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3004800" cy="9753600"/>
  <p:notesSz cx="13004800" cy="9753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435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75360" y="3023616"/>
            <a:ext cx="11054080" cy="2048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50720" y="5462016"/>
            <a:ext cx="9103360" cy="243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5C5C5C"/>
                </a:solidFill>
                <a:latin typeface="Palatino Linotype"/>
                <a:cs typeface="Palatino Linotype"/>
              </a:defRPr>
            </a:lvl1pPr>
          </a:lstStyle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5" dirty="0"/>
              <a:t>This</a:t>
            </a:r>
            <a:r>
              <a:rPr spc="60" dirty="0"/>
              <a:t> </a:t>
            </a:r>
            <a:r>
              <a:rPr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Teaching</a:t>
            </a:r>
            <a:r>
              <a:rPr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 </a:t>
            </a:r>
            <a:r>
              <a:rPr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Exercise</a:t>
            </a:r>
            <a:r>
              <a:rPr spc="60" dirty="0">
                <a:solidFill>
                  <a:srgbClr val="D2593D"/>
                </a:solidFill>
              </a:rPr>
              <a:t> </a:t>
            </a:r>
            <a:r>
              <a:rPr spc="5" dirty="0"/>
              <a:t>is</a:t>
            </a:r>
            <a:r>
              <a:rPr spc="60" dirty="0"/>
              <a:t> </a:t>
            </a:r>
            <a:r>
              <a:rPr spc="-25" dirty="0"/>
              <a:t>provided</a:t>
            </a:r>
            <a:r>
              <a:rPr spc="60" dirty="0"/>
              <a:t> </a:t>
            </a:r>
            <a:r>
              <a:rPr spc="-35" dirty="0"/>
              <a:t>by</a:t>
            </a:r>
            <a:r>
              <a:rPr spc="60" dirty="0"/>
              <a:t> </a:t>
            </a:r>
            <a:r>
              <a:rPr spc="5" dirty="0"/>
              <a:t>the</a:t>
            </a:r>
            <a:r>
              <a:rPr spc="65" dirty="0"/>
              <a:t> </a:t>
            </a:r>
            <a:r>
              <a:rPr u="sng" spc="-15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Human</a:t>
            </a:r>
            <a:r>
              <a:rPr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 </a:t>
            </a:r>
            <a:r>
              <a:rPr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Relations</a:t>
            </a:r>
            <a:r>
              <a:rPr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 </a:t>
            </a:r>
            <a:r>
              <a:rPr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Area</a:t>
            </a:r>
            <a:r>
              <a:rPr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 </a:t>
            </a:r>
            <a:r>
              <a:rPr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Files</a:t>
            </a:r>
            <a:r>
              <a:rPr spc="50" dirty="0">
                <a:solidFill>
                  <a:srgbClr val="D2593D"/>
                </a:solidFill>
              </a:rPr>
              <a:t> </a:t>
            </a:r>
            <a:r>
              <a:rPr spc="0" dirty="0"/>
              <a:t>at</a:t>
            </a:r>
            <a:r>
              <a:rPr spc="60" dirty="0"/>
              <a:t> </a:t>
            </a:r>
            <a:r>
              <a:rPr spc="-30" dirty="0"/>
              <a:t>Yale</a:t>
            </a:r>
            <a:r>
              <a:rPr spc="60" dirty="0"/>
              <a:t> </a:t>
            </a:r>
            <a:r>
              <a:rPr spc="-10" dirty="0"/>
              <a:t>University</a:t>
            </a:r>
            <a:r>
              <a:rPr spc="60" dirty="0"/>
              <a:t> </a:t>
            </a:r>
            <a:r>
              <a:rPr dirty="0"/>
              <a:t>in</a:t>
            </a:r>
            <a:r>
              <a:rPr spc="60" dirty="0"/>
              <a:t> </a:t>
            </a:r>
            <a:r>
              <a:rPr spc="-25" dirty="0"/>
              <a:t>New</a:t>
            </a:r>
            <a:r>
              <a:rPr spc="60" dirty="0"/>
              <a:t> </a:t>
            </a:r>
            <a:r>
              <a:rPr spc="-15" dirty="0"/>
              <a:t>Haven,</a:t>
            </a:r>
            <a:r>
              <a:rPr spc="60" dirty="0"/>
              <a:t> </a:t>
            </a:r>
            <a:r>
              <a:rPr spc="0" dirty="0"/>
              <a:t>CT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50" b="0" i="1">
                <a:solidFill>
                  <a:srgbClr val="747676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050" b="0" i="1">
                <a:solidFill>
                  <a:srgbClr val="747676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5C5C5C"/>
                </a:solidFill>
                <a:latin typeface="Palatino Linotype"/>
                <a:cs typeface="Palatino Linotype"/>
              </a:defRPr>
            </a:lvl1pPr>
          </a:lstStyle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5" dirty="0"/>
              <a:t>This</a:t>
            </a:r>
            <a:r>
              <a:rPr spc="60" dirty="0"/>
              <a:t> </a:t>
            </a:r>
            <a:r>
              <a:rPr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Teaching</a:t>
            </a:r>
            <a:r>
              <a:rPr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 </a:t>
            </a:r>
            <a:r>
              <a:rPr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Exercise</a:t>
            </a:r>
            <a:r>
              <a:rPr spc="60" dirty="0">
                <a:solidFill>
                  <a:srgbClr val="D2593D"/>
                </a:solidFill>
              </a:rPr>
              <a:t> </a:t>
            </a:r>
            <a:r>
              <a:rPr spc="5" dirty="0"/>
              <a:t>is</a:t>
            </a:r>
            <a:r>
              <a:rPr spc="60" dirty="0"/>
              <a:t> </a:t>
            </a:r>
            <a:r>
              <a:rPr spc="-25" dirty="0"/>
              <a:t>provided</a:t>
            </a:r>
            <a:r>
              <a:rPr spc="60" dirty="0"/>
              <a:t> </a:t>
            </a:r>
            <a:r>
              <a:rPr spc="-35" dirty="0"/>
              <a:t>by</a:t>
            </a:r>
            <a:r>
              <a:rPr spc="60" dirty="0"/>
              <a:t> </a:t>
            </a:r>
            <a:r>
              <a:rPr spc="5" dirty="0"/>
              <a:t>the</a:t>
            </a:r>
            <a:r>
              <a:rPr spc="65" dirty="0"/>
              <a:t> </a:t>
            </a:r>
            <a:r>
              <a:rPr u="sng" spc="-15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Human</a:t>
            </a:r>
            <a:r>
              <a:rPr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 </a:t>
            </a:r>
            <a:r>
              <a:rPr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Relations</a:t>
            </a:r>
            <a:r>
              <a:rPr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 </a:t>
            </a:r>
            <a:r>
              <a:rPr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Area</a:t>
            </a:r>
            <a:r>
              <a:rPr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 </a:t>
            </a:r>
            <a:r>
              <a:rPr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Files</a:t>
            </a:r>
            <a:r>
              <a:rPr spc="50" dirty="0">
                <a:solidFill>
                  <a:srgbClr val="D2593D"/>
                </a:solidFill>
              </a:rPr>
              <a:t> </a:t>
            </a:r>
            <a:r>
              <a:rPr spc="0" dirty="0"/>
              <a:t>at</a:t>
            </a:r>
            <a:r>
              <a:rPr spc="60" dirty="0"/>
              <a:t> </a:t>
            </a:r>
            <a:r>
              <a:rPr spc="-30" dirty="0"/>
              <a:t>Yale</a:t>
            </a:r>
            <a:r>
              <a:rPr spc="60" dirty="0"/>
              <a:t> </a:t>
            </a:r>
            <a:r>
              <a:rPr spc="-10" dirty="0"/>
              <a:t>University</a:t>
            </a:r>
            <a:r>
              <a:rPr spc="60" dirty="0"/>
              <a:t> </a:t>
            </a:r>
            <a:r>
              <a:rPr dirty="0"/>
              <a:t>in</a:t>
            </a:r>
            <a:r>
              <a:rPr spc="60" dirty="0"/>
              <a:t> </a:t>
            </a:r>
            <a:r>
              <a:rPr spc="-25" dirty="0"/>
              <a:t>New</a:t>
            </a:r>
            <a:r>
              <a:rPr spc="60" dirty="0"/>
              <a:t> </a:t>
            </a:r>
            <a:r>
              <a:rPr spc="-15" dirty="0"/>
              <a:t>Haven,</a:t>
            </a:r>
            <a:r>
              <a:rPr spc="60" dirty="0"/>
              <a:t> </a:t>
            </a:r>
            <a:r>
              <a:rPr spc="0" dirty="0"/>
              <a:t>CT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98729" y="1293326"/>
            <a:ext cx="12560300" cy="0"/>
          </a:xfrm>
          <a:custGeom>
            <a:avLst/>
            <a:gdLst/>
            <a:ahLst/>
            <a:cxnLst/>
            <a:rect l="l" t="t" r="r" b="b"/>
            <a:pathLst>
              <a:path w="12560300">
                <a:moveTo>
                  <a:pt x="0" y="0"/>
                </a:moveTo>
                <a:lnTo>
                  <a:pt x="12560096" y="0"/>
                </a:lnTo>
              </a:path>
            </a:pathLst>
          </a:custGeom>
          <a:ln w="38100">
            <a:solidFill>
              <a:srgbClr val="747676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50" b="0" i="1">
                <a:solidFill>
                  <a:srgbClr val="747676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0240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97472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5C5C5C"/>
                </a:solidFill>
                <a:latin typeface="Palatino Linotype"/>
                <a:cs typeface="Palatino Linotype"/>
              </a:defRPr>
            </a:lvl1pPr>
          </a:lstStyle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5" dirty="0"/>
              <a:t>This</a:t>
            </a:r>
            <a:r>
              <a:rPr spc="60" dirty="0"/>
              <a:t> </a:t>
            </a:r>
            <a:r>
              <a:rPr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Teaching</a:t>
            </a:r>
            <a:r>
              <a:rPr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 </a:t>
            </a:r>
            <a:r>
              <a:rPr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Exercise</a:t>
            </a:r>
            <a:r>
              <a:rPr spc="60" dirty="0">
                <a:solidFill>
                  <a:srgbClr val="D2593D"/>
                </a:solidFill>
              </a:rPr>
              <a:t> </a:t>
            </a:r>
            <a:r>
              <a:rPr spc="5" dirty="0"/>
              <a:t>is</a:t>
            </a:r>
            <a:r>
              <a:rPr spc="60" dirty="0"/>
              <a:t> </a:t>
            </a:r>
            <a:r>
              <a:rPr spc="-25" dirty="0"/>
              <a:t>provided</a:t>
            </a:r>
            <a:r>
              <a:rPr spc="60" dirty="0"/>
              <a:t> </a:t>
            </a:r>
            <a:r>
              <a:rPr spc="-35" dirty="0"/>
              <a:t>by</a:t>
            </a:r>
            <a:r>
              <a:rPr spc="60" dirty="0"/>
              <a:t> </a:t>
            </a:r>
            <a:r>
              <a:rPr spc="5" dirty="0"/>
              <a:t>the</a:t>
            </a:r>
            <a:r>
              <a:rPr spc="65" dirty="0"/>
              <a:t> </a:t>
            </a:r>
            <a:r>
              <a:rPr u="sng" spc="-15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Human</a:t>
            </a:r>
            <a:r>
              <a:rPr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 </a:t>
            </a:r>
            <a:r>
              <a:rPr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Relations</a:t>
            </a:r>
            <a:r>
              <a:rPr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 </a:t>
            </a:r>
            <a:r>
              <a:rPr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Area</a:t>
            </a:r>
            <a:r>
              <a:rPr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 </a:t>
            </a:r>
            <a:r>
              <a:rPr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Files</a:t>
            </a:r>
            <a:r>
              <a:rPr spc="50" dirty="0">
                <a:solidFill>
                  <a:srgbClr val="D2593D"/>
                </a:solidFill>
              </a:rPr>
              <a:t> </a:t>
            </a:r>
            <a:r>
              <a:rPr spc="0" dirty="0"/>
              <a:t>at</a:t>
            </a:r>
            <a:r>
              <a:rPr spc="60" dirty="0"/>
              <a:t> </a:t>
            </a:r>
            <a:r>
              <a:rPr spc="-30" dirty="0"/>
              <a:t>Yale</a:t>
            </a:r>
            <a:r>
              <a:rPr spc="60" dirty="0"/>
              <a:t> </a:t>
            </a:r>
            <a:r>
              <a:rPr spc="-10" dirty="0"/>
              <a:t>University</a:t>
            </a:r>
            <a:r>
              <a:rPr spc="60" dirty="0"/>
              <a:t> </a:t>
            </a:r>
            <a:r>
              <a:rPr dirty="0"/>
              <a:t>in</a:t>
            </a:r>
            <a:r>
              <a:rPr spc="60" dirty="0"/>
              <a:t> </a:t>
            </a:r>
            <a:r>
              <a:rPr spc="-25" dirty="0"/>
              <a:t>New</a:t>
            </a:r>
            <a:r>
              <a:rPr spc="60" dirty="0"/>
              <a:t> </a:t>
            </a:r>
            <a:r>
              <a:rPr spc="-15" dirty="0"/>
              <a:t>Haven,</a:t>
            </a:r>
            <a:r>
              <a:rPr spc="60" dirty="0"/>
              <a:t> </a:t>
            </a:r>
            <a:r>
              <a:rPr spc="0" dirty="0"/>
              <a:t>CT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50" b="0" i="1">
                <a:solidFill>
                  <a:srgbClr val="747676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5C5C5C"/>
                </a:solidFill>
                <a:latin typeface="Palatino Linotype"/>
                <a:cs typeface="Palatino Linotype"/>
              </a:defRPr>
            </a:lvl1pPr>
          </a:lstStyle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5" dirty="0"/>
              <a:t>This</a:t>
            </a:r>
            <a:r>
              <a:rPr spc="60" dirty="0"/>
              <a:t> </a:t>
            </a:r>
            <a:r>
              <a:rPr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Teaching</a:t>
            </a:r>
            <a:r>
              <a:rPr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 </a:t>
            </a:r>
            <a:r>
              <a:rPr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Exercise</a:t>
            </a:r>
            <a:r>
              <a:rPr spc="60" dirty="0">
                <a:solidFill>
                  <a:srgbClr val="D2593D"/>
                </a:solidFill>
              </a:rPr>
              <a:t> </a:t>
            </a:r>
            <a:r>
              <a:rPr spc="5" dirty="0"/>
              <a:t>is</a:t>
            </a:r>
            <a:r>
              <a:rPr spc="60" dirty="0"/>
              <a:t> </a:t>
            </a:r>
            <a:r>
              <a:rPr spc="-25" dirty="0"/>
              <a:t>provided</a:t>
            </a:r>
            <a:r>
              <a:rPr spc="60" dirty="0"/>
              <a:t> </a:t>
            </a:r>
            <a:r>
              <a:rPr spc="-35" dirty="0"/>
              <a:t>by</a:t>
            </a:r>
            <a:r>
              <a:rPr spc="60" dirty="0"/>
              <a:t> </a:t>
            </a:r>
            <a:r>
              <a:rPr spc="5" dirty="0"/>
              <a:t>the</a:t>
            </a:r>
            <a:r>
              <a:rPr spc="65" dirty="0"/>
              <a:t> </a:t>
            </a:r>
            <a:r>
              <a:rPr u="sng" spc="-15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Human</a:t>
            </a:r>
            <a:r>
              <a:rPr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 </a:t>
            </a:r>
            <a:r>
              <a:rPr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Relations</a:t>
            </a:r>
            <a:r>
              <a:rPr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 </a:t>
            </a:r>
            <a:r>
              <a:rPr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Area</a:t>
            </a:r>
            <a:r>
              <a:rPr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 </a:t>
            </a:r>
            <a:r>
              <a:rPr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Files</a:t>
            </a:r>
            <a:r>
              <a:rPr spc="50" dirty="0">
                <a:solidFill>
                  <a:srgbClr val="D2593D"/>
                </a:solidFill>
              </a:rPr>
              <a:t> </a:t>
            </a:r>
            <a:r>
              <a:rPr spc="0" dirty="0"/>
              <a:t>at</a:t>
            </a:r>
            <a:r>
              <a:rPr spc="60" dirty="0"/>
              <a:t> </a:t>
            </a:r>
            <a:r>
              <a:rPr spc="-30" dirty="0"/>
              <a:t>Yale</a:t>
            </a:r>
            <a:r>
              <a:rPr spc="60" dirty="0"/>
              <a:t> </a:t>
            </a:r>
            <a:r>
              <a:rPr spc="-10" dirty="0"/>
              <a:t>University</a:t>
            </a:r>
            <a:r>
              <a:rPr spc="60" dirty="0"/>
              <a:t> </a:t>
            </a:r>
            <a:r>
              <a:rPr dirty="0"/>
              <a:t>in</a:t>
            </a:r>
            <a:r>
              <a:rPr spc="60" dirty="0"/>
              <a:t> </a:t>
            </a:r>
            <a:r>
              <a:rPr spc="-25" dirty="0"/>
              <a:t>New</a:t>
            </a:r>
            <a:r>
              <a:rPr spc="60" dirty="0"/>
              <a:t> </a:t>
            </a:r>
            <a:r>
              <a:rPr spc="-15" dirty="0"/>
              <a:t>Haven,</a:t>
            </a:r>
            <a:r>
              <a:rPr spc="60" dirty="0"/>
              <a:t> </a:t>
            </a:r>
            <a:r>
              <a:rPr spc="0" dirty="0"/>
              <a:t>CT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5C5C5C"/>
                </a:solidFill>
                <a:latin typeface="Palatino Linotype"/>
                <a:cs typeface="Palatino Linotype"/>
              </a:defRPr>
            </a:lvl1pPr>
          </a:lstStyle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5" dirty="0"/>
              <a:t>This</a:t>
            </a:r>
            <a:r>
              <a:rPr spc="60" dirty="0"/>
              <a:t> </a:t>
            </a:r>
            <a:r>
              <a:rPr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Teaching</a:t>
            </a:r>
            <a:r>
              <a:rPr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 </a:t>
            </a:r>
            <a:r>
              <a:rPr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Exercise</a:t>
            </a:r>
            <a:r>
              <a:rPr spc="60" dirty="0">
                <a:solidFill>
                  <a:srgbClr val="D2593D"/>
                </a:solidFill>
              </a:rPr>
              <a:t> </a:t>
            </a:r>
            <a:r>
              <a:rPr spc="5" dirty="0"/>
              <a:t>is</a:t>
            </a:r>
            <a:r>
              <a:rPr spc="60" dirty="0"/>
              <a:t> </a:t>
            </a:r>
            <a:r>
              <a:rPr spc="-25" dirty="0"/>
              <a:t>provided</a:t>
            </a:r>
            <a:r>
              <a:rPr spc="60" dirty="0"/>
              <a:t> </a:t>
            </a:r>
            <a:r>
              <a:rPr spc="-35" dirty="0"/>
              <a:t>by</a:t>
            </a:r>
            <a:r>
              <a:rPr spc="60" dirty="0"/>
              <a:t> </a:t>
            </a:r>
            <a:r>
              <a:rPr spc="5" dirty="0"/>
              <a:t>the</a:t>
            </a:r>
            <a:r>
              <a:rPr spc="65" dirty="0"/>
              <a:t> </a:t>
            </a:r>
            <a:r>
              <a:rPr u="sng" spc="-15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Human</a:t>
            </a:r>
            <a:r>
              <a:rPr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 </a:t>
            </a:r>
            <a:r>
              <a:rPr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Relations</a:t>
            </a:r>
            <a:r>
              <a:rPr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 </a:t>
            </a:r>
            <a:r>
              <a:rPr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Area</a:t>
            </a:r>
            <a:r>
              <a:rPr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 </a:t>
            </a:r>
            <a:r>
              <a:rPr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Files</a:t>
            </a:r>
            <a:r>
              <a:rPr spc="50" dirty="0">
                <a:solidFill>
                  <a:srgbClr val="D2593D"/>
                </a:solidFill>
              </a:rPr>
              <a:t> </a:t>
            </a:r>
            <a:r>
              <a:rPr spc="0" dirty="0"/>
              <a:t>at</a:t>
            </a:r>
            <a:r>
              <a:rPr spc="60" dirty="0"/>
              <a:t> </a:t>
            </a:r>
            <a:r>
              <a:rPr spc="-30" dirty="0"/>
              <a:t>Yale</a:t>
            </a:r>
            <a:r>
              <a:rPr spc="60" dirty="0"/>
              <a:t> </a:t>
            </a:r>
            <a:r>
              <a:rPr spc="-10" dirty="0"/>
              <a:t>University</a:t>
            </a:r>
            <a:r>
              <a:rPr spc="60" dirty="0"/>
              <a:t> </a:t>
            </a:r>
            <a:r>
              <a:rPr dirty="0"/>
              <a:t>in</a:t>
            </a:r>
            <a:r>
              <a:rPr spc="60" dirty="0"/>
              <a:t> </a:t>
            </a:r>
            <a:r>
              <a:rPr spc="-25" dirty="0"/>
              <a:t>New</a:t>
            </a:r>
            <a:r>
              <a:rPr spc="60" dirty="0"/>
              <a:t> </a:t>
            </a:r>
            <a:r>
              <a:rPr spc="-15" dirty="0"/>
              <a:t>Haven,</a:t>
            </a:r>
            <a:r>
              <a:rPr spc="60" dirty="0"/>
              <a:t> </a:t>
            </a:r>
            <a:r>
              <a:rPr spc="0" dirty="0"/>
              <a:t>CT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43712" y="2490737"/>
            <a:ext cx="6151880" cy="647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50" b="0" i="1">
                <a:solidFill>
                  <a:srgbClr val="747676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59961" y="2979688"/>
            <a:ext cx="6635750" cy="3581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50" b="0" i="1">
                <a:solidFill>
                  <a:srgbClr val="747676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0" y="9571670"/>
            <a:ext cx="5601335" cy="181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5C5C5C"/>
                </a:solidFill>
                <a:latin typeface="Palatino Linotype"/>
                <a:cs typeface="Palatino Linotype"/>
              </a:defRPr>
            </a:lvl1pPr>
          </a:lstStyle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5" dirty="0"/>
              <a:t>This</a:t>
            </a:r>
            <a:r>
              <a:rPr spc="60" dirty="0"/>
              <a:t> </a:t>
            </a:r>
            <a:r>
              <a:rPr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Teaching</a:t>
            </a:r>
            <a:r>
              <a:rPr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 </a:t>
            </a:r>
            <a:r>
              <a:rPr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Exercise</a:t>
            </a:r>
            <a:r>
              <a:rPr spc="60" dirty="0">
                <a:solidFill>
                  <a:srgbClr val="D2593D"/>
                </a:solidFill>
              </a:rPr>
              <a:t> </a:t>
            </a:r>
            <a:r>
              <a:rPr spc="5" dirty="0"/>
              <a:t>is</a:t>
            </a:r>
            <a:r>
              <a:rPr spc="60" dirty="0"/>
              <a:t> </a:t>
            </a:r>
            <a:r>
              <a:rPr spc="-25" dirty="0"/>
              <a:t>provided</a:t>
            </a:r>
            <a:r>
              <a:rPr spc="60" dirty="0"/>
              <a:t> </a:t>
            </a:r>
            <a:r>
              <a:rPr spc="-35" dirty="0"/>
              <a:t>by</a:t>
            </a:r>
            <a:r>
              <a:rPr spc="60" dirty="0"/>
              <a:t> </a:t>
            </a:r>
            <a:r>
              <a:rPr spc="5" dirty="0"/>
              <a:t>the</a:t>
            </a:r>
            <a:r>
              <a:rPr spc="65" dirty="0"/>
              <a:t> </a:t>
            </a:r>
            <a:r>
              <a:rPr u="sng" spc="-15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Human</a:t>
            </a:r>
            <a:r>
              <a:rPr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 </a:t>
            </a:r>
            <a:r>
              <a:rPr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Relations</a:t>
            </a:r>
            <a:r>
              <a:rPr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 </a:t>
            </a:r>
            <a:r>
              <a:rPr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Area</a:t>
            </a:r>
            <a:r>
              <a:rPr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 </a:t>
            </a:r>
            <a:r>
              <a:rPr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Files</a:t>
            </a:r>
            <a:r>
              <a:rPr spc="50" dirty="0">
                <a:solidFill>
                  <a:srgbClr val="D2593D"/>
                </a:solidFill>
              </a:rPr>
              <a:t> </a:t>
            </a:r>
            <a:r>
              <a:rPr spc="0" dirty="0"/>
              <a:t>at</a:t>
            </a:r>
            <a:r>
              <a:rPr spc="60" dirty="0"/>
              <a:t> </a:t>
            </a:r>
            <a:r>
              <a:rPr spc="-30" dirty="0"/>
              <a:t>Yale</a:t>
            </a:r>
            <a:r>
              <a:rPr spc="60" dirty="0"/>
              <a:t> </a:t>
            </a:r>
            <a:r>
              <a:rPr spc="-10" dirty="0"/>
              <a:t>University</a:t>
            </a:r>
            <a:r>
              <a:rPr spc="60" dirty="0"/>
              <a:t> </a:t>
            </a:r>
            <a:r>
              <a:rPr dirty="0"/>
              <a:t>in</a:t>
            </a:r>
            <a:r>
              <a:rPr spc="60" dirty="0"/>
              <a:t> </a:t>
            </a:r>
            <a:r>
              <a:rPr spc="-25" dirty="0"/>
              <a:t>New</a:t>
            </a:r>
            <a:r>
              <a:rPr spc="60" dirty="0"/>
              <a:t> </a:t>
            </a:r>
            <a:r>
              <a:rPr spc="-15" dirty="0"/>
              <a:t>Haven,</a:t>
            </a:r>
            <a:r>
              <a:rPr spc="60" dirty="0"/>
              <a:t> </a:t>
            </a:r>
            <a:r>
              <a:rPr spc="0" dirty="0"/>
              <a:t>CT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50240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363456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5tIOdpz-N0s?list=PLzjeIIr4aCYMF6XOQ7VUoYj3WX-lLaCht" TargetMode="External"/><Relationship Id="rId2" Type="http://schemas.openxmlformats.org/officeDocument/2006/relationships/hyperlink" Target="http://ehrafworldcultures.yale.edu/ehrafe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422900"/>
            <a:ext cx="13004800" cy="3606800"/>
          </a:xfrm>
          <a:custGeom>
            <a:avLst/>
            <a:gdLst/>
            <a:ahLst/>
            <a:cxnLst/>
            <a:rect l="l" t="t" r="r" b="b"/>
            <a:pathLst>
              <a:path w="13004800" h="3606800">
                <a:moveTo>
                  <a:pt x="0" y="0"/>
                </a:moveTo>
                <a:lnTo>
                  <a:pt x="13004800" y="0"/>
                </a:lnTo>
                <a:lnTo>
                  <a:pt x="13004800" y="3606800"/>
                </a:lnTo>
                <a:lnTo>
                  <a:pt x="0" y="3606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1500" y="7619997"/>
            <a:ext cx="11874500" cy="635"/>
          </a:xfrm>
          <a:custGeom>
            <a:avLst/>
            <a:gdLst/>
            <a:ahLst/>
            <a:cxnLst/>
            <a:rect l="l" t="t" r="r" b="b"/>
            <a:pathLst>
              <a:path w="11874500" h="634">
                <a:moveTo>
                  <a:pt x="0" y="2"/>
                </a:moveTo>
                <a:lnTo>
                  <a:pt x="11874500" y="0"/>
                </a:lnTo>
              </a:path>
            </a:pathLst>
          </a:custGeom>
          <a:ln w="38100">
            <a:solidFill>
              <a:srgbClr val="747676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-203200" y="5727103"/>
            <a:ext cx="12598844" cy="18748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12100" b="1" spc="-300" dirty="0">
                <a:solidFill>
                  <a:srgbClr val="5C5C5C"/>
                </a:solidFill>
                <a:latin typeface="Arial"/>
                <a:cs typeface="Arial"/>
              </a:rPr>
              <a:t>WORK IN SKINS</a:t>
            </a:r>
            <a:endParaRPr sz="12100" spc="-3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47218" y="7736879"/>
            <a:ext cx="924814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i="1" spc="-110" dirty="0">
                <a:solidFill>
                  <a:srgbClr val="747676"/>
                </a:solidFill>
                <a:latin typeface="Times New Roman"/>
                <a:cs typeface="Times New Roman"/>
              </a:rPr>
              <a:t>Archaeology </a:t>
            </a:r>
            <a:r>
              <a:rPr sz="4800" i="1" spc="-25" dirty="0">
                <a:solidFill>
                  <a:srgbClr val="747676"/>
                </a:solidFill>
                <a:latin typeface="Times New Roman"/>
                <a:cs typeface="Times New Roman"/>
              </a:rPr>
              <a:t>of </a:t>
            </a:r>
            <a:r>
              <a:rPr sz="4800" i="1" spc="50" dirty="0">
                <a:solidFill>
                  <a:srgbClr val="747676"/>
                </a:solidFill>
                <a:latin typeface="Times New Roman"/>
                <a:cs typeface="Times New Roman"/>
              </a:rPr>
              <a:t>Work </a:t>
            </a:r>
            <a:r>
              <a:rPr sz="4800" i="1" dirty="0">
                <a:solidFill>
                  <a:srgbClr val="747676"/>
                </a:solidFill>
                <a:latin typeface="Times New Roman"/>
                <a:cs typeface="Times New Roman"/>
              </a:rPr>
              <a:t>in </a:t>
            </a:r>
            <a:r>
              <a:rPr sz="4800" i="1" spc="60" dirty="0">
                <a:solidFill>
                  <a:srgbClr val="747676"/>
                </a:solidFill>
                <a:latin typeface="Times New Roman"/>
                <a:cs typeface="Times New Roman"/>
              </a:rPr>
              <a:t>Skins</a:t>
            </a:r>
            <a:r>
              <a:rPr sz="4800" i="1" spc="-680" dirty="0">
                <a:solidFill>
                  <a:srgbClr val="747676"/>
                </a:solidFill>
                <a:latin typeface="Times New Roman"/>
                <a:cs typeface="Times New Roman"/>
              </a:rPr>
              <a:t> </a:t>
            </a:r>
            <a:r>
              <a:rPr sz="4800" i="1" spc="-140" dirty="0">
                <a:solidFill>
                  <a:srgbClr val="747676"/>
                </a:solidFill>
                <a:latin typeface="Times New Roman"/>
                <a:cs typeface="Times New Roman"/>
              </a:rPr>
              <a:t>Exercise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11400" y="8674100"/>
            <a:ext cx="10172700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i="1" spc="5" dirty="0">
                <a:solidFill>
                  <a:srgbClr val="5C5C5C"/>
                </a:solidFill>
                <a:latin typeface="Times New Roman"/>
                <a:cs typeface="Times New Roman"/>
              </a:rPr>
              <a:t>Adapted </a:t>
            </a:r>
            <a:r>
              <a:rPr sz="1900" i="1" spc="-15" dirty="0">
                <a:solidFill>
                  <a:srgbClr val="5C5C5C"/>
                </a:solidFill>
                <a:latin typeface="Times New Roman"/>
                <a:cs typeface="Times New Roman"/>
              </a:rPr>
              <a:t>from </a:t>
            </a:r>
            <a:r>
              <a:rPr sz="1900" i="1" spc="-60" dirty="0">
                <a:solidFill>
                  <a:srgbClr val="5C5C5C"/>
                </a:solidFill>
                <a:latin typeface="Times New Roman"/>
                <a:cs typeface="Times New Roman"/>
              </a:rPr>
              <a:t>Teaching </a:t>
            </a:r>
            <a:r>
              <a:rPr sz="1900" i="1" dirty="0">
                <a:solidFill>
                  <a:srgbClr val="5C5C5C"/>
                </a:solidFill>
                <a:latin typeface="Times New Roman"/>
                <a:cs typeface="Times New Roman"/>
              </a:rPr>
              <a:t>eHRAF </a:t>
            </a:r>
            <a:r>
              <a:rPr sz="1900" i="1" u="sng" spc="-45" dirty="0">
                <a:solidFill>
                  <a:srgbClr val="CF7330"/>
                </a:solidFill>
                <a:uFill>
                  <a:solidFill>
                    <a:srgbClr val="CF7330"/>
                  </a:solidFill>
                </a:uFill>
                <a:latin typeface="Times New Roman"/>
                <a:cs typeface="Times New Roman"/>
              </a:rPr>
              <a:t>Exercise </a:t>
            </a:r>
            <a:r>
              <a:rPr sz="1900" i="1" u="sng" spc="75" dirty="0">
                <a:solidFill>
                  <a:srgbClr val="CF7330"/>
                </a:solidFill>
                <a:uFill>
                  <a:solidFill>
                    <a:srgbClr val="CF7330"/>
                  </a:solidFill>
                </a:uFill>
                <a:latin typeface="Times New Roman"/>
                <a:cs typeface="Times New Roman"/>
              </a:rPr>
              <a:t>2.4 </a:t>
            </a:r>
            <a:r>
              <a:rPr sz="1900" i="1" u="sng" spc="-50" dirty="0">
                <a:solidFill>
                  <a:srgbClr val="CF7330"/>
                </a:solidFill>
                <a:uFill>
                  <a:solidFill>
                    <a:srgbClr val="CF7330"/>
                  </a:solidFill>
                </a:uFill>
                <a:latin typeface="Times New Roman"/>
                <a:cs typeface="Times New Roman"/>
              </a:rPr>
              <a:t>“Hide </a:t>
            </a:r>
            <a:r>
              <a:rPr sz="1900" i="1" u="sng" spc="5" dirty="0">
                <a:solidFill>
                  <a:srgbClr val="CF7330"/>
                </a:solidFill>
                <a:uFill>
                  <a:solidFill>
                    <a:srgbClr val="CF7330"/>
                  </a:solidFill>
                </a:uFill>
                <a:latin typeface="Times New Roman"/>
                <a:cs typeface="Times New Roman"/>
              </a:rPr>
              <a:t>Working </a:t>
            </a:r>
            <a:r>
              <a:rPr sz="1900" i="1" u="sng" spc="-15" dirty="0">
                <a:solidFill>
                  <a:srgbClr val="CF7330"/>
                </a:solidFill>
                <a:uFill>
                  <a:solidFill>
                    <a:srgbClr val="CF7330"/>
                  </a:solidFill>
                </a:uFill>
                <a:latin typeface="Times New Roman"/>
                <a:cs typeface="Times New Roman"/>
              </a:rPr>
              <a:t>and </a:t>
            </a:r>
            <a:r>
              <a:rPr sz="1900" i="1" u="sng" spc="-25" dirty="0">
                <a:solidFill>
                  <a:srgbClr val="CF7330"/>
                </a:solidFill>
                <a:uFill>
                  <a:solidFill>
                    <a:srgbClr val="CF7330"/>
                  </a:solidFill>
                </a:uFill>
                <a:latin typeface="Times New Roman"/>
                <a:cs typeface="Times New Roman"/>
              </a:rPr>
              <a:t>Tanning </a:t>
            </a:r>
            <a:r>
              <a:rPr sz="1900" i="1" u="sng" spc="-40" dirty="0">
                <a:solidFill>
                  <a:srgbClr val="CF7330"/>
                </a:solidFill>
                <a:uFill>
                  <a:solidFill>
                    <a:srgbClr val="CF7330"/>
                  </a:solidFill>
                </a:uFill>
                <a:latin typeface="Times New Roman"/>
                <a:cs typeface="Times New Roman"/>
              </a:rPr>
              <a:t>Leather”</a:t>
            </a:r>
            <a:r>
              <a:rPr sz="1900" i="1" spc="-40" dirty="0">
                <a:solidFill>
                  <a:srgbClr val="CF7330"/>
                </a:solidFill>
                <a:latin typeface="Times New Roman"/>
                <a:cs typeface="Times New Roman"/>
              </a:rPr>
              <a:t> </a:t>
            </a:r>
            <a:r>
              <a:rPr sz="1900" i="1" spc="-25" dirty="0">
                <a:solidFill>
                  <a:srgbClr val="5C5C5C"/>
                </a:solidFill>
                <a:latin typeface="Times New Roman"/>
                <a:cs typeface="Times New Roman"/>
              </a:rPr>
              <a:t>by </a:t>
            </a:r>
            <a:r>
              <a:rPr sz="1900" i="1" spc="-10" dirty="0">
                <a:solidFill>
                  <a:srgbClr val="5C5C5C"/>
                </a:solidFill>
                <a:latin typeface="Times New Roman"/>
                <a:cs typeface="Times New Roman"/>
              </a:rPr>
              <a:t>Christiane</a:t>
            </a:r>
            <a:r>
              <a:rPr sz="1900" i="1" spc="305" dirty="0">
                <a:solidFill>
                  <a:srgbClr val="5C5C5C"/>
                </a:solidFill>
                <a:latin typeface="Times New Roman"/>
                <a:cs typeface="Times New Roman"/>
              </a:rPr>
              <a:t> </a:t>
            </a:r>
            <a:r>
              <a:rPr sz="1900" i="1" spc="-5" dirty="0">
                <a:solidFill>
                  <a:srgbClr val="5C5C5C"/>
                </a:solidFill>
                <a:latin typeface="Times New Roman"/>
                <a:cs typeface="Times New Roman"/>
              </a:rPr>
              <a:t>Cunnar</a:t>
            </a:r>
            <a:endParaRPr sz="19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4389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023100" y="1574800"/>
            <a:ext cx="5397500" cy="0"/>
          </a:xfrm>
          <a:custGeom>
            <a:avLst/>
            <a:gdLst/>
            <a:ahLst/>
            <a:cxnLst/>
            <a:rect l="l" t="t" r="r" b="b"/>
            <a:pathLst>
              <a:path w="5397500">
                <a:moveTo>
                  <a:pt x="0" y="0"/>
                </a:moveTo>
                <a:lnTo>
                  <a:pt x="5397500" y="0"/>
                </a:lnTo>
              </a:path>
            </a:pathLst>
          </a:custGeom>
          <a:ln w="38100">
            <a:solidFill>
              <a:srgbClr val="747676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061200" y="579627"/>
            <a:ext cx="4594225" cy="478977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00" b="1" i="0" spc="-300" dirty="0">
                <a:latin typeface="Arial"/>
                <a:cs typeface="Arial"/>
              </a:rPr>
              <a:t>GENDER STRATIFICATION</a:t>
            </a:r>
            <a:endParaRPr sz="3000" spc="-3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40600" y="9571670"/>
            <a:ext cx="5601335" cy="18161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00" spc="5" dirty="0">
                <a:solidFill>
                  <a:srgbClr val="5C5C5C"/>
                </a:solidFill>
                <a:latin typeface="Palatino Linotype"/>
                <a:cs typeface="Palatino Linotype"/>
              </a:rPr>
              <a:t>This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Teaching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Exercise</a:t>
            </a:r>
            <a:r>
              <a:rPr sz="900" spc="60" dirty="0">
                <a:solidFill>
                  <a:srgbClr val="D2593D"/>
                </a:solidFill>
                <a:latin typeface="Palatino Linotype"/>
                <a:cs typeface="Palatino Linotype"/>
              </a:rPr>
              <a:t> </a:t>
            </a:r>
            <a:r>
              <a:rPr sz="900" spc="5" dirty="0">
                <a:solidFill>
                  <a:srgbClr val="5C5C5C"/>
                </a:solidFill>
                <a:latin typeface="Palatino Linotype"/>
                <a:cs typeface="Palatino Linotype"/>
              </a:rPr>
              <a:t>is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provided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35" dirty="0">
                <a:solidFill>
                  <a:srgbClr val="5C5C5C"/>
                </a:solidFill>
                <a:latin typeface="Palatino Linotype"/>
                <a:cs typeface="Palatino Linotype"/>
              </a:rPr>
              <a:t>by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5" dirty="0">
                <a:solidFill>
                  <a:srgbClr val="5C5C5C"/>
                </a:solidFill>
                <a:latin typeface="Palatino Linotype"/>
                <a:cs typeface="Palatino Linotype"/>
              </a:rPr>
              <a:t>the</a:t>
            </a:r>
            <a:r>
              <a:rPr sz="900" spc="6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u="sng" spc="-15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Human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Relations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Area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Files</a:t>
            </a:r>
            <a:r>
              <a:rPr sz="900" spc="50" dirty="0">
                <a:solidFill>
                  <a:srgbClr val="D2593D"/>
                </a:solidFill>
                <a:latin typeface="Palatino Linotype"/>
                <a:cs typeface="Palatino Linotype"/>
              </a:rPr>
              <a:t> </a:t>
            </a:r>
            <a:r>
              <a:rPr sz="900" spc="0" dirty="0">
                <a:solidFill>
                  <a:srgbClr val="5C5C5C"/>
                </a:solidFill>
                <a:latin typeface="Palatino Linotype"/>
                <a:cs typeface="Palatino Linotype"/>
              </a:rPr>
              <a:t>at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30" dirty="0">
                <a:solidFill>
                  <a:srgbClr val="5C5C5C"/>
                </a:solidFill>
                <a:latin typeface="Palatino Linotype"/>
                <a:cs typeface="Palatino Linotype"/>
              </a:rPr>
              <a:t>Yale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University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dirty="0">
                <a:solidFill>
                  <a:srgbClr val="5C5C5C"/>
                </a:solidFill>
                <a:latin typeface="Palatino Linotype"/>
                <a:cs typeface="Palatino Linotype"/>
              </a:rPr>
              <a:t>in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New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Haven,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0" dirty="0">
                <a:solidFill>
                  <a:srgbClr val="5C5C5C"/>
                </a:solidFill>
                <a:latin typeface="Palatino Linotype"/>
                <a:cs typeface="Palatino Linotype"/>
              </a:rPr>
              <a:t>CT</a:t>
            </a:r>
            <a:endParaRPr sz="900">
              <a:latin typeface="Palatino Linotype"/>
              <a:cs typeface="Palatino Linotyp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61200" y="1798320"/>
            <a:ext cx="5322570" cy="4074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1275">
              <a:lnSpc>
                <a:spcPct val="113100"/>
              </a:lnSpc>
              <a:spcBef>
                <a:spcPts val="100"/>
              </a:spcBef>
            </a:pPr>
            <a:r>
              <a:rPr sz="280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Looking </a:t>
            </a:r>
            <a:r>
              <a:rPr sz="2800" spc="50" dirty="0">
                <a:solidFill>
                  <a:srgbClr val="5C5C5C"/>
                </a:solidFill>
                <a:latin typeface="Palatino Linotype"/>
                <a:cs typeface="Palatino Linotype"/>
              </a:rPr>
              <a:t>to </a:t>
            </a:r>
            <a:r>
              <a:rPr sz="2800" spc="35" dirty="0">
                <a:solidFill>
                  <a:srgbClr val="5C5C5C"/>
                </a:solidFill>
                <a:latin typeface="Palatino Linotype"/>
                <a:cs typeface="Palatino Linotype"/>
              </a:rPr>
              <a:t>the </a:t>
            </a:r>
            <a:r>
              <a:rPr sz="28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ethnographic  </a:t>
            </a:r>
            <a:r>
              <a:rPr sz="28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record, </a:t>
            </a:r>
            <a:r>
              <a:rPr sz="2800" spc="50" dirty="0">
                <a:solidFill>
                  <a:srgbClr val="5C5C5C"/>
                </a:solidFill>
                <a:latin typeface="Palatino Linotype"/>
                <a:cs typeface="Palatino Linotype"/>
              </a:rPr>
              <a:t>it </a:t>
            </a:r>
            <a:r>
              <a:rPr sz="2800" spc="-40" dirty="0">
                <a:solidFill>
                  <a:srgbClr val="5C5C5C"/>
                </a:solidFill>
                <a:latin typeface="Palatino Linotype"/>
                <a:cs typeface="Palatino Linotype"/>
              </a:rPr>
              <a:t>appears </a:t>
            </a:r>
            <a:r>
              <a:rPr sz="2800" spc="30" dirty="0">
                <a:solidFill>
                  <a:srgbClr val="5C5C5C"/>
                </a:solidFill>
                <a:latin typeface="Palatino Linotype"/>
                <a:cs typeface="Palatino Linotype"/>
              </a:rPr>
              <a:t>that </a:t>
            </a:r>
            <a:r>
              <a:rPr sz="2800" spc="35" dirty="0">
                <a:solidFill>
                  <a:srgbClr val="5C5C5C"/>
                </a:solidFill>
                <a:latin typeface="Palatino Linotype"/>
                <a:cs typeface="Palatino Linotype"/>
              </a:rPr>
              <a:t>this </a:t>
            </a:r>
            <a:r>
              <a:rPr sz="2800" spc="10" dirty="0">
                <a:solidFill>
                  <a:srgbClr val="5C5C5C"/>
                </a:solidFill>
                <a:latin typeface="Palatino Linotype"/>
                <a:cs typeface="Palatino Linotype"/>
              </a:rPr>
              <a:t>multi-  </a:t>
            </a:r>
            <a:r>
              <a:rPr sz="2800" spc="25" dirty="0">
                <a:solidFill>
                  <a:srgbClr val="5C5C5C"/>
                </a:solidFill>
                <a:latin typeface="Palatino Linotype"/>
                <a:cs typeface="Palatino Linotype"/>
              </a:rPr>
              <a:t>step, </a:t>
            </a:r>
            <a:r>
              <a:rPr sz="2800" spc="-20" dirty="0">
                <a:solidFill>
                  <a:srgbClr val="5C5C5C"/>
                </a:solidFill>
                <a:latin typeface="Palatino Linotype"/>
                <a:cs typeface="Palatino Linotype"/>
              </a:rPr>
              <a:t>processually-complex </a:t>
            </a:r>
            <a:r>
              <a:rPr sz="2800" spc="-65" dirty="0">
                <a:solidFill>
                  <a:srgbClr val="5C5C5C"/>
                </a:solidFill>
                <a:latin typeface="Palatino Linotype"/>
                <a:cs typeface="Palatino Linotype"/>
              </a:rPr>
              <a:t>and  </a:t>
            </a:r>
            <a:r>
              <a:rPr sz="28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chemically-precise </a:t>
            </a:r>
            <a:r>
              <a:rPr sz="2800" spc="-50" dirty="0">
                <a:solidFill>
                  <a:srgbClr val="5C5C5C"/>
                </a:solidFill>
                <a:latin typeface="Palatino Linotype"/>
                <a:cs typeface="Palatino Linotype"/>
              </a:rPr>
              <a:t>work </a:t>
            </a:r>
            <a:r>
              <a:rPr sz="2800" spc="-60" dirty="0">
                <a:solidFill>
                  <a:srgbClr val="5C5C5C"/>
                </a:solidFill>
                <a:latin typeface="Palatino Linotype"/>
                <a:cs typeface="Palatino Linotype"/>
              </a:rPr>
              <a:t>was  </a:t>
            </a:r>
            <a:r>
              <a:rPr sz="2800" dirty="0">
                <a:solidFill>
                  <a:srgbClr val="5C5C5C"/>
                </a:solidFill>
                <a:latin typeface="Palatino Linotype"/>
                <a:cs typeface="Palatino Linotype"/>
              </a:rPr>
              <a:t>more </a:t>
            </a:r>
            <a:r>
              <a:rPr sz="2800" spc="10" dirty="0">
                <a:solidFill>
                  <a:srgbClr val="5C5C5C"/>
                </a:solidFill>
                <a:latin typeface="Palatino Linotype"/>
                <a:cs typeface="Palatino Linotype"/>
              </a:rPr>
              <a:t>often </a:t>
            </a:r>
            <a:r>
              <a:rPr sz="2800" spc="5" dirty="0">
                <a:solidFill>
                  <a:srgbClr val="5C5C5C"/>
                </a:solidFill>
                <a:latin typeface="Palatino Linotype"/>
                <a:cs typeface="Palatino Linotype"/>
              </a:rPr>
              <a:t>than </a:t>
            </a:r>
            <a:r>
              <a:rPr sz="2800" spc="30" dirty="0">
                <a:solidFill>
                  <a:srgbClr val="5C5C5C"/>
                </a:solidFill>
                <a:latin typeface="Palatino Linotype"/>
                <a:cs typeface="Palatino Linotype"/>
              </a:rPr>
              <a:t>not </a:t>
            </a:r>
            <a:r>
              <a:rPr sz="2800" spc="-35" dirty="0">
                <a:solidFill>
                  <a:srgbClr val="5C5C5C"/>
                </a:solidFill>
                <a:latin typeface="Palatino Linotype"/>
                <a:cs typeface="Palatino Linotype"/>
              </a:rPr>
              <a:t>performed  </a:t>
            </a:r>
            <a:r>
              <a:rPr sz="2800" spc="-95" dirty="0">
                <a:solidFill>
                  <a:srgbClr val="5C5C5C"/>
                </a:solidFill>
                <a:latin typeface="Palatino Linotype"/>
                <a:cs typeface="Palatino Linotype"/>
              </a:rPr>
              <a:t>by </a:t>
            </a:r>
            <a:r>
              <a:rPr sz="2800" spc="-30" dirty="0">
                <a:solidFill>
                  <a:srgbClr val="5C5C5C"/>
                </a:solidFill>
                <a:latin typeface="Palatino Linotype"/>
                <a:cs typeface="Palatino Linotype"/>
              </a:rPr>
              <a:t>women </a:t>
            </a:r>
            <a:r>
              <a:rPr sz="2800" spc="-65" dirty="0">
                <a:solidFill>
                  <a:srgbClr val="5C5C5C"/>
                </a:solidFill>
                <a:latin typeface="Palatino Linotype"/>
                <a:cs typeface="Palatino Linotype"/>
              </a:rPr>
              <a:t>and</a:t>
            </a:r>
            <a:r>
              <a:rPr sz="2800" spc="33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8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girls</a:t>
            </a:r>
            <a:endParaRPr sz="2800">
              <a:latin typeface="Palatino Linotype"/>
              <a:cs typeface="Palatino Linotype"/>
            </a:endParaRPr>
          </a:p>
          <a:p>
            <a:pPr marL="12700" marR="5080">
              <a:lnSpc>
                <a:spcPts val="1900"/>
              </a:lnSpc>
              <a:spcBef>
                <a:spcPts val="3419"/>
              </a:spcBef>
            </a:pPr>
            <a:r>
              <a:rPr sz="1700" i="1" spc="-70" dirty="0">
                <a:solidFill>
                  <a:srgbClr val="5C5C5C"/>
                </a:solidFill>
                <a:latin typeface="Times New Roman"/>
                <a:cs typeface="Times New Roman"/>
              </a:rPr>
              <a:t>Cree </a:t>
            </a:r>
            <a:r>
              <a:rPr sz="1700" i="1" spc="-15" dirty="0">
                <a:solidFill>
                  <a:srgbClr val="5C5C5C"/>
                </a:solidFill>
                <a:latin typeface="Times New Roman"/>
                <a:cs typeface="Times New Roman"/>
              </a:rPr>
              <a:t>women </a:t>
            </a:r>
            <a:r>
              <a:rPr sz="1700" i="1" dirty="0">
                <a:solidFill>
                  <a:srgbClr val="5C5C5C"/>
                </a:solidFill>
                <a:latin typeface="Times New Roman"/>
                <a:cs typeface="Times New Roman"/>
              </a:rPr>
              <a:t>working </a:t>
            </a:r>
            <a:r>
              <a:rPr sz="1700" i="1" spc="-30" dirty="0">
                <a:solidFill>
                  <a:srgbClr val="5C5C5C"/>
                </a:solidFill>
                <a:latin typeface="Times New Roman"/>
                <a:cs typeface="Times New Roman"/>
              </a:rPr>
              <a:t>on </a:t>
            </a:r>
            <a:r>
              <a:rPr sz="1700" i="1" spc="-50" dirty="0">
                <a:solidFill>
                  <a:srgbClr val="5C5C5C"/>
                </a:solidFill>
                <a:latin typeface="Times New Roman"/>
                <a:cs typeface="Times New Roman"/>
              </a:rPr>
              <a:t>a large </a:t>
            </a:r>
            <a:r>
              <a:rPr sz="1700" i="1" spc="-55" dirty="0">
                <a:solidFill>
                  <a:srgbClr val="5C5C5C"/>
                </a:solidFill>
                <a:latin typeface="Times New Roman"/>
                <a:cs typeface="Times New Roman"/>
              </a:rPr>
              <a:t>moose </a:t>
            </a:r>
            <a:r>
              <a:rPr sz="1700" i="1" spc="-30" dirty="0">
                <a:solidFill>
                  <a:srgbClr val="5C5C5C"/>
                </a:solidFill>
                <a:latin typeface="Times New Roman"/>
                <a:cs typeface="Times New Roman"/>
              </a:rPr>
              <a:t>hide </a:t>
            </a:r>
            <a:r>
              <a:rPr sz="1700" i="1" spc="-45" dirty="0">
                <a:solidFill>
                  <a:srgbClr val="5C5C5C"/>
                </a:solidFill>
                <a:latin typeface="Times New Roman"/>
                <a:cs typeface="Times New Roman"/>
              </a:rPr>
              <a:t>- </a:t>
            </a:r>
            <a:r>
              <a:rPr sz="1700" i="1" spc="-5" dirty="0">
                <a:solidFill>
                  <a:srgbClr val="5C5C5C"/>
                </a:solidFill>
                <a:latin typeface="Times New Roman"/>
                <a:cs typeface="Times New Roman"/>
              </a:rPr>
              <a:t>Waterhen River  </a:t>
            </a:r>
            <a:r>
              <a:rPr sz="1700" i="1" spc="-40" dirty="0">
                <a:solidFill>
                  <a:srgbClr val="5C5C5C"/>
                </a:solidFill>
                <a:latin typeface="Times New Roman"/>
                <a:cs typeface="Times New Roman"/>
              </a:rPr>
              <a:t>area, </a:t>
            </a:r>
            <a:r>
              <a:rPr sz="1700" i="1" dirty="0">
                <a:solidFill>
                  <a:srgbClr val="5C5C5C"/>
                </a:solidFill>
                <a:latin typeface="Times New Roman"/>
                <a:cs typeface="Times New Roman"/>
              </a:rPr>
              <a:t>Northern </a:t>
            </a:r>
            <a:r>
              <a:rPr sz="1700" i="1" spc="0" dirty="0">
                <a:solidFill>
                  <a:srgbClr val="5C5C5C"/>
                </a:solidFill>
                <a:latin typeface="Times New Roman"/>
                <a:cs typeface="Times New Roman"/>
              </a:rPr>
              <a:t>Saskatchewan. </a:t>
            </a:r>
            <a:r>
              <a:rPr sz="1700" i="1" spc="-35" dirty="0">
                <a:solidFill>
                  <a:srgbClr val="5C5C5C"/>
                </a:solidFill>
                <a:latin typeface="Times New Roman"/>
                <a:cs typeface="Times New Roman"/>
              </a:rPr>
              <a:t>Provincial </a:t>
            </a:r>
            <a:r>
              <a:rPr sz="1700" i="1" spc="-15" dirty="0">
                <a:solidFill>
                  <a:srgbClr val="5C5C5C"/>
                </a:solidFill>
                <a:latin typeface="Times New Roman"/>
                <a:cs typeface="Times New Roman"/>
              </a:rPr>
              <a:t>Archives </a:t>
            </a:r>
            <a:r>
              <a:rPr sz="1700" i="1" spc="-5" dirty="0">
                <a:solidFill>
                  <a:srgbClr val="5C5C5C"/>
                </a:solidFill>
                <a:latin typeface="Times New Roman"/>
                <a:cs typeface="Times New Roman"/>
              </a:rPr>
              <a:t>of</a:t>
            </a:r>
            <a:r>
              <a:rPr sz="1700" i="1" spc="190" dirty="0">
                <a:solidFill>
                  <a:srgbClr val="5C5C5C"/>
                </a:solidFill>
                <a:latin typeface="Times New Roman"/>
                <a:cs typeface="Times New Roman"/>
              </a:rPr>
              <a:t> </a:t>
            </a:r>
            <a:r>
              <a:rPr sz="1700" i="1" spc="5" dirty="0">
                <a:solidFill>
                  <a:srgbClr val="5C5C5C"/>
                </a:solidFill>
                <a:latin typeface="Times New Roman"/>
                <a:cs typeface="Times New Roman"/>
              </a:rPr>
              <a:t>Alberta</a:t>
            </a: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ts val="1860"/>
              </a:lnSpc>
            </a:pPr>
            <a:r>
              <a:rPr sz="1700" i="1" spc="130" dirty="0">
                <a:solidFill>
                  <a:srgbClr val="5C5C5C"/>
                </a:solidFill>
                <a:latin typeface="Times New Roman"/>
                <a:cs typeface="Times New Roman"/>
              </a:rPr>
              <a:t>@ </a:t>
            </a:r>
            <a:r>
              <a:rPr sz="1700" i="1" spc="-35" dirty="0">
                <a:solidFill>
                  <a:srgbClr val="5C5C5C"/>
                </a:solidFill>
                <a:latin typeface="Times New Roman"/>
                <a:cs typeface="Times New Roman"/>
              </a:rPr>
              <a:t>Flickr </a:t>
            </a:r>
            <a:r>
              <a:rPr sz="1700" i="1" spc="-15" dirty="0">
                <a:solidFill>
                  <a:srgbClr val="5C5C5C"/>
                </a:solidFill>
                <a:latin typeface="Times New Roman"/>
                <a:cs typeface="Times New Roman"/>
              </a:rPr>
              <a:t>Commons. </a:t>
            </a:r>
            <a:r>
              <a:rPr sz="1700" i="1" spc="-40" dirty="0">
                <a:solidFill>
                  <a:srgbClr val="5C5C5C"/>
                </a:solidFill>
                <a:latin typeface="Times New Roman"/>
                <a:cs typeface="Times New Roman"/>
              </a:rPr>
              <a:t>Public </a:t>
            </a:r>
            <a:r>
              <a:rPr sz="1700" i="1" spc="-10" dirty="0">
                <a:solidFill>
                  <a:srgbClr val="5C5C5C"/>
                </a:solidFill>
                <a:latin typeface="Times New Roman"/>
                <a:cs typeface="Times New Roman"/>
              </a:rPr>
              <a:t>Domain</a:t>
            </a:r>
            <a:r>
              <a:rPr sz="1700" i="1" spc="-130" dirty="0">
                <a:solidFill>
                  <a:srgbClr val="5C5C5C"/>
                </a:solidFill>
                <a:latin typeface="Times New Roman"/>
                <a:cs typeface="Times New Roman"/>
              </a:rPr>
              <a:t> </a:t>
            </a:r>
            <a:r>
              <a:rPr sz="1700" i="1" spc="-20" dirty="0">
                <a:solidFill>
                  <a:srgbClr val="5C5C5C"/>
                </a:solidFill>
                <a:latin typeface="Times New Roman"/>
                <a:cs typeface="Times New Roman"/>
              </a:rPr>
              <a:t>Image.</a:t>
            </a:r>
            <a:endParaRPr sz="1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689600"/>
            <a:ext cx="13004800" cy="3345179"/>
          </a:xfrm>
          <a:custGeom>
            <a:avLst/>
            <a:gdLst/>
            <a:ahLst/>
            <a:cxnLst/>
            <a:rect l="l" t="t" r="r" b="b"/>
            <a:pathLst>
              <a:path w="13004800" h="3345179">
                <a:moveTo>
                  <a:pt x="0" y="0"/>
                </a:moveTo>
                <a:lnTo>
                  <a:pt x="13004800" y="0"/>
                </a:lnTo>
                <a:lnTo>
                  <a:pt x="13004800" y="3345060"/>
                </a:lnTo>
                <a:lnTo>
                  <a:pt x="0" y="334506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7894" y="7871578"/>
            <a:ext cx="11874500" cy="635"/>
          </a:xfrm>
          <a:custGeom>
            <a:avLst/>
            <a:gdLst/>
            <a:ahLst/>
            <a:cxnLst/>
            <a:rect l="l" t="t" r="r" b="b"/>
            <a:pathLst>
              <a:path w="11874500" h="634">
                <a:moveTo>
                  <a:pt x="0" y="2"/>
                </a:moveTo>
                <a:lnTo>
                  <a:pt x="11874500" y="0"/>
                </a:lnTo>
              </a:path>
            </a:pathLst>
          </a:custGeom>
          <a:ln w="38100">
            <a:solidFill>
              <a:srgbClr val="747676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98500" y="5831636"/>
            <a:ext cx="1173353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sz="2600" dirty="0">
                <a:solidFill>
                  <a:srgbClr val="5C5C5C"/>
                </a:solidFill>
                <a:latin typeface="Palatino Linotype"/>
                <a:cs typeface="Palatino Linotype"/>
              </a:rPr>
              <a:t>In </a:t>
            </a:r>
            <a:r>
              <a:rPr sz="2600" spc="30" dirty="0">
                <a:solidFill>
                  <a:srgbClr val="5C5C5C"/>
                </a:solidFill>
                <a:latin typeface="Palatino Linotype"/>
                <a:cs typeface="Palatino Linotype"/>
              </a:rPr>
              <a:t>this </a:t>
            </a:r>
            <a:r>
              <a:rPr sz="2600" spc="0" dirty="0">
                <a:solidFill>
                  <a:srgbClr val="5C5C5C"/>
                </a:solidFill>
                <a:latin typeface="Palatino Linotype"/>
                <a:cs typeface="Palatino Linotype"/>
              </a:rPr>
              <a:t>assignment, </a:t>
            </a:r>
            <a:r>
              <a:rPr sz="2600" spc="-80" dirty="0">
                <a:solidFill>
                  <a:srgbClr val="5C5C5C"/>
                </a:solidFill>
                <a:latin typeface="Palatino Linotype"/>
                <a:cs typeface="Palatino Linotype"/>
              </a:rPr>
              <a:t>you </a:t>
            </a:r>
            <a:r>
              <a:rPr sz="2600" spc="-40" dirty="0">
                <a:solidFill>
                  <a:srgbClr val="5C5C5C"/>
                </a:solidFill>
                <a:latin typeface="Palatino Linotype"/>
                <a:cs typeface="Palatino Linotype"/>
              </a:rPr>
              <a:t>will </a:t>
            </a:r>
            <a:r>
              <a:rPr sz="2600" spc="-20" dirty="0">
                <a:solidFill>
                  <a:srgbClr val="5C5C5C"/>
                </a:solidFill>
                <a:latin typeface="Palatino Linotype"/>
                <a:cs typeface="Palatino Linotype"/>
              </a:rPr>
              <a:t>imagine </a:t>
            </a:r>
            <a:r>
              <a:rPr sz="2600" spc="25" dirty="0">
                <a:solidFill>
                  <a:srgbClr val="5C5C5C"/>
                </a:solidFill>
                <a:latin typeface="Palatino Linotype"/>
                <a:cs typeface="Palatino Linotype"/>
              </a:rPr>
              <a:t>that </a:t>
            </a:r>
            <a:r>
              <a:rPr sz="2600" spc="-80" dirty="0">
                <a:solidFill>
                  <a:srgbClr val="5C5C5C"/>
                </a:solidFill>
                <a:latin typeface="Palatino Linotype"/>
                <a:cs typeface="Palatino Linotype"/>
              </a:rPr>
              <a:t>you </a:t>
            </a:r>
            <a:r>
              <a:rPr sz="2600" spc="-20" dirty="0">
                <a:solidFill>
                  <a:srgbClr val="5C5C5C"/>
                </a:solidFill>
                <a:latin typeface="Palatino Linotype"/>
                <a:cs typeface="Palatino Linotype"/>
              </a:rPr>
              <a:t>are </a:t>
            </a:r>
            <a:r>
              <a:rPr sz="2600" spc="-30" dirty="0">
                <a:solidFill>
                  <a:srgbClr val="5C5C5C"/>
                </a:solidFill>
                <a:latin typeface="Palatino Linotype"/>
                <a:cs typeface="Palatino Linotype"/>
              </a:rPr>
              <a:t>an </a:t>
            </a:r>
            <a:r>
              <a:rPr sz="2600" spc="-40" dirty="0">
                <a:solidFill>
                  <a:srgbClr val="5C5C5C"/>
                </a:solidFill>
                <a:latin typeface="Palatino Linotype"/>
                <a:cs typeface="Palatino Linotype"/>
              </a:rPr>
              <a:t>archaeology </a:t>
            </a:r>
            <a:r>
              <a:rPr sz="2600" spc="0" dirty="0">
                <a:solidFill>
                  <a:srgbClr val="5C5C5C"/>
                </a:solidFill>
                <a:latin typeface="Palatino Linotype"/>
                <a:cs typeface="Palatino Linotype"/>
              </a:rPr>
              <a:t>student  assisting in </a:t>
            </a:r>
            <a:r>
              <a:rPr sz="2600" spc="25" dirty="0">
                <a:solidFill>
                  <a:srgbClr val="5C5C5C"/>
                </a:solidFill>
                <a:latin typeface="Palatino Linotype"/>
                <a:cs typeface="Palatino Linotype"/>
              </a:rPr>
              <a:t>the </a:t>
            </a:r>
            <a:r>
              <a:rPr sz="2600" spc="-20" dirty="0">
                <a:solidFill>
                  <a:srgbClr val="5C5C5C"/>
                </a:solidFill>
                <a:latin typeface="Palatino Linotype"/>
                <a:cs typeface="Palatino Linotype"/>
              </a:rPr>
              <a:t>excavation </a:t>
            </a:r>
            <a:r>
              <a:rPr sz="26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of </a:t>
            </a:r>
            <a:r>
              <a:rPr sz="2600" spc="-55" dirty="0">
                <a:solidFill>
                  <a:srgbClr val="5C5C5C"/>
                </a:solidFill>
                <a:latin typeface="Palatino Linotype"/>
                <a:cs typeface="Palatino Linotype"/>
              </a:rPr>
              <a:t>a </a:t>
            </a:r>
            <a:r>
              <a:rPr sz="2600" spc="-35" dirty="0">
                <a:solidFill>
                  <a:srgbClr val="5C5C5C"/>
                </a:solidFill>
                <a:latin typeface="Palatino Linotype"/>
                <a:cs typeface="Palatino Linotype"/>
              </a:rPr>
              <a:t>faunal </a:t>
            </a:r>
            <a:r>
              <a:rPr sz="26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assemblage </a:t>
            </a:r>
            <a:r>
              <a:rPr sz="2600" spc="10" dirty="0">
                <a:solidFill>
                  <a:srgbClr val="5C5C5C"/>
                </a:solidFill>
                <a:latin typeface="Palatino Linotype"/>
                <a:cs typeface="Palatino Linotype"/>
              </a:rPr>
              <a:t>at </a:t>
            </a:r>
            <a:r>
              <a:rPr sz="2600" spc="-55" dirty="0">
                <a:solidFill>
                  <a:srgbClr val="5C5C5C"/>
                </a:solidFill>
                <a:latin typeface="Palatino Linotype"/>
                <a:cs typeface="Palatino Linotype"/>
              </a:rPr>
              <a:t>a </a:t>
            </a:r>
            <a:r>
              <a:rPr sz="2600" spc="10" dirty="0">
                <a:solidFill>
                  <a:srgbClr val="5C5C5C"/>
                </a:solidFill>
                <a:latin typeface="Palatino Linotype"/>
                <a:cs typeface="Palatino Linotype"/>
              </a:rPr>
              <a:t>historic </a:t>
            </a:r>
            <a:r>
              <a:rPr sz="2600" spc="35" dirty="0">
                <a:solidFill>
                  <a:srgbClr val="5C5C5C"/>
                </a:solidFill>
                <a:latin typeface="Palatino Linotype"/>
                <a:cs typeface="Palatino Linotype"/>
              </a:rPr>
              <a:t>site </a:t>
            </a:r>
            <a:r>
              <a:rPr sz="2600" spc="0" dirty="0">
                <a:solidFill>
                  <a:srgbClr val="5C5C5C"/>
                </a:solidFill>
                <a:latin typeface="Palatino Linotype"/>
                <a:cs typeface="Palatino Linotype"/>
              </a:rPr>
              <a:t>in </a:t>
            </a:r>
            <a:r>
              <a:rPr sz="2600" spc="25" dirty="0">
                <a:solidFill>
                  <a:srgbClr val="5C5C5C"/>
                </a:solidFill>
                <a:latin typeface="Palatino Linotype"/>
                <a:cs typeface="Palatino Linotype"/>
              </a:rPr>
              <a:t>the </a:t>
            </a:r>
            <a:r>
              <a:rPr sz="2600" dirty="0">
                <a:solidFill>
                  <a:srgbClr val="5C5C5C"/>
                </a:solidFill>
                <a:latin typeface="Palatino Linotype"/>
                <a:cs typeface="Palatino Linotype"/>
              </a:rPr>
              <a:t>North  </a:t>
            </a:r>
            <a:r>
              <a:rPr sz="2600" spc="-30" dirty="0">
                <a:solidFill>
                  <a:srgbClr val="5C5C5C"/>
                </a:solidFill>
                <a:latin typeface="Palatino Linotype"/>
                <a:cs typeface="Palatino Linotype"/>
              </a:rPr>
              <a:t>American </a:t>
            </a:r>
            <a:r>
              <a:rPr sz="2600" spc="-20" dirty="0">
                <a:solidFill>
                  <a:srgbClr val="5C5C5C"/>
                </a:solidFill>
                <a:latin typeface="Palatino Linotype"/>
                <a:cs typeface="Palatino Linotype"/>
              </a:rPr>
              <a:t>plains </a:t>
            </a:r>
            <a:r>
              <a:rPr sz="2600" spc="-5" dirty="0">
                <a:solidFill>
                  <a:srgbClr val="5C5C5C"/>
                </a:solidFill>
                <a:latin typeface="Palatino Linotype"/>
                <a:cs typeface="Palatino Linotype"/>
              </a:rPr>
              <a:t>region. </a:t>
            </a:r>
            <a:r>
              <a:rPr sz="2600" spc="-125" dirty="0">
                <a:solidFill>
                  <a:srgbClr val="5C5C5C"/>
                </a:solidFill>
                <a:latin typeface="Palatino Linotype"/>
                <a:cs typeface="Palatino Linotype"/>
              </a:rPr>
              <a:t>You </a:t>
            </a:r>
            <a:r>
              <a:rPr sz="2600" spc="-60" dirty="0">
                <a:solidFill>
                  <a:srgbClr val="5C5C5C"/>
                </a:solidFill>
                <a:latin typeface="Palatino Linotype"/>
                <a:cs typeface="Palatino Linotype"/>
              </a:rPr>
              <a:t>find </a:t>
            </a:r>
            <a:r>
              <a:rPr sz="2600" spc="-35" dirty="0">
                <a:solidFill>
                  <a:srgbClr val="5C5C5C"/>
                </a:solidFill>
                <a:latin typeface="Palatino Linotype"/>
                <a:cs typeface="Palatino Linotype"/>
              </a:rPr>
              <a:t>evidence </a:t>
            </a:r>
            <a:r>
              <a:rPr sz="2600" spc="-20" dirty="0">
                <a:solidFill>
                  <a:srgbClr val="5C5C5C"/>
                </a:solidFill>
                <a:latin typeface="Palatino Linotype"/>
                <a:cs typeface="Palatino Linotype"/>
              </a:rPr>
              <a:t>for </a:t>
            </a:r>
            <a:r>
              <a:rPr sz="2600" spc="-30" dirty="0">
                <a:solidFill>
                  <a:srgbClr val="5C5C5C"/>
                </a:solidFill>
                <a:latin typeface="Palatino Linotype"/>
                <a:cs typeface="Palatino Linotype"/>
              </a:rPr>
              <a:t>hide working, </a:t>
            </a:r>
            <a:r>
              <a:rPr sz="2600" spc="-65" dirty="0">
                <a:solidFill>
                  <a:srgbClr val="5C5C5C"/>
                </a:solidFill>
                <a:latin typeface="Palatino Linotype"/>
                <a:cs typeface="Palatino Linotype"/>
              </a:rPr>
              <a:t>and </a:t>
            </a:r>
            <a:r>
              <a:rPr sz="2600" spc="-40" dirty="0">
                <a:solidFill>
                  <a:srgbClr val="5C5C5C"/>
                </a:solidFill>
                <a:latin typeface="Palatino Linotype"/>
                <a:cs typeface="Palatino Linotype"/>
              </a:rPr>
              <a:t>decide </a:t>
            </a:r>
            <a:r>
              <a:rPr sz="2600" spc="40" dirty="0">
                <a:solidFill>
                  <a:srgbClr val="5C5C5C"/>
                </a:solidFill>
                <a:latin typeface="Palatino Linotype"/>
                <a:cs typeface="Palatino Linotype"/>
              </a:rPr>
              <a:t>to  </a:t>
            </a:r>
            <a:r>
              <a:rPr sz="2600" spc="5" dirty="0">
                <a:solidFill>
                  <a:srgbClr val="5C5C5C"/>
                </a:solidFill>
                <a:latin typeface="Palatino Linotype"/>
                <a:cs typeface="Palatino Linotype"/>
              </a:rPr>
              <a:t>consult </a:t>
            </a:r>
            <a:r>
              <a:rPr sz="2600" spc="25" dirty="0">
                <a:solidFill>
                  <a:srgbClr val="5C5C5C"/>
                </a:solidFill>
                <a:latin typeface="Palatino Linotype"/>
                <a:cs typeface="Palatino Linotype"/>
              </a:rPr>
              <a:t>the </a:t>
            </a:r>
            <a:r>
              <a:rPr sz="26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ethnographic </a:t>
            </a:r>
            <a:r>
              <a:rPr sz="2600" spc="0" dirty="0">
                <a:solidFill>
                  <a:srgbClr val="5C5C5C"/>
                </a:solidFill>
                <a:latin typeface="Palatino Linotype"/>
                <a:cs typeface="Palatino Linotype"/>
              </a:rPr>
              <a:t>literature </a:t>
            </a:r>
            <a:r>
              <a:rPr sz="2600" spc="40" dirty="0">
                <a:solidFill>
                  <a:srgbClr val="5C5C5C"/>
                </a:solidFill>
                <a:latin typeface="Palatino Linotype"/>
                <a:cs typeface="Palatino Linotype"/>
              </a:rPr>
              <a:t>to </a:t>
            </a:r>
            <a:r>
              <a:rPr sz="26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learn </a:t>
            </a:r>
            <a:r>
              <a:rPr sz="2600" spc="-5" dirty="0">
                <a:solidFill>
                  <a:srgbClr val="5C5C5C"/>
                </a:solidFill>
                <a:latin typeface="Palatino Linotype"/>
                <a:cs typeface="Palatino Linotype"/>
              </a:rPr>
              <a:t>more about </a:t>
            </a:r>
            <a:r>
              <a:rPr sz="2600" spc="-30" dirty="0">
                <a:solidFill>
                  <a:srgbClr val="5C5C5C"/>
                </a:solidFill>
                <a:latin typeface="Palatino Linotype"/>
                <a:cs typeface="Palatino Linotype"/>
              </a:rPr>
              <a:t>hide </a:t>
            </a:r>
            <a:r>
              <a:rPr sz="2600" spc="-45" dirty="0">
                <a:solidFill>
                  <a:srgbClr val="5C5C5C"/>
                </a:solidFill>
                <a:latin typeface="Palatino Linotype"/>
                <a:cs typeface="Palatino Linotype"/>
              </a:rPr>
              <a:t>working</a:t>
            </a:r>
            <a:r>
              <a:rPr sz="2600" spc="14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600" spc="5" dirty="0">
                <a:solidFill>
                  <a:srgbClr val="5C5C5C"/>
                </a:solidFill>
                <a:latin typeface="Palatino Linotype"/>
                <a:cs typeface="Palatino Linotype"/>
              </a:rPr>
              <a:t>processes.</a:t>
            </a:r>
            <a:endParaRPr sz="2600">
              <a:latin typeface="Palatino Linotype"/>
              <a:cs typeface="Palatino Linotyp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97800" y="8197958"/>
            <a:ext cx="4507230" cy="78611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0" b="1" spc="-300" dirty="0">
                <a:solidFill>
                  <a:srgbClr val="5C5C5C"/>
                </a:solidFill>
                <a:latin typeface="Arial"/>
                <a:cs typeface="Arial"/>
              </a:rPr>
              <a:t>ASSIGNMENT</a:t>
            </a:r>
            <a:endParaRPr sz="5000" spc="-3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9401018"/>
            <a:ext cx="12995910" cy="353060"/>
          </a:xfrm>
          <a:custGeom>
            <a:avLst/>
            <a:gdLst/>
            <a:ahLst/>
            <a:cxnLst/>
            <a:rect l="l" t="t" r="r" b="b"/>
            <a:pathLst>
              <a:path w="12995910" h="353059">
                <a:moveTo>
                  <a:pt x="0" y="352581"/>
                </a:moveTo>
                <a:lnTo>
                  <a:pt x="0" y="0"/>
                </a:lnTo>
                <a:lnTo>
                  <a:pt x="12995529" y="0"/>
                </a:lnTo>
                <a:lnTo>
                  <a:pt x="12995529" y="352581"/>
                </a:lnTo>
                <a:lnTo>
                  <a:pt x="0" y="3525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222500" y="9448800"/>
            <a:ext cx="854202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i="1" spc="-15" dirty="0">
                <a:solidFill>
                  <a:srgbClr val="48454F"/>
                </a:solidFill>
                <a:latin typeface="Times New Roman"/>
                <a:cs typeface="Times New Roman"/>
              </a:rPr>
              <a:t>Indian</a:t>
            </a:r>
            <a:r>
              <a:rPr sz="1500" i="1" spc="-45" dirty="0">
                <a:solidFill>
                  <a:srgbClr val="48454F"/>
                </a:solidFill>
                <a:latin typeface="Times New Roman"/>
                <a:cs typeface="Times New Roman"/>
              </a:rPr>
              <a:t> </a:t>
            </a:r>
            <a:r>
              <a:rPr sz="1500" i="1" spc="-20" dirty="0">
                <a:solidFill>
                  <a:srgbClr val="48454F"/>
                </a:solidFill>
                <a:latin typeface="Times New Roman"/>
                <a:cs typeface="Times New Roman"/>
              </a:rPr>
              <a:t>women</a:t>
            </a:r>
            <a:r>
              <a:rPr sz="1500" i="1" spc="-45" dirty="0">
                <a:solidFill>
                  <a:srgbClr val="48454F"/>
                </a:solidFill>
                <a:latin typeface="Times New Roman"/>
                <a:cs typeface="Times New Roman"/>
              </a:rPr>
              <a:t> </a:t>
            </a:r>
            <a:r>
              <a:rPr sz="1500" i="1" dirty="0">
                <a:solidFill>
                  <a:srgbClr val="48454F"/>
                </a:solidFill>
                <a:latin typeface="Times New Roman"/>
                <a:cs typeface="Times New Roman"/>
              </a:rPr>
              <a:t>tanning</a:t>
            </a:r>
            <a:r>
              <a:rPr sz="1500" i="1" spc="-45" dirty="0">
                <a:solidFill>
                  <a:srgbClr val="48454F"/>
                </a:solidFill>
                <a:latin typeface="Times New Roman"/>
                <a:cs typeface="Times New Roman"/>
              </a:rPr>
              <a:t> </a:t>
            </a:r>
            <a:r>
              <a:rPr sz="1500" i="1" spc="-30" dirty="0">
                <a:solidFill>
                  <a:srgbClr val="48454F"/>
                </a:solidFill>
                <a:latin typeface="Times New Roman"/>
                <a:cs typeface="Times New Roman"/>
              </a:rPr>
              <a:t>hides.</a:t>
            </a:r>
            <a:r>
              <a:rPr sz="1500" i="1" spc="-45" dirty="0">
                <a:solidFill>
                  <a:srgbClr val="48454F"/>
                </a:solidFill>
                <a:latin typeface="Times New Roman"/>
                <a:cs typeface="Times New Roman"/>
              </a:rPr>
              <a:t> </a:t>
            </a:r>
            <a:r>
              <a:rPr sz="1500" i="1" spc="55" dirty="0">
                <a:solidFill>
                  <a:srgbClr val="48454F"/>
                </a:solidFill>
                <a:latin typeface="Times New Roman"/>
                <a:cs typeface="Times New Roman"/>
              </a:rPr>
              <a:t>1932.</a:t>
            </a:r>
            <a:r>
              <a:rPr sz="1500" i="1" spc="-45" dirty="0">
                <a:solidFill>
                  <a:srgbClr val="48454F"/>
                </a:solidFill>
                <a:latin typeface="Times New Roman"/>
                <a:cs typeface="Times New Roman"/>
              </a:rPr>
              <a:t> </a:t>
            </a:r>
            <a:r>
              <a:rPr sz="1500" i="1" spc="5" dirty="0">
                <a:solidFill>
                  <a:srgbClr val="48454F"/>
                </a:solidFill>
                <a:latin typeface="Times New Roman"/>
                <a:cs typeface="Times New Roman"/>
              </a:rPr>
              <a:t>NARA’s</a:t>
            </a:r>
            <a:r>
              <a:rPr sz="1500" i="1" spc="-45" dirty="0">
                <a:solidFill>
                  <a:srgbClr val="48454F"/>
                </a:solidFill>
                <a:latin typeface="Times New Roman"/>
                <a:cs typeface="Times New Roman"/>
              </a:rPr>
              <a:t> </a:t>
            </a:r>
            <a:r>
              <a:rPr sz="1500" i="1" spc="-20" dirty="0">
                <a:solidFill>
                  <a:srgbClr val="48454F"/>
                </a:solidFill>
                <a:latin typeface="Times New Roman"/>
                <a:cs typeface="Times New Roman"/>
              </a:rPr>
              <a:t>Central</a:t>
            </a:r>
            <a:r>
              <a:rPr sz="1500" i="1" spc="-45" dirty="0">
                <a:solidFill>
                  <a:srgbClr val="48454F"/>
                </a:solidFill>
                <a:latin typeface="Times New Roman"/>
                <a:cs typeface="Times New Roman"/>
              </a:rPr>
              <a:t> </a:t>
            </a:r>
            <a:r>
              <a:rPr sz="1500" i="1" spc="-30" dirty="0">
                <a:solidFill>
                  <a:srgbClr val="48454F"/>
                </a:solidFill>
                <a:latin typeface="Times New Roman"/>
                <a:cs typeface="Times New Roman"/>
              </a:rPr>
              <a:t>Plains</a:t>
            </a:r>
            <a:r>
              <a:rPr sz="1500" i="1" spc="-45" dirty="0">
                <a:solidFill>
                  <a:srgbClr val="48454F"/>
                </a:solidFill>
                <a:latin typeface="Times New Roman"/>
                <a:cs typeface="Times New Roman"/>
              </a:rPr>
              <a:t> </a:t>
            </a:r>
            <a:r>
              <a:rPr sz="1500" i="1" spc="-25" dirty="0">
                <a:solidFill>
                  <a:srgbClr val="48454F"/>
                </a:solidFill>
                <a:latin typeface="Times New Roman"/>
                <a:cs typeface="Times New Roman"/>
              </a:rPr>
              <a:t>Region</a:t>
            </a:r>
            <a:r>
              <a:rPr sz="1500" i="1" spc="-45" dirty="0">
                <a:solidFill>
                  <a:srgbClr val="48454F"/>
                </a:solidFill>
                <a:latin typeface="Times New Roman"/>
                <a:cs typeface="Times New Roman"/>
              </a:rPr>
              <a:t> </a:t>
            </a:r>
            <a:r>
              <a:rPr sz="1500" i="1" spc="-20" dirty="0">
                <a:solidFill>
                  <a:srgbClr val="48454F"/>
                </a:solidFill>
                <a:latin typeface="Times New Roman"/>
                <a:cs typeface="Times New Roman"/>
              </a:rPr>
              <a:t>(Kansas</a:t>
            </a:r>
            <a:r>
              <a:rPr sz="1500" i="1" spc="-45" dirty="0">
                <a:solidFill>
                  <a:srgbClr val="48454F"/>
                </a:solidFill>
                <a:latin typeface="Times New Roman"/>
                <a:cs typeface="Times New Roman"/>
              </a:rPr>
              <a:t> </a:t>
            </a:r>
            <a:r>
              <a:rPr sz="1500" i="1" spc="25" dirty="0">
                <a:solidFill>
                  <a:srgbClr val="48454F"/>
                </a:solidFill>
                <a:latin typeface="Times New Roman"/>
                <a:cs typeface="Times New Roman"/>
              </a:rPr>
              <a:t>City)</a:t>
            </a:r>
            <a:r>
              <a:rPr sz="1500" i="1" spc="-45" dirty="0">
                <a:solidFill>
                  <a:srgbClr val="48454F"/>
                </a:solidFill>
                <a:latin typeface="Times New Roman"/>
                <a:cs typeface="Times New Roman"/>
              </a:rPr>
              <a:t> </a:t>
            </a:r>
            <a:r>
              <a:rPr sz="1500" i="1" spc="55" dirty="0">
                <a:solidFill>
                  <a:srgbClr val="48454F"/>
                </a:solidFill>
                <a:latin typeface="Times New Roman"/>
                <a:cs typeface="Times New Roman"/>
              </a:rPr>
              <a:t>(NREA).</a:t>
            </a:r>
            <a:r>
              <a:rPr sz="1500" i="1" spc="-45" dirty="0">
                <a:solidFill>
                  <a:srgbClr val="48454F"/>
                </a:solidFill>
                <a:latin typeface="Times New Roman"/>
                <a:cs typeface="Times New Roman"/>
              </a:rPr>
              <a:t> Public </a:t>
            </a:r>
            <a:r>
              <a:rPr sz="1500" i="1" spc="-15" dirty="0">
                <a:solidFill>
                  <a:srgbClr val="48454F"/>
                </a:solidFill>
                <a:latin typeface="Times New Roman"/>
                <a:cs typeface="Times New Roman"/>
              </a:rPr>
              <a:t>Domain</a:t>
            </a:r>
            <a:r>
              <a:rPr sz="1500" i="1" spc="-45" dirty="0">
                <a:solidFill>
                  <a:srgbClr val="48454F"/>
                </a:solidFill>
                <a:latin typeface="Times New Roman"/>
                <a:cs typeface="Times New Roman"/>
              </a:rPr>
              <a:t> </a:t>
            </a:r>
            <a:r>
              <a:rPr sz="1500" i="1" spc="-40" dirty="0">
                <a:solidFill>
                  <a:srgbClr val="48454F"/>
                </a:solidFill>
                <a:latin typeface="Times New Roman"/>
                <a:cs typeface="Times New Roman"/>
              </a:rPr>
              <a:t>Image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53300" y="63500"/>
            <a:ext cx="56013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solidFill>
                  <a:srgbClr val="5C5C5C"/>
                </a:solidFill>
                <a:latin typeface="Palatino Linotype"/>
                <a:cs typeface="Palatino Linotype"/>
              </a:rPr>
              <a:t>This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Teaching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Exercise</a:t>
            </a:r>
            <a:r>
              <a:rPr sz="900" spc="60" dirty="0">
                <a:solidFill>
                  <a:srgbClr val="D2593D"/>
                </a:solidFill>
                <a:latin typeface="Palatino Linotype"/>
                <a:cs typeface="Palatino Linotype"/>
              </a:rPr>
              <a:t> </a:t>
            </a:r>
            <a:r>
              <a:rPr sz="900" spc="5" dirty="0">
                <a:solidFill>
                  <a:srgbClr val="5C5C5C"/>
                </a:solidFill>
                <a:latin typeface="Palatino Linotype"/>
                <a:cs typeface="Palatino Linotype"/>
              </a:rPr>
              <a:t>is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provided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35" dirty="0">
                <a:solidFill>
                  <a:srgbClr val="5C5C5C"/>
                </a:solidFill>
                <a:latin typeface="Palatino Linotype"/>
                <a:cs typeface="Palatino Linotype"/>
              </a:rPr>
              <a:t>by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5" dirty="0">
                <a:solidFill>
                  <a:srgbClr val="5C5C5C"/>
                </a:solidFill>
                <a:latin typeface="Palatino Linotype"/>
                <a:cs typeface="Palatino Linotype"/>
              </a:rPr>
              <a:t>the</a:t>
            </a:r>
            <a:r>
              <a:rPr sz="900" spc="6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u="sng" spc="-15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Human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Relations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Area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Files</a:t>
            </a:r>
            <a:r>
              <a:rPr sz="900" spc="50" dirty="0">
                <a:solidFill>
                  <a:srgbClr val="D2593D"/>
                </a:solidFill>
                <a:latin typeface="Palatino Linotype"/>
                <a:cs typeface="Palatino Linotype"/>
              </a:rPr>
              <a:t> </a:t>
            </a:r>
            <a:r>
              <a:rPr sz="900" spc="0" dirty="0">
                <a:solidFill>
                  <a:srgbClr val="5C5C5C"/>
                </a:solidFill>
                <a:latin typeface="Palatino Linotype"/>
                <a:cs typeface="Palatino Linotype"/>
              </a:rPr>
              <a:t>at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30" dirty="0">
                <a:solidFill>
                  <a:srgbClr val="5C5C5C"/>
                </a:solidFill>
                <a:latin typeface="Palatino Linotype"/>
                <a:cs typeface="Palatino Linotype"/>
              </a:rPr>
              <a:t>Yale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University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dirty="0">
                <a:solidFill>
                  <a:srgbClr val="5C5C5C"/>
                </a:solidFill>
                <a:latin typeface="Palatino Linotype"/>
                <a:cs typeface="Palatino Linotype"/>
              </a:rPr>
              <a:t>in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New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Haven,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0" dirty="0">
                <a:solidFill>
                  <a:srgbClr val="5C5C5C"/>
                </a:solidFill>
                <a:latin typeface="Palatino Linotype"/>
                <a:cs typeface="Palatino Linotype"/>
              </a:rPr>
              <a:t>CT</a:t>
            </a:r>
            <a:endParaRPr sz="9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53300" y="9575800"/>
            <a:ext cx="56013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solidFill>
                  <a:srgbClr val="5C5C5C"/>
                </a:solidFill>
                <a:latin typeface="Palatino Linotype"/>
                <a:cs typeface="Palatino Linotype"/>
              </a:rPr>
              <a:t>This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Teaching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Exercise</a:t>
            </a:r>
            <a:r>
              <a:rPr sz="900" spc="60" dirty="0">
                <a:solidFill>
                  <a:srgbClr val="D2593D"/>
                </a:solidFill>
                <a:latin typeface="Palatino Linotype"/>
                <a:cs typeface="Palatino Linotype"/>
              </a:rPr>
              <a:t> </a:t>
            </a:r>
            <a:r>
              <a:rPr sz="900" spc="5" dirty="0">
                <a:solidFill>
                  <a:srgbClr val="5C5C5C"/>
                </a:solidFill>
                <a:latin typeface="Palatino Linotype"/>
                <a:cs typeface="Palatino Linotype"/>
              </a:rPr>
              <a:t>is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provided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35" dirty="0">
                <a:solidFill>
                  <a:srgbClr val="5C5C5C"/>
                </a:solidFill>
                <a:latin typeface="Palatino Linotype"/>
                <a:cs typeface="Palatino Linotype"/>
              </a:rPr>
              <a:t>by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5" dirty="0">
                <a:solidFill>
                  <a:srgbClr val="5C5C5C"/>
                </a:solidFill>
                <a:latin typeface="Palatino Linotype"/>
                <a:cs typeface="Palatino Linotype"/>
              </a:rPr>
              <a:t>the</a:t>
            </a:r>
            <a:r>
              <a:rPr sz="900" spc="6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u="sng" spc="-15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Human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Relations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Area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Files</a:t>
            </a:r>
            <a:r>
              <a:rPr sz="900" spc="50" dirty="0">
                <a:solidFill>
                  <a:srgbClr val="D2593D"/>
                </a:solidFill>
                <a:latin typeface="Palatino Linotype"/>
                <a:cs typeface="Palatino Linotype"/>
              </a:rPr>
              <a:t> </a:t>
            </a:r>
            <a:r>
              <a:rPr sz="900" spc="0" dirty="0">
                <a:solidFill>
                  <a:srgbClr val="5C5C5C"/>
                </a:solidFill>
                <a:latin typeface="Palatino Linotype"/>
                <a:cs typeface="Palatino Linotype"/>
              </a:rPr>
              <a:t>at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30" dirty="0">
                <a:solidFill>
                  <a:srgbClr val="5C5C5C"/>
                </a:solidFill>
                <a:latin typeface="Palatino Linotype"/>
                <a:cs typeface="Palatino Linotype"/>
              </a:rPr>
              <a:t>Yale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University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dirty="0">
                <a:solidFill>
                  <a:srgbClr val="5C5C5C"/>
                </a:solidFill>
                <a:latin typeface="Palatino Linotype"/>
                <a:cs typeface="Palatino Linotype"/>
              </a:rPr>
              <a:t>in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New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Haven,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0" dirty="0">
                <a:solidFill>
                  <a:srgbClr val="5C5C5C"/>
                </a:solidFill>
                <a:latin typeface="Palatino Linotype"/>
                <a:cs typeface="Palatino Linotype"/>
              </a:rPr>
              <a:t>CT</a:t>
            </a:r>
            <a:endParaRPr sz="9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65532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23100" y="1574800"/>
            <a:ext cx="5397500" cy="0"/>
          </a:xfrm>
          <a:custGeom>
            <a:avLst/>
            <a:gdLst/>
            <a:ahLst/>
            <a:cxnLst/>
            <a:rect l="l" t="t" r="r" b="b"/>
            <a:pathLst>
              <a:path w="5397500">
                <a:moveTo>
                  <a:pt x="0" y="0"/>
                </a:moveTo>
                <a:lnTo>
                  <a:pt x="5397500" y="0"/>
                </a:lnTo>
              </a:path>
            </a:pathLst>
          </a:custGeom>
          <a:ln w="38100">
            <a:solidFill>
              <a:srgbClr val="747676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061200" y="579627"/>
            <a:ext cx="3867785" cy="478977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00" b="1" i="0" spc="-300" dirty="0">
                <a:latin typeface="Arial"/>
                <a:cs typeface="Arial"/>
              </a:rPr>
              <a:t>ASSIGNMENT PART 1</a:t>
            </a:r>
            <a:endParaRPr sz="3000" spc="-3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61200" y="1742439"/>
            <a:ext cx="5025390" cy="459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100"/>
              </a:lnSpc>
              <a:spcBef>
                <a:spcPts val="100"/>
              </a:spcBef>
            </a:pPr>
            <a:r>
              <a:rPr sz="2800" spc="25" dirty="0">
                <a:solidFill>
                  <a:srgbClr val="5C5C5C"/>
                </a:solidFill>
                <a:latin typeface="Palatino Linotype"/>
                <a:cs typeface="Palatino Linotype"/>
              </a:rPr>
              <a:t>Use </a:t>
            </a:r>
            <a:r>
              <a:rPr sz="2800" spc="-130" dirty="0">
                <a:solidFill>
                  <a:srgbClr val="5C5C5C"/>
                </a:solidFill>
                <a:latin typeface="Palatino Linotype"/>
                <a:cs typeface="Palatino Linotype"/>
              </a:rPr>
              <a:t>sources </a:t>
            </a:r>
            <a:r>
              <a:rPr sz="2800" spc="5" dirty="0">
                <a:solidFill>
                  <a:srgbClr val="5C5C5C"/>
                </a:solidFill>
                <a:latin typeface="Palatino Linotype"/>
                <a:cs typeface="Palatino Linotype"/>
              </a:rPr>
              <a:t>in </a:t>
            </a:r>
            <a:r>
              <a:rPr sz="2800" u="heavy" spc="-15" dirty="0">
                <a:solidFill>
                  <a:srgbClr val="FF7F00"/>
                </a:solidFill>
                <a:uFill>
                  <a:solidFill>
                    <a:srgbClr val="FF7F00"/>
                  </a:solidFill>
                </a:uFill>
                <a:latin typeface="Palatino Linotype"/>
                <a:cs typeface="Palatino Linotype"/>
              </a:rPr>
              <a:t>eHRAF</a:t>
            </a:r>
            <a:r>
              <a:rPr sz="2800" spc="-15" dirty="0">
                <a:solidFill>
                  <a:srgbClr val="FF7F00"/>
                </a:solidFill>
                <a:latin typeface="Palatino Linotype"/>
                <a:cs typeface="Palatino Linotype"/>
              </a:rPr>
              <a:t> </a:t>
            </a:r>
            <a:r>
              <a:rPr sz="2800" u="heavy" spc="-60" dirty="0">
                <a:solidFill>
                  <a:srgbClr val="FF7F00"/>
                </a:solidFill>
                <a:uFill>
                  <a:solidFill>
                    <a:srgbClr val="FF7F00"/>
                  </a:solidFill>
                </a:uFill>
                <a:latin typeface="Palatino Linotype"/>
                <a:cs typeface="Palatino Linotype"/>
              </a:rPr>
              <a:t>World </a:t>
            </a:r>
            <a:r>
              <a:rPr sz="2800" spc="-60" dirty="0">
                <a:solidFill>
                  <a:srgbClr val="FF7F00"/>
                </a:solidFill>
                <a:latin typeface="Palatino Linotype"/>
                <a:cs typeface="Palatino Linotype"/>
              </a:rPr>
              <a:t> </a:t>
            </a:r>
            <a:r>
              <a:rPr sz="2800" u="heavy" dirty="0">
                <a:solidFill>
                  <a:srgbClr val="FF7F00"/>
                </a:solidFill>
                <a:uFill>
                  <a:solidFill>
                    <a:srgbClr val="FF7F00"/>
                  </a:solidFill>
                </a:uFill>
                <a:latin typeface="Palatino Linotype"/>
                <a:cs typeface="Palatino Linotype"/>
              </a:rPr>
              <a:t>Cultures</a:t>
            </a:r>
            <a:r>
              <a:rPr sz="2800" dirty="0">
                <a:solidFill>
                  <a:srgbClr val="FF7F00"/>
                </a:solidFill>
                <a:latin typeface="Palatino Linotype"/>
                <a:cs typeface="Palatino Linotype"/>
              </a:rPr>
              <a:t> </a:t>
            </a:r>
            <a:r>
              <a:rPr sz="2800" spc="50" dirty="0">
                <a:solidFill>
                  <a:srgbClr val="5C5C5C"/>
                </a:solidFill>
                <a:latin typeface="Palatino Linotype"/>
                <a:cs typeface="Palatino Linotype"/>
              </a:rPr>
              <a:t>to </a:t>
            </a:r>
            <a:r>
              <a:rPr sz="280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compare </a:t>
            </a:r>
            <a:r>
              <a:rPr sz="2800" spc="-65" dirty="0">
                <a:solidFill>
                  <a:srgbClr val="5C5C5C"/>
                </a:solidFill>
                <a:latin typeface="Palatino Linotype"/>
                <a:cs typeface="Palatino Linotype"/>
              </a:rPr>
              <a:t>and  </a:t>
            </a:r>
            <a:r>
              <a:rPr sz="2800" spc="25" dirty="0">
                <a:solidFill>
                  <a:srgbClr val="5C5C5C"/>
                </a:solidFill>
                <a:latin typeface="Palatino Linotype"/>
                <a:cs typeface="Palatino Linotype"/>
              </a:rPr>
              <a:t>contrast </a:t>
            </a:r>
            <a:r>
              <a:rPr sz="2800" spc="35" dirty="0">
                <a:solidFill>
                  <a:srgbClr val="5C5C5C"/>
                </a:solidFill>
                <a:latin typeface="Palatino Linotype"/>
                <a:cs typeface="Palatino Linotype"/>
              </a:rPr>
              <a:t>the </a:t>
            </a:r>
            <a:r>
              <a:rPr sz="280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hide </a:t>
            </a:r>
            <a:r>
              <a:rPr sz="2800" spc="-45" dirty="0">
                <a:solidFill>
                  <a:srgbClr val="5C5C5C"/>
                </a:solidFill>
                <a:latin typeface="Palatino Linotype"/>
                <a:cs typeface="Palatino Linotype"/>
              </a:rPr>
              <a:t>working  </a:t>
            </a:r>
            <a:r>
              <a:rPr sz="2800" spc="0" dirty="0">
                <a:solidFill>
                  <a:srgbClr val="5C5C5C"/>
                </a:solidFill>
                <a:latin typeface="Palatino Linotype"/>
                <a:cs typeface="Palatino Linotype"/>
              </a:rPr>
              <a:t>methods </a:t>
            </a:r>
            <a:r>
              <a:rPr sz="2800" spc="-50" dirty="0">
                <a:solidFill>
                  <a:srgbClr val="5C5C5C"/>
                </a:solidFill>
                <a:latin typeface="Palatino Linotype"/>
                <a:cs typeface="Palatino Linotype"/>
              </a:rPr>
              <a:t>employed </a:t>
            </a:r>
            <a:r>
              <a:rPr sz="2800" spc="-100" dirty="0">
                <a:solidFill>
                  <a:srgbClr val="5C5C5C"/>
                </a:solidFill>
                <a:latin typeface="Palatino Linotype"/>
                <a:cs typeface="Palatino Linotype"/>
              </a:rPr>
              <a:t>by </a:t>
            </a:r>
            <a:r>
              <a:rPr sz="2800" spc="25" dirty="0">
                <a:solidFill>
                  <a:srgbClr val="5C5C5C"/>
                </a:solidFill>
                <a:latin typeface="Palatino Linotype"/>
                <a:cs typeface="Palatino Linotype"/>
              </a:rPr>
              <a:t>three  </a:t>
            </a:r>
            <a:r>
              <a:rPr sz="2800" spc="-40" dirty="0">
                <a:solidFill>
                  <a:srgbClr val="5C5C5C"/>
                </a:solidFill>
                <a:latin typeface="Palatino Linotype"/>
                <a:cs typeface="Palatino Linotype"/>
              </a:rPr>
              <a:t>Native </a:t>
            </a:r>
            <a:r>
              <a:rPr sz="2800" dirty="0">
                <a:solidFill>
                  <a:srgbClr val="5C5C5C"/>
                </a:solidFill>
                <a:latin typeface="Palatino Linotype"/>
                <a:cs typeface="Palatino Linotype"/>
              </a:rPr>
              <a:t>North </a:t>
            </a:r>
            <a:r>
              <a:rPr sz="2800" spc="-30" dirty="0">
                <a:solidFill>
                  <a:srgbClr val="5C5C5C"/>
                </a:solidFill>
                <a:latin typeface="Palatino Linotype"/>
                <a:cs typeface="Palatino Linotype"/>
              </a:rPr>
              <a:t>American</a:t>
            </a:r>
            <a:r>
              <a:rPr sz="2800" spc="23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80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groups.</a:t>
            </a:r>
            <a:endParaRPr sz="2800">
              <a:latin typeface="Palatino Linotype"/>
              <a:cs typeface="Palatino Linotype"/>
            </a:endParaRPr>
          </a:p>
          <a:p>
            <a:pPr marL="12700" marR="84455">
              <a:lnSpc>
                <a:spcPct val="113100"/>
              </a:lnSpc>
              <a:spcBef>
                <a:spcPts val="1800"/>
              </a:spcBef>
            </a:pPr>
            <a:r>
              <a:rPr sz="2800" spc="0" dirty="0">
                <a:solidFill>
                  <a:srgbClr val="5C5C5C"/>
                </a:solidFill>
                <a:latin typeface="Palatino Linotype"/>
                <a:cs typeface="Palatino Linotype"/>
              </a:rPr>
              <a:t>First, </a:t>
            </a:r>
            <a:r>
              <a:rPr sz="280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choose </a:t>
            </a:r>
            <a:r>
              <a:rPr sz="28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three </a:t>
            </a:r>
            <a:r>
              <a:rPr sz="2800" spc="-185" dirty="0">
                <a:solidFill>
                  <a:srgbClr val="5C5C5C"/>
                </a:solidFill>
                <a:latin typeface="Palatino Linotype"/>
                <a:cs typeface="Palatino Linotype"/>
              </a:rPr>
              <a:t>Native  </a:t>
            </a:r>
            <a:r>
              <a:rPr sz="2800" spc="-175" dirty="0">
                <a:solidFill>
                  <a:srgbClr val="5C5C5C"/>
                </a:solidFill>
                <a:latin typeface="Palatino Linotype"/>
                <a:cs typeface="Palatino Linotype"/>
              </a:rPr>
              <a:t>American </a:t>
            </a:r>
            <a:r>
              <a:rPr sz="28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societies </a:t>
            </a:r>
            <a:r>
              <a:rPr sz="2800" spc="-50" dirty="0">
                <a:solidFill>
                  <a:srgbClr val="5C5C5C"/>
                </a:solidFill>
                <a:latin typeface="Palatino Linotype"/>
                <a:cs typeface="Palatino Linotype"/>
              </a:rPr>
              <a:t>from </a:t>
            </a:r>
            <a:r>
              <a:rPr sz="2800" spc="-150" dirty="0">
                <a:solidFill>
                  <a:srgbClr val="5C5C5C"/>
                </a:solidFill>
                <a:latin typeface="Palatino Linotype"/>
                <a:cs typeface="Palatino Linotype"/>
              </a:rPr>
              <a:t>the  </a:t>
            </a:r>
            <a:r>
              <a:rPr sz="2800" spc="-195" dirty="0">
                <a:solidFill>
                  <a:srgbClr val="5C5C5C"/>
                </a:solidFill>
                <a:latin typeface="Palatino Linotype"/>
                <a:cs typeface="Palatino Linotype"/>
              </a:rPr>
              <a:t>following </a:t>
            </a:r>
            <a:r>
              <a:rPr sz="2800" spc="-235" dirty="0">
                <a:solidFill>
                  <a:srgbClr val="5C5C5C"/>
                </a:solidFill>
                <a:latin typeface="Palatino Linotype"/>
                <a:cs typeface="Palatino Linotype"/>
              </a:rPr>
              <a:t>page </a:t>
            </a:r>
            <a:r>
              <a:rPr sz="28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for </a:t>
            </a:r>
            <a:r>
              <a:rPr sz="2800" spc="-135" dirty="0">
                <a:solidFill>
                  <a:srgbClr val="5C5C5C"/>
                </a:solidFill>
                <a:latin typeface="Palatino Linotype"/>
                <a:cs typeface="Palatino Linotype"/>
              </a:rPr>
              <a:t>comparing </a:t>
            </a:r>
            <a:r>
              <a:rPr sz="2800" spc="-150" dirty="0">
                <a:solidFill>
                  <a:srgbClr val="5C5C5C"/>
                </a:solidFill>
                <a:latin typeface="Palatino Linotype"/>
                <a:cs typeface="Palatino Linotype"/>
              </a:rPr>
              <a:t>hide  </a:t>
            </a:r>
            <a:r>
              <a:rPr sz="2800" spc="-170" dirty="0">
                <a:solidFill>
                  <a:srgbClr val="5C5C5C"/>
                </a:solidFill>
                <a:latin typeface="Palatino Linotype"/>
                <a:cs typeface="Palatino Linotype"/>
              </a:rPr>
              <a:t>working </a:t>
            </a:r>
            <a:r>
              <a:rPr sz="2800" spc="-150" dirty="0">
                <a:solidFill>
                  <a:srgbClr val="5C5C5C"/>
                </a:solidFill>
                <a:latin typeface="Palatino Linotype"/>
                <a:cs typeface="Palatino Linotype"/>
              </a:rPr>
              <a:t>methods </a:t>
            </a:r>
            <a:r>
              <a:rPr sz="2800" spc="150" dirty="0">
                <a:solidFill>
                  <a:srgbClr val="5C5C5C"/>
                </a:solidFill>
                <a:latin typeface="Palatino Linotype"/>
                <a:cs typeface="Palatino Linotype"/>
              </a:rPr>
              <a:t>(1-2</a:t>
            </a:r>
            <a:r>
              <a:rPr sz="2800" spc="-17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800" spc="50" dirty="0">
                <a:solidFill>
                  <a:srgbClr val="5C5C5C"/>
                </a:solidFill>
                <a:latin typeface="Palatino Linotype"/>
                <a:cs typeface="Palatino Linotype"/>
              </a:rPr>
              <a:t>minutes).</a:t>
            </a:r>
            <a:endParaRPr sz="2800">
              <a:latin typeface="Palatino Linotype"/>
              <a:cs typeface="Palatino Linotyp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73900" y="7282129"/>
            <a:ext cx="458406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7700"/>
              </a:lnSpc>
              <a:spcBef>
                <a:spcPts val="100"/>
              </a:spcBef>
            </a:pPr>
            <a:r>
              <a:rPr sz="1700" i="1" spc="-15" dirty="0">
                <a:solidFill>
                  <a:srgbClr val="48454F"/>
                </a:solidFill>
                <a:latin typeface="Times New Roman"/>
                <a:cs typeface="Times New Roman"/>
              </a:rPr>
              <a:t>Indian </a:t>
            </a:r>
            <a:r>
              <a:rPr sz="1700" i="1" spc="-25" dirty="0">
                <a:solidFill>
                  <a:srgbClr val="48454F"/>
                </a:solidFill>
                <a:latin typeface="Times New Roman"/>
                <a:cs typeface="Times New Roman"/>
              </a:rPr>
              <a:t>women </a:t>
            </a:r>
            <a:r>
              <a:rPr sz="1700" i="1" spc="-35" dirty="0">
                <a:solidFill>
                  <a:srgbClr val="48454F"/>
                </a:solidFill>
                <a:latin typeface="Times New Roman"/>
                <a:cs typeface="Times New Roman"/>
              </a:rPr>
              <a:t>(Cree?) Tanning </a:t>
            </a:r>
            <a:r>
              <a:rPr sz="1700" i="1" spc="-25" dirty="0">
                <a:solidFill>
                  <a:srgbClr val="48454F"/>
                </a:solidFill>
                <a:latin typeface="Times New Roman"/>
                <a:cs typeface="Times New Roman"/>
              </a:rPr>
              <a:t>Hides. </a:t>
            </a:r>
            <a:r>
              <a:rPr sz="1700" i="1" spc="65" dirty="0">
                <a:solidFill>
                  <a:srgbClr val="48454F"/>
                </a:solidFill>
                <a:latin typeface="Times New Roman"/>
                <a:cs typeface="Times New Roman"/>
              </a:rPr>
              <a:t>1932.</a:t>
            </a:r>
            <a:r>
              <a:rPr sz="1700" i="1" spc="-229" dirty="0">
                <a:solidFill>
                  <a:srgbClr val="48454F"/>
                </a:solidFill>
                <a:latin typeface="Times New Roman"/>
                <a:cs typeface="Times New Roman"/>
              </a:rPr>
              <a:t> </a:t>
            </a:r>
            <a:r>
              <a:rPr sz="1700" i="1" spc="10" dirty="0">
                <a:solidFill>
                  <a:srgbClr val="48454F"/>
                </a:solidFill>
                <a:latin typeface="Times New Roman"/>
                <a:cs typeface="Times New Roman"/>
              </a:rPr>
              <a:t>NARA’s  </a:t>
            </a:r>
            <a:r>
              <a:rPr sz="1700" i="1" spc="-20" dirty="0">
                <a:solidFill>
                  <a:srgbClr val="48454F"/>
                </a:solidFill>
                <a:latin typeface="Times New Roman"/>
                <a:cs typeface="Times New Roman"/>
              </a:rPr>
              <a:t>Central </a:t>
            </a:r>
            <a:r>
              <a:rPr sz="1700" i="1" spc="-35" dirty="0">
                <a:solidFill>
                  <a:srgbClr val="48454F"/>
                </a:solidFill>
                <a:latin typeface="Times New Roman"/>
                <a:cs typeface="Times New Roman"/>
              </a:rPr>
              <a:t>Plains </a:t>
            </a:r>
            <a:r>
              <a:rPr sz="1700" i="1" spc="-30" dirty="0">
                <a:solidFill>
                  <a:srgbClr val="48454F"/>
                </a:solidFill>
                <a:latin typeface="Times New Roman"/>
                <a:cs typeface="Times New Roman"/>
              </a:rPr>
              <a:t>Region </a:t>
            </a:r>
            <a:r>
              <a:rPr sz="1700" i="1" spc="-25" dirty="0">
                <a:solidFill>
                  <a:srgbClr val="48454F"/>
                </a:solidFill>
                <a:latin typeface="Times New Roman"/>
                <a:cs typeface="Times New Roman"/>
              </a:rPr>
              <a:t>(Kansas </a:t>
            </a:r>
            <a:r>
              <a:rPr sz="1700" i="1" spc="30" dirty="0">
                <a:solidFill>
                  <a:srgbClr val="48454F"/>
                </a:solidFill>
                <a:latin typeface="Times New Roman"/>
                <a:cs typeface="Times New Roman"/>
              </a:rPr>
              <a:t>City) </a:t>
            </a:r>
            <a:r>
              <a:rPr sz="1700" i="1" spc="65" dirty="0">
                <a:solidFill>
                  <a:srgbClr val="48454F"/>
                </a:solidFill>
                <a:latin typeface="Times New Roman"/>
                <a:cs typeface="Times New Roman"/>
              </a:rPr>
              <a:t>(NREA). </a:t>
            </a:r>
            <a:r>
              <a:rPr sz="1700" i="1" spc="-50" dirty="0">
                <a:solidFill>
                  <a:srgbClr val="48454F"/>
                </a:solidFill>
                <a:latin typeface="Times New Roman"/>
                <a:cs typeface="Times New Roman"/>
              </a:rPr>
              <a:t>Public  </a:t>
            </a:r>
            <a:r>
              <a:rPr sz="1700" i="1" spc="-15" dirty="0">
                <a:solidFill>
                  <a:srgbClr val="48454F"/>
                </a:solidFill>
                <a:latin typeface="Times New Roman"/>
                <a:cs typeface="Times New Roman"/>
              </a:rPr>
              <a:t>Domain</a:t>
            </a:r>
            <a:r>
              <a:rPr sz="1700" i="1" spc="-60" dirty="0">
                <a:solidFill>
                  <a:srgbClr val="48454F"/>
                </a:solidFill>
                <a:latin typeface="Times New Roman"/>
                <a:cs typeface="Times New Roman"/>
              </a:rPr>
              <a:t> </a:t>
            </a:r>
            <a:r>
              <a:rPr sz="1700" i="1" spc="-50" dirty="0">
                <a:solidFill>
                  <a:srgbClr val="48454F"/>
                </a:solidFill>
                <a:latin typeface="Times New Roman"/>
                <a:cs typeface="Times New Roman"/>
              </a:rPr>
              <a:t>Image</a:t>
            </a:r>
            <a:endParaRPr sz="1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8694" y="106298"/>
            <a:ext cx="12292965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0" b="1" i="0" spc="-300" dirty="0">
                <a:solidFill>
                  <a:srgbClr val="5C5C5C"/>
                </a:solidFill>
                <a:latin typeface="Arial"/>
                <a:cs typeface="Arial"/>
              </a:rPr>
              <a:t>NATIVE AMERICAN SOCIETIES THAT WORK IN HIDES</a:t>
            </a:r>
            <a:endParaRPr sz="4000" spc="-3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2800" y="1447800"/>
            <a:ext cx="2148205" cy="2153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35" dirty="0">
                <a:solidFill>
                  <a:srgbClr val="1A1A1A"/>
                </a:solidFill>
                <a:latin typeface="Palatino Linotype"/>
                <a:cs typeface="Palatino Linotype"/>
              </a:rPr>
              <a:t>Culture</a:t>
            </a:r>
            <a:r>
              <a:rPr sz="2300" b="1" spc="75" dirty="0">
                <a:solidFill>
                  <a:srgbClr val="1A1A1A"/>
                </a:solidFill>
                <a:latin typeface="Palatino Linotype"/>
                <a:cs typeface="Palatino Linotype"/>
              </a:rPr>
              <a:t> </a:t>
            </a:r>
            <a:r>
              <a:rPr sz="2300" b="1" spc="50" dirty="0">
                <a:solidFill>
                  <a:srgbClr val="1A1A1A"/>
                </a:solidFill>
                <a:latin typeface="Palatino Linotype"/>
                <a:cs typeface="Palatino Linotype"/>
              </a:rPr>
              <a:t>Name</a:t>
            </a:r>
            <a:endParaRPr sz="2300">
              <a:latin typeface="Palatino Linotype"/>
              <a:cs typeface="Palatino Linotype"/>
            </a:endParaRPr>
          </a:p>
          <a:p>
            <a:pPr marL="12700" marR="1254760">
              <a:lnSpc>
                <a:spcPct val="166700"/>
              </a:lnSpc>
              <a:spcBef>
                <a:spcPts val="100"/>
              </a:spcBef>
            </a:pPr>
            <a:r>
              <a:rPr sz="2300" u="heavy" spc="0" dirty="0">
                <a:solidFill>
                  <a:srgbClr val="494949"/>
                </a:solidFill>
                <a:uFill>
                  <a:solidFill>
                    <a:srgbClr val="4A2EE2"/>
                  </a:solidFill>
                </a:uFill>
                <a:latin typeface="Palatino Linotype"/>
                <a:cs typeface="Palatino Linotype"/>
              </a:rPr>
              <a:t>K</a:t>
            </a:r>
            <a:r>
              <a:rPr sz="2300" i="1" u="heavy" spc="0" dirty="0">
                <a:solidFill>
                  <a:srgbClr val="494949"/>
                </a:solidFill>
                <a:uFill>
                  <a:solidFill>
                    <a:srgbClr val="4A2EE2"/>
                  </a:solidFill>
                </a:uFill>
                <a:latin typeface="Palatino Linotype"/>
                <a:cs typeface="Palatino Linotype"/>
              </a:rPr>
              <a:t>aska </a:t>
            </a:r>
            <a:r>
              <a:rPr sz="2300" i="1" spc="0" dirty="0">
                <a:solidFill>
                  <a:srgbClr val="494949"/>
                </a:solidFill>
                <a:latin typeface="Palatino Linotype"/>
                <a:cs typeface="Palatino Linotype"/>
              </a:rPr>
              <a:t> </a:t>
            </a:r>
            <a:r>
              <a:rPr sz="2300" u="heavy" spc="-145" dirty="0">
                <a:solidFill>
                  <a:srgbClr val="494949"/>
                </a:solidFill>
                <a:uFill>
                  <a:solidFill>
                    <a:srgbClr val="4A2EE2"/>
                  </a:solidFill>
                </a:uFill>
                <a:latin typeface="Palatino Linotype"/>
                <a:cs typeface="Palatino Linotype"/>
              </a:rPr>
              <a:t>P</a:t>
            </a:r>
            <a:r>
              <a:rPr sz="2300" i="1" u="heavy" spc="-35" dirty="0">
                <a:solidFill>
                  <a:srgbClr val="494949"/>
                </a:solidFill>
                <a:uFill>
                  <a:solidFill>
                    <a:srgbClr val="4A2EE2"/>
                  </a:solidFill>
                </a:uFill>
                <a:latin typeface="Palatino Linotype"/>
                <a:cs typeface="Palatino Linotype"/>
              </a:rPr>
              <a:t>awnee</a:t>
            </a:r>
            <a:endParaRPr sz="230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1940"/>
              </a:spcBef>
              <a:tabLst>
                <a:tab pos="2134870" algn="l"/>
              </a:tabLst>
            </a:pPr>
            <a:r>
              <a:rPr sz="2300" u="heavy" spc="-80" dirty="0">
                <a:solidFill>
                  <a:srgbClr val="494949"/>
                </a:solidFill>
                <a:uFill>
                  <a:solidFill>
                    <a:srgbClr val="4A2EE2"/>
                  </a:solidFill>
                </a:uFill>
                <a:latin typeface="Palatino Linotype"/>
                <a:cs typeface="Palatino Linotype"/>
              </a:rPr>
              <a:t>W</a:t>
            </a:r>
            <a:r>
              <a:rPr sz="2300" i="1" u="heavy" spc="-80" dirty="0">
                <a:solidFill>
                  <a:srgbClr val="494949"/>
                </a:solidFill>
                <a:uFill>
                  <a:solidFill>
                    <a:srgbClr val="4A2EE2"/>
                  </a:solidFill>
                </a:uFill>
                <a:latin typeface="Palatino Linotype"/>
                <a:cs typeface="Palatino Linotype"/>
              </a:rPr>
              <a:t>estern</a:t>
            </a:r>
            <a:r>
              <a:rPr sz="2300" i="1" u="heavy" spc="50" dirty="0">
                <a:solidFill>
                  <a:srgbClr val="494949"/>
                </a:solidFill>
                <a:uFill>
                  <a:solidFill>
                    <a:srgbClr val="4A2EE2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2300" u="heavy" spc="-75" dirty="0">
                <a:solidFill>
                  <a:srgbClr val="494949"/>
                </a:solidFill>
                <a:uFill>
                  <a:solidFill>
                    <a:srgbClr val="4A2EE2"/>
                  </a:solidFill>
                </a:uFill>
                <a:latin typeface="Palatino Linotype"/>
                <a:cs typeface="Palatino Linotype"/>
              </a:rPr>
              <a:t>A</a:t>
            </a:r>
            <a:r>
              <a:rPr sz="2300" i="1" u="heavy" spc="-75" dirty="0">
                <a:solidFill>
                  <a:srgbClr val="494949"/>
                </a:solidFill>
                <a:uFill>
                  <a:solidFill>
                    <a:srgbClr val="4A2EE2"/>
                  </a:solidFill>
                </a:uFill>
                <a:latin typeface="Palatino Linotype"/>
                <a:cs typeface="Palatino Linotype"/>
              </a:rPr>
              <a:t>pache	</a:t>
            </a:r>
            <a:endParaRPr sz="2300">
              <a:latin typeface="Palatino Linotype"/>
              <a:cs typeface="Palatino Linotyp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2800" y="3797300"/>
            <a:ext cx="887730" cy="1557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u="heavy" spc="-5" dirty="0">
                <a:solidFill>
                  <a:srgbClr val="494949"/>
                </a:solidFill>
                <a:uFill>
                  <a:solidFill>
                    <a:srgbClr val="4A2EE2"/>
                  </a:solidFill>
                </a:uFill>
                <a:latin typeface="Palatino Linotype"/>
                <a:cs typeface="Palatino Linotype"/>
              </a:rPr>
              <a:t>N</a:t>
            </a:r>
            <a:r>
              <a:rPr sz="2300" i="1" u="heavy" spc="-5" dirty="0">
                <a:solidFill>
                  <a:srgbClr val="494949"/>
                </a:solidFill>
                <a:uFill>
                  <a:solidFill>
                    <a:srgbClr val="4A2EE2"/>
                  </a:solidFill>
                </a:uFill>
                <a:latin typeface="Palatino Linotype"/>
                <a:cs typeface="Palatino Linotype"/>
              </a:rPr>
              <a:t>avajo</a:t>
            </a:r>
            <a:endParaRPr sz="2300">
              <a:latin typeface="Palatino Linotype"/>
              <a:cs typeface="Palatino Linotype"/>
            </a:endParaRPr>
          </a:p>
          <a:p>
            <a:pPr marL="12700" marR="215900">
              <a:lnSpc>
                <a:spcPct val="166700"/>
              </a:lnSpc>
              <a:spcBef>
                <a:spcPts val="100"/>
              </a:spcBef>
            </a:pPr>
            <a:r>
              <a:rPr sz="2300" u="heavy" spc="-30" dirty="0">
                <a:solidFill>
                  <a:srgbClr val="494949"/>
                </a:solidFill>
                <a:uFill>
                  <a:solidFill>
                    <a:srgbClr val="4A2EE2"/>
                  </a:solidFill>
                </a:uFill>
                <a:latin typeface="Palatino Linotype"/>
                <a:cs typeface="Palatino Linotype"/>
              </a:rPr>
              <a:t>C</a:t>
            </a:r>
            <a:r>
              <a:rPr sz="2300" i="1" u="heavy" spc="-25" dirty="0">
                <a:solidFill>
                  <a:srgbClr val="494949"/>
                </a:solidFill>
                <a:uFill>
                  <a:solidFill>
                    <a:srgbClr val="4A2EE2"/>
                  </a:solidFill>
                </a:uFill>
                <a:latin typeface="Palatino Linotype"/>
                <a:cs typeface="Palatino Linotype"/>
              </a:rPr>
              <a:t>row </a:t>
            </a:r>
            <a:r>
              <a:rPr sz="2300" i="1" spc="-15" dirty="0">
                <a:solidFill>
                  <a:srgbClr val="494949"/>
                </a:solidFill>
                <a:latin typeface="Palatino Linotype"/>
                <a:cs typeface="Palatino Linotype"/>
              </a:rPr>
              <a:t> </a:t>
            </a:r>
            <a:r>
              <a:rPr sz="2300" u="heavy" spc="-105" dirty="0">
                <a:solidFill>
                  <a:srgbClr val="494949"/>
                </a:solidFill>
                <a:uFill>
                  <a:solidFill>
                    <a:srgbClr val="4A2EE2"/>
                  </a:solidFill>
                </a:uFill>
                <a:latin typeface="Palatino Linotype"/>
                <a:cs typeface="Palatino Linotype"/>
              </a:rPr>
              <a:t>A</a:t>
            </a:r>
            <a:r>
              <a:rPr sz="2300" i="1" u="heavy" spc="-105" dirty="0">
                <a:solidFill>
                  <a:srgbClr val="494949"/>
                </a:solidFill>
                <a:uFill>
                  <a:solidFill>
                    <a:srgbClr val="4A2EE2"/>
                  </a:solidFill>
                </a:uFill>
                <a:latin typeface="Palatino Linotype"/>
                <a:cs typeface="Palatino Linotype"/>
              </a:rPr>
              <a:t>leut</a:t>
            </a:r>
            <a:endParaRPr sz="2300">
              <a:latin typeface="Palatino Linotype"/>
              <a:cs typeface="Palatino Linotyp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2800" y="5562600"/>
            <a:ext cx="82804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u="heavy" spc="-80" dirty="0">
                <a:solidFill>
                  <a:srgbClr val="494949"/>
                </a:solidFill>
                <a:uFill>
                  <a:solidFill>
                    <a:srgbClr val="4A2EE2"/>
                  </a:solidFill>
                </a:uFill>
                <a:latin typeface="Palatino Linotype"/>
                <a:cs typeface="Palatino Linotype"/>
              </a:rPr>
              <a:t>A</a:t>
            </a:r>
            <a:r>
              <a:rPr sz="2300" i="1" u="heavy" spc="-80" dirty="0">
                <a:solidFill>
                  <a:srgbClr val="494949"/>
                </a:solidFill>
                <a:uFill>
                  <a:solidFill>
                    <a:srgbClr val="4A2EE2"/>
                  </a:solidFill>
                </a:uFill>
                <a:latin typeface="Palatino Linotype"/>
                <a:cs typeface="Palatino Linotype"/>
              </a:rPr>
              <a:t>lutiiq</a:t>
            </a:r>
            <a:endParaRPr sz="2300">
              <a:latin typeface="Palatino Linotype"/>
              <a:cs typeface="Palatino Linotyp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2800" y="6146800"/>
            <a:ext cx="143383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u="heavy" spc="-45" dirty="0">
                <a:solidFill>
                  <a:srgbClr val="494949"/>
                </a:solidFill>
                <a:uFill>
                  <a:solidFill>
                    <a:srgbClr val="4A2EE2"/>
                  </a:solidFill>
                </a:uFill>
                <a:latin typeface="Palatino Linotype"/>
                <a:cs typeface="Palatino Linotype"/>
              </a:rPr>
              <a:t>C</a:t>
            </a:r>
            <a:r>
              <a:rPr sz="2300" i="1" u="heavy" spc="-45" dirty="0">
                <a:solidFill>
                  <a:srgbClr val="494949"/>
                </a:solidFill>
                <a:uFill>
                  <a:solidFill>
                    <a:srgbClr val="4A2EE2"/>
                  </a:solidFill>
                </a:uFill>
                <a:latin typeface="Palatino Linotype"/>
                <a:cs typeface="Palatino Linotype"/>
              </a:rPr>
              <a:t>hipewyans</a:t>
            </a:r>
            <a:endParaRPr sz="2300">
              <a:latin typeface="Palatino Linotype"/>
              <a:cs typeface="Palatino Linotyp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2800" y="6731000"/>
            <a:ext cx="153162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-30" dirty="0">
                <a:solidFill>
                  <a:srgbClr val="494949"/>
                </a:solidFill>
                <a:latin typeface="Palatino Linotype"/>
                <a:cs typeface="Palatino Linotype"/>
              </a:rPr>
              <a:t>C</a:t>
            </a:r>
            <a:r>
              <a:rPr sz="2300" i="1" spc="-30" dirty="0">
                <a:solidFill>
                  <a:srgbClr val="494949"/>
                </a:solidFill>
                <a:latin typeface="Palatino Linotype"/>
                <a:cs typeface="Palatino Linotype"/>
              </a:rPr>
              <a:t>opper</a:t>
            </a:r>
            <a:r>
              <a:rPr sz="2300" i="1" spc="75" dirty="0">
                <a:solidFill>
                  <a:srgbClr val="494949"/>
                </a:solidFill>
                <a:latin typeface="Palatino Linotype"/>
                <a:cs typeface="Palatino Linotype"/>
              </a:rPr>
              <a:t> </a:t>
            </a:r>
            <a:r>
              <a:rPr sz="2300" spc="-45" dirty="0">
                <a:solidFill>
                  <a:srgbClr val="494949"/>
                </a:solidFill>
                <a:latin typeface="Palatino Linotype"/>
                <a:cs typeface="Palatino Linotype"/>
              </a:rPr>
              <a:t>I</a:t>
            </a:r>
            <a:r>
              <a:rPr sz="2300" i="1" spc="-45" dirty="0">
                <a:solidFill>
                  <a:srgbClr val="494949"/>
                </a:solidFill>
                <a:latin typeface="Palatino Linotype"/>
                <a:cs typeface="Palatino Linotype"/>
              </a:rPr>
              <a:t>nuit</a:t>
            </a:r>
            <a:endParaRPr sz="2300">
              <a:latin typeface="Palatino Linotype"/>
              <a:cs typeface="Palatino Linotype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24864" y="7077928"/>
            <a:ext cx="1665605" cy="0"/>
          </a:xfrm>
          <a:custGeom>
            <a:avLst/>
            <a:gdLst/>
            <a:ahLst/>
            <a:cxnLst/>
            <a:rect l="l" t="t" r="r" b="b"/>
            <a:pathLst>
              <a:path w="1665605">
                <a:moveTo>
                  <a:pt x="0" y="0"/>
                </a:moveTo>
                <a:lnTo>
                  <a:pt x="1665592" y="0"/>
                </a:lnTo>
              </a:path>
            </a:pathLst>
          </a:custGeom>
          <a:ln w="15544">
            <a:solidFill>
              <a:srgbClr val="4A2E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12800" y="7327900"/>
            <a:ext cx="85090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u="heavy" spc="-10" dirty="0">
                <a:solidFill>
                  <a:srgbClr val="494949"/>
                </a:solidFill>
                <a:uFill>
                  <a:solidFill>
                    <a:srgbClr val="4A2EE2"/>
                  </a:solidFill>
                </a:uFill>
                <a:latin typeface="Palatino Linotype"/>
                <a:cs typeface="Palatino Linotype"/>
              </a:rPr>
              <a:t>I</a:t>
            </a:r>
            <a:r>
              <a:rPr sz="2300" i="1" u="heavy" spc="-10" dirty="0">
                <a:solidFill>
                  <a:srgbClr val="494949"/>
                </a:solidFill>
                <a:uFill>
                  <a:solidFill>
                    <a:srgbClr val="4A2EE2"/>
                  </a:solidFill>
                </a:uFill>
                <a:latin typeface="Palatino Linotype"/>
                <a:cs typeface="Palatino Linotype"/>
              </a:rPr>
              <a:t>ngalik</a:t>
            </a:r>
            <a:endParaRPr sz="2300">
              <a:latin typeface="Palatino Linotype"/>
              <a:cs typeface="Palatino Linotyp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2800" y="7912100"/>
            <a:ext cx="57023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u="heavy" spc="25" dirty="0">
                <a:solidFill>
                  <a:srgbClr val="494949"/>
                </a:solidFill>
                <a:uFill>
                  <a:solidFill>
                    <a:srgbClr val="4A2EE2"/>
                  </a:solidFill>
                </a:uFill>
                <a:latin typeface="Palatino Linotype"/>
                <a:cs typeface="Palatino Linotype"/>
              </a:rPr>
              <a:t>I</a:t>
            </a:r>
            <a:r>
              <a:rPr sz="2300" i="1" u="heavy" spc="-120" dirty="0">
                <a:solidFill>
                  <a:srgbClr val="494949"/>
                </a:solidFill>
                <a:uFill>
                  <a:solidFill>
                    <a:srgbClr val="4A2EE2"/>
                  </a:solidFill>
                </a:uFill>
                <a:latin typeface="Palatino Linotype"/>
                <a:cs typeface="Palatino Linotype"/>
              </a:rPr>
              <a:t>nnu</a:t>
            </a:r>
            <a:endParaRPr sz="2300">
              <a:latin typeface="Palatino Linotype"/>
              <a:cs typeface="Palatino Linotype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30250" y="3707208"/>
            <a:ext cx="2664460" cy="0"/>
          </a:xfrm>
          <a:custGeom>
            <a:avLst/>
            <a:gdLst/>
            <a:ahLst/>
            <a:cxnLst/>
            <a:rect l="l" t="t" r="r" b="b"/>
            <a:pathLst>
              <a:path w="2664460">
                <a:moveTo>
                  <a:pt x="0" y="0"/>
                </a:moveTo>
                <a:lnTo>
                  <a:pt x="2663837" y="0"/>
                </a:lnTo>
              </a:path>
            </a:pathLst>
          </a:custGeom>
          <a:ln w="12700">
            <a:solidFill>
              <a:srgbClr val="FFFD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30250" y="5468441"/>
            <a:ext cx="2664460" cy="0"/>
          </a:xfrm>
          <a:custGeom>
            <a:avLst/>
            <a:gdLst/>
            <a:ahLst/>
            <a:cxnLst/>
            <a:rect l="l" t="t" r="r" b="b"/>
            <a:pathLst>
              <a:path w="2664460">
                <a:moveTo>
                  <a:pt x="0" y="0"/>
                </a:moveTo>
                <a:lnTo>
                  <a:pt x="2663837" y="0"/>
                </a:lnTo>
              </a:path>
            </a:pathLst>
          </a:custGeom>
          <a:ln w="12700">
            <a:solidFill>
              <a:srgbClr val="FFFD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30250" y="6055518"/>
            <a:ext cx="2664460" cy="0"/>
          </a:xfrm>
          <a:custGeom>
            <a:avLst/>
            <a:gdLst/>
            <a:ahLst/>
            <a:cxnLst/>
            <a:rect l="l" t="t" r="r" b="b"/>
            <a:pathLst>
              <a:path w="2664460">
                <a:moveTo>
                  <a:pt x="0" y="0"/>
                </a:moveTo>
                <a:lnTo>
                  <a:pt x="2663837" y="0"/>
                </a:lnTo>
              </a:path>
            </a:pathLst>
          </a:custGeom>
          <a:ln w="12700">
            <a:solidFill>
              <a:srgbClr val="FFFD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30250" y="6642596"/>
            <a:ext cx="2664460" cy="0"/>
          </a:xfrm>
          <a:custGeom>
            <a:avLst/>
            <a:gdLst/>
            <a:ahLst/>
            <a:cxnLst/>
            <a:rect l="l" t="t" r="r" b="b"/>
            <a:pathLst>
              <a:path w="2664460">
                <a:moveTo>
                  <a:pt x="0" y="0"/>
                </a:moveTo>
                <a:lnTo>
                  <a:pt x="2663837" y="0"/>
                </a:lnTo>
              </a:path>
            </a:pathLst>
          </a:custGeom>
          <a:ln w="12700">
            <a:solidFill>
              <a:srgbClr val="FFFD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30250" y="7229673"/>
            <a:ext cx="2664460" cy="0"/>
          </a:xfrm>
          <a:custGeom>
            <a:avLst/>
            <a:gdLst/>
            <a:ahLst/>
            <a:cxnLst/>
            <a:rect l="l" t="t" r="r" b="b"/>
            <a:pathLst>
              <a:path w="2664460">
                <a:moveTo>
                  <a:pt x="0" y="0"/>
                </a:moveTo>
                <a:lnTo>
                  <a:pt x="2663837" y="0"/>
                </a:lnTo>
              </a:path>
            </a:pathLst>
          </a:custGeom>
          <a:ln w="12700">
            <a:solidFill>
              <a:srgbClr val="FFFD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30250" y="7816750"/>
            <a:ext cx="2664460" cy="0"/>
          </a:xfrm>
          <a:custGeom>
            <a:avLst/>
            <a:gdLst/>
            <a:ahLst/>
            <a:cxnLst/>
            <a:rect l="l" t="t" r="r" b="b"/>
            <a:pathLst>
              <a:path w="2664460">
                <a:moveTo>
                  <a:pt x="0" y="0"/>
                </a:moveTo>
                <a:lnTo>
                  <a:pt x="2663837" y="0"/>
                </a:lnTo>
              </a:path>
            </a:pathLst>
          </a:custGeom>
          <a:ln w="12700">
            <a:solidFill>
              <a:srgbClr val="FFFD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36600" y="1352550"/>
            <a:ext cx="0" cy="7058025"/>
          </a:xfrm>
          <a:custGeom>
            <a:avLst/>
            <a:gdLst/>
            <a:ahLst/>
            <a:cxnLst/>
            <a:rect l="l" t="t" r="r" b="b"/>
            <a:pathLst>
              <a:path h="7058025">
                <a:moveTo>
                  <a:pt x="0" y="0"/>
                </a:moveTo>
                <a:lnTo>
                  <a:pt x="0" y="7057631"/>
                </a:lnTo>
              </a:path>
            </a:pathLst>
          </a:custGeom>
          <a:ln w="12700">
            <a:solidFill>
              <a:srgbClr val="FFFD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387731" y="1352550"/>
            <a:ext cx="0" cy="514350"/>
          </a:xfrm>
          <a:custGeom>
            <a:avLst/>
            <a:gdLst/>
            <a:ahLst/>
            <a:cxnLst/>
            <a:rect l="l" t="t" r="r" b="b"/>
            <a:pathLst>
              <a:path h="514350">
                <a:moveTo>
                  <a:pt x="0" y="0"/>
                </a:moveTo>
                <a:lnTo>
                  <a:pt x="0" y="514350"/>
                </a:lnTo>
              </a:path>
            </a:pathLst>
          </a:custGeom>
          <a:ln w="12700">
            <a:solidFill>
              <a:srgbClr val="FFFD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30250" y="1358900"/>
            <a:ext cx="2664460" cy="0"/>
          </a:xfrm>
          <a:custGeom>
            <a:avLst/>
            <a:gdLst/>
            <a:ahLst/>
            <a:cxnLst/>
            <a:rect l="l" t="t" r="r" b="b"/>
            <a:pathLst>
              <a:path w="2664460">
                <a:moveTo>
                  <a:pt x="0" y="0"/>
                </a:moveTo>
                <a:lnTo>
                  <a:pt x="2663837" y="0"/>
                </a:lnTo>
              </a:path>
            </a:pathLst>
          </a:custGeom>
          <a:ln w="12700">
            <a:solidFill>
              <a:srgbClr val="FFFD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30250" y="8403828"/>
            <a:ext cx="2664460" cy="0"/>
          </a:xfrm>
          <a:custGeom>
            <a:avLst/>
            <a:gdLst/>
            <a:ahLst/>
            <a:cxnLst/>
            <a:rect l="l" t="t" r="r" b="b"/>
            <a:pathLst>
              <a:path w="2664460">
                <a:moveTo>
                  <a:pt x="0" y="0"/>
                </a:moveTo>
                <a:lnTo>
                  <a:pt x="2663837" y="0"/>
                </a:lnTo>
              </a:path>
            </a:pathLst>
          </a:custGeom>
          <a:ln w="12700">
            <a:solidFill>
              <a:srgbClr val="FFFD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378200" y="3313823"/>
            <a:ext cx="2656840" cy="772795"/>
          </a:xfrm>
          <a:custGeom>
            <a:avLst/>
            <a:gdLst/>
            <a:ahLst/>
            <a:cxnLst/>
            <a:rect l="l" t="t" r="r" b="b"/>
            <a:pathLst>
              <a:path w="2656840" h="772795">
                <a:moveTo>
                  <a:pt x="0" y="772566"/>
                </a:moveTo>
                <a:lnTo>
                  <a:pt x="2656471" y="772566"/>
                </a:lnTo>
                <a:lnTo>
                  <a:pt x="2656471" y="0"/>
                </a:lnTo>
                <a:lnTo>
                  <a:pt x="0" y="0"/>
                </a:lnTo>
                <a:lnTo>
                  <a:pt x="0" y="7725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378200" y="5389359"/>
            <a:ext cx="2656840" cy="587375"/>
          </a:xfrm>
          <a:custGeom>
            <a:avLst/>
            <a:gdLst/>
            <a:ahLst/>
            <a:cxnLst/>
            <a:rect l="l" t="t" r="r" b="b"/>
            <a:pathLst>
              <a:path w="2656840" h="587375">
                <a:moveTo>
                  <a:pt x="0" y="587082"/>
                </a:moveTo>
                <a:lnTo>
                  <a:pt x="2656471" y="587082"/>
                </a:lnTo>
                <a:lnTo>
                  <a:pt x="2656471" y="0"/>
                </a:lnTo>
                <a:lnTo>
                  <a:pt x="0" y="0"/>
                </a:lnTo>
                <a:lnTo>
                  <a:pt x="0" y="5870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378200" y="5976442"/>
            <a:ext cx="2656840" cy="587375"/>
          </a:xfrm>
          <a:custGeom>
            <a:avLst/>
            <a:gdLst/>
            <a:ahLst/>
            <a:cxnLst/>
            <a:rect l="l" t="t" r="r" b="b"/>
            <a:pathLst>
              <a:path w="2656840" h="587375">
                <a:moveTo>
                  <a:pt x="0" y="587082"/>
                </a:moveTo>
                <a:lnTo>
                  <a:pt x="2656471" y="587082"/>
                </a:lnTo>
                <a:lnTo>
                  <a:pt x="2656471" y="0"/>
                </a:lnTo>
                <a:lnTo>
                  <a:pt x="0" y="0"/>
                </a:lnTo>
                <a:lnTo>
                  <a:pt x="0" y="5870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378200" y="6563512"/>
            <a:ext cx="2656840" cy="587375"/>
          </a:xfrm>
          <a:custGeom>
            <a:avLst/>
            <a:gdLst/>
            <a:ahLst/>
            <a:cxnLst/>
            <a:rect l="l" t="t" r="r" b="b"/>
            <a:pathLst>
              <a:path w="2656840" h="587375">
                <a:moveTo>
                  <a:pt x="0" y="587082"/>
                </a:moveTo>
                <a:lnTo>
                  <a:pt x="2656471" y="587082"/>
                </a:lnTo>
                <a:lnTo>
                  <a:pt x="2656471" y="0"/>
                </a:lnTo>
                <a:lnTo>
                  <a:pt x="0" y="0"/>
                </a:lnTo>
                <a:lnTo>
                  <a:pt x="0" y="5870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378200" y="7150595"/>
            <a:ext cx="2656840" cy="914400"/>
          </a:xfrm>
          <a:custGeom>
            <a:avLst/>
            <a:gdLst/>
            <a:ahLst/>
            <a:cxnLst/>
            <a:rect l="l" t="t" r="r" b="b"/>
            <a:pathLst>
              <a:path w="2656840" h="914400">
                <a:moveTo>
                  <a:pt x="0" y="914400"/>
                </a:moveTo>
                <a:lnTo>
                  <a:pt x="2656471" y="914400"/>
                </a:lnTo>
                <a:lnTo>
                  <a:pt x="2656471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378200" y="8064995"/>
            <a:ext cx="2656840" cy="890269"/>
          </a:xfrm>
          <a:custGeom>
            <a:avLst/>
            <a:gdLst/>
            <a:ahLst/>
            <a:cxnLst/>
            <a:rect l="l" t="t" r="r" b="b"/>
            <a:pathLst>
              <a:path w="2656840" h="890270">
                <a:moveTo>
                  <a:pt x="0" y="889838"/>
                </a:moveTo>
                <a:lnTo>
                  <a:pt x="2656471" y="889838"/>
                </a:lnTo>
                <a:lnTo>
                  <a:pt x="2656471" y="0"/>
                </a:lnTo>
                <a:lnTo>
                  <a:pt x="0" y="0"/>
                </a:lnTo>
                <a:lnTo>
                  <a:pt x="0" y="8898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3454400" y="1968500"/>
            <a:ext cx="8667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u="heavy" spc="25" dirty="0">
                <a:solidFill>
                  <a:srgbClr val="494949"/>
                </a:solidFill>
                <a:uFill>
                  <a:solidFill>
                    <a:srgbClr val="4A2EE2"/>
                  </a:solidFill>
                </a:uFill>
                <a:latin typeface="Palatino Linotype"/>
                <a:cs typeface="Palatino Linotype"/>
              </a:rPr>
              <a:t>O</a:t>
            </a:r>
            <a:r>
              <a:rPr sz="2200" i="1" u="heavy" spc="0" dirty="0">
                <a:solidFill>
                  <a:srgbClr val="494949"/>
                </a:solidFill>
                <a:uFill>
                  <a:solidFill>
                    <a:srgbClr val="4A2EE2"/>
                  </a:solidFill>
                </a:uFill>
                <a:latin typeface="Palatino Linotype"/>
                <a:cs typeface="Palatino Linotype"/>
              </a:rPr>
              <a:t>jibwa</a:t>
            </a:r>
            <a:endParaRPr sz="2200">
              <a:latin typeface="Palatino Linotype"/>
              <a:cs typeface="Palatino Linotype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454400" y="2494279"/>
            <a:ext cx="1992630" cy="78740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  <a:tabLst>
                <a:tab pos="1979295" algn="l"/>
              </a:tabLst>
            </a:pPr>
            <a:r>
              <a:rPr sz="2200" u="heavy" spc="-80" dirty="0">
                <a:solidFill>
                  <a:srgbClr val="494949"/>
                </a:solidFill>
                <a:uFill>
                  <a:solidFill>
                    <a:srgbClr val="4A2EE2"/>
                  </a:solidFill>
                </a:uFill>
                <a:latin typeface="Palatino Linotype"/>
                <a:cs typeface="Palatino Linotype"/>
              </a:rPr>
              <a:t>W</a:t>
            </a:r>
            <a:r>
              <a:rPr sz="2200" i="1" u="heavy" spc="-80" dirty="0">
                <a:solidFill>
                  <a:srgbClr val="494949"/>
                </a:solidFill>
                <a:uFill>
                  <a:solidFill>
                    <a:srgbClr val="4A2EE2"/>
                  </a:solidFill>
                </a:uFill>
                <a:latin typeface="Palatino Linotype"/>
                <a:cs typeface="Palatino Linotype"/>
              </a:rPr>
              <a:t>estern</a:t>
            </a:r>
            <a:r>
              <a:rPr sz="2200" i="1" u="heavy" spc="75" dirty="0">
                <a:solidFill>
                  <a:srgbClr val="494949"/>
                </a:solidFill>
                <a:uFill>
                  <a:solidFill>
                    <a:srgbClr val="4A2EE2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2200" u="heavy" spc="-75" dirty="0">
                <a:solidFill>
                  <a:srgbClr val="494949"/>
                </a:solidFill>
                <a:uFill>
                  <a:solidFill>
                    <a:srgbClr val="4A2EE2"/>
                  </a:solidFill>
                </a:uFill>
                <a:latin typeface="Palatino Linotype"/>
                <a:cs typeface="Palatino Linotype"/>
              </a:rPr>
              <a:t>W</a:t>
            </a:r>
            <a:r>
              <a:rPr sz="2200" i="1" u="heavy" spc="-75" dirty="0">
                <a:solidFill>
                  <a:srgbClr val="494949"/>
                </a:solidFill>
                <a:uFill>
                  <a:solidFill>
                    <a:srgbClr val="4A2EE2"/>
                  </a:solidFill>
                </a:uFill>
                <a:latin typeface="Palatino Linotype"/>
                <a:cs typeface="Palatino Linotype"/>
              </a:rPr>
              <a:t>oods	</a:t>
            </a:r>
            <a:endParaRPr sz="220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2200" u="heavy" spc="-35" dirty="0">
                <a:solidFill>
                  <a:srgbClr val="494949"/>
                </a:solidFill>
                <a:uFill>
                  <a:solidFill>
                    <a:srgbClr val="4A2EE2"/>
                  </a:solidFill>
                </a:uFill>
                <a:latin typeface="Palatino Linotype"/>
                <a:cs typeface="Palatino Linotype"/>
              </a:rPr>
              <a:t>C</a:t>
            </a:r>
            <a:r>
              <a:rPr sz="2200" i="1" u="heavy" spc="-35" dirty="0">
                <a:solidFill>
                  <a:srgbClr val="494949"/>
                </a:solidFill>
                <a:uFill>
                  <a:solidFill>
                    <a:srgbClr val="4A2EE2"/>
                  </a:solidFill>
                </a:uFill>
                <a:latin typeface="Palatino Linotype"/>
                <a:cs typeface="Palatino Linotype"/>
              </a:rPr>
              <a:t>ree</a:t>
            </a:r>
            <a:endParaRPr sz="2200">
              <a:latin typeface="Palatino Linotype"/>
              <a:cs typeface="Palatino Linotype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466465" y="3510038"/>
            <a:ext cx="1177290" cy="381000"/>
          </a:xfrm>
          <a:custGeom>
            <a:avLst/>
            <a:gdLst/>
            <a:ahLst/>
            <a:cxnLst/>
            <a:rect l="l" t="t" r="r" b="b"/>
            <a:pathLst>
              <a:path w="1177289" h="381000">
                <a:moveTo>
                  <a:pt x="0" y="381000"/>
                </a:moveTo>
                <a:lnTo>
                  <a:pt x="1176947" y="381000"/>
                </a:lnTo>
                <a:lnTo>
                  <a:pt x="1176947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3454400" y="3505200"/>
            <a:ext cx="104648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u="heavy" spc="-25" dirty="0">
                <a:solidFill>
                  <a:srgbClr val="494949"/>
                </a:solidFill>
                <a:uFill>
                  <a:solidFill>
                    <a:srgbClr val="4A2EE2"/>
                  </a:solidFill>
                </a:uFill>
                <a:latin typeface="Palatino Linotype"/>
                <a:cs typeface="Palatino Linotype"/>
              </a:rPr>
              <a:t>C</a:t>
            </a:r>
            <a:r>
              <a:rPr sz="2200" i="1" u="heavy" spc="-5" dirty="0">
                <a:solidFill>
                  <a:srgbClr val="494949"/>
                </a:solidFill>
                <a:uFill>
                  <a:solidFill>
                    <a:srgbClr val="4A2EE2"/>
                  </a:solidFill>
                </a:uFill>
                <a:latin typeface="Palatino Linotype"/>
                <a:cs typeface="Palatino Linotype"/>
              </a:rPr>
              <a:t>herokee</a:t>
            </a:r>
            <a:endParaRPr sz="2200">
              <a:latin typeface="Palatino Linotype"/>
              <a:cs typeface="Palatino Linotype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454400" y="4165600"/>
            <a:ext cx="67373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25" dirty="0">
                <a:solidFill>
                  <a:srgbClr val="494949"/>
                </a:solidFill>
                <a:latin typeface="Palatino Linotype"/>
                <a:cs typeface="Palatino Linotype"/>
              </a:rPr>
              <a:t>C</a:t>
            </a:r>
            <a:r>
              <a:rPr sz="2200" i="1" spc="-5" dirty="0">
                <a:solidFill>
                  <a:srgbClr val="494949"/>
                </a:solidFill>
                <a:latin typeface="Palatino Linotype"/>
                <a:cs typeface="Palatino Linotype"/>
              </a:rPr>
              <a:t>reek</a:t>
            </a:r>
            <a:endParaRPr sz="2200">
              <a:latin typeface="Palatino Linotype"/>
              <a:cs typeface="Palatino Linotype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454400" y="4546600"/>
            <a:ext cx="109918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u="heavy" spc="25" dirty="0">
                <a:solidFill>
                  <a:srgbClr val="494949"/>
                </a:solidFill>
                <a:uFill>
                  <a:solidFill>
                    <a:srgbClr val="4A2EE2"/>
                  </a:solidFill>
                </a:uFill>
                <a:latin typeface="Palatino Linotype"/>
                <a:cs typeface="Palatino Linotype"/>
              </a:rPr>
              <a:t>D</a:t>
            </a:r>
            <a:r>
              <a:rPr sz="2200" i="1" u="heavy" spc="-5" dirty="0">
                <a:solidFill>
                  <a:srgbClr val="494949"/>
                </a:solidFill>
                <a:uFill>
                  <a:solidFill>
                    <a:srgbClr val="4A2EE2"/>
                  </a:solidFill>
                </a:uFill>
                <a:latin typeface="Palatino Linotype"/>
                <a:cs typeface="Palatino Linotype"/>
              </a:rPr>
              <a:t>elaware</a:t>
            </a:r>
            <a:endParaRPr sz="2200">
              <a:latin typeface="Palatino Linotype"/>
              <a:cs typeface="Palatino Linotype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454400" y="5003800"/>
            <a:ext cx="44386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u="heavy" spc="-75" dirty="0">
                <a:solidFill>
                  <a:srgbClr val="494949"/>
                </a:solidFill>
                <a:uFill>
                  <a:solidFill>
                    <a:srgbClr val="4A2EE2"/>
                  </a:solidFill>
                </a:uFill>
                <a:latin typeface="Palatino Linotype"/>
                <a:cs typeface="Palatino Linotype"/>
              </a:rPr>
              <a:t>F</a:t>
            </a:r>
            <a:r>
              <a:rPr sz="2200" i="1" u="heavy" spc="15" dirty="0">
                <a:solidFill>
                  <a:srgbClr val="494949"/>
                </a:solidFill>
                <a:uFill>
                  <a:solidFill>
                    <a:srgbClr val="4A2EE2"/>
                  </a:solidFill>
                </a:uFill>
                <a:latin typeface="Palatino Linotype"/>
                <a:cs typeface="Palatino Linotype"/>
              </a:rPr>
              <a:t>o</a:t>
            </a:r>
            <a:r>
              <a:rPr sz="2200" i="1" u="heavy" spc="30" dirty="0">
                <a:solidFill>
                  <a:srgbClr val="494949"/>
                </a:solidFill>
                <a:uFill>
                  <a:solidFill>
                    <a:srgbClr val="4A2EE2"/>
                  </a:solidFill>
                </a:uFill>
                <a:latin typeface="Palatino Linotype"/>
                <a:cs typeface="Palatino Linotype"/>
              </a:rPr>
              <a:t>x</a:t>
            </a:r>
            <a:endParaRPr sz="2200">
              <a:latin typeface="Palatino Linotype"/>
              <a:cs typeface="Palatino Linotype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466465" y="5490324"/>
            <a:ext cx="1038860" cy="381000"/>
          </a:xfrm>
          <a:custGeom>
            <a:avLst/>
            <a:gdLst/>
            <a:ahLst/>
            <a:cxnLst/>
            <a:rect l="l" t="t" r="r" b="b"/>
            <a:pathLst>
              <a:path w="1038860" h="381000">
                <a:moveTo>
                  <a:pt x="0" y="381000"/>
                </a:moveTo>
                <a:lnTo>
                  <a:pt x="1038606" y="381000"/>
                </a:lnTo>
                <a:lnTo>
                  <a:pt x="1038606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466465" y="6077407"/>
            <a:ext cx="1073785" cy="381000"/>
          </a:xfrm>
          <a:custGeom>
            <a:avLst/>
            <a:gdLst/>
            <a:ahLst/>
            <a:cxnLst/>
            <a:rect l="l" t="t" r="r" b="b"/>
            <a:pathLst>
              <a:path w="1073785" h="381000">
                <a:moveTo>
                  <a:pt x="0" y="381000"/>
                </a:moveTo>
                <a:lnTo>
                  <a:pt x="1073403" y="381000"/>
                </a:lnTo>
                <a:lnTo>
                  <a:pt x="1073403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466465" y="6664477"/>
            <a:ext cx="1151255" cy="381000"/>
          </a:xfrm>
          <a:custGeom>
            <a:avLst/>
            <a:gdLst/>
            <a:ahLst/>
            <a:cxnLst/>
            <a:rect l="l" t="t" r="r" b="b"/>
            <a:pathLst>
              <a:path w="1151254" h="381000">
                <a:moveTo>
                  <a:pt x="0" y="381000"/>
                </a:moveTo>
                <a:lnTo>
                  <a:pt x="1151166" y="381000"/>
                </a:lnTo>
                <a:lnTo>
                  <a:pt x="1151166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466465" y="7238860"/>
            <a:ext cx="2025014" cy="381000"/>
          </a:xfrm>
          <a:custGeom>
            <a:avLst/>
            <a:gdLst/>
            <a:ahLst/>
            <a:cxnLst/>
            <a:rect l="l" t="t" r="r" b="b"/>
            <a:pathLst>
              <a:path w="2025014" h="381000">
                <a:moveTo>
                  <a:pt x="0" y="380999"/>
                </a:moveTo>
                <a:lnTo>
                  <a:pt x="2024418" y="380999"/>
                </a:lnTo>
                <a:lnTo>
                  <a:pt x="2024418" y="0"/>
                </a:lnTo>
                <a:lnTo>
                  <a:pt x="0" y="0"/>
                </a:lnTo>
                <a:lnTo>
                  <a:pt x="0" y="380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466465" y="7619860"/>
            <a:ext cx="841375" cy="381000"/>
          </a:xfrm>
          <a:custGeom>
            <a:avLst/>
            <a:gdLst/>
            <a:ahLst/>
            <a:cxnLst/>
            <a:rect l="l" t="t" r="r" b="b"/>
            <a:pathLst>
              <a:path w="841375" h="381000">
                <a:moveTo>
                  <a:pt x="0" y="380999"/>
                </a:moveTo>
                <a:lnTo>
                  <a:pt x="841197" y="380999"/>
                </a:lnTo>
                <a:lnTo>
                  <a:pt x="841197" y="0"/>
                </a:lnTo>
                <a:lnTo>
                  <a:pt x="0" y="0"/>
                </a:lnTo>
                <a:lnTo>
                  <a:pt x="0" y="380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466465" y="8159610"/>
            <a:ext cx="2360930" cy="381000"/>
          </a:xfrm>
          <a:custGeom>
            <a:avLst/>
            <a:gdLst/>
            <a:ahLst/>
            <a:cxnLst/>
            <a:rect l="l" t="t" r="r" b="b"/>
            <a:pathLst>
              <a:path w="2360929" h="381000">
                <a:moveTo>
                  <a:pt x="0" y="380999"/>
                </a:moveTo>
                <a:lnTo>
                  <a:pt x="2360714" y="380999"/>
                </a:lnTo>
                <a:lnTo>
                  <a:pt x="2360714" y="0"/>
                </a:lnTo>
                <a:lnTo>
                  <a:pt x="0" y="0"/>
                </a:lnTo>
                <a:lnTo>
                  <a:pt x="0" y="380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466465" y="8540610"/>
            <a:ext cx="2152015" cy="381000"/>
          </a:xfrm>
          <a:custGeom>
            <a:avLst/>
            <a:gdLst/>
            <a:ahLst/>
            <a:cxnLst/>
            <a:rect l="l" t="t" r="r" b="b"/>
            <a:pathLst>
              <a:path w="2152015" h="381000">
                <a:moveTo>
                  <a:pt x="0" y="380999"/>
                </a:moveTo>
                <a:lnTo>
                  <a:pt x="2151710" y="380999"/>
                </a:lnTo>
                <a:lnTo>
                  <a:pt x="2151710" y="0"/>
                </a:lnTo>
                <a:lnTo>
                  <a:pt x="0" y="0"/>
                </a:lnTo>
                <a:lnTo>
                  <a:pt x="0" y="380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466465" y="8935046"/>
            <a:ext cx="662305" cy="0"/>
          </a:xfrm>
          <a:custGeom>
            <a:avLst/>
            <a:gdLst/>
            <a:ahLst/>
            <a:cxnLst/>
            <a:rect l="l" t="t" r="r" b="b"/>
            <a:pathLst>
              <a:path w="662304">
                <a:moveTo>
                  <a:pt x="0" y="0"/>
                </a:moveTo>
                <a:lnTo>
                  <a:pt x="661936" y="0"/>
                </a:lnTo>
              </a:path>
            </a:pathLst>
          </a:custGeom>
          <a:ln w="2687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371850" y="2453977"/>
            <a:ext cx="2635250" cy="0"/>
          </a:xfrm>
          <a:custGeom>
            <a:avLst/>
            <a:gdLst/>
            <a:ahLst/>
            <a:cxnLst/>
            <a:rect l="l" t="t" r="r" b="b"/>
            <a:pathLst>
              <a:path w="2635250">
                <a:moveTo>
                  <a:pt x="0" y="0"/>
                </a:moveTo>
                <a:lnTo>
                  <a:pt x="2635250" y="0"/>
                </a:lnTo>
              </a:path>
            </a:pathLst>
          </a:custGeom>
          <a:ln w="12700">
            <a:solidFill>
              <a:srgbClr val="FFFD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3413340" y="5486400"/>
            <a:ext cx="2349500" cy="37896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340">
              <a:lnSpc>
                <a:spcPct val="100000"/>
              </a:lnSpc>
              <a:spcBef>
                <a:spcPts val="100"/>
              </a:spcBef>
            </a:pPr>
            <a:r>
              <a:rPr sz="2200" u="heavy" spc="-30" dirty="0">
                <a:solidFill>
                  <a:srgbClr val="494949"/>
                </a:solidFill>
                <a:uFill>
                  <a:solidFill>
                    <a:srgbClr val="4A2EE2"/>
                  </a:solidFill>
                </a:uFill>
                <a:latin typeface="Palatino Linotype"/>
                <a:cs typeface="Palatino Linotype"/>
              </a:rPr>
              <a:t>I</a:t>
            </a:r>
            <a:r>
              <a:rPr sz="2200" i="1" u="heavy" spc="-30" dirty="0">
                <a:solidFill>
                  <a:srgbClr val="494949"/>
                </a:solidFill>
                <a:uFill>
                  <a:solidFill>
                    <a:srgbClr val="4A2EE2"/>
                  </a:solidFill>
                </a:uFill>
                <a:latin typeface="Palatino Linotype"/>
                <a:cs typeface="Palatino Linotype"/>
              </a:rPr>
              <a:t>roquois</a:t>
            </a:r>
            <a:endParaRPr sz="2200">
              <a:latin typeface="Palatino Linotype"/>
              <a:cs typeface="Palatino Linotype"/>
            </a:endParaRPr>
          </a:p>
          <a:p>
            <a:pPr marL="53340" marR="263525">
              <a:lnSpc>
                <a:spcPts val="4700"/>
              </a:lnSpc>
              <a:spcBef>
                <a:spcPts val="400"/>
              </a:spcBef>
            </a:pPr>
            <a:r>
              <a:rPr sz="2200" u="heavy" spc="-10" dirty="0">
                <a:solidFill>
                  <a:srgbClr val="494949"/>
                </a:solidFill>
                <a:uFill>
                  <a:solidFill>
                    <a:srgbClr val="4A2EE2"/>
                  </a:solidFill>
                </a:uFill>
                <a:latin typeface="Palatino Linotype"/>
                <a:cs typeface="Palatino Linotype"/>
              </a:rPr>
              <a:t>M</a:t>
            </a:r>
            <a:r>
              <a:rPr sz="2200" i="1" u="heavy" spc="-10" dirty="0">
                <a:solidFill>
                  <a:srgbClr val="494949"/>
                </a:solidFill>
                <a:uFill>
                  <a:solidFill>
                    <a:srgbClr val="4A2EE2"/>
                  </a:solidFill>
                </a:uFill>
                <a:latin typeface="Palatino Linotype"/>
                <a:cs typeface="Palatino Linotype"/>
              </a:rPr>
              <a:t>i</a:t>
            </a:r>
            <a:r>
              <a:rPr sz="2200" u="heavy" spc="-10" dirty="0">
                <a:solidFill>
                  <a:srgbClr val="494949"/>
                </a:solidFill>
                <a:uFill>
                  <a:solidFill>
                    <a:srgbClr val="4A2EE2"/>
                  </a:solidFill>
                </a:uFill>
                <a:latin typeface="Palatino Linotype"/>
                <a:cs typeface="Palatino Linotype"/>
              </a:rPr>
              <a:t>'</a:t>
            </a:r>
            <a:r>
              <a:rPr sz="2200" i="1" u="heavy" spc="-10" dirty="0">
                <a:solidFill>
                  <a:srgbClr val="494949"/>
                </a:solidFill>
                <a:uFill>
                  <a:solidFill>
                    <a:srgbClr val="4A2EE2"/>
                  </a:solidFill>
                </a:uFill>
                <a:latin typeface="Palatino Linotype"/>
                <a:cs typeface="Palatino Linotype"/>
              </a:rPr>
              <a:t>kmaq </a:t>
            </a:r>
            <a:r>
              <a:rPr sz="2200" i="1" spc="-10" dirty="0">
                <a:solidFill>
                  <a:srgbClr val="494949"/>
                </a:solidFill>
                <a:latin typeface="Palatino Linotype"/>
                <a:cs typeface="Palatino Linotype"/>
              </a:rPr>
              <a:t> </a:t>
            </a:r>
            <a:r>
              <a:rPr sz="2200" u="heavy" spc="-20" dirty="0">
                <a:solidFill>
                  <a:srgbClr val="494949"/>
                </a:solidFill>
                <a:uFill>
                  <a:solidFill>
                    <a:srgbClr val="4A2EE2"/>
                  </a:solidFill>
                </a:uFill>
                <a:latin typeface="Palatino Linotype"/>
                <a:cs typeface="Palatino Linotype"/>
              </a:rPr>
              <a:t>S</a:t>
            </a:r>
            <a:r>
              <a:rPr sz="2200" i="1" u="heavy" spc="-20" dirty="0">
                <a:solidFill>
                  <a:srgbClr val="494949"/>
                </a:solidFill>
                <a:uFill>
                  <a:solidFill>
                    <a:srgbClr val="4A2EE2"/>
                  </a:solidFill>
                </a:uFill>
                <a:latin typeface="Palatino Linotype"/>
                <a:cs typeface="Palatino Linotype"/>
              </a:rPr>
              <a:t>eminole</a:t>
            </a:r>
            <a:endParaRPr sz="2200">
              <a:latin typeface="Palatino Linotype"/>
              <a:cs typeface="Palatino Linotype"/>
            </a:endParaRPr>
          </a:p>
          <a:p>
            <a:pPr marL="53340" marR="263525">
              <a:lnSpc>
                <a:spcPct val="113599"/>
              </a:lnSpc>
              <a:spcBef>
                <a:spcPts val="1000"/>
              </a:spcBef>
              <a:tabLst>
                <a:tab pos="2077085" algn="l"/>
              </a:tabLst>
            </a:pPr>
            <a:r>
              <a:rPr sz="2200" u="heavy" spc="-5" dirty="0">
                <a:solidFill>
                  <a:srgbClr val="494949"/>
                </a:solidFill>
                <a:uFill>
                  <a:solidFill>
                    <a:srgbClr val="4A2EE2"/>
                  </a:solidFill>
                </a:uFill>
                <a:latin typeface="Palatino Linotype"/>
                <a:cs typeface="Palatino Linotype"/>
              </a:rPr>
              <a:t>W</a:t>
            </a:r>
            <a:r>
              <a:rPr sz="2200" i="1" u="heavy" spc="-5" dirty="0">
                <a:solidFill>
                  <a:srgbClr val="494949"/>
                </a:solidFill>
                <a:uFill>
                  <a:solidFill>
                    <a:srgbClr val="4A2EE2"/>
                  </a:solidFill>
                </a:uFill>
                <a:latin typeface="Palatino Linotype"/>
                <a:cs typeface="Palatino Linotype"/>
              </a:rPr>
              <a:t>innebago</a:t>
            </a:r>
            <a:r>
              <a:rPr sz="2200" u="heavy" spc="-5" dirty="0">
                <a:solidFill>
                  <a:srgbClr val="494949"/>
                </a:solidFill>
                <a:uFill>
                  <a:solidFill>
                    <a:srgbClr val="4A2EE2"/>
                  </a:solidFill>
                </a:uFill>
                <a:latin typeface="Palatino Linotype"/>
                <a:cs typeface="Palatino Linotype"/>
              </a:rPr>
              <a:t>/H</a:t>
            </a:r>
            <a:r>
              <a:rPr sz="2200" i="1" u="heavy" spc="-5" dirty="0">
                <a:solidFill>
                  <a:srgbClr val="494949"/>
                </a:solidFill>
                <a:uFill>
                  <a:solidFill>
                    <a:srgbClr val="4A2EE2"/>
                  </a:solidFill>
                </a:uFill>
                <a:latin typeface="Palatino Linotype"/>
                <a:cs typeface="Palatino Linotype"/>
              </a:rPr>
              <a:t>o</a:t>
            </a:r>
            <a:r>
              <a:rPr sz="2200" u="heavy" spc="-5" dirty="0">
                <a:solidFill>
                  <a:srgbClr val="494949"/>
                </a:solidFill>
                <a:uFill>
                  <a:solidFill>
                    <a:srgbClr val="4A2EE2"/>
                  </a:solidFill>
                </a:uFill>
                <a:latin typeface="Palatino Linotype"/>
                <a:cs typeface="Palatino Linotype"/>
              </a:rPr>
              <a:t>- 	</a:t>
            </a:r>
            <a:r>
              <a:rPr sz="2200" dirty="0">
                <a:solidFill>
                  <a:srgbClr val="494949"/>
                </a:solidFill>
                <a:latin typeface="Palatino Linotype"/>
                <a:cs typeface="Palatino Linotype"/>
              </a:rPr>
              <a:t> </a:t>
            </a:r>
            <a:r>
              <a:rPr sz="2200" u="heavy" spc="-35" dirty="0">
                <a:solidFill>
                  <a:srgbClr val="494949"/>
                </a:solidFill>
                <a:uFill>
                  <a:solidFill>
                    <a:srgbClr val="4A2EE2"/>
                  </a:solidFill>
                </a:uFill>
                <a:latin typeface="Palatino Linotype"/>
                <a:cs typeface="Palatino Linotype"/>
              </a:rPr>
              <a:t>C</a:t>
            </a:r>
            <a:r>
              <a:rPr sz="2200" i="1" u="heavy" spc="-35" dirty="0">
                <a:solidFill>
                  <a:srgbClr val="494949"/>
                </a:solidFill>
                <a:uFill>
                  <a:solidFill>
                    <a:srgbClr val="4A2EE2"/>
                  </a:solidFill>
                </a:uFill>
                <a:latin typeface="Palatino Linotype"/>
                <a:cs typeface="Palatino Linotype"/>
              </a:rPr>
              <a:t>hunk</a:t>
            </a:r>
            <a:endParaRPr sz="2200">
              <a:latin typeface="Palatino Linotype"/>
              <a:cs typeface="Palatino Linotype"/>
            </a:endParaRPr>
          </a:p>
          <a:p>
            <a:pPr marL="12700" marR="5080" indent="40640">
              <a:lnSpc>
                <a:spcPct val="113599"/>
              </a:lnSpc>
              <a:spcBef>
                <a:spcPts val="1200"/>
              </a:spcBef>
              <a:tabLst>
                <a:tab pos="2085975" algn="l"/>
                <a:tab pos="2335530" algn="l"/>
              </a:tabLst>
            </a:pPr>
            <a:r>
              <a:rPr sz="2200" u="heavy" spc="-20" dirty="0">
                <a:solidFill>
                  <a:srgbClr val="494949"/>
                </a:solidFill>
                <a:uFill>
                  <a:solidFill>
                    <a:srgbClr val="4A2EE2"/>
                  </a:solidFill>
                </a:uFill>
                <a:latin typeface="Palatino Linotype"/>
                <a:cs typeface="Palatino Linotype"/>
              </a:rPr>
              <a:t>C</a:t>
            </a:r>
            <a:r>
              <a:rPr sz="2200" i="1" u="heavy" spc="-20" dirty="0">
                <a:solidFill>
                  <a:srgbClr val="494949"/>
                </a:solidFill>
                <a:uFill>
                  <a:solidFill>
                    <a:srgbClr val="4A2EE2"/>
                  </a:solidFill>
                </a:uFill>
                <a:latin typeface="Palatino Linotype"/>
                <a:cs typeface="Palatino Linotype"/>
              </a:rPr>
              <a:t>hinookans</a:t>
            </a:r>
            <a:r>
              <a:rPr sz="2200" i="1" u="heavy" spc="100" dirty="0">
                <a:solidFill>
                  <a:srgbClr val="494949"/>
                </a:solidFill>
                <a:uFill>
                  <a:solidFill>
                    <a:srgbClr val="4A2EE2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2200" i="1" u="heavy" spc="40" dirty="0">
                <a:solidFill>
                  <a:srgbClr val="494949"/>
                </a:solidFill>
                <a:uFill>
                  <a:solidFill>
                    <a:srgbClr val="4A2EE2"/>
                  </a:solidFill>
                </a:uFill>
                <a:latin typeface="Palatino Linotype"/>
                <a:cs typeface="Palatino Linotype"/>
              </a:rPr>
              <a:t>of</a:t>
            </a:r>
            <a:r>
              <a:rPr sz="2200" i="1" u="heavy" spc="100" dirty="0">
                <a:solidFill>
                  <a:srgbClr val="494949"/>
                </a:solidFill>
                <a:uFill>
                  <a:solidFill>
                    <a:srgbClr val="4A2EE2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2200" i="1" u="heavy" spc="-5" dirty="0">
                <a:solidFill>
                  <a:srgbClr val="494949"/>
                </a:solidFill>
                <a:uFill>
                  <a:solidFill>
                    <a:srgbClr val="4A2EE2"/>
                  </a:solidFill>
                </a:uFill>
                <a:latin typeface="Palatino Linotype"/>
                <a:cs typeface="Palatino Linotype"/>
              </a:rPr>
              <a:t>the </a:t>
            </a:r>
            <a:r>
              <a:rPr sz="2200" i="1" u="heavy" dirty="0">
                <a:solidFill>
                  <a:srgbClr val="494949"/>
                </a:solidFill>
                <a:uFill>
                  <a:solidFill>
                    <a:srgbClr val="4A2EE2"/>
                  </a:solidFill>
                </a:uFill>
                <a:latin typeface="Palatino Linotype"/>
                <a:cs typeface="Palatino Linotype"/>
              </a:rPr>
              <a:t>	</a:t>
            </a:r>
            <a:r>
              <a:rPr sz="2200" i="1" dirty="0">
                <a:solidFill>
                  <a:srgbClr val="494949"/>
                </a:solidFill>
                <a:latin typeface="Palatino Linotype"/>
                <a:cs typeface="Palatino Linotype"/>
              </a:rPr>
              <a:t> </a:t>
            </a:r>
            <a:r>
              <a:rPr sz="2200" u="heavy" spc="-150" dirty="0">
                <a:solidFill>
                  <a:srgbClr val="494949"/>
                </a:solidFill>
                <a:uFill>
                  <a:solidFill>
                    <a:srgbClr val="4A2EE2"/>
                  </a:solidFill>
                </a:uFill>
                <a:latin typeface="Palatino Linotype"/>
                <a:cs typeface="Palatino Linotype"/>
              </a:rPr>
              <a:t>L</a:t>
            </a:r>
            <a:r>
              <a:rPr sz="2200" i="1" u="heavy" spc="-150" dirty="0">
                <a:solidFill>
                  <a:srgbClr val="494949"/>
                </a:solidFill>
                <a:uFill>
                  <a:solidFill>
                    <a:srgbClr val="4A2EE2"/>
                  </a:solidFill>
                </a:uFill>
                <a:latin typeface="Palatino Linotype"/>
                <a:cs typeface="Palatino Linotype"/>
              </a:rPr>
              <a:t>ower</a:t>
            </a:r>
            <a:r>
              <a:rPr sz="2200" i="1" u="heavy" spc="40" dirty="0">
                <a:solidFill>
                  <a:srgbClr val="494949"/>
                </a:solidFill>
                <a:uFill>
                  <a:solidFill>
                    <a:srgbClr val="4A2EE2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2200" u="heavy" spc="-25" dirty="0">
                <a:solidFill>
                  <a:srgbClr val="494949"/>
                </a:solidFill>
                <a:uFill>
                  <a:solidFill>
                    <a:srgbClr val="4A2EE2"/>
                  </a:solidFill>
                </a:uFill>
                <a:latin typeface="Palatino Linotype"/>
                <a:cs typeface="Palatino Linotype"/>
              </a:rPr>
              <a:t>C</a:t>
            </a:r>
            <a:r>
              <a:rPr sz="2200" i="1" u="heavy" spc="-25" dirty="0">
                <a:solidFill>
                  <a:srgbClr val="494949"/>
                </a:solidFill>
                <a:uFill>
                  <a:solidFill>
                    <a:srgbClr val="4A2EE2"/>
                  </a:solidFill>
                </a:uFill>
                <a:latin typeface="Palatino Linotype"/>
                <a:cs typeface="Palatino Linotype"/>
              </a:rPr>
              <a:t>olumbia </a:t>
            </a:r>
            <a:r>
              <a:rPr sz="2200" i="1" u="heavy" dirty="0">
                <a:solidFill>
                  <a:srgbClr val="494949"/>
                </a:solidFill>
                <a:uFill>
                  <a:solidFill>
                    <a:srgbClr val="4A2EE2"/>
                  </a:solidFill>
                </a:uFill>
                <a:latin typeface="Palatino Linotype"/>
                <a:cs typeface="Palatino Linotype"/>
              </a:rPr>
              <a:t>	</a:t>
            </a:r>
            <a:r>
              <a:rPr sz="2200" i="1" dirty="0">
                <a:solidFill>
                  <a:srgbClr val="494949"/>
                </a:solidFill>
                <a:latin typeface="Palatino Linotype"/>
                <a:cs typeface="Palatino Linotype"/>
              </a:rPr>
              <a:t> </a:t>
            </a:r>
            <a:r>
              <a:rPr sz="2200" spc="-40" dirty="0">
                <a:solidFill>
                  <a:srgbClr val="494949"/>
                </a:solidFill>
                <a:latin typeface="Palatino Linotype"/>
                <a:cs typeface="Palatino Linotype"/>
              </a:rPr>
              <a:t>R</a:t>
            </a:r>
            <a:r>
              <a:rPr sz="2200" i="1" spc="-40" dirty="0">
                <a:solidFill>
                  <a:srgbClr val="494949"/>
                </a:solidFill>
                <a:latin typeface="Palatino Linotype"/>
                <a:cs typeface="Palatino Linotype"/>
              </a:rPr>
              <a:t>iver</a:t>
            </a:r>
            <a:endParaRPr sz="2200">
              <a:latin typeface="Palatino Linotype"/>
              <a:cs typeface="Palatino Linotype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3371850" y="3313824"/>
            <a:ext cx="2635250" cy="0"/>
          </a:xfrm>
          <a:custGeom>
            <a:avLst/>
            <a:gdLst/>
            <a:ahLst/>
            <a:cxnLst/>
            <a:rect l="l" t="t" r="r" b="b"/>
            <a:pathLst>
              <a:path w="2635250">
                <a:moveTo>
                  <a:pt x="0" y="0"/>
                </a:moveTo>
                <a:lnTo>
                  <a:pt x="2635250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371850" y="4086385"/>
            <a:ext cx="2635250" cy="0"/>
          </a:xfrm>
          <a:custGeom>
            <a:avLst/>
            <a:gdLst/>
            <a:ahLst/>
            <a:cxnLst/>
            <a:rect l="l" t="t" r="r" b="b"/>
            <a:pathLst>
              <a:path w="2635250">
                <a:moveTo>
                  <a:pt x="0" y="0"/>
                </a:moveTo>
                <a:lnTo>
                  <a:pt x="2635250" y="0"/>
                </a:lnTo>
              </a:path>
            </a:pathLst>
          </a:custGeom>
          <a:ln w="12700">
            <a:solidFill>
              <a:srgbClr val="FFFD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371850" y="4465389"/>
            <a:ext cx="2635250" cy="0"/>
          </a:xfrm>
          <a:custGeom>
            <a:avLst/>
            <a:gdLst/>
            <a:ahLst/>
            <a:cxnLst/>
            <a:rect l="l" t="t" r="r" b="b"/>
            <a:pathLst>
              <a:path w="2635250">
                <a:moveTo>
                  <a:pt x="0" y="0"/>
                </a:moveTo>
                <a:lnTo>
                  <a:pt x="2635250" y="0"/>
                </a:lnTo>
              </a:path>
            </a:pathLst>
          </a:custGeom>
          <a:ln w="12700">
            <a:solidFill>
              <a:srgbClr val="FFFD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371850" y="4913945"/>
            <a:ext cx="2635250" cy="0"/>
          </a:xfrm>
          <a:custGeom>
            <a:avLst/>
            <a:gdLst/>
            <a:ahLst/>
            <a:cxnLst/>
            <a:rect l="l" t="t" r="r" b="b"/>
            <a:pathLst>
              <a:path w="2635250">
                <a:moveTo>
                  <a:pt x="0" y="0"/>
                </a:moveTo>
                <a:lnTo>
                  <a:pt x="2635250" y="0"/>
                </a:lnTo>
              </a:path>
            </a:pathLst>
          </a:custGeom>
          <a:ln w="12700">
            <a:solidFill>
              <a:srgbClr val="FFFD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371850" y="5389364"/>
            <a:ext cx="2635250" cy="0"/>
          </a:xfrm>
          <a:custGeom>
            <a:avLst/>
            <a:gdLst/>
            <a:ahLst/>
            <a:cxnLst/>
            <a:rect l="l" t="t" r="r" b="b"/>
            <a:pathLst>
              <a:path w="2635250">
                <a:moveTo>
                  <a:pt x="0" y="0"/>
                </a:moveTo>
                <a:lnTo>
                  <a:pt x="2635250" y="0"/>
                </a:lnTo>
              </a:path>
            </a:pathLst>
          </a:custGeom>
          <a:ln w="12700">
            <a:solidFill>
              <a:srgbClr val="FFFD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371850" y="5976441"/>
            <a:ext cx="2635250" cy="0"/>
          </a:xfrm>
          <a:custGeom>
            <a:avLst/>
            <a:gdLst/>
            <a:ahLst/>
            <a:cxnLst/>
            <a:rect l="l" t="t" r="r" b="b"/>
            <a:pathLst>
              <a:path w="2635250">
                <a:moveTo>
                  <a:pt x="0" y="0"/>
                </a:moveTo>
                <a:lnTo>
                  <a:pt x="2635250" y="0"/>
                </a:lnTo>
              </a:path>
            </a:pathLst>
          </a:custGeom>
          <a:ln w="12700">
            <a:solidFill>
              <a:srgbClr val="FFFD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371850" y="6563518"/>
            <a:ext cx="2635250" cy="0"/>
          </a:xfrm>
          <a:custGeom>
            <a:avLst/>
            <a:gdLst/>
            <a:ahLst/>
            <a:cxnLst/>
            <a:rect l="l" t="t" r="r" b="b"/>
            <a:pathLst>
              <a:path w="2635250">
                <a:moveTo>
                  <a:pt x="0" y="0"/>
                </a:moveTo>
                <a:lnTo>
                  <a:pt x="2635250" y="0"/>
                </a:lnTo>
              </a:path>
            </a:pathLst>
          </a:custGeom>
          <a:ln w="12700">
            <a:solidFill>
              <a:srgbClr val="FFFD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371850" y="7150596"/>
            <a:ext cx="2635250" cy="0"/>
          </a:xfrm>
          <a:custGeom>
            <a:avLst/>
            <a:gdLst/>
            <a:ahLst/>
            <a:cxnLst/>
            <a:rect l="l" t="t" r="r" b="b"/>
            <a:pathLst>
              <a:path w="2635250">
                <a:moveTo>
                  <a:pt x="0" y="0"/>
                </a:moveTo>
                <a:lnTo>
                  <a:pt x="2635250" y="0"/>
                </a:lnTo>
              </a:path>
            </a:pathLst>
          </a:custGeom>
          <a:ln w="12700">
            <a:solidFill>
              <a:srgbClr val="FFFD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371850" y="8064997"/>
            <a:ext cx="2635250" cy="0"/>
          </a:xfrm>
          <a:custGeom>
            <a:avLst/>
            <a:gdLst/>
            <a:ahLst/>
            <a:cxnLst/>
            <a:rect l="l" t="t" r="r" b="b"/>
            <a:pathLst>
              <a:path w="2635250">
                <a:moveTo>
                  <a:pt x="0" y="0"/>
                </a:moveTo>
                <a:lnTo>
                  <a:pt x="2635250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378200" y="1860550"/>
            <a:ext cx="0" cy="7101205"/>
          </a:xfrm>
          <a:custGeom>
            <a:avLst/>
            <a:gdLst/>
            <a:ahLst/>
            <a:cxnLst/>
            <a:rect l="l" t="t" r="r" b="b"/>
            <a:pathLst>
              <a:path h="7101205">
                <a:moveTo>
                  <a:pt x="0" y="0"/>
                </a:moveTo>
                <a:lnTo>
                  <a:pt x="0" y="7100633"/>
                </a:lnTo>
              </a:path>
            </a:pathLst>
          </a:custGeom>
          <a:ln w="12700">
            <a:solidFill>
              <a:srgbClr val="FFFD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034676" y="8108848"/>
            <a:ext cx="0" cy="852805"/>
          </a:xfrm>
          <a:custGeom>
            <a:avLst/>
            <a:gdLst/>
            <a:ahLst/>
            <a:cxnLst/>
            <a:rect l="l" t="t" r="r" b="b"/>
            <a:pathLst>
              <a:path h="852804">
                <a:moveTo>
                  <a:pt x="0" y="0"/>
                </a:moveTo>
                <a:lnTo>
                  <a:pt x="0" y="852335"/>
                </a:lnTo>
              </a:path>
            </a:pathLst>
          </a:custGeom>
          <a:ln w="12700">
            <a:solidFill>
              <a:srgbClr val="FFFD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371850" y="1866900"/>
            <a:ext cx="2635250" cy="0"/>
          </a:xfrm>
          <a:custGeom>
            <a:avLst/>
            <a:gdLst/>
            <a:ahLst/>
            <a:cxnLst/>
            <a:rect l="l" t="t" r="r" b="b"/>
            <a:pathLst>
              <a:path w="2635250">
                <a:moveTo>
                  <a:pt x="0" y="0"/>
                </a:moveTo>
                <a:lnTo>
                  <a:pt x="2635250" y="0"/>
                </a:lnTo>
              </a:path>
            </a:pathLst>
          </a:custGeom>
          <a:ln w="12700">
            <a:solidFill>
              <a:srgbClr val="FFFD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371850" y="8954834"/>
            <a:ext cx="2669540" cy="0"/>
          </a:xfrm>
          <a:custGeom>
            <a:avLst/>
            <a:gdLst/>
            <a:ahLst/>
            <a:cxnLst/>
            <a:rect l="l" t="t" r="r" b="b"/>
            <a:pathLst>
              <a:path w="2669540">
                <a:moveTo>
                  <a:pt x="0" y="0"/>
                </a:moveTo>
                <a:lnTo>
                  <a:pt x="2669171" y="0"/>
                </a:lnTo>
              </a:path>
            </a:pathLst>
          </a:custGeom>
          <a:ln w="12700">
            <a:solidFill>
              <a:srgbClr val="FFFD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007100" y="2825153"/>
            <a:ext cx="2463800" cy="587375"/>
          </a:xfrm>
          <a:custGeom>
            <a:avLst/>
            <a:gdLst/>
            <a:ahLst/>
            <a:cxnLst/>
            <a:rect l="l" t="t" r="r" b="b"/>
            <a:pathLst>
              <a:path w="2463800" h="587375">
                <a:moveTo>
                  <a:pt x="0" y="587082"/>
                </a:moveTo>
                <a:lnTo>
                  <a:pt x="2463800" y="587082"/>
                </a:lnTo>
                <a:lnTo>
                  <a:pt x="2463800" y="0"/>
                </a:lnTo>
                <a:lnTo>
                  <a:pt x="0" y="0"/>
                </a:lnTo>
                <a:lnTo>
                  <a:pt x="0" y="5870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007100" y="3412223"/>
            <a:ext cx="2463800" cy="587375"/>
          </a:xfrm>
          <a:custGeom>
            <a:avLst/>
            <a:gdLst/>
            <a:ahLst/>
            <a:cxnLst/>
            <a:rect l="l" t="t" r="r" b="b"/>
            <a:pathLst>
              <a:path w="2463800" h="587375">
                <a:moveTo>
                  <a:pt x="0" y="587082"/>
                </a:moveTo>
                <a:lnTo>
                  <a:pt x="2463800" y="587082"/>
                </a:lnTo>
                <a:lnTo>
                  <a:pt x="2463800" y="0"/>
                </a:lnTo>
                <a:lnTo>
                  <a:pt x="0" y="0"/>
                </a:lnTo>
                <a:lnTo>
                  <a:pt x="0" y="5870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007100" y="3999306"/>
            <a:ext cx="2463800" cy="587375"/>
          </a:xfrm>
          <a:custGeom>
            <a:avLst/>
            <a:gdLst/>
            <a:ahLst/>
            <a:cxnLst/>
            <a:rect l="l" t="t" r="r" b="b"/>
            <a:pathLst>
              <a:path w="2463800" h="587375">
                <a:moveTo>
                  <a:pt x="0" y="587082"/>
                </a:moveTo>
                <a:lnTo>
                  <a:pt x="2463800" y="587082"/>
                </a:lnTo>
                <a:lnTo>
                  <a:pt x="2463800" y="0"/>
                </a:lnTo>
                <a:lnTo>
                  <a:pt x="0" y="0"/>
                </a:lnTo>
                <a:lnTo>
                  <a:pt x="0" y="5870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007100" y="5173459"/>
            <a:ext cx="2463800" cy="587375"/>
          </a:xfrm>
          <a:custGeom>
            <a:avLst/>
            <a:gdLst/>
            <a:ahLst/>
            <a:cxnLst/>
            <a:rect l="l" t="t" r="r" b="b"/>
            <a:pathLst>
              <a:path w="2463800" h="587375">
                <a:moveTo>
                  <a:pt x="0" y="587082"/>
                </a:moveTo>
                <a:lnTo>
                  <a:pt x="2463800" y="587082"/>
                </a:lnTo>
                <a:lnTo>
                  <a:pt x="2463800" y="0"/>
                </a:lnTo>
                <a:lnTo>
                  <a:pt x="0" y="0"/>
                </a:lnTo>
                <a:lnTo>
                  <a:pt x="0" y="5870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007100" y="5760542"/>
            <a:ext cx="2463800" cy="587375"/>
          </a:xfrm>
          <a:custGeom>
            <a:avLst/>
            <a:gdLst/>
            <a:ahLst/>
            <a:cxnLst/>
            <a:rect l="l" t="t" r="r" b="b"/>
            <a:pathLst>
              <a:path w="2463800" h="587375">
                <a:moveTo>
                  <a:pt x="0" y="587082"/>
                </a:moveTo>
                <a:lnTo>
                  <a:pt x="2463800" y="587082"/>
                </a:lnTo>
                <a:lnTo>
                  <a:pt x="2463800" y="0"/>
                </a:lnTo>
                <a:lnTo>
                  <a:pt x="0" y="0"/>
                </a:lnTo>
                <a:lnTo>
                  <a:pt x="0" y="5870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007100" y="6347612"/>
            <a:ext cx="2463800" cy="587375"/>
          </a:xfrm>
          <a:custGeom>
            <a:avLst/>
            <a:gdLst/>
            <a:ahLst/>
            <a:cxnLst/>
            <a:rect l="l" t="t" r="r" b="b"/>
            <a:pathLst>
              <a:path w="2463800" h="587375">
                <a:moveTo>
                  <a:pt x="0" y="587082"/>
                </a:moveTo>
                <a:lnTo>
                  <a:pt x="2463800" y="587082"/>
                </a:lnTo>
                <a:lnTo>
                  <a:pt x="2463800" y="0"/>
                </a:lnTo>
                <a:lnTo>
                  <a:pt x="0" y="0"/>
                </a:lnTo>
                <a:lnTo>
                  <a:pt x="0" y="5870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007100" y="6934695"/>
            <a:ext cx="2463800" cy="587375"/>
          </a:xfrm>
          <a:custGeom>
            <a:avLst/>
            <a:gdLst/>
            <a:ahLst/>
            <a:cxnLst/>
            <a:rect l="l" t="t" r="r" b="b"/>
            <a:pathLst>
              <a:path w="2463800" h="587375">
                <a:moveTo>
                  <a:pt x="0" y="587082"/>
                </a:moveTo>
                <a:lnTo>
                  <a:pt x="2463800" y="587082"/>
                </a:lnTo>
                <a:lnTo>
                  <a:pt x="2463800" y="0"/>
                </a:lnTo>
                <a:lnTo>
                  <a:pt x="0" y="0"/>
                </a:lnTo>
                <a:lnTo>
                  <a:pt x="0" y="5870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007100" y="7521765"/>
            <a:ext cx="2463800" cy="587375"/>
          </a:xfrm>
          <a:custGeom>
            <a:avLst/>
            <a:gdLst/>
            <a:ahLst/>
            <a:cxnLst/>
            <a:rect l="l" t="t" r="r" b="b"/>
            <a:pathLst>
              <a:path w="2463800" h="587375">
                <a:moveTo>
                  <a:pt x="0" y="587082"/>
                </a:moveTo>
                <a:lnTo>
                  <a:pt x="2463800" y="587082"/>
                </a:lnTo>
                <a:lnTo>
                  <a:pt x="2463800" y="0"/>
                </a:lnTo>
                <a:lnTo>
                  <a:pt x="0" y="0"/>
                </a:lnTo>
                <a:lnTo>
                  <a:pt x="0" y="5870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6083300" y="1752600"/>
            <a:ext cx="71183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i="1" u="heavy" dirty="0">
                <a:solidFill>
                  <a:srgbClr val="494949"/>
                </a:solidFill>
                <a:uFill>
                  <a:solidFill>
                    <a:srgbClr val="4A2EE2"/>
                  </a:solidFill>
                </a:uFill>
                <a:latin typeface="Palatino Linotype"/>
                <a:cs typeface="Palatino Linotype"/>
              </a:rPr>
              <a:t>Haida</a:t>
            </a:r>
            <a:endParaRPr sz="2200">
              <a:latin typeface="Palatino Linotype"/>
              <a:cs typeface="Palatino Linotype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6083300" y="2336800"/>
            <a:ext cx="18319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u="heavy" spc="-40" dirty="0">
                <a:solidFill>
                  <a:srgbClr val="494949"/>
                </a:solidFill>
                <a:uFill>
                  <a:solidFill>
                    <a:srgbClr val="4A2EE2"/>
                  </a:solidFill>
                </a:uFill>
                <a:latin typeface="Palatino Linotype"/>
                <a:cs typeface="Palatino Linotype"/>
              </a:rPr>
              <a:t>N</a:t>
            </a:r>
            <a:r>
              <a:rPr sz="2200" i="1" u="heavy" spc="-40" dirty="0">
                <a:solidFill>
                  <a:srgbClr val="494949"/>
                </a:solidFill>
                <a:uFill>
                  <a:solidFill>
                    <a:srgbClr val="4A2EE2"/>
                  </a:solidFill>
                </a:uFill>
                <a:latin typeface="Palatino Linotype"/>
                <a:cs typeface="Palatino Linotype"/>
              </a:rPr>
              <a:t>uu</a:t>
            </a:r>
            <a:r>
              <a:rPr sz="2200" u="heavy" spc="-40" dirty="0">
                <a:solidFill>
                  <a:srgbClr val="494949"/>
                </a:solidFill>
                <a:uFill>
                  <a:solidFill>
                    <a:srgbClr val="4A2EE2"/>
                  </a:solidFill>
                </a:uFill>
                <a:latin typeface="Palatino Linotype"/>
                <a:cs typeface="Palatino Linotype"/>
              </a:rPr>
              <a:t>-</a:t>
            </a:r>
            <a:r>
              <a:rPr sz="2200" i="1" u="heavy" spc="-40" dirty="0">
                <a:solidFill>
                  <a:srgbClr val="494949"/>
                </a:solidFill>
                <a:uFill>
                  <a:solidFill>
                    <a:srgbClr val="4A2EE2"/>
                  </a:solidFill>
                </a:uFill>
                <a:latin typeface="Palatino Linotype"/>
                <a:cs typeface="Palatino Linotype"/>
              </a:rPr>
              <a:t>chah</a:t>
            </a:r>
            <a:r>
              <a:rPr sz="2200" u="heavy" spc="-40" dirty="0">
                <a:solidFill>
                  <a:srgbClr val="494949"/>
                </a:solidFill>
                <a:uFill>
                  <a:solidFill>
                    <a:srgbClr val="4A2EE2"/>
                  </a:solidFill>
                </a:uFill>
                <a:latin typeface="Palatino Linotype"/>
                <a:cs typeface="Palatino Linotype"/>
              </a:rPr>
              <a:t>-</a:t>
            </a:r>
            <a:r>
              <a:rPr sz="2200" i="1" u="heavy" spc="-40" dirty="0">
                <a:solidFill>
                  <a:srgbClr val="494949"/>
                </a:solidFill>
                <a:uFill>
                  <a:solidFill>
                    <a:srgbClr val="4A2EE2"/>
                  </a:solidFill>
                </a:uFill>
                <a:latin typeface="Palatino Linotype"/>
                <a:cs typeface="Palatino Linotype"/>
              </a:rPr>
              <a:t>nulth</a:t>
            </a:r>
            <a:endParaRPr sz="2200">
              <a:latin typeface="Palatino Linotype"/>
              <a:cs typeface="Palatino Linotype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6095365" y="2926118"/>
            <a:ext cx="906780" cy="381000"/>
          </a:xfrm>
          <a:custGeom>
            <a:avLst/>
            <a:gdLst/>
            <a:ahLst/>
            <a:cxnLst/>
            <a:rect l="l" t="t" r="r" b="b"/>
            <a:pathLst>
              <a:path w="906779" h="381000">
                <a:moveTo>
                  <a:pt x="0" y="381000"/>
                </a:moveTo>
                <a:lnTo>
                  <a:pt x="906551" y="381000"/>
                </a:lnTo>
                <a:lnTo>
                  <a:pt x="906551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6083300" y="2921000"/>
            <a:ext cx="88201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u="heavy" spc="-55" dirty="0">
                <a:solidFill>
                  <a:srgbClr val="494949"/>
                </a:solidFill>
                <a:uFill>
                  <a:solidFill>
                    <a:srgbClr val="4A2EE2"/>
                  </a:solidFill>
                </a:uFill>
                <a:latin typeface="Palatino Linotype"/>
                <a:cs typeface="Palatino Linotype"/>
              </a:rPr>
              <a:t>N</a:t>
            </a:r>
            <a:r>
              <a:rPr sz="2200" i="1" u="heavy" spc="5" dirty="0">
                <a:solidFill>
                  <a:srgbClr val="494949"/>
                </a:solidFill>
                <a:uFill>
                  <a:solidFill>
                    <a:srgbClr val="4A2EE2"/>
                  </a:solidFill>
                </a:uFill>
                <a:latin typeface="Palatino Linotype"/>
                <a:cs typeface="Palatino Linotype"/>
              </a:rPr>
              <a:t>uxalk</a:t>
            </a:r>
            <a:endParaRPr sz="2200">
              <a:latin typeface="Palatino Linotype"/>
              <a:cs typeface="Palatino Linotype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6095365" y="3513201"/>
            <a:ext cx="708660" cy="381000"/>
          </a:xfrm>
          <a:custGeom>
            <a:avLst/>
            <a:gdLst/>
            <a:ahLst/>
            <a:cxnLst/>
            <a:rect l="l" t="t" r="r" b="b"/>
            <a:pathLst>
              <a:path w="708659" h="381000">
                <a:moveTo>
                  <a:pt x="0" y="381000"/>
                </a:moveTo>
                <a:lnTo>
                  <a:pt x="708190" y="381000"/>
                </a:lnTo>
                <a:lnTo>
                  <a:pt x="70819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6083300" y="3505200"/>
            <a:ext cx="63627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u="heavy" spc="-135" dirty="0">
                <a:solidFill>
                  <a:srgbClr val="494949"/>
                </a:solidFill>
                <a:uFill>
                  <a:solidFill>
                    <a:srgbClr val="4A2EE2"/>
                  </a:solidFill>
                </a:uFill>
                <a:latin typeface="Palatino Linotype"/>
                <a:cs typeface="Palatino Linotype"/>
              </a:rPr>
              <a:t>P</a:t>
            </a:r>
            <a:r>
              <a:rPr sz="2200" i="1" u="heavy" spc="15" dirty="0">
                <a:solidFill>
                  <a:srgbClr val="494949"/>
                </a:solidFill>
                <a:uFill>
                  <a:solidFill>
                    <a:srgbClr val="4A2EE2"/>
                  </a:solidFill>
                </a:uFill>
                <a:latin typeface="Palatino Linotype"/>
                <a:cs typeface="Palatino Linotype"/>
              </a:rPr>
              <a:t>o</a:t>
            </a:r>
            <a:r>
              <a:rPr sz="2200" i="1" u="heavy" spc="-100" dirty="0">
                <a:solidFill>
                  <a:srgbClr val="494949"/>
                </a:solidFill>
                <a:uFill>
                  <a:solidFill>
                    <a:srgbClr val="4A2EE2"/>
                  </a:solidFill>
                </a:uFill>
                <a:latin typeface="Palatino Linotype"/>
                <a:cs typeface="Palatino Linotype"/>
              </a:rPr>
              <a:t>m</a:t>
            </a:r>
            <a:r>
              <a:rPr sz="2200" i="1" u="heavy" spc="15" dirty="0">
                <a:solidFill>
                  <a:srgbClr val="494949"/>
                </a:solidFill>
                <a:uFill>
                  <a:solidFill>
                    <a:srgbClr val="4A2EE2"/>
                  </a:solidFill>
                </a:uFill>
                <a:latin typeface="Palatino Linotype"/>
                <a:cs typeface="Palatino Linotype"/>
              </a:rPr>
              <a:t>o</a:t>
            </a:r>
            <a:endParaRPr sz="2200">
              <a:latin typeface="Palatino Linotype"/>
              <a:cs typeface="Palatino Linotype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6095365" y="4100271"/>
            <a:ext cx="1115695" cy="381000"/>
          </a:xfrm>
          <a:custGeom>
            <a:avLst/>
            <a:gdLst/>
            <a:ahLst/>
            <a:cxnLst/>
            <a:rect l="l" t="t" r="r" b="b"/>
            <a:pathLst>
              <a:path w="1115695" h="381000">
                <a:moveTo>
                  <a:pt x="0" y="381000"/>
                </a:moveTo>
                <a:lnTo>
                  <a:pt x="1115148" y="381000"/>
                </a:lnTo>
                <a:lnTo>
                  <a:pt x="1115148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6083300" y="4102100"/>
            <a:ext cx="105029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u="heavy" spc="25" dirty="0">
                <a:solidFill>
                  <a:srgbClr val="494949"/>
                </a:solidFill>
                <a:uFill>
                  <a:solidFill>
                    <a:srgbClr val="4A2EE2"/>
                  </a:solidFill>
                </a:uFill>
                <a:latin typeface="Palatino Linotype"/>
                <a:cs typeface="Palatino Linotype"/>
              </a:rPr>
              <a:t>Q</a:t>
            </a:r>
            <a:r>
              <a:rPr sz="2200" i="1" u="heavy" spc="-45" dirty="0">
                <a:solidFill>
                  <a:srgbClr val="494949"/>
                </a:solidFill>
                <a:uFill>
                  <a:solidFill>
                    <a:srgbClr val="4A2EE2"/>
                  </a:solidFill>
                </a:uFill>
                <a:latin typeface="Palatino Linotype"/>
                <a:cs typeface="Palatino Linotype"/>
              </a:rPr>
              <a:t>uinault</a:t>
            </a:r>
            <a:endParaRPr sz="2200">
              <a:latin typeface="Palatino Linotype"/>
              <a:cs typeface="Palatino Linotype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6083300" y="4686300"/>
            <a:ext cx="78867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u="heavy" spc="-40" dirty="0">
                <a:solidFill>
                  <a:srgbClr val="494949"/>
                </a:solidFill>
                <a:uFill>
                  <a:solidFill>
                    <a:srgbClr val="4A2EE2"/>
                  </a:solidFill>
                </a:uFill>
                <a:latin typeface="Palatino Linotype"/>
                <a:cs typeface="Palatino Linotype"/>
              </a:rPr>
              <a:t>T</a:t>
            </a:r>
            <a:r>
              <a:rPr sz="2200" i="1" u="heavy" spc="-40" dirty="0">
                <a:solidFill>
                  <a:srgbClr val="494949"/>
                </a:solidFill>
                <a:uFill>
                  <a:solidFill>
                    <a:srgbClr val="4A2EE2"/>
                  </a:solidFill>
                </a:uFill>
                <a:latin typeface="Palatino Linotype"/>
                <a:cs typeface="Palatino Linotype"/>
              </a:rPr>
              <a:t>lingit</a:t>
            </a:r>
            <a:endParaRPr sz="2200">
              <a:latin typeface="Palatino Linotype"/>
              <a:cs typeface="Palatino Linotype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6095365" y="5274424"/>
            <a:ext cx="1443990" cy="381000"/>
          </a:xfrm>
          <a:custGeom>
            <a:avLst/>
            <a:gdLst/>
            <a:ahLst/>
            <a:cxnLst/>
            <a:rect l="l" t="t" r="r" b="b"/>
            <a:pathLst>
              <a:path w="1443990" h="381000">
                <a:moveTo>
                  <a:pt x="0" y="381000"/>
                </a:moveTo>
                <a:lnTo>
                  <a:pt x="1443926" y="381000"/>
                </a:lnTo>
                <a:lnTo>
                  <a:pt x="1443926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6083300" y="5270500"/>
            <a:ext cx="134556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u="heavy" spc="-315" dirty="0">
                <a:solidFill>
                  <a:srgbClr val="494949"/>
                </a:solidFill>
                <a:uFill>
                  <a:solidFill>
                    <a:srgbClr val="4A2EE2"/>
                  </a:solidFill>
                </a:uFill>
                <a:latin typeface="Palatino Linotype"/>
                <a:cs typeface="Palatino Linotype"/>
              </a:rPr>
              <a:t>T</a:t>
            </a:r>
            <a:r>
              <a:rPr sz="2200" i="1" u="heavy" spc="-5" dirty="0">
                <a:solidFill>
                  <a:srgbClr val="494949"/>
                </a:solidFill>
                <a:uFill>
                  <a:solidFill>
                    <a:srgbClr val="4A2EE2"/>
                  </a:solidFill>
                </a:uFill>
                <a:latin typeface="Palatino Linotype"/>
                <a:cs typeface="Palatino Linotype"/>
              </a:rPr>
              <a:t>ubatulabal</a:t>
            </a:r>
            <a:endParaRPr sz="2200">
              <a:latin typeface="Palatino Linotype"/>
              <a:cs typeface="Palatino Linotype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6095365" y="5861507"/>
            <a:ext cx="838835" cy="381000"/>
          </a:xfrm>
          <a:custGeom>
            <a:avLst/>
            <a:gdLst/>
            <a:ahLst/>
            <a:cxnLst/>
            <a:rect l="l" t="t" r="r" b="b"/>
            <a:pathLst>
              <a:path w="838834" h="381000">
                <a:moveTo>
                  <a:pt x="0" y="381000"/>
                </a:moveTo>
                <a:lnTo>
                  <a:pt x="838466" y="381000"/>
                </a:lnTo>
                <a:lnTo>
                  <a:pt x="838466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6083300" y="5854700"/>
            <a:ext cx="73723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515" dirty="0">
                <a:solidFill>
                  <a:srgbClr val="494949"/>
                </a:solidFill>
                <a:latin typeface="Palatino Linotype"/>
                <a:cs typeface="Palatino Linotype"/>
              </a:rPr>
              <a:t>Y</a:t>
            </a:r>
            <a:r>
              <a:rPr sz="2200" i="1" spc="10" dirty="0">
                <a:solidFill>
                  <a:srgbClr val="494949"/>
                </a:solidFill>
                <a:latin typeface="Palatino Linotype"/>
                <a:cs typeface="Palatino Linotype"/>
              </a:rPr>
              <a:t>o</a:t>
            </a:r>
            <a:r>
              <a:rPr sz="2200" i="1" spc="30" dirty="0">
                <a:solidFill>
                  <a:srgbClr val="494949"/>
                </a:solidFill>
                <a:latin typeface="Palatino Linotype"/>
                <a:cs typeface="Palatino Linotype"/>
              </a:rPr>
              <a:t>k</a:t>
            </a:r>
            <a:r>
              <a:rPr sz="2200" i="1" spc="-120" dirty="0">
                <a:solidFill>
                  <a:srgbClr val="494949"/>
                </a:solidFill>
                <a:latin typeface="Palatino Linotype"/>
                <a:cs typeface="Palatino Linotype"/>
              </a:rPr>
              <a:t>u</a:t>
            </a:r>
            <a:r>
              <a:rPr sz="2200" i="1" spc="5" dirty="0">
                <a:solidFill>
                  <a:srgbClr val="494949"/>
                </a:solidFill>
                <a:latin typeface="Palatino Linotype"/>
                <a:cs typeface="Palatino Linotype"/>
              </a:rPr>
              <a:t>t</a:t>
            </a:r>
            <a:r>
              <a:rPr sz="2200" i="1" spc="-80" dirty="0">
                <a:solidFill>
                  <a:srgbClr val="494949"/>
                </a:solidFill>
                <a:latin typeface="Palatino Linotype"/>
                <a:cs typeface="Palatino Linotype"/>
              </a:rPr>
              <a:t>s</a:t>
            </a:r>
            <a:endParaRPr sz="2200">
              <a:latin typeface="Palatino Linotype"/>
              <a:cs typeface="Palatino Linotype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6095365" y="6178317"/>
            <a:ext cx="838835" cy="15240"/>
          </a:xfrm>
          <a:custGeom>
            <a:avLst/>
            <a:gdLst/>
            <a:ahLst/>
            <a:cxnLst/>
            <a:rect l="l" t="t" r="r" b="b"/>
            <a:pathLst>
              <a:path w="838834" h="15239">
                <a:moveTo>
                  <a:pt x="0" y="0"/>
                </a:moveTo>
                <a:lnTo>
                  <a:pt x="838466" y="0"/>
                </a:lnTo>
                <a:lnTo>
                  <a:pt x="838466" y="14871"/>
                </a:lnTo>
                <a:lnTo>
                  <a:pt x="0" y="14871"/>
                </a:lnTo>
                <a:lnTo>
                  <a:pt x="0" y="0"/>
                </a:lnTo>
                <a:close/>
              </a:path>
            </a:pathLst>
          </a:custGeom>
          <a:solidFill>
            <a:srgbClr val="4A2E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095365" y="6448577"/>
            <a:ext cx="553720" cy="381000"/>
          </a:xfrm>
          <a:custGeom>
            <a:avLst/>
            <a:gdLst/>
            <a:ahLst/>
            <a:cxnLst/>
            <a:rect l="l" t="t" r="r" b="b"/>
            <a:pathLst>
              <a:path w="553720" h="381000">
                <a:moveTo>
                  <a:pt x="0" y="381000"/>
                </a:moveTo>
                <a:lnTo>
                  <a:pt x="553212" y="381000"/>
                </a:lnTo>
                <a:lnTo>
                  <a:pt x="553212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6083300" y="6451600"/>
            <a:ext cx="50355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u="heavy" spc="-505" dirty="0">
                <a:solidFill>
                  <a:srgbClr val="494949"/>
                </a:solidFill>
                <a:uFill>
                  <a:solidFill>
                    <a:srgbClr val="4A2EE2"/>
                  </a:solidFill>
                </a:uFill>
                <a:latin typeface="Palatino Linotype"/>
                <a:cs typeface="Palatino Linotype"/>
              </a:rPr>
              <a:t>Y</a:t>
            </a:r>
            <a:r>
              <a:rPr sz="2200" i="1" u="heavy" spc="-120" dirty="0">
                <a:solidFill>
                  <a:srgbClr val="494949"/>
                </a:solidFill>
                <a:uFill>
                  <a:solidFill>
                    <a:srgbClr val="4A2EE2"/>
                  </a:solidFill>
                </a:uFill>
                <a:latin typeface="Palatino Linotype"/>
                <a:cs typeface="Palatino Linotype"/>
              </a:rPr>
              <a:t>u</a:t>
            </a:r>
            <a:r>
              <a:rPr sz="2200" i="1" u="heavy" spc="100" dirty="0">
                <a:solidFill>
                  <a:srgbClr val="494949"/>
                </a:solidFill>
                <a:uFill>
                  <a:solidFill>
                    <a:srgbClr val="4A2EE2"/>
                  </a:solidFill>
                </a:uFill>
                <a:latin typeface="Palatino Linotype"/>
                <a:cs typeface="Palatino Linotype"/>
              </a:rPr>
              <a:t>k</a:t>
            </a:r>
            <a:r>
              <a:rPr sz="2200" i="1" u="heavy" spc="-10" dirty="0">
                <a:solidFill>
                  <a:srgbClr val="494949"/>
                </a:solidFill>
                <a:uFill>
                  <a:solidFill>
                    <a:srgbClr val="4A2EE2"/>
                  </a:solidFill>
                </a:uFill>
                <a:latin typeface="Palatino Linotype"/>
                <a:cs typeface="Palatino Linotype"/>
              </a:rPr>
              <a:t>i</a:t>
            </a:r>
            <a:endParaRPr sz="2200">
              <a:latin typeface="Palatino Linotype"/>
              <a:cs typeface="Palatino Linotype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6095365" y="7035660"/>
            <a:ext cx="733425" cy="381000"/>
          </a:xfrm>
          <a:custGeom>
            <a:avLst/>
            <a:gdLst/>
            <a:ahLst/>
            <a:cxnLst/>
            <a:rect l="l" t="t" r="r" b="b"/>
            <a:pathLst>
              <a:path w="733425" h="381000">
                <a:moveTo>
                  <a:pt x="0" y="380999"/>
                </a:moveTo>
                <a:lnTo>
                  <a:pt x="733158" y="380999"/>
                </a:lnTo>
                <a:lnTo>
                  <a:pt x="733158" y="0"/>
                </a:lnTo>
                <a:lnTo>
                  <a:pt x="0" y="0"/>
                </a:lnTo>
                <a:lnTo>
                  <a:pt x="0" y="380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6083300" y="7035800"/>
            <a:ext cx="65659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u="heavy" spc="-505" dirty="0">
                <a:solidFill>
                  <a:srgbClr val="494949"/>
                </a:solidFill>
                <a:uFill>
                  <a:solidFill>
                    <a:srgbClr val="4A2EE2"/>
                  </a:solidFill>
                </a:uFill>
                <a:latin typeface="Palatino Linotype"/>
                <a:cs typeface="Palatino Linotype"/>
              </a:rPr>
              <a:t>Y</a:t>
            </a:r>
            <a:r>
              <a:rPr sz="2200" i="1" u="heavy" spc="-120" dirty="0">
                <a:solidFill>
                  <a:srgbClr val="494949"/>
                </a:solidFill>
                <a:uFill>
                  <a:solidFill>
                    <a:srgbClr val="4A2EE2"/>
                  </a:solidFill>
                </a:uFill>
                <a:latin typeface="Palatino Linotype"/>
                <a:cs typeface="Palatino Linotype"/>
              </a:rPr>
              <a:t>u</a:t>
            </a:r>
            <a:r>
              <a:rPr sz="2200" i="1" u="heavy" spc="-45" dirty="0">
                <a:solidFill>
                  <a:srgbClr val="494949"/>
                </a:solidFill>
                <a:uFill>
                  <a:solidFill>
                    <a:srgbClr val="4A2EE2"/>
                  </a:solidFill>
                </a:uFill>
                <a:latin typeface="Palatino Linotype"/>
                <a:cs typeface="Palatino Linotype"/>
              </a:rPr>
              <a:t>r</a:t>
            </a:r>
            <a:r>
              <a:rPr sz="2200" i="1" u="heavy" spc="15" dirty="0">
                <a:solidFill>
                  <a:srgbClr val="494949"/>
                </a:solidFill>
                <a:uFill>
                  <a:solidFill>
                    <a:srgbClr val="4A2EE2"/>
                  </a:solidFill>
                </a:uFill>
                <a:latin typeface="Palatino Linotype"/>
                <a:cs typeface="Palatino Linotype"/>
              </a:rPr>
              <a:t>o</a:t>
            </a:r>
            <a:r>
              <a:rPr sz="2200" i="1" u="heavy" spc="100" dirty="0">
                <a:solidFill>
                  <a:srgbClr val="494949"/>
                </a:solidFill>
                <a:uFill>
                  <a:solidFill>
                    <a:srgbClr val="4A2EE2"/>
                  </a:solidFill>
                </a:uFill>
                <a:latin typeface="Palatino Linotype"/>
                <a:cs typeface="Palatino Linotype"/>
              </a:rPr>
              <a:t>k</a:t>
            </a:r>
            <a:endParaRPr sz="2200">
              <a:latin typeface="Palatino Linotype"/>
              <a:cs typeface="Palatino Linotype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6095365" y="7629093"/>
            <a:ext cx="1470025" cy="381000"/>
          </a:xfrm>
          <a:custGeom>
            <a:avLst/>
            <a:gdLst/>
            <a:ahLst/>
            <a:cxnLst/>
            <a:rect l="l" t="t" r="r" b="b"/>
            <a:pathLst>
              <a:path w="1470025" h="381000">
                <a:moveTo>
                  <a:pt x="0" y="381000"/>
                </a:moveTo>
                <a:lnTo>
                  <a:pt x="1469986" y="381000"/>
                </a:lnTo>
                <a:lnTo>
                  <a:pt x="1469986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 txBox="1"/>
          <p:nvPr/>
        </p:nvSpPr>
        <p:spPr>
          <a:xfrm>
            <a:off x="6083300" y="7620000"/>
            <a:ext cx="127889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u="heavy" spc="-330" dirty="0">
                <a:solidFill>
                  <a:srgbClr val="494949"/>
                </a:solidFill>
                <a:uFill>
                  <a:solidFill>
                    <a:srgbClr val="4A2EE2"/>
                  </a:solidFill>
                </a:uFill>
                <a:latin typeface="Palatino Linotype"/>
                <a:cs typeface="Palatino Linotype"/>
              </a:rPr>
              <a:t>A</a:t>
            </a:r>
            <a:r>
              <a:rPr sz="2200" i="1" u="heavy" spc="-40" dirty="0">
                <a:solidFill>
                  <a:srgbClr val="494949"/>
                </a:solidFill>
                <a:uFill>
                  <a:solidFill>
                    <a:srgbClr val="4A2EE2"/>
                  </a:solidFill>
                </a:uFill>
                <a:latin typeface="Palatino Linotype"/>
                <a:cs typeface="Palatino Linotype"/>
              </a:rPr>
              <a:t>ssiniboine</a:t>
            </a:r>
            <a:endParaRPr sz="2200">
              <a:latin typeface="Palatino Linotype"/>
              <a:cs typeface="Palatino Linotype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6000750" y="2238077"/>
            <a:ext cx="2664460" cy="0"/>
          </a:xfrm>
          <a:custGeom>
            <a:avLst/>
            <a:gdLst/>
            <a:ahLst/>
            <a:cxnLst/>
            <a:rect l="l" t="t" r="r" b="b"/>
            <a:pathLst>
              <a:path w="2664459">
                <a:moveTo>
                  <a:pt x="0" y="0"/>
                </a:moveTo>
                <a:lnTo>
                  <a:pt x="2663837" y="0"/>
                </a:lnTo>
              </a:path>
            </a:pathLst>
          </a:custGeom>
          <a:ln w="12700">
            <a:solidFill>
              <a:srgbClr val="FFFD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000750" y="2825154"/>
            <a:ext cx="2664460" cy="0"/>
          </a:xfrm>
          <a:custGeom>
            <a:avLst/>
            <a:gdLst/>
            <a:ahLst/>
            <a:cxnLst/>
            <a:rect l="l" t="t" r="r" b="b"/>
            <a:pathLst>
              <a:path w="2664459">
                <a:moveTo>
                  <a:pt x="0" y="0"/>
                </a:moveTo>
                <a:lnTo>
                  <a:pt x="2663837" y="0"/>
                </a:lnTo>
              </a:path>
            </a:pathLst>
          </a:custGeom>
          <a:ln w="12700">
            <a:solidFill>
              <a:srgbClr val="FFFD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000750" y="3412232"/>
            <a:ext cx="2664460" cy="0"/>
          </a:xfrm>
          <a:custGeom>
            <a:avLst/>
            <a:gdLst/>
            <a:ahLst/>
            <a:cxnLst/>
            <a:rect l="l" t="t" r="r" b="b"/>
            <a:pathLst>
              <a:path w="2664459">
                <a:moveTo>
                  <a:pt x="0" y="0"/>
                </a:moveTo>
                <a:lnTo>
                  <a:pt x="2663837" y="0"/>
                </a:lnTo>
              </a:path>
            </a:pathLst>
          </a:custGeom>
          <a:ln w="12700">
            <a:solidFill>
              <a:srgbClr val="FFFD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000750" y="3999308"/>
            <a:ext cx="2664460" cy="0"/>
          </a:xfrm>
          <a:custGeom>
            <a:avLst/>
            <a:gdLst/>
            <a:ahLst/>
            <a:cxnLst/>
            <a:rect l="l" t="t" r="r" b="b"/>
            <a:pathLst>
              <a:path w="2664459">
                <a:moveTo>
                  <a:pt x="0" y="0"/>
                </a:moveTo>
                <a:lnTo>
                  <a:pt x="2663837" y="0"/>
                </a:lnTo>
              </a:path>
            </a:pathLst>
          </a:custGeom>
          <a:ln w="12700">
            <a:solidFill>
              <a:srgbClr val="FFFD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000750" y="4586386"/>
            <a:ext cx="2664460" cy="0"/>
          </a:xfrm>
          <a:custGeom>
            <a:avLst/>
            <a:gdLst/>
            <a:ahLst/>
            <a:cxnLst/>
            <a:rect l="l" t="t" r="r" b="b"/>
            <a:pathLst>
              <a:path w="2664459">
                <a:moveTo>
                  <a:pt x="0" y="0"/>
                </a:moveTo>
                <a:lnTo>
                  <a:pt x="2663837" y="0"/>
                </a:lnTo>
              </a:path>
            </a:pathLst>
          </a:custGeom>
          <a:ln w="12700">
            <a:solidFill>
              <a:srgbClr val="FFFD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000750" y="5173464"/>
            <a:ext cx="2664460" cy="0"/>
          </a:xfrm>
          <a:custGeom>
            <a:avLst/>
            <a:gdLst/>
            <a:ahLst/>
            <a:cxnLst/>
            <a:rect l="l" t="t" r="r" b="b"/>
            <a:pathLst>
              <a:path w="2664459">
                <a:moveTo>
                  <a:pt x="0" y="0"/>
                </a:moveTo>
                <a:lnTo>
                  <a:pt x="2663837" y="0"/>
                </a:lnTo>
              </a:path>
            </a:pathLst>
          </a:custGeom>
          <a:ln w="12700">
            <a:solidFill>
              <a:srgbClr val="FFFD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000750" y="5760541"/>
            <a:ext cx="2664460" cy="0"/>
          </a:xfrm>
          <a:custGeom>
            <a:avLst/>
            <a:gdLst/>
            <a:ahLst/>
            <a:cxnLst/>
            <a:rect l="l" t="t" r="r" b="b"/>
            <a:pathLst>
              <a:path w="2664459">
                <a:moveTo>
                  <a:pt x="0" y="0"/>
                </a:moveTo>
                <a:lnTo>
                  <a:pt x="2663837" y="0"/>
                </a:lnTo>
              </a:path>
            </a:pathLst>
          </a:custGeom>
          <a:ln w="12700">
            <a:solidFill>
              <a:srgbClr val="FFFD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000750" y="6347618"/>
            <a:ext cx="2664460" cy="0"/>
          </a:xfrm>
          <a:custGeom>
            <a:avLst/>
            <a:gdLst/>
            <a:ahLst/>
            <a:cxnLst/>
            <a:rect l="l" t="t" r="r" b="b"/>
            <a:pathLst>
              <a:path w="2664459">
                <a:moveTo>
                  <a:pt x="0" y="0"/>
                </a:moveTo>
                <a:lnTo>
                  <a:pt x="2663837" y="0"/>
                </a:lnTo>
              </a:path>
            </a:pathLst>
          </a:custGeom>
          <a:ln w="12700">
            <a:solidFill>
              <a:srgbClr val="FFFD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000750" y="6934696"/>
            <a:ext cx="2664460" cy="0"/>
          </a:xfrm>
          <a:custGeom>
            <a:avLst/>
            <a:gdLst/>
            <a:ahLst/>
            <a:cxnLst/>
            <a:rect l="l" t="t" r="r" b="b"/>
            <a:pathLst>
              <a:path w="2664459">
                <a:moveTo>
                  <a:pt x="0" y="0"/>
                </a:moveTo>
                <a:lnTo>
                  <a:pt x="2663837" y="0"/>
                </a:lnTo>
              </a:path>
            </a:pathLst>
          </a:custGeom>
          <a:ln w="12700">
            <a:solidFill>
              <a:srgbClr val="FFFD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000750" y="7521773"/>
            <a:ext cx="2664460" cy="0"/>
          </a:xfrm>
          <a:custGeom>
            <a:avLst/>
            <a:gdLst/>
            <a:ahLst/>
            <a:cxnLst/>
            <a:rect l="l" t="t" r="r" b="b"/>
            <a:pathLst>
              <a:path w="2664459">
                <a:moveTo>
                  <a:pt x="0" y="0"/>
                </a:moveTo>
                <a:lnTo>
                  <a:pt x="2663837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007100" y="1644650"/>
            <a:ext cx="0" cy="6470650"/>
          </a:xfrm>
          <a:custGeom>
            <a:avLst/>
            <a:gdLst/>
            <a:ahLst/>
            <a:cxnLst/>
            <a:rect l="l" t="t" r="r" b="b"/>
            <a:pathLst>
              <a:path h="6470650">
                <a:moveTo>
                  <a:pt x="0" y="0"/>
                </a:moveTo>
                <a:lnTo>
                  <a:pt x="0" y="6470548"/>
                </a:lnTo>
              </a:path>
            </a:pathLst>
          </a:custGeom>
          <a:ln w="12700">
            <a:solidFill>
              <a:srgbClr val="FFFD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651881" y="1647825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12700">
            <a:solidFill>
              <a:srgbClr val="FFFD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651881" y="8112023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6350">
            <a:solidFill>
              <a:srgbClr val="FFFD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000750" y="1651000"/>
            <a:ext cx="2664460" cy="0"/>
          </a:xfrm>
          <a:custGeom>
            <a:avLst/>
            <a:gdLst/>
            <a:ahLst/>
            <a:cxnLst/>
            <a:rect l="l" t="t" r="r" b="b"/>
            <a:pathLst>
              <a:path w="2664459">
                <a:moveTo>
                  <a:pt x="0" y="0"/>
                </a:moveTo>
                <a:lnTo>
                  <a:pt x="2663837" y="0"/>
                </a:lnTo>
              </a:path>
            </a:pathLst>
          </a:custGeom>
          <a:ln w="12700">
            <a:solidFill>
              <a:srgbClr val="FFFD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000750" y="8108850"/>
            <a:ext cx="2664460" cy="0"/>
          </a:xfrm>
          <a:custGeom>
            <a:avLst/>
            <a:gdLst/>
            <a:ahLst/>
            <a:cxnLst/>
            <a:rect l="l" t="t" r="r" b="b"/>
            <a:pathLst>
              <a:path w="2664459">
                <a:moveTo>
                  <a:pt x="0" y="0"/>
                </a:moveTo>
                <a:lnTo>
                  <a:pt x="2663837" y="0"/>
                </a:lnTo>
              </a:path>
            </a:pathLst>
          </a:custGeom>
          <a:ln w="12700">
            <a:solidFill>
              <a:srgbClr val="FFFD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8470900" y="6934695"/>
            <a:ext cx="2651760" cy="587375"/>
          </a:xfrm>
          <a:custGeom>
            <a:avLst/>
            <a:gdLst/>
            <a:ahLst/>
            <a:cxnLst/>
            <a:rect l="l" t="t" r="r" b="b"/>
            <a:pathLst>
              <a:path w="2651759" h="587375">
                <a:moveTo>
                  <a:pt x="0" y="587082"/>
                </a:moveTo>
                <a:lnTo>
                  <a:pt x="2651137" y="587082"/>
                </a:lnTo>
                <a:lnTo>
                  <a:pt x="2651137" y="0"/>
                </a:lnTo>
                <a:lnTo>
                  <a:pt x="0" y="0"/>
                </a:lnTo>
                <a:lnTo>
                  <a:pt x="0" y="5870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8470900" y="7521765"/>
            <a:ext cx="2651760" cy="587375"/>
          </a:xfrm>
          <a:custGeom>
            <a:avLst/>
            <a:gdLst/>
            <a:ahLst/>
            <a:cxnLst/>
            <a:rect l="l" t="t" r="r" b="b"/>
            <a:pathLst>
              <a:path w="2651759" h="587375">
                <a:moveTo>
                  <a:pt x="0" y="587082"/>
                </a:moveTo>
                <a:lnTo>
                  <a:pt x="2651137" y="587082"/>
                </a:lnTo>
                <a:lnTo>
                  <a:pt x="2651137" y="0"/>
                </a:lnTo>
                <a:lnTo>
                  <a:pt x="0" y="0"/>
                </a:lnTo>
                <a:lnTo>
                  <a:pt x="0" y="5870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 txBox="1"/>
          <p:nvPr/>
        </p:nvSpPr>
        <p:spPr>
          <a:xfrm>
            <a:off x="8547100" y="1765300"/>
            <a:ext cx="102743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i="1" u="heavy" spc="5" dirty="0">
                <a:solidFill>
                  <a:srgbClr val="494949"/>
                </a:solidFill>
                <a:uFill>
                  <a:solidFill>
                    <a:srgbClr val="4A2EE2"/>
                  </a:solidFill>
                </a:uFill>
                <a:latin typeface="Palatino Linotype"/>
                <a:cs typeface="Palatino Linotype"/>
              </a:rPr>
              <a:t>Blackfoot</a:t>
            </a:r>
            <a:endParaRPr sz="2100">
              <a:latin typeface="Palatino Linotype"/>
              <a:cs typeface="Palatino Linotype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8547100" y="2349500"/>
            <a:ext cx="112077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u="heavy" spc="-40" dirty="0">
                <a:solidFill>
                  <a:srgbClr val="494949"/>
                </a:solidFill>
                <a:uFill>
                  <a:solidFill>
                    <a:srgbClr val="4A2EE2"/>
                  </a:solidFill>
                </a:uFill>
                <a:latin typeface="Palatino Linotype"/>
                <a:cs typeface="Palatino Linotype"/>
              </a:rPr>
              <a:t>C</a:t>
            </a:r>
            <a:r>
              <a:rPr sz="2100" i="1" u="heavy" spc="-40" dirty="0">
                <a:solidFill>
                  <a:srgbClr val="494949"/>
                </a:solidFill>
                <a:uFill>
                  <a:solidFill>
                    <a:srgbClr val="4A2EE2"/>
                  </a:solidFill>
                </a:uFill>
                <a:latin typeface="Palatino Linotype"/>
                <a:cs typeface="Palatino Linotype"/>
              </a:rPr>
              <a:t>omanche</a:t>
            </a:r>
            <a:endParaRPr sz="2100">
              <a:latin typeface="Palatino Linotype"/>
              <a:cs typeface="Palatino Linotype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8547100" y="2933700"/>
            <a:ext cx="128905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u="heavy" spc="-20" dirty="0">
                <a:solidFill>
                  <a:srgbClr val="494949"/>
                </a:solidFill>
                <a:uFill>
                  <a:solidFill>
                    <a:srgbClr val="4A2EE2"/>
                  </a:solidFill>
                </a:uFill>
                <a:latin typeface="Palatino Linotype"/>
                <a:cs typeface="Palatino Linotype"/>
              </a:rPr>
              <a:t>G</a:t>
            </a:r>
            <a:r>
              <a:rPr sz="2100" i="1" u="heavy" spc="-20" dirty="0">
                <a:solidFill>
                  <a:srgbClr val="494949"/>
                </a:solidFill>
                <a:uFill>
                  <a:solidFill>
                    <a:srgbClr val="4A2EE2"/>
                  </a:solidFill>
                </a:uFill>
                <a:latin typeface="Palatino Linotype"/>
                <a:cs typeface="Palatino Linotype"/>
              </a:rPr>
              <a:t>ros</a:t>
            </a:r>
            <a:r>
              <a:rPr sz="2100" i="1" u="heavy" spc="50" dirty="0">
                <a:solidFill>
                  <a:srgbClr val="494949"/>
                </a:solidFill>
                <a:uFill>
                  <a:solidFill>
                    <a:srgbClr val="4A2EE2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2100" u="heavy" spc="-110" dirty="0">
                <a:solidFill>
                  <a:srgbClr val="494949"/>
                </a:solidFill>
                <a:uFill>
                  <a:solidFill>
                    <a:srgbClr val="4A2EE2"/>
                  </a:solidFill>
                </a:uFill>
                <a:latin typeface="Palatino Linotype"/>
                <a:cs typeface="Palatino Linotype"/>
              </a:rPr>
              <a:t>V</a:t>
            </a:r>
            <a:r>
              <a:rPr sz="2100" i="1" u="heavy" spc="-110" dirty="0">
                <a:solidFill>
                  <a:srgbClr val="494949"/>
                </a:solidFill>
                <a:uFill>
                  <a:solidFill>
                    <a:srgbClr val="4A2EE2"/>
                  </a:solidFill>
                </a:uFill>
                <a:latin typeface="Palatino Linotype"/>
                <a:cs typeface="Palatino Linotype"/>
              </a:rPr>
              <a:t>entre</a:t>
            </a:r>
            <a:endParaRPr sz="2100">
              <a:latin typeface="Palatino Linotype"/>
              <a:cs typeface="Palatino Linotype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8547100" y="3530600"/>
            <a:ext cx="94996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u="heavy" spc="-20" dirty="0">
                <a:solidFill>
                  <a:srgbClr val="494949"/>
                </a:solidFill>
                <a:uFill>
                  <a:solidFill>
                    <a:srgbClr val="4A2EE2"/>
                  </a:solidFill>
                </a:uFill>
                <a:latin typeface="Palatino Linotype"/>
                <a:cs typeface="Palatino Linotype"/>
              </a:rPr>
              <a:t>K</a:t>
            </a:r>
            <a:r>
              <a:rPr sz="2100" i="1" u="heavy" spc="-20" dirty="0">
                <a:solidFill>
                  <a:srgbClr val="494949"/>
                </a:solidFill>
                <a:uFill>
                  <a:solidFill>
                    <a:srgbClr val="4A2EE2"/>
                  </a:solidFill>
                </a:uFill>
                <a:latin typeface="Palatino Linotype"/>
                <a:cs typeface="Palatino Linotype"/>
              </a:rPr>
              <a:t>lamath</a:t>
            </a:r>
            <a:endParaRPr sz="2100">
              <a:latin typeface="Palatino Linotype"/>
              <a:cs typeface="Palatino Linotype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8547100" y="4114800"/>
            <a:ext cx="820419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u="heavy" spc="25" dirty="0">
                <a:solidFill>
                  <a:srgbClr val="494949"/>
                </a:solidFill>
                <a:uFill>
                  <a:solidFill>
                    <a:srgbClr val="4A2EE2"/>
                  </a:solidFill>
                </a:uFill>
                <a:latin typeface="Palatino Linotype"/>
                <a:cs typeface="Palatino Linotype"/>
              </a:rPr>
              <a:t>O</a:t>
            </a:r>
            <a:r>
              <a:rPr sz="2100" i="1" u="heavy" spc="0" dirty="0">
                <a:solidFill>
                  <a:srgbClr val="494949"/>
                </a:solidFill>
                <a:uFill>
                  <a:solidFill>
                    <a:srgbClr val="4A2EE2"/>
                  </a:solidFill>
                </a:uFill>
                <a:latin typeface="Palatino Linotype"/>
                <a:cs typeface="Palatino Linotype"/>
              </a:rPr>
              <a:t>maha</a:t>
            </a:r>
            <a:endParaRPr sz="2100">
              <a:latin typeface="Palatino Linotype"/>
              <a:cs typeface="Palatino Linotype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8547100" y="4699000"/>
            <a:ext cx="68389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u="heavy" spc="25" dirty="0">
                <a:solidFill>
                  <a:srgbClr val="494949"/>
                </a:solidFill>
                <a:uFill>
                  <a:solidFill>
                    <a:srgbClr val="4A2EE2"/>
                  </a:solidFill>
                </a:uFill>
                <a:latin typeface="Palatino Linotype"/>
                <a:cs typeface="Palatino Linotype"/>
              </a:rPr>
              <a:t>O</a:t>
            </a:r>
            <a:r>
              <a:rPr sz="2100" i="1" u="heavy" spc="-30" dirty="0">
                <a:solidFill>
                  <a:srgbClr val="494949"/>
                </a:solidFill>
                <a:uFill>
                  <a:solidFill>
                    <a:srgbClr val="4A2EE2"/>
                  </a:solidFill>
                </a:uFill>
                <a:latin typeface="Palatino Linotype"/>
                <a:cs typeface="Palatino Linotype"/>
              </a:rPr>
              <a:t>sage</a:t>
            </a:r>
            <a:endParaRPr sz="2100">
              <a:latin typeface="Palatino Linotype"/>
              <a:cs typeface="Palatino Linotype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8547100" y="5283200"/>
            <a:ext cx="746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u="heavy" spc="105" dirty="0">
                <a:solidFill>
                  <a:srgbClr val="494949"/>
                </a:solidFill>
                <a:uFill>
                  <a:solidFill>
                    <a:srgbClr val="4A2EE2"/>
                  </a:solidFill>
                </a:uFill>
                <a:latin typeface="Palatino Linotype"/>
                <a:cs typeface="Palatino Linotype"/>
              </a:rPr>
              <a:t>S</a:t>
            </a:r>
            <a:r>
              <a:rPr sz="2100" i="1" u="heavy" spc="-45" dirty="0">
                <a:solidFill>
                  <a:srgbClr val="494949"/>
                </a:solidFill>
                <a:uFill>
                  <a:solidFill>
                    <a:srgbClr val="4A2EE2"/>
                  </a:solidFill>
                </a:uFill>
                <a:latin typeface="Palatino Linotype"/>
                <a:cs typeface="Palatino Linotype"/>
              </a:rPr>
              <a:t>toney</a:t>
            </a:r>
            <a:endParaRPr sz="2100">
              <a:latin typeface="Palatino Linotype"/>
              <a:cs typeface="Palatino Linotype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8547100" y="5880100"/>
            <a:ext cx="77787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25" dirty="0">
                <a:solidFill>
                  <a:srgbClr val="494949"/>
                </a:solidFill>
                <a:latin typeface="Palatino Linotype"/>
                <a:cs typeface="Palatino Linotype"/>
              </a:rPr>
              <a:t>C</a:t>
            </a:r>
            <a:r>
              <a:rPr sz="2100" i="1" spc="-50" dirty="0">
                <a:solidFill>
                  <a:srgbClr val="494949"/>
                </a:solidFill>
                <a:latin typeface="Palatino Linotype"/>
                <a:cs typeface="Palatino Linotype"/>
              </a:rPr>
              <a:t>ajuns</a:t>
            </a:r>
            <a:endParaRPr sz="2100">
              <a:latin typeface="Palatino Linotype"/>
              <a:cs typeface="Palatino Linotype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8559165" y="6194682"/>
            <a:ext cx="821055" cy="0"/>
          </a:xfrm>
          <a:custGeom>
            <a:avLst/>
            <a:gdLst/>
            <a:ahLst/>
            <a:cxnLst/>
            <a:rect l="l" t="t" r="r" b="b"/>
            <a:pathLst>
              <a:path w="821054">
                <a:moveTo>
                  <a:pt x="0" y="0"/>
                </a:moveTo>
                <a:lnTo>
                  <a:pt x="820547" y="0"/>
                </a:lnTo>
              </a:path>
            </a:pathLst>
          </a:custGeom>
          <a:ln w="14198">
            <a:solidFill>
              <a:srgbClr val="4A2E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 txBox="1"/>
          <p:nvPr/>
        </p:nvSpPr>
        <p:spPr>
          <a:xfrm>
            <a:off x="8547100" y="6464300"/>
            <a:ext cx="991869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u="heavy" spc="-35" dirty="0">
                <a:solidFill>
                  <a:srgbClr val="494949"/>
                </a:solidFill>
                <a:uFill>
                  <a:solidFill>
                    <a:srgbClr val="4A2EE2"/>
                  </a:solidFill>
                </a:uFill>
                <a:latin typeface="Palatino Linotype"/>
                <a:cs typeface="Palatino Linotype"/>
              </a:rPr>
              <a:t>C</a:t>
            </a:r>
            <a:r>
              <a:rPr sz="2100" i="1" u="heavy" spc="-35" dirty="0">
                <a:solidFill>
                  <a:srgbClr val="494949"/>
                </a:solidFill>
                <a:uFill>
                  <a:solidFill>
                    <a:srgbClr val="4A2EE2"/>
                  </a:solidFill>
                </a:uFill>
                <a:latin typeface="Palatino Linotype"/>
                <a:cs typeface="Palatino Linotype"/>
              </a:rPr>
              <a:t>hicanos</a:t>
            </a:r>
            <a:endParaRPr sz="2100">
              <a:latin typeface="Palatino Linotype"/>
              <a:cs typeface="Palatino Linotype"/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8559165" y="7048360"/>
            <a:ext cx="1550035" cy="368300"/>
          </a:xfrm>
          <a:custGeom>
            <a:avLst/>
            <a:gdLst/>
            <a:ahLst/>
            <a:cxnLst/>
            <a:rect l="l" t="t" r="r" b="b"/>
            <a:pathLst>
              <a:path w="1550034" h="368300">
                <a:moveTo>
                  <a:pt x="0" y="368299"/>
                </a:moveTo>
                <a:lnTo>
                  <a:pt x="1549539" y="368299"/>
                </a:lnTo>
                <a:lnTo>
                  <a:pt x="1549539" y="0"/>
                </a:lnTo>
                <a:lnTo>
                  <a:pt x="0" y="0"/>
                </a:lnTo>
                <a:lnTo>
                  <a:pt x="0" y="3682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 txBox="1"/>
          <p:nvPr/>
        </p:nvSpPr>
        <p:spPr>
          <a:xfrm>
            <a:off x="8547100" y="7048500"/>
            <a:ext cx="143573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u="heavy" spc="50" dirty="0">
                <a:solidFill>
                  <a:srgbClr val="494949"/>
                </a:solidFill>
                <a:uFill>
                  <a:solidFill>
                    <a:srgbClr val="4A2EE2"/>
                  </a:solidFill>
                </a:uFill>
                <a:latin typeface="Palatino Linotype"/>
                <a:cs typeface="Palatino Linotype"/>
              </a:rPr>
              <a:t>S</a:t>
            </a:r>
            <a:r>
              <a:rPr sz="2100" i="1" u="heavy" spc="50" dirty="0">
                <a:solidFill>
                  <a:srgbClr val="494949"/>
                </a:solidFill>
                <a:uFill>
                  <a:solidFill>
                    <a:srgbClr val="4A2EE2"/>
                  </a:solidFill>
                </a:uFill>
                <a:latin typeface="Palatino Linotype"/>
                <a:cs typeface="Palatino Linotype"/>
              </a:rPr>
              <a:t>ea</a:t>
            </a:r>
            <a:r>
              <a:rPr sz="2100" i="1" u="heavy" spc="75" dirty="0">
                <a:solidFill>
                  <a:srgbClr val="494949"/>
                </a:solidFill>
                <a:uFill>
                  <a:solidFill>
                    <a:srgbClr val="4A2EE2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2100" u="heavy" spc="-35" dirty="0">
                <a:solidFill>
                  <a:srgbClr val="494949"/>
                </a:solidFill>
                <a:uFill>
                  <a:solidFill>
                    <a:srgbClr val="4A2EE2"/>
                  </a:solidFill>
                </a:uFill>
                <a:latin typeface="Palatino Linotype"/>
                <a:cs typeface="Palatino Linotype"/>
              </a:rPr>
              <a:t>I</a:t>
            </a:r>
            <a:r>
              <a:rPr sz="2100" i="1" u="heavy" spc="-35" dirty="0">
                <a:solidFill>
                  <a:srgbClr val="494949"/>
                </a:solidFill>
                <a:uFill>
                  <a:solidFill>
                    <a:srgbClr val="4A2EE2"/>
                  </a:solidFill>
                </a:uFill>
                <a:latin typeface="Palatino Linotype"/>
                <a:cs typeface="Palatino Linotype"/>
              </a:rPr>
              <a:t>slanders</a:t>
            </a:r>
            <a:endParaRPr sz="2100">
              <a:latin typeface="Palatino Linotype"/>
              <a:cs typeface="Palatino Linotype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8559165" y="7641793"/>
            <a:ext cx="1851660" cy="368300"/>
          </a:xfrm>
          <a:custGeom>
            <a:avLst/>
            <a:gdLst/>
            <a:ahLst/>
            <a:cxnLst/>
            <a:rect l="l" t="t" r="r" b="b"/>
            <a:pathLst>
              <a:path w="1851659" h="368300">
                <a:moveTo>
                  <a:pt x="0" y="368300"/>
                </a:moveTo>
                <a:lnTo>
                  <a:pt x="1851139" y="368300"/>
                </a:lnTo>
                <a:lnTo>
                  <a:pt x="1851139" y="0"/>
                </a:lnTo>
                <a:lnTo>
                  <a:pt x="0" y="0"/>
                </a:lnTo>
                <a:lnTo>
                  <a:pt x="0" y="3683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 txBox="1"/>
          <p:nvPr/>
        </p:nvSpPr>
        <p:spPr>
          <a:xfrm>
            <a:off x="8547100" y="7645400"/>
            <a:ext cx="16732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30" dirty="0">
                <a:solidFill>
                  <a:srgbClr val="494949"/>
                </a:solidFill>
                <a:latin typeface="Palatino Linotype"/>
                <a:cs typeface="Palatino Linotype"/>
              </a:rPr>
              <a:t>E</a:t>
            </a:r>
            <a:r>
              <a:rPr sz="2100" i="1" spc="-30" dirty="0">
                <a:solidFill>
                  <a:srgbClr val="494949"/>
                </a:solidFill>
                <a:latin typeface="Palatino Linotype"/>
                <a:cs typeface="Palatino Linotype"/>
              </a:rPr>
              <a:t>astern</a:t>
            </a:r>
            <a:r>
              <a:rPr sz="2100" i="1" spc="80" dirty="0">
                <a:solidFill>
                  <a:srgbClr val="494949"/>
                </a:solidFill>
                <a:latin typeface="Palatino Linotype"/>
                <a:cs typeface="Palatino Linotype"/>
              </a:rPr>
              <a:t> </a:t>
            </a:r>
            <a:r>
              <a:rPr sz="2100" spc="-70" dirty="0">
                <a:solidFill>
                  <a:srgbClr val="494949"/>
                </a:solidFill>
                <a:latin typeface="Palatino Linotype"/>
                <a:cs typeface="Palatino Linotype"/>
              </a:rPr>
              <a:t>A</a:t>
            </a:r>
            <a:r>
              <a:rPr sz="2100" i="1" spc="-70" dirty="0">
                <a:solidFill>
                  <a:srgbClr val="494949"/>
                </a:solidFill>
                <a:latin typeface="Palatino Linotype"/>
                <a:cs typeface="Palatino Linotype"/>
              </a:rPr>
              <a:t>pache</a:t>
            </a:r>
            <a:endParaRPr sz="2100">
              <a:latin typeface="Palatino Linotype"/>
              <a:cs typeface="Palatino Linotype"/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8559165" y="7948815"/>
            <a:ext cx="1851660" cy="14604"/>
          </a:xfrm>
          <a:custGeom>
            <a:avLst/>
            <a:gdLst/>
            <a:ahLst/>
            <a:cxnLst/>
            <a:rect l="l" t="t" r="r" b="b"/>
            <a:pathLst>
              <a:path w="1851659" h="14604">
                <a:moveTo>
                  <a:pt x="0" y="0"/>
                </a:moveTo>
                <a:lnTo>
                  <a:pt x="1851139" y="0"/>
                </a:lnTo>
                <a:lnTo>
                  <a:pt x="1851139" y="14198"/>
                </a:lnTo>
                <a:lnTo>
                  <a:pt x="0" y="14198"/>
                </a:lnTo>
                <a:lnTo>
                  <a:pt x="0" y="0"/>
                </a:lnTo>
                <a:close/>
              </a:path>
            </a:pathLst>
          </a:custGeom>
          <a:solidFill>
            <a:srgbClr val="4A2E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8464550" y="2238077"/>
            <a:ext cx="2664460" cy="0"/>
          </a:xfrm>
          <a:custGeom>
            <a:avLst/>
            <a:gdLst/>
            <a:ahLst/>
            <a:cxnLst/>
            <a:rect l="l" t="t" r="r" b="b"/>
            <a:pathLst>
              <a:path w="2664459">
                <a:moveTo>
                  <a:pt x="0" y="0"/>
                </a:moveTo>
                <a:lnTo>
                  <a:pt x="2663837" y="0"/>
                </a:lnTo>
              </a:path>
            </a:pathLst>
          </a:custGeom>
          <a:ln w="12700">
            <a:solidFill>
              <a:srgbClr val="FFFD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8464550" y="2825154"/>
            <a:ext cx="1949450" cy="0"/>
          </a:xfrm>
          <a:custGeom>
            <a:avLst/>
            <a:gdLst/>
            <a:ahLst/>
            <a:cxnLst/>
            <a:rect l="l" t="t" r="r" b="b"/>
            <a:pathLst>
              <a:path w="1949450">
                <a:moveTo>
                  <a:pt x="0" y="0"/>
                </a:moveTo>
                <a:lnTo>
                  <a:pt x="1949450" y="0"/>
                </a:lnTo>
              </a:path>
            </a:pathLst>
          </a:custGeom>
          <a:ln w="12700">
            <a:solidFill>
              <a:srgbClr val="FFFD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464550" y="3412232"/>
            <a:ext cx="1949450" cy="0"/>
          </a:xfrm>
          <a:custGeom>
            <a:avLst/>
            <a:gdLst/>
            <a:ahLst/>
            <a:cxnLst/>
            <a:rect l="l" t="t" r="r" b="b"/>
            <a:pathLst>
              <a:path w="1949450">
                <a:moveTo>
                  <a:pt x="0" y="0"/>
                </a:moveTo>
                <a:lnTo>
                  <a:pt x="1949450" y="0"/>
                </a:lnTo>
              </a:path>
            </a:pathLst>
          </a:custGeom>
          <a:ln w="12700">
            <a:solidFill>
              <a:srgbClr val="FFFD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8464550" y="3999308"/>
            <a:ext cx="1949450" cy="0"/>
          </a:xfrm>
          <a:custGeom>
            <a:avLst/>
            <a:gdLst/>
            <a:ahLst/>
            <a:cxnLst/>
            <a:rect l="l" t="t" r="r" b="b"/>
            <a:pathLst>
              <a:path w="1949450">
                <a:moveTo>
                  <a:pt x="0" y="0"/>
                </a:moveTo>
                <a:lnTo>
                  <a:pt x="1949450" y="0"/>
                </a:lnTo>
              </a:path>
            </a:pathLst>
          </a:custGeom>
          <a:ln w="12700">
            <a:solidFill>
              <a:srgbClr val="FFFD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8464550" y="4586386"/>
            <a:ext cx="1949450" cy="0"/>
          </a:xfrm>
          <a:custGeom>
            <a:avLst/>
            <a:gdLst/>
            <a:ahLst/>
            <a:cxnLst/>
            <a:rect l="l" t="t" r="r" b="b"/>
            <a:pathLst>
              <a:path w="1949450">
                <a:moveTo>
                  <a:pt x="0" y="0"/>
                </a:moveTo>
                <a:lnTo>
                  <a:pt x="1949450" y="0"/>
                </a:lnTo>
              </a:path>
            </a:pathLst>
          </a:custGeom>
          <a:ln w="12700">
            <a:solidFill>
              <a:srgbClr val="FFFD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8464550" y="5173464"/>
            <a:ext cx="1949450" cy="0"/>
          </a:xfrm>
          <a:custGeom>
            <a:avLst/>
            <a:gdLst/>
            <a:ahLst/>
            <a:cxnLst/>
            <a:rect l="l" t="t" r="r" b="b"/>
            <a:pathLst>
              <a:path w="1949450">
                <a:moveTo>
                  <a:pt x="0" y="0"/>
                </a:moveTo>
                <a:lnTo>
                  <a:pt x="1949450" y="0"/>
                </a:lnTo>
              </a:path>
            </a:pathLst>
          </a:custGeom>
          <a:ln w="12700">
            <a:solidFill>
              <a:srgbClr val="FFFD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8464550" y="5760541"/>
            <a:ext cx="1949450" cy="0"/>
          </a:xfrm>
          <a:custGeom>
            <a:avLst/>
            <a:gdLst/>
            <a:ahLst/>
            <a:cxnLst/>
            <a:rect l="l" t="t" r="r" b="b"/>
            <a:pathLst>
              <a:path w="1949450">
                <a:moveTo>
                  <a:pt x="0" y="0"/>
                </a:moveTo>
                <a:lnTo>
                  <a:pt x="1949450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8464550" y="6347618"/>
            <a:ext cx="1949450" cy="0"/>
          </a:xfrm>
          <a:custGeom>
            <a:avLst/>
            <a:gdLst/>
            <a:ahLst/>
            <a:cxnLst/>
            <a:rect l="l" t="t" r="r" b="b"/>
            <a:pathLst>
              <a:path w="1949450">
                <a:moveTo>
                  <a:pt x="0" y="0"/>
                </a:moveTo>
                <a:lnTo>
                  <a:pt x="1949450" y="0"/>
                </a:lnTo>
              </a:path>
            </a:pathLst>
          </a:custGeom>
          <a:ln w="12700">
            <a:solidFill>
              <a:srgbClr val="FFFD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8464550" y="6934696"/>
            <a:ext cx="1949450" cy="0"/>
          </a:xfrm>
          <a:custGeom>
            <a:avLst/>
            <a:gdLst/>
            <a:ahLst/>
            <a:cxnLst/>
            <a:rect l="l" t="t" r="r" b="b"/>
            <a:pathLst>
              <a:path w="1949450">
                <a:moveTo>
                  <a:pt x="0" y="0"/>
                </a:moveTo>
                <a:lnTo>
                  <a:pt x="1949450" y="0"/>
                </a:lnTo>
              </a:path>
            </a:pathLst>
          </a:custGeom>
          <a:ln w="12700">
            <a:solidFill>
              <a:srgbClr val="FFFD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8464550" y="7521773"/>
            <a:ext cx="1949450" cy="0"/>
          </a:xfrm>
          <a:custGeom>
            <a:avLst/>
            <a:gdLst/>
            <a:ahLst/>
            <a:cxnLst/>
            <a:rect l="l" t="t" r="r" b="b"/>
            <a:pathLst>
              <a:path w="1949450">
                <a:moveTo>
                  <a:pt x="0" y="0"/>
                </a:moveTo>
                <a:lnTo>
                  <a:pt x="1949450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8470900" y="1644650"/>
            <a:ext cx="0" cy="6470650"/>
          </a:xfrm>
          <a:custGeom>
            <a:avLst/>
            <a:gdLst/>
            <a:ahLst/>
            <a:cxnLst/>
            <a:rect l="l" t="t" r="r" b="b"/>
            <a:pathLst>
              <a:path h="6470650">
                <a:moveTo>
                  <a:pt x="0" y="0"/>
                </a:moveTo>
                <a:lnTo>
                  <a:pt x="0" y="6470548"/>
                </a:lnTo>
              </a:path>
            </a:pathLst>
          </a:custGeom>
          <a:ln w="12700">
            <a:solidFill>
              <a:srgbClr val="FFFD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1122031" y="1644650"/>
            <a:ext cx="0" cy="1073150"/>
          </a:xfrm>
          <a:custGeom>
            <a:avLst/>
            <a:gdLst/>
            <a:ahLst/>
            <a:cxnLst/>
            <a:rect l="l" t="t" r="r" b="b"/>
            <a:pathLst>
              <a:path h="1073150">
                <a:moveTo>
                  <a:pt x="0" y="0"/>
                </a:moveTo>
                <a:lnTo>
                  <a:pt x="0" y="1073150"/>
                </a:lnTo>
              </a:path>
            </a:pathLst>
          </a:custGeom>
          <a:ln w="12700">
            <a:solidFill>
              <a:srgbClr val="FFFD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8464550" y="1651000"/>
            <a:ext cx="2664460" cy="0"/>
          </a:xfrm>
          <a:custGeom>
            <a:avLst/>
            <a:gdLst/>
            <a:ahLst/>
            <a:cxnLst/>
            <a:rect l="l" t="t" r="r" b="b"/>
            <a:pathLst>
              <a:path w="2664459">
                <a:moveTo>
                  <a:pt x="0" y="0"/>
                </a:moveTo>
                <a:lnTo>
                  <a:pt x="2663837" y="0"/>
                </a:lnTo>
              </a:path>
            </a:pathLst>
          </a:custGeom>
          <a:ln w="12700">
            <a:solidFill>
              <a:srgbClr val="FFFD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8464550" y="8108850"/>
            <a:ext cx="1949450" cy="0"/>
          </a:xfrm>
          <a:custGeom>
            <a:avLst/>
            <a:gdLst/>
            <a:ahLst/>
            <a:cxnLst/>
            <a:rect l="l" t="t" r="r" b="b"/>
            <a:pathLst>
              <a:path w="1949450">
                <a:moveTo>
                  <a:pt x="0" y="0"/>
                </a:moveTo>
                <a:lnTo>
                  <a:pt x="1949450" y="0"/>
                </a:lnTo>
              </a:path>
            </a:pathLst>
          </a:custGeom>
          <a:ln w="12700">
            <a:solidFill>
              <a:srgbClr val="FFFD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0414000" y="6827342"/>
            <a:ext cx="2307590" cy="587375"/>
          </a:xfrm>
          <a:custGeom>
            <a:avLst/>
            <a:gdLst/>
            <a:ahLst/>
            <a:cxnLst/>
            <a:rect l="l" t="t" r="r" b="b"/>
            <a:pathLst>
              <a:path w="2307590" h="587375">
                <a:moveTo>
                  <a:pt x="0" y="587082"/>
                </a:moveTo>
                <a:lnTo>
                  <a:pt x="2307120" y="587082"/>
                </a:lnTo>
                <a:lnTo>
                  <a:pt x="2307120" y="0"/>
                </a:lnTo>
                <a:lnTo>
                  <a:pt x="0" y="0"/>
                </a:lnTo>
                <a:lnTo>
                  <a:pt x="0" y="5870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0414000" y="7414412"/>
            <a:ext cx="2307590" cy="587375"/>
          </a:xfrm>
          <a:custGeom>
            <a:avLst/>
            <a:gdLst/>
            <a:ahLst/>
            <a:cxnLst/>
            <a:rect l="l" t="t" r="r" b="b"/>
            <a:pathLst>
              <a:path w="2307590" h="587375">
                <a:moveTo>
                  <a:pt x="0" y="587082"/>
                </a:moveTo>
                <a:lnTo>
                  <a:pt x="2307120" y="587082"/>
                </a:lnTo>
                <a:lnTo>
                  <a:pt x="2307120" y="0"/>
                </a:lnTo>
                <a:lnTo>
                  <a:pt x="0" y="0"/>
                </a:lnTo>
                <a:lnTo>
                  <a:pt x="0" y="5870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0414000" y="8001495"/>
            <a:ext cx="2307590" cy="587375"/>
          </a:xfrm>
          <a:custGeom>
            <a:avLst/>
            <a:gdLst/>
            <a:ahLst/>
            <a:cxnLst/>
            <a:rect l="l" t="t" r="r" b="b"/>
            <a:pathLst>
              <a:path w="2307590" h="587375">
                <a:moveTo>
                  <a:pt x="0" y="587082"/>
                </a:moveTo>
                <a:lnTo>
                  <a:pt x="2307120" y="587082"/>
                </a:lnTo>
                <a:lnTo>
                  <a:pt x="2307120" y="0"/>
                </a:lnTo>
                <a:lnTo>
                  <a:pt x="0" y="0"/>
                </a:lnTo>
                <a:lnTo>
                  <a:pt x="0" y="5870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 txBox="1"/>
          <p:nvPr/>
        </p:nvSpPr>
        <p:spPr>
          <a:xfrm>
            <a:off x="10490200" y="2819400"/>
            <a:ext cx="122555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u="heavy" spc="-30" dirty="0">
                <a:solidFill>
                  <a:srgbClr val="494949"/>
                </a:solidFill>
                <a:uFill>
                  <a:solidFill>
                    <a:srgbClr val="4A2EE2"/>
                  </a:solidFill>
                </a:uFill>
                <a:latin typeface="Palatino Linotype"/>
                <a:cs typeface="Palatino Linotype"/>
              </a:rPr>
              <a:t>H</a:t>
            </a:r>
            <a:r>
              <a:rPr sz="2200" i="1" u="heavy" spc="-30" dirty="0">
                <a:solidFill>
                  <a:srgbClr val="494949"/>
                </a:solidFill>
                <a:uFill>
                  <a:solidFill>
                    <a:srgbClr val="4A2EE2"/>
                  </a:solidFill>
                </a:uFill>
                <a:latin typeface="Palatino Linotype"/>
                <a:cs typeface="Palatino Linotype"/>
              </a:rPr>
              <a:t>avasupai</a:t>
            </a:r>
            <a:endParaRPr sz="2200">
              <a:latin typeface="Palatino Linotype"/>
              <a:cs typeface="Palatino Linotype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10490200" y="3403600"/>
            <a:ext cx="58801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u="heavy" spc="-75" dirty="0">
                <a:solidFill>
                  <a:srgbClr val="494949"/>
                </a:solidFill>
                <a:uFill>
                  <a:solidFill>
                    <a:srgbClr val="4A2EE2"/>
                  </a:solidFill>
                </a:uFill>
                <a:latin typeface="Palatino Linotype"/>
                <a:cs typeface="Palatino Linotype"/>
              </a:rPr>
              <a:t>H</a:t>
            </a:r>
            <a:r>
              <a:rPr sz="2200" i="1" u="heavy" spc="-15" dirty="0">
                <a:solidFill>
                  <a:srgbClr val="494949"/>
                </a:solidFill>
                <a:uFill>
                  <a:solidFill>
                    <a:srgbClr val="4A2EE2"/>
                  </a:solidFill>
                </a:uFill>
                <a:latin typeface="Palatino Linotype"/>
                <a:cs typeface="Palatino Linotype"/>
              </a:rPr>
              <a:t>opi</a:t>
            </a:r>
            <a:endParaRPr sz="2200">
              <a:latin typeface="Palatino Linotype"/>
              <a:cs typeface="Palatino Linotype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10490200" y="3987800"/>
            <a:ext cx="109855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u="heavy" spc="-10" dirty="0">
                <a:solidFill>
                  <a:srgbClr val="494949"/>
                </a:solidFill>
                <a:uFill>
                  <a:solidFill>
                    <a:srgbClr val="4A2EE2"/>
                  </a:solidFill>
                </a:uFill>
                <a:latin typeface="Palatino Linotype"/>
                <a:cs typeface="Palatino Linotype"/>
              </a:rPr>
              <a:t>M</a:t>
            </a:r>
            <a:r>
              <a:rPr sz="2200" i="1" u="heavy" spc="-10" dirty="0">
                <a:solidFill>
                  <a:srgbClr val="494949"/>
                </a:solidFill>
                <a:uFill>
                  <a:solidFill>
                    <a:srgbClr val="4A2EE2"/>
                  </a:solidFill>
                </a:uFill>
                <a:latin typeface="Palatino Linotype"/>
                <a:cs typeface="Palatino Linotype"/>
              </a:rPr>
              <a:t>aricopa</a:t>
            </a:r>
            <a:endParaRPr sz="2200">
              <a:latin typeface="Palatino Linotype"/>
              <a:cs typeface="Palatino Linotype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10488028" y="4558601"/>
            <a:ext cx="201358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u="heavy" spc="-25" dirty="0">
                <a:solidFill>
                  <a:srgbClr val="494949"/>
                </a:solidFill>
                <a:uFill>
                  <a:solidFill>
                    <a:srgbClr val="4A2EE2"/>
                  </a:solidFill>
                </a:uFill>
                <a:latin typeface="Palatino Linotype"/>
                <a:cs typeface="Palatino Linotype"/>
              </a:rPr>
              <a:t>M</a:t>
            </a:r>
            <a:r>
              <a:rPr sz="2200" i="1" u="heavy" spc="-25" dirty="0">
                <a:solidFill>
                  <a:srgbClr val="494949"/>
                </a:solidFill>
                <a:uFill>
                  <a:solidFill>
                    <a:srgbClr val="4A2EE2"/>
                  </a:solidFill>
                </a:uFill>
                <a:latin typeface="Palatino Linotype"/>
                <a:cs typeface="Palatino Linotype"/>
              </a:rPr>
              <a:t>escalero</a:t>
            </a:r>
            <a:r>
              <a:rPr sz="2200" i="1" spc="-105" dirty="0">
                <a:solidFill>
                  <a:srgbClr val="494949"/>
                </a:solidFill>
                <a:latin typeface="Palatino Linotype"/>
                <a:cs typeface="Palatino Linotype"/>
              </a:rPr>
              <a:t> </a:t>
            </a:r>
            <a:r>
              <a:rPr sz="2200" i="1" u="heavy" spc="-30" dirty="0">
                <a:solidFill>
                  <a:srgbClr val="494949"/>
                </a:solidFill>
                <a:uFill>
                  <a:solidFill>
                    <a:srgbClr val="4A2EE2"/>
                  </a:solidFill>
                </a:uFill>
                <a:latin typeface="Palatino Linotype"/>
                <a:cs typeface="Palatino Linotype"/>
              </a:rPr>
              <a:t>A</a:t>
            </a:r>
            <a:r>
              <a:rPr sz="2200" i="1" spc="-30" dirty="0">
                <a:solidFill>
                  <a:srgbClr val="494949"/>
                </a:solidFill>
                <a:latin typeface="Palatino Linotype"/>
                <a:cs typeface="Palatino Linotype"/>
              </a:rPr>
              <a:t>pache</a:t>
            </a:r>
            <a:endParaRPr sz="2200">
              <a:latin typeface="Palatino Linotype"/>
              <a:cs typeface="Palatino Linotype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10488028" y="5166093"/>
            <a:ext cx="181102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i="1" u="heavy" spc="-45" dirty="0">
                <a:solidFill>
                  <a:srgbClr val="494949"/>
                </a:solidFill>
                <a:uFill>
                  <a:solidFill>
                    <a:srgbClr val="4A2EE2"/>
                  </a:solidFill>
                </a:uFill>
                <a:latin typeface="Palatino Linotype"/>
                <a:cs typeface="Palatino Linotype"/>
              </a:rPr>
              <a:t>Northern</a:t>
            </a:r>
            <a:r>
              <a:rPr sz="2200" i="1" u="heavy" spc="-125" dirty="0">
                <a:solidFill>
                  <a:srgbClr val="494949"/>
                </a:solidFill>
                <a:uFill>
                  <a:solidFill>
                    <a:srgbClr val="4A2EE2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2200" i="1" u="heavy" spc="-30" dirty="0">
                <a:solidFill>
                  <a:srgbClr val="494949"/>
                </a:solidFill>
                <a:uFill>
                  <a:solidFill>
                    <a:srgbClr val="4A2EE2"/>
                  </a:solidFill>
                </a:uFill>
                <a:latin typeface="Palatino Linotype"/>
                <a:cs typeface="Palatino Linotype"/>
              </a:rPr>
              <a:t>Paiute</a:t>
            </a:r>
            <a:endParaRPr sz="2200">
              <a:latin typeface="Palatino Linotype"/>
              <a:cs typeface="Palatino Linotype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10490200" y="5753100"/>
            <a:ext cx="103568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u="heavy" spc="-20" dirty="0">
                <a:solidFill>
                  <a:srgbClr val="494949"/>
                </a:solidFill>
                <a:uFill>
                  <a:solidFill>
                    <a:srgbClr val="4A2EE2"/>
                  </a:solidFill>
                </a:uFill>
                <a:latin typeface="Palatino Linotype"/>
                <a:cs typeface="Palatino Linotype"/>
              </a:rPr>
              <a:t>O'</a:t>
            </a:r>
            <a:r>
              <a:rPr sz="2200" i="1" u="heavy" spc="-20" dirty="0">
                <a:solidFill>
                  <a:srgbClr val="494949"/>
                </a:solidFill>
                <a:uFill>
                  <a:solidFill>
                    <a:srgbClr val="4A2EE2"/>
                  </a:solidFill>
                </a:uFill>
                <a:latin typeface="Palatino Linotype"/>
                <a:cs typeface="Palatino Linotype"/>
              </a:rPr>
              <a:t>odham</a:t>
            </a:r>
            <a:endParaRPr sz="2200">
              <a:latin typeface="Palatino Linotype"/>
              <a:cs typeface="Palatino Linotype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10490200" y="6337300"/>
            <a:ext cx="152527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u="heavy" spc="-75" dirty="0">
                <a:solidFill>
                  <a:srgbClr val="494949"/>
                </a:solidFill>
                <a:uFill>
                  <a:solidFill>
                    <a:srgbClr val="4A2EE2"/>
                  </a:solidFill>
                </a:uFill>
                <a:latin typeface="Palatino Linotype"/>
                <a:cs typeface="Palatino Linotype"/>
              </a:rPr>
              <a:t>T</a:t>
            </a:r>
            <a:r>
              <a:rPr sz="2200" i="1" u="heavy" spc="-75" dirty="0">
                <a:solidFill>
                  <a:srgbClr val="494949"/>
                </a:solidFill>
                <a:uFill>
                  <a:solidFill>
                    <a:srgbClr val="4A2EE2"/>
                  </a:solidFill>
                </a:uFill>
                <a:latin typeface="Palatino Linotype"/>
                <a:cs typeface="Palatino Linotype"/>
              </a:rPr>
              <a:t>ewa</a:t>
            </a:r>
            <a:r>
              <a:rPr sz="2200" i="1" u="heavy" spc="55" dirty="0">
                <a:solidFill>
                  <a:srgbClr val="494949"/>
                </a:solidFill>
                <a:uFill>
                  <a:solidFill>
                    <a:srgbClr val="4A2EE2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2200" u="heavy" spc="-35" dirty="0">
                <a:solidFill>
                  <a:srgbClr val="494949"/>
                </a:solidFill>
                <a:uFill>
                  <a:solidFill>
                    <a:srgbClr val="4A2EE2"/>
                  </a:solidFill>
                </a:uFill>
                <a:latin typeface="Palatino Linotype"/>
                <a:cs typeface="Palatino Linotype"/>
              </a:rPr>
              <a:t>P</a:t>
            </a:r>
            <a:r>
              <a:rPr sz="2200" i="1" u="heavy" spc="-35" dirty="0">
                <a:solidFill>
                  <a:srgbClr val="494949"/>
                </a:solidFill>
                <a:uFill>
                  <a:solidFill>
                    <a:srgbClr val="4A2EE2"/>
                  </a:solidFill>
                </a:uFill>
                <a:latin typeface="Palatino Linotype"/>
                <a:cs typeface="Palatino Linotype"/>
              </a:rPr>
              <a:t>ueblos</a:t>
            </a:r>
            <a:endParaRPr sz="2200">
              <a:latin typeface="Palatino Linotype"/>
              <a:cs typeface="Palatino Linotype"/>
            </a:endParaRPr>
          </a:p>
        </p:txBody>
      </p:sp>
      <p:sp>
        <p:nvSpPr>
          <p:cNvPr id="141" name="object 141"/>
          <p:cNvSpPr/>
          <p:nvPr/>
        </p:nvSpPr>
        <p:spPr>
          <a:xfrm>
            <a:off x="10502265" y="6928307"/>
            <a:ext cx="457200" cy="381000"/>
          </a:xfrm>
          <a:custGeom>
            <a:avLst/>
            <a:gdLst/>
            <a:ahLst/>
            <a:cxnLst/>
            <a:rect l="l" t="t" r="r" b="b"/>
            <a:pathLst>
              <a:path w="457200" h="381000">
                <a:moveTo>
                  <a:pt x="0" y="380999"/>
                </a:moveTo>
                <a:lnTo>
                  <a:pt x="456755" y="380999"/>
                </a:lnTo>
                <a:lnTo>
                  <a:pt x="456755" y="0"/>
                </a:lnTo>
                <a:lnTo>
                  <a:pt x="0" y="0"/>
                </a:lnTo>
                <a:lnTo>
                  <a:pt x="0" y="380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 txBox="1"/>
          <p:nvPr/>
        </p:nvSpPr>
        <p:spPr>
          <a:xfrm>
            <a:off x="10490200" y="6921500"/>
            <a:ext cx="44704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u="heavy" spc="25" dirty="0">
                <a:solidFill>
                  <a:srgbClr val="494949"/>
                </a:solidFill>
                <a:uFill>
                  <a:solidFill>
                    <a:srgbClr val="4A2EE2"/>
                  </a:solidFill>
                </a:uFill>
                <a:latin typeface="Palatino Linotype"/>
                <a:cs typeface="Palatino Linotype"/>
              </a:rPr>
              <a:t>U</a:t>
            </a:r>
            <a:r>
              <a:rPr sz="2200" i="1" u="heavy" spc="-5" dirty="0">
                <a:solidFill>
                  <a:srgbClr val="494949"/>
                </a:solidFill>
                <a:uFill>
                  <a:solidFill>
                    <a:srgbClr val="4A2EE2"/>
                  </a:solidFill>
                </a:uFill>
                <a:latin typeface="Palatino Linotype"/>
                <a:cs typeface="Palatino Linotype"/>
              </a:rPr>
              <a:t>te</a:t>
            </a:r>
            <a:endParaRPr sz="2200">
              <a:latin typeface="Palatino Linotype"/>
              <a:cs typeface="Palatino Linotype"/>
            </a:endParaRPr>
          </a:p>
        </p:txBody>
      </p:sp>
      <p:sp>
        <p:nvSpPr>
          <p:cNvPr id="143" name="object 143"/>
          <p:cNvSpPr/>
          <p:nvPr/>
        </p:nvSpPr>
        <p:spPr>
          <a:xfrm>
            <a:off x="10502265" y="7515377"/>
            <a:ext cx="1337310" cy="381000"/>
          </a:xfrm>
          <a:custGeom>
            <a:avLst/>
            <a:gdLst/>
            <a:ahLst/>
            <a:cxnLst/>
            <a:rect l="l" t="t" r="r" b="b"/>
            <a:pathLst>
              <a:path w="1337309" h="381000">
                <a:moveTo>
                  <a:pt x="0" y="381000"/>
                </a:moveTo>
                <a:lnTo>
                  <a:pt x="1337246" y="381000"/>
                </a:lnTo>
                <a:lnTo>
                  <a:pt x="1337246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 txBox="1"/>
          <p:nvPr/>
        </p:nvSpPr>
        <p:spPr>
          <a:xfrm>
            <a:off x="10490200" y="7518400"/>
            <a:ext cx="124968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5" dirty="0">
                <a:solidFill>
                  <a:srgbClr val="494949"/>
                </a:solidFill>
                <a:latin typeface="Palatino Linotype"/>
                <a:cs typeface="Palatino Linotype"/>
              </a:rPr>
              <a:t>Z</a:t>
            </a:r>
            <a:r>
              <a:rPr sz="2200" i="1" spc="5" dirty="0">
                <a:solidFill>
                  <a:srgbClr val="494949"/>
                </a:solidFill>
                <a:latin typeface="Palatino Linotype"/>
                <a:cs typeface="Palatino Linotype"/>
              </a:rPr>
              <a:t>ia</a:t>
            </a:r>
            <a:r>
              <a:rPr sz="2200" i="1" spc="55" dirty="0">
                <a:solidFill>
                  <a:srgbClr val="494949"/>
                </a:solidFill>
                <a:latin typeface="Palatino Linotype"/>
                <a:cs typeface="Palatino Linotype"/>
              </a:rPr>
              <a:t> </a:t>
            </a:r>
            <a:r>
              <a:rPr sz="2200" spc="-30" dirty="0">
                <a:solidFill>
                  <a:srgbClr val="494949"/>
                </a:solidFill>
                <a:latin typeface="Palatino Linotype"/>
                <a:cs typeface="Palatino Linotype"/>
              </a:rPr>
              <a:t>P</a:t>
            </a:r>
            <a:r>
              <a:rPr sz="2200" i="1" spc="-30" dirty="0">
                <a:solidFill>
                  <a:srgbClr val="494949"/>
                </a:solidFill>
                <a:latin typeface="Palatino Linotype"/>
                <a:cs typeface="Palatino Linotype"/>
              </a:rPr>
              <a:t>ueblo</a:t>
            </a:r>
            <a:endParaRPr sz="2200">
              <a:latin typeface="Palatino Linotype"/>
              <a:cs typeface="Palatino Linotype"/>
            </a:endParaRPr>
          </a:p>
        </p:txBody>
      </p:sp>
      <p:sp>
        <p:nvSpPr>
          <p:cNvPr id="145" name="object 145"/>
          <p:cNvSpPr/>
          <p:nvPr/>
        </p:nvSpPr>
        <p:spPr>
          <a:xfrm>
            <a:off x="10502265" y="7832195"/>
            <a:ext cx="1337310" cy="15240"/>
          </a:xfrm>
          <a:custGeom>
            <a:avLst/>
            <a:gdLst/>
            <a:ahLst/>
            <a:cxnLst/>
            <a:rect l="l" t="t" r="r" b="b"/>
            <a:pathLst>
              <a:path w="1337309" h="15240">
                <a:moveTo>
                  <a:pt x="0" y="0"/>
                </a:moveTo>
                <a:lnTo>
                  <a:pt x="1337246" y="0"/>
                </a:lnTo>
                <a:lnTo>
                  <a:pt x="1337246" y="14871"/>
                </a:lnTo>
                <a:lnTo>
                  <a:pt x="0" y="14871"/>
                </a:lnTo>
                <a:lnTo>
                  <a:pt x="0" y="0"/>
                </a:lnTo>
                <a:close/>
              </a:path>
            </a:pathLst>
          </a:custGeom>
          <a:solidFill>
            <a:srgbClr val="4A2E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0502265" y="8102460"/>
            <a:ext cx="596900" cy="381000"/>
          </a:xfrm>
          <a:custGeom>
            <a:avLst/>
            <a:gdLst/>
            <a:ahLst/>
            <a:cxnLst/>
            <a:rect l="l" t="t" r="r" b="b"/>
            <a:pathLst>
              <a:path w="596900" h="381000">
                <a:moveTo>
                  <a:pt x="0" y="380999"/>
                </a:moveTo>
                <a:lnTo>
                  <a:pt x="596722" y="380999"/>
                </a:lnTo>
                <a:lnTo>
                  <a:pt x="596722" y="0"/>
                </a:lnTo>
                <a:lnTo>
                  <a:pt x="0" y="0"/>
                </a:lnTo>
                <a:lnTo>
                  <a:pt x="0" y="380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 txBox="1"/>
          <p:nvPr/>
        </p:nvSpPr>
        <p:spPr>
          <a:xfrm>
            <a:off x="10490200" y="8102600"/>
            <a:ext cx="56896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u="heavy" spc="-25" dirty="0">
                <a:solidFill>
                  <a:srgbClr val="494949"/>
                </a:solidFill>
                <a:uFill>
                  <a:solidFill>
                    <a:srgbClr val="4A2EE2"/>
                  </a:solidFill>
                </a:uFill>
                <a:latin typeface="Palatino Linotype"/>
                <a:cs typeface="Palatino Linotype"/>
              </a:rPr>
              <a:t>Z</a:t>
            </a:r>
            <a:r>
              <a:rPr sz="2200" i="1" u="heavy" spc="-80" dirty="0">
                <a:solidFill>
                  <a:srgbClr val="494949"/>
                </a:solidFill>
                <a:uFill>
                  <a:solidFill>
                    <a:srgbClr val="4A2EE2"/>
                  </a:solidFill>
                </a:uFill>
                <a:latin typeface="Palatino Linotype"/>
                <a:cs typeface="Palatino Linotype"/>
              </a:rPr>
              <a:t>uni</a:t>
            </a:r>
            <a:endParaRPr sz="2200">
              <a:latin typeface="Palatino Linotype"/>
              <a:cs typeface="Palatino Linotype"/>
            </a:endParaRPr>
          </a:p>
        </p:txBody>
      </p:sp>
      <p:sp>
        <p:nvSpPr>
          <p:cNvPr id="148" name="object 148"/>
          <p:cNvSpPr/>
          <p:nvPr/>
        </p:nvSpPr>
        <p:spPr>
          <a:xfrm>
            <a:off x="10407650" y="3304877"/>
            <a:ext cx="2320290" cy="0"/>
          </a:xfrm>
          <a:custGeom>
            <a:avLst/>
            <a:gdLst/>
            <a:ahLst/>
            <a:cxnLst/>
            <a:rect l="l" t="t" r="r" b="b"/>
            <a:pathLst>
              <a:path w="2320290">
                <a:moveTo>
                  <a:pt x="0" y="0"/>
                </a:moveTo>
                <a:lnTo>
                  <a:pt x="2319820" y="0"/>
                </a:lnTo>
              </a:path>
            </a:pathLst>
          </a:custGeom>
          <a:ln w="12700">
            <a:solidFill>
              <a:srgbClr val="FFFD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0407650" y="3891954"/>
            <a:ext cx="2320290" cy="0"/>
          </a:xfrm>
          <a:custGeom>
            <a:avLst/>
            <a:gdLst/>
            <a:ahLst/>
            <a:cxnLst/>
            <a:rect l="l" t="t" r="r" b="b"/>
            <a:pathLst>
              <a:path w="2320290">
                <a:moveTo>
                  <a:pt x="0" y="0"/>
                </a:moveTo>
                <a:lnTo>
                  <a:pt x="2319820" y="0"/>
                </a:lnTo>
              </a:path>
            </a:pathLst>
          </a:custGeom>
          <a:ln w="12700">
            <a:solidFill>
              <a:srgbClr val="FFFD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0407650" y="4479032"/>
            <a:ext cx="2320290" cy="0"/>
          </a:xfrm>
          <a:custGeom>
            <a:avLst/>
            <a:gdLst/>
            <a:ahLst/>
            <a:cxnLst/>
            <a:rect l="l" t="t" r="r" b="b"/>
            <a:pathLst>
              <a:path w="2320290">
                <a:moveTo>
                  <a:pt x="0" y="0"/>
                </a:moveTo>
                <a:lnTo>
                  <a:pt x="2319820" y="0"/>
                </a:lnTo>
              </a:path>
            </a:pathLst>
          </a:custGeom>
          <a:ln w="12700">
            <a:solidFill>
              <a:srgbClr val="FFFD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0407650" y="5066108"/>
            <a:ext cx="2320290" cy="0"/>
          </a:xfrm>
          <a:custGeom>
            <a:avLst/>
            <a:gdLst/>
            <a:ahLst/>
            <a:cxnLst/>
            <a:rect l="l" t="t" r="r" b="b"/>
            <a:pathLst>
              <a:path w="2320290">
                <a:moveTo>
                  <a:pt x="0" y="0"/>
                </a:moveTo>
                <a:lnTo>
                  <a:pt x="2319820" y="0"/>
                </a:lnTo>
              </a:path>
            </a:pathLst>
          </a:custGeom>
          <a:ln w="12700">
            <a:solidFill>
              <a:srgbClr val="FFFD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0407650" y="5653186"/>
            <a:ext cx="2320290" cy="0"/>
          </a:xfrm>
          <a:custGeom>
            <a:avLst/>
            <a:gdLst/>
            <a:ahLst/>
            <a:cxnLst/>
            <a:rect l="l" t="t" r="r" b="b"/>
            <a:pathLst>
              <a:path w="2320290">
                <a:moveTo>
                  <a:pt x="0" y="0"/>
                </a:moveTo>
                <a:lnTo>
                  <a:pt x="2319820" y="0"/>
                </a:lnTo>
              </a:path>
            </a:pathLst>
          </a:custGeom>
          <a:ln w="12700">
            <a:solidFill>
              <a:srgbClr val="FFFD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0407650" y="6240264"/>
            <a:ext cx="2320290" cy="0"/>
          </a:xfrm>
          <a:custGeom>
            <a:avLst/>
            <a:gdLst/>
            <a:ahLst/>
            <a:cxnLst/>
            <a:rect l="l" t="t" r="r" b="b"/>
            <a:pathLst>
              <a:path w="2320290">
                <a:moveTo>
                  <a:pt x="0" y="0"/>
                </a:moveTo>
                <a:lnTo>
                  <a:pt x="2319820" y="0"/>
                </a:lnTo>
              </a:path>
            </a:pathLst>
          </a:custGeom>
          <a:ln w="12700">
            <a:solidFill>
              <a:srgbClr val="FFFD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0407650" y="6820990"/>
            <a:ext cx="2320290" cy="12700"/>
          </a:xfrm>
          <a:custGeom>
            <a:avLst/>
            <a:gdLst/>
            <a:ahLst/>
            <a:cxnLst/>
            <a:rect l="l" t="t" r="r" b="b"/>
            <a:pathLst>
              <a:path w="2320290" h="12700">
                <a:moveTo>
                  <a:pt x="0" y="0"/>
                </a:moveTo>
                <a:lnTo>
                  <a:pt x="2319820" y="0"/>
                </a:lnTo>
                <a:lnTo>
                  <a:pt x="2319820" y="12699"/>
                </a:lnTo>
                <a:lnTo>
                  <a:pt x="0" y="12699"/>
                </a:lnTo>
                <a:lnTo>
                  <a:pt x="0" y="0"/>
                </a:lnTo>
                <a:close/>
              </a:path>
            </a:pathLst>
          </a:custGeom>
          <a:solidFill>
            <a:srgbClr val="FFFD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0407650" y="7408068"/>
            <a:ext cx="2320290" cy="12700"/>
          </a:xfrm>
          <a:custGeom>
            <a:avLst/>
            <a:gdLst/>
            <a:ahLst/>
            <a:cxnLst/>
            <a:rect l="l" t="t" r="r" b="b"/>
            <a:pathLst>
              <a:path w="2320290" h="12700">
                <a:moveTo>
                  <a:pt x="0" y="0"/>
                </a:moveTo>
                <a:lnTo>
                  <a:pt x="2319820" y="0"/>
                </a:lnTo>
                <a:lnTo>
                  <a:pt x="2319820" y="12700"/>
                </a:lnTo>
                <a:lnTo>
                  <a:pt x="0" y="12700"/>
                </a:lnTo>
                <a:lnTo>
                  <a:pt x="0" y="0"/>
                </a:lnTo>
                <a:close/>
              </a:path>
            </a:pathLst>
          </a:custGeom>
          <a:solidFill>
            <a:srgbClr val="FFFD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0407650" y="7995146"/>
            <a:ext cx="2320290" cy="12700"/>
          </a:xfrm>
          <a:custGeom>
            <a:avLst/>
            <a:gdLst/>
            <a:ahLst/>
            <a:cxnLst/>
            <a:rect l="l" t="t" r="r" b="b"/>
            <a:pathLst>
              <a:path w="2320290" h="12700">
                <a:moveTo>
                  <a:pt x="0" y="0"/>
                </a:moveTo>
                <a:lnTo>
                  <a:pt x="2319820" y="0"/>
                </a:lnTo>
                <a:lnTo>
                  <a:pt x="2319820" y="12700"/>
                </a:lnTo>
                <a:lnTo>
                  <a:pt x="0" y="12700"/>
                </a:lnTo>
                <a:lnTo>
                  <a:pt x="0" y="0"/>
                </a:lnTo>
                <a:close/>
              </a:path>
            </a:pathLst>
          </a:custGeom>
          <a:solidFill>
            <a:srgbClr val="FFFD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0414000" y="2711450"/>
            <a:ext cx="0" cy="5883910"/>
          </a:xfrm>
          <a:custGeom>
            <a:avLst/>
            <a:gdLst/>
            <a:ahLst/>
            <a:cxnLst/>
            <a:rect l="l" t="t" r="r" b="b"/>
            <a:pathLst>
              <a:path h="5883909">
                <a:moveTo>
                  <a:pt x="0" y="0"/>
                </a:moveTo>
                <a:lnTo>
                  <a:pt x="0" y="5883478"/>
                </a:lnTo>
              </a:path>
            </a:pathLst>
          </a:custGeom>
          <a:ln w="12700">
            <a:solidFill>
              <a:srgbClr val="FFFD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2721121" y="2711450"/>
            <a:ext cx="0" cy="5883910"/>
          </a:xfrm>
          <a:custGeom>
            <a:avLst/>
            <a:gdLst/>
            <a:ahLst/>
            <a:cxnLst/>
            <a:rect l="l" t="t" r="r" b="b"/>
            <a:pathLst>
              <a:path h="5883909">
                <a:moveTo>
                  <a:pt x="0" y="0"/>
                </a:moveTo>
                <a:lnTo>
                  <a:pt x="0" y="5883478"/>
                </a:lnTo>
              </a:path>
            </a:pathLst>
          </a:custGeom>
          <a:ln w="12700">
            <a:solidFill>
              <a:srgbClr val="FFFD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0407650" y="2717800"/>
            <a:ext cx="2320290" cy="0"/>
          </a:xfrm>
          <a:custGeom>
            <a:avLst/>
            <a:gdLst/>
            <a:ahLst/>
            <a:cxnLst/>
            <a:rect l="l" t="t" r="r" b="b"/>
            <a:pathLst>
              <a:path w="2320290">
                <a:moveTo>
                  <a:pt x="0" y="0"/>
                </a:moveTo>
                <a:lnTo>
                  <a:pt x="2319820" y="0"/>
                </a:lnTo>
              </a:path>
            </a:pathLst>
          </a:custGeom>
          <a:ln w="12700">
            <a:solidFill>
              <a:srgbClr val="FFFD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0407650" y="8588573"/>
            <a:ext cx="2320290" cy="0"/>
          </a:xfrm>
          <a:custGeom>
            <a:avLst/>
            <a:gdLst/>
            <a:ahLst/>
            <a:cxnLst/>
            <a:rect l="l" t="t" r="r" b="b"/>
            <a:pathLst>
              <a:path w="2320290">
                <a:moveTo>
                  <a:pt x="0" y="0"/>
                </a:moveTo>
                <a:lnTo>
                  <a:pt x="2319820" y="0"/>
                </a:lnTo>
              </a:path>
            </a:pathLst>
          </a:custGeom>
          <a:ln w="12700">
            <a:solidFill>
              <a:srgbClr val="FFFD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5" dirty="0"/>
              <a:t>This</a:t>
            </a:r>
            <a:r>
              <a:rPr spc="60" dirty="0"/>
              <a:t> </a:t>
            </a:r>
            <a:r>
              <a:rPr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Teaching</a:t>
            </a:r>
            <a:r>
              <a:rPr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 </a:t>
            </a:r>
            <a:r>
              <a:rPr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Exercise</a:t>
            </a:r>
            <a:r>
              <a:rPr spc="60" dirty="0">
                <a:solidFill>
                  <a:srgbClr val="D2593D"/>
                </a:solidFill>
              </a:rPr>
              <a:t> </a:t>
            </a:r>
            <a:r>
              <a:rPr spc="5" dirty="0"/>
              <a:t>is</a:t>
            </a:r>
            <a:r>
              <a:rPr spc="60" dirty="0"/>
              <a:t> </a:t>
            </a:r>
            <a:r>
              <a:rPr spc="-25" dirty="0"/>
              <a:t>provided</a:t>
            </a:r>
            <a:r>
              <a:rPr spc="60" dirty="0"/>
              <a:t> </a:t>
            </a:r>
            <a:r>
              <a:rPr spc="-35" dirty="0"/>
              <a:t>by</a:t>
            </a:r>
            <a:r>
              <a:rPr spc="60" dirty="0"/>
              <a:t> </a:t>
            </a:r>
            <a:r>
              <a:rPr spc="5" dirty="0"/>
              <a:t>the</a:t>
            </a:r>
            <a:r>
              <a:rPr spc="65" dirty="0"/>
              <a:t> </a:t>
            </a:r>
            <a:r>
              <a:rPr u="sng" spc="-15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Human</a:t>
            </a:r>
            <a:r>
              <a:rPr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 </a:t>
            </a:r>
            <a:r>
              <a:rPr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Relations</a:t>
            </a:r>
            <a:r>
              <a:rPr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 </a:t>
            </a:r>
            <a:r>
              <a:rPr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Area</a:t>
            </a:r>
            <a:r>
              <a:rPr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 </a:t>
            </a:r>
            <a:r>
              <a:rPr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Files</a:t>
            </a:r>
            <a:r>
              <a:rPr spc="50" dirty="0">
                <a:solidFill>
                  <a:srgbClr val="D2593D"/>
                </a:solidFill>
              </a:rPr>
              <a:t> </a:t>
            </a:r>
            <a:r>
              <a:rPr spc="0" dirty="0"/>
              <a:t>at</a:t>
            </a:r>
            <a:r>
              <a:rPr spc="60" dirty="0"/>
              <a:t> </a:t>
            </a:r>
            <a:r>
              <a:rPr spc="-30" dirty="0"/>
              <a:t>Yale</a:t>
            </a:r>
            <a:r>
              <a:rPr spc="60" dirty="0"/>
              <a:t> </a:t>
            </a:r>
            <a:r>
              <a:rPr spc="-10" dirty="0"/>
              <a:t>University</a:t>
            </a:r>
            <a:r>
              <a:rPr spc="60" dirty="0"/>
              <a:t> </a:t>
            </a:r>
            <a:r>
              <a:rPr dirty="0"/>
              <a:t>in</a:t>
            </a:r>
            <a:r>
              <a:rPr spc="60" dirty="0"/>
              <a:t> </a:t>
            </a:r>
            <a:r>
              <a:rPr spc="-25" dirty="0"/>
              <a:t>New</a:t>
            </a:r>
            <a:r>
              <a:rPr spc="60" dirty="0"/>
              <a:t> </a:t>
            </a:r>
            <a:r>
              <a:rPr spc="-15" dirty="0"/>
              <a:t>Haven,</a:t>
            </a:r>
            <a:r>
              <a:rPr spc="60" dirty="0"/>
              <a:t> </a:t>
            </a:r>
            <a:r>
              <a:rPr spc="0" dirty="0"/>
              <a:t>CT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1500" y="7619998"/>
            <a:ext cx="12223750" cy="0"/>
          </a:xfrm>
          <a:custGeom>
            <a:avLst/>
            <a:gdLst/>
            <a:ahLst/>
            <a:cxnLst/>
            <a:rect l="l" t="t" r="r" b="b"/>
            <a:pathLst>
              <a:path w="12223750">
                <a:moveTo>
                  <a:pt x="0" y="0"/>
                </a:moveTo>
                <a:lnTo>
                  <a:pt x="12223432" y="0"/>
                </a:lnTo>
              </a:path>
            </a:pathLst>
          </a:custGeom>
          <a:ln w="38100">
            <a:solidFill>
              <a:srgbClr val="747676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0227" y="169544"/>
            <a:ext cx="1201610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i="0" spc="15" dirty="0">
                <a:solidFill>
                  <a:srgbClr val="5C5C5C"/>
                </a:solidFill>
                <a:latin typeface="Palatino Linotype"/>
                <a:cs typeface="Palatino Linotype"/>
              </a:rPr>
              <a:t>Fill </a:t>
            </a:r>
            <a:r>
              <a:rPr sz="2200" i="0" spc="0" dirty="0">
                <a:solidFill>
                  <a:srgbClr val="5C5C5C"/>
                </a:solidFill>
                <a:latin typeface="Palatino Linotype"/>
                <a:cs typeface="Palatino Linotype"/>
              </a:rPr>
              <a:t>in </a:t>
            </a:r>
            <a:r>
              <a:rPr sz="2200" i="0" spc="25" dirty="0">
                <a:solidFill>
                  <a:srgbClr val="5C5C5C"/>
                </a:solidFill>
                <a:latin typeface="Palatino Linotype"/>
                <a:cs typeface="Palatino Linotype"/>
              </a:rPr>
              <a:t>the </a:t>
            </a:r>
            <a:r>
              <a:rPr sz="2200" i="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following </a:t>
            </a:r>
            <a:r>
              <a:rPr sz="2200" i="0" dirty="0">
                <a:solidFill>
                  <a:srgbClr val="5C5C5C"/>
                </a:solidFill>
                <a:latin typeface="Palatino Linotype"/>
                <a:cs typeface="Palatino Linotype"/>
              </a:rPr>
              <a:t>information </a:t>
            </a:r>
            <a:r>
              <a:rPr sz="2200" i="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for </a:t>
            </a:r>
            <a:r>
              <a:rPr sz="2200" i="0" spc="-5" dirty="0">
                <a:solidFill>
                  <a:srgbClr val="5C5C5C"/>
                </a:solidFill>
                <a:latin typeface="Palatino Linotype"/>
                <a:cs typeface="Palatino Linotype"/>
              </a:rPr>
              <a:t>each </a:t>
            </a:r>
            <a:r>
              <a:rPr sz="2200" i="0" dirty="0">
                <a:solidFill>
                  <a:srgbClr val="5C5C5C"/>
                </a:solidFill>
                <a:latin typeface="Palatino Linotype"/>
                <a:cs typeface="Palatino Linotype"/>
              </a:rPr>
              <a:t>society </a:t>
            </a:r>
            <a:r>
              <a:rPr sz="2200" i="0" spc="-125" dirty="0">
                <a:solidFill>
                  <a:srgbClr val="5C5C5C"/>
                </a:solidFill>
                <a:latin typeface="Palatino Linotype"/>
                <a:cs typeface="Palatino Linotype"/>
              </a:rPr>
              <a:t>using </a:t>
            </a:r>
            <a:r>
              <a:rPr sz="2200" i="0" spc="-95" dirty="0">
                <a:solidFill>
                  <a:srgbClr val="5C5C5C"/>
                </a:solidFill>
                <a:latin typeface="Palatino Linotype"/>
                <a:cs typeface="Palatino Linotype"/>
              </a:rPr>
              <a:t>Advanced </a:t>
            </a:r>
            <a:r>
              <a:rPr sz="2200" i="0" spc="10" dirty="0">
                <a:solidFill>
                  <a:srgbClr val="5C5C5C"/>
                </a:solidFill>
                <a:latin typeface="Palatino Linotype"/>
                <a:cs typeface="Palatino Linotype"/>
              </a:rPr>
              <a:t>Search </a:t>
            </a:r>
            <a:r>
              <a:rPr sz="2200" i="0" spc="0" dirty="0">
                <a:solidFill>
                  <a:srgbClr val="5C5C5C"/>
                </a:solidFill>
                <a:latin typeface="Palatino Linotype"/>
                <a:cs typeface="Palatino Linotype"/>
              </a:rPr>
              <a:t>in </a:t>
            </a:r>
            <a:r>
              <a:rPr sz="2200" i="0" u="heavy" spc="-10" dirty="0">
                <a:solidFill>
                  <a:srgbClr val="FF7F00"/>
                </a:solidFill>
                <a:uFill>
                  <a:solidFill>
                    <a:srgbClr val="FF7F00"/>
                  </a:solidFill>
                </a:uFill>
                <a:latin typeface="Palatino Linotype"/>
                <a:cs typeface="Palatino Linotype"/>
                <a:hlinkClick r:id="rId2"/>
              </a:rPr>
              <a:t>eHRAF </a:t>
            </a:r>
            <a:r>
              <a:rPr sz="2200" i="0" u="heavy" spc="-100" dirty="0">
                <a:solidFill>
                  <a:srgbClr val="FF7F00"/>
                </a:solidFill>
                <a:uFill>
                  <a:solidFill>
                    <a:srgbClr val="FF7F00"/>
                  </a:solidFill>
                </a:uFill>
                <a:latin typeface="Palatino Linotype"/>
                <a:cs typeface="Palatino Linotype"/>
                <a:hlinkClick r:id="rId2"/>
              </a:rPr>
              <a:t>World</a:t>
            </a:r>
            <a:r>
              <a:rPr sz="2200" i="0" u="heavy" spc="-210" dirty="0">
                <a:solidFill>
                  <a:srgbClr val="FF7F00"/>
                </a:solidFill>
                <a:uFill>
                  <a:solidFill>
                    <a:srgbClr val="FF7F00"/>
                  </a:solidFill>
                </a:uFill>
                <a:latin typeface="Palatino Linotype"/>
                <a:cs typeface="Palatino Linotype"/>
                <a:hlinkClick r:id="rId2"/>
              </a:rPr>
              <a:t> </a:t>
            </a:r>
            <a:r>
              <a:rPr sz="2200" i="0" u="heavy" spc="-110" dirty="0">
                <a:solidFill>
                  <a:srgbClr val="FF7F00"/>
                </a:solidFill>
                <a:uFill>
                  <a:solidFill>
                    <a:srgbClr val="FF7F00"/>
                  </a:solidFill>
                </a:uFill>
                <a:latin typeface="Palatino Linotype"/>
                <a:cs typeface="Palatino Linotype"/>
                <a:hlinkClick r:id="rId2"/>
              </a:rPr>
              <a:t>Cultures</a:t>
            </a:r>
            <a:endParaRPr sz="2200">
              <a:latin typeface="Palatino Linotype"/>
              <a:cs typeface="Palatino Linotype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5" dirty="0"/>
              <a:t>This</a:t>
            </a:r>
            <a:r>
              <a:rPr spc="60" dirty="0"/>
              <a:t> </a:t>
            </a:r>
            <a:r>
              <a:rPr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Teaching</a:t>
            </a:r>
            <a:r>
              <a:rPr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 </a:t>
            </a:r>
            <a:r>
              <a:rPr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Exercise</a:t>
            </a:r>
            <a:r>
              <a:rPr spc="60" dirty="0">
                <a:solidFill>
                  <a:srgbClr val="D2593D"/>
                </a:solidFill>
              </a:rPr>
              <a:t> </a:t>
            </a:r>
            <a:r>
              <a:rPr spc="5" dirty="0"/>
              <a:t>is</a:t>
            </a:r>
            <a:r>
              <a:rPr spc="60" dirty="0"/>
              <a:t> </a:t>
            </a:r>
            <a:r>
              <a:rPr spc="-25" dirty="0"/>
              <a:t>provided</a:t>
            </a:r>
            <a:r>
              <a:rPr spc="60" dirty="0"/>
              <a:t> </a:t>
            </a:r>
            <a:r>
              <a:rPr spc="-35" dirty="0"/>
              <a:t>by</a:t>
            </a:r>
            <a:r>
              <a:rPr spc="60" dirty="0"/>
              <a:t> </a:t>
            </a:r>
            <a:r>
              <a:rPr spc="5" dirty="0"/>
              <a:t>the</a:t>
            </a:r>
            <a:r>
              <a:rPr spc="65" dirty="0"/>
              <a:t> </a:t>
            </a:r>
            <a:r>
              <a:rPr u="sng" spc="-15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Human</a:t>
            </a:r>
            <a:r>
              <a:rPr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 </a:t>
            </a:r>
            <a:r>
              <a:rPr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Relations</a:t>
            </a:r>
            <a:r>
              <a:rPr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 </a:t>
            </a:r>
            <a:r>
              <a:rPr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Area</a:t>
            </a:r>
            <a:r>
              <a:rPr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 </a:t>
            </a:r>
            <a:r>
              <a:rPr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Files</a:t>
            </a:r>
            <a:r>
              <a:rPr spc="50" dirty="0">
                <a:solidFill>
                  <a:srgbClr val="D2593D"/>
                </a:solidFill>
              </a:rPr>
              <a:t> </a:t>
            </a:r>
            <a:r>
              <a:rPr spc="0" dirty="0"/>
              <a:t>at</a:t>
            </a:r>
            <a:r>
              <a:rPr spc="60" dirty="0"/>
              <a:t> </a:t>
            </a:r>
            <a:r>
              <a:rPr spc="-30" dirty="0"/>
              <a:t>Yale</a:t>
            </a:r>
            <a:r>
              <a:rPr spc="60" dirty="0"/>
              <a:t> </a:t>
            </a:r>
            <a:r>
              <a:rPr spc="-10" dirty="0"/>
              <a:t>University</a:t>
            </a:r>
            <a:r>
              <a:rPr spc="60" dirty="0"/>
              <a:t> </a:t>
            </a:r>
            <a:r>
              <a:rPr dirty="0"/>
              <a:t>in</a:t>
            </a:r>
            <a:r>
              <a:rPr spc="60" dirty="0"/>
              <a:t> </a:t>
            </a:r>
            <a:r>
              <a:rPr spc="-25" dirty="0"/>
              <a:t>New</a:t>
            </a:r>
            <a:r>
              <a:rPr spc="60" dirty="0"/>
              <a:t> </a:t>
            </a:r>
            <a:r>
              <a:rPr spc="-15" dirty="0"/>
              <a:t>Haven,</a:t>
            </a:r>
            <a:r>
              <a:rPr spc="60" dirty="0"/>
              <a:t> </a:t>
            </a:r>
            <a:r>
              <a:rPr spc="0" dirty="0"/>
              <a:t>CT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5175" y="944460"/>
            <a:ext cx="11488420" cy="106870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 indent="-635">
              <a:lnSpc>
                <a:spcPts val="1800"/>
              </a:lnSpc>
              <a:spcBef>
                <a:spcPts val="459"/>
              </a:spcBef>
            </a:pPr>
            <a:r>
              <a:rPr sz="1800" spc="25" dirty="0">
                <a:solidFill>
                  <a:srgbClr val="5C5C5C"/>
                </a:solidFill>
                <a:latin typeface="Palatino Linotype"/>
                <a:cs typeface="Palatino Linotype"/>
              </a:rPr>
              <a:t>T</a:t>
            </a:r>
            <a:r>
              <a:rPr sz="1800" b="1" spc="25" dirty="0">
                <a:solidFill>
                  <a:srgbClr val="5C5C5C"/>
                </a:solidFill>
                <a:latin typeface="Palatino Linotype"/>
                <a:cs typeface="Palatino Linotype"/>
              </a:rPr>
              <a:t>o </a:t>
            </a:r>
            <a:r>
              <a:rPr sz="1800" b="1" spc="40" dirty="0">
                <a:solidFill>
                  <a:srgbClr val="5C5C5C"/>
                </a:solidFill>
                <a:latin typeface="Palatino Linotype"/>
                <a:cs typeface="Palatino Linotype"/>
              </a:rPr>
              <a:t>conduct </a:t>
            </a:r>
            <a:r>
              <a:rPr sz="1800" b="1" spc="25" dirty="0">
                <a:solidFill>
                  <a:srgbClr val="5C5C5C"/>
                </a:solidFill>
                <a:latin typeface="Palatino Linotype"/>
                <a:cs typeface="Palatino Linotype"/>
              </a:rPr>
              <a:t>an </a:t>
            </a:r>
            <a:r>
              <a:rPr sz="180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A</a:t>
            </a:r>
            <a:r>
              <a:rPr sz="1800" b="1" spc="-25" dirty="0">
                <a:solidFill>
                  <a:srgbClr val="5C5C5C"/>
                </a:solidFill>
                <a:latin typeface="Palatino Linotype"/>
                <a:cs typeface="Palatino Linotype"/>
              </a:rPr>
              <a:t>dvanced </a:t>
            </a:r>
            <a:r>
              <a:rPr sz="1800" spc="50" dirty="0">
                <a:solidFill>
                  <a:srgbClr val="5C5C5C"/>
                </a:solidFill>
                <a:latin typeface="Palatino Linotype"/>
                <a:cs typeface="Palatino Linotype"/>
              </a:rPr>
              <a:t>S</a:t>
            </a:r>
            <a:r>
              <a:rPr sz="1800" b="1" spc="50" dirty="0">
                <a:solidFill>
                  <a:srgbClr val="5C5C5C"/>
                </a:solidFill>
                <a:latin typeface="Palatino Linotype"/>
                <a:cs typeface="Palatino Linotype"/>
              </a:rPr>
              <a:t>earch </a:t>
            </a:r>
            <a:r>
              <a:rPr sz="1800" b="1" spc="15" dirty="0">
                <a:solidFill>
                  <a:srgbClr val="5C5C5C"/>
                </a:solidFill>
                <a:latin typeface="Palatino Linotype"/>
                <a:cs typeface="Palatino Linotype"/>
              </a:rPr>
              <a:t>for </a:t>
            </a:r>
            <a:r>
              <a:rPr sz="1800" b="1" spc="25" dirty="0">
                <a:solidFill>
                  <a:srgbClr val="5C5C5C"/>
                </a:solidFill>
                <a:latin typeface="Palatino Linotype"/>
                <a:cs typeface="Palatino Linotype"/>
              </a:rPr>
              <a:t>paragraphs </a:t>
            </a:r>
            <a:r>
              <a:rPr sz="1800" b="1" spc="30" dirty="0">
                <a:solidFill>
                  <a:srgbClr val="5C5C5C"/>
                </a:solidFill>
                <a:latin typeface="Palatino Linotype"/>
                <a:cs typeface="Palatino Linotype"/>
              </a:rPr>
              <a:t>on </a:t>
            </a:r>
            <a:r>
              <a:rPr sz="1800" b="1" spc="0" dirty="0">
                <a:solidFill>
                  <a:srgbClr val="5C5C5C"/>
                </a:solidFill>
                <a:latin typeface="Palatino Linotype"/>
                <a:cs typeface="Palatino Linotype"/>
              </a:rPr>
              <a:t>hide </a:t>
            </a:r>
            <a:r>
              <a:rPr sz="1800" b="1" spc="5" dirty="0">
                <a:solidFill>
                  <a:srgbClr val="5C5C5C"/>
                </a:solidFill>
                <a:latin typeface="Palatino Linotype"/>
                <a:cs typeface="Palatino Linotype"/>
              </a:rPr>
              <a:t>working</a:t>
            </a:r>
            <a:r>
              <a:rPr sz="1800" spc="5" dirty="0">
                <a:solidFill>
                  <a:srgbClr val="5C5C5C"/>
                </a:solidFill>
                <a:latin typeface="Palatino Linotype"/>
                <a:cs typeface="Palatino Linotype"/>
              </a:rPr>
              <a:t>, </a:t>
            </a:r>
            <a:r>
              <a:rPr sz="1800" b="1" dirty="0">
                <a:solidFill>
                  <a:srgbClr val="5C5C5C"/>
                </a:solidFill>
                <a:latin typeface="Palatino Linotype"/>
                <a:cs typeface="Palatino Linotype"/>
              </a:rPr>
              <a:t>add </a:t>
            </a:r>
            <a:r>
              <a:rPr sz="1800" b="1" spc="-5" dirty="0">
                <a:solidFill>
                  <a:srgbClr val="5C5C5C"/>
                </a:solidFill>
                <a:latin typeface="Palatino Linotype"/>
                <a:cs typeface="Palatino Linotype"/>
              </a:rPr>
              <a:t>all </a:t>
            </a:r>
            <a:r>
              <a:rPr sz="1800" b="1" spc="50" dirty="0">
                <a:solidFill>
                  <a:srgbClr val="5C5C5C"/>
                </a:solidFill>
                <a:latin typeface="Palatino Linotype"/>
                <a:cs typeface="Palatino Linotype"/>
              </a:rPr>
              <a:t>three </a:t>
            </a:r>
            <a:r>
              <a:rPr sz="1800" b="1" dirty="0">
                <a:solidFill>
                  <a:srgbClr val="5C5C5C"/>
                </a:solidFill>
                <a:latin typeface="Palatino Linotype"/>
                <a:cs typeface="Palatino Linotype"/>
              </a:rPr>
              <a:t>of </a:t>
            </a:r>
            <a:r>
              <a:rPr sz="1800" b="1" spc="15" dirty="0">
                <a:solidFill>
                  <a:srgbClr val="5C5C5C"/>
                </a:solidFill>
                <a:latin typeface="Palatino Linotype"/>
                <a:cs typeface="Palatino Linotype"/>
              </a:rPr>
              <a:t>your </a:t>
            </a:r>
            <a:r>
              <a:rPr sz="1800" b="1" spc="40" dirty="0">
                <a:solidFill>
                  <a:srgbClr val="5C5C5C"/>
                </a:solidFill>
                <a:latin typeface="Palatino Linotype"/>
                <a:cs typeface="Palatino Linotype"/>
              </a:rPr>
              <a:t>chosen societies </a:t>
            </a:r>
            <a:r>
              <a:rPr sz="1800" b="1" spc="-5" dirty="0">
                <a:solidFill>
                  <a:srgbClr val="5C5C5C"/>
                </a:solidFill>
                <a:latin typeface="Palatino Linotype"/>
                <a:cs typeface="Palatino Linotype"/>
              </a:rPr>
              <a:t>in  </a:t>
            </a:r>
            <a:r>
              <a:rPr sz="1800" b="1" spc="50" dirty="0">
                <a:solidFill>
                  <a:srgbClr val="5C5C5C"/>
                </a:solidFill>
                <a:latin typeface="Palatino Linotype"/>
                <a:cs typeface="Palatino Linotype"/>
              </a:rPr>
              <a:t>the</a:t>
            </a:r>
            <a:r>
              <a:rPr sz="1800" b="1" spc="10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800" spc="-100" dirty="0">
                <a:solidFill>
                  <a:srgbClr val="5C5C5C"/>
                </a:solidFill>
                <a:latin typeface="Palatino Linotype"/>
                <a:cs typeface="Palatino Linotype"/>
              </a:rPr>
              <a:t>"A</a:t>
            </a:r>
            <a:r>
              <a:rPr sz="1800" b="1" spc="-100" dirty="0">
                <a:solidFill>
                  <a:srgbClr val="5C5C5C"/>
                </a:solidFill>
                <a:latin typeface="Palatino Linotype"/>
                <a:cs typeface="Palatino Linotype"/>
              </a:rPr>
              <a:t>dd</a:t>
            </a:r>
            <a:r>
              <a:rPr sz="1800" b="1" spc="10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800" spc="15" dirty="0">
                <a:solidFill>
                  <a:srgbClr val="5C5C5C"/>
                </a:solidFill>
                <a:latin typeface="Palatino Linotype"/>
                <a:cs typeface="Palatino Linotype"/>
              </a:rPr>
              <a:t>C</a:t>
            </a:r>
            <a:r>
              <a:rPr sz="1800" b="1" spc="15" dirty="0">
                <a:solidFill>
                  <a:srgbClr val="5C5C5C"/>
                </a:solidFill>
                <a:latin typeface="Palatino Linotype"/>
                <a:cs typeface="Palatino Linotype"/>
              </a:rPr>
              <a:t>ultures</a:t>
            </a:r>
            <a:r>
              <a:rPr sz="1800" spc="15" dirty="0">
                <a:solidFill>
                  <a:srgbClr val="5C5C5C"/>
                </a:solidFill>
                <a:latin typeface="Palatino Linotype"/>
                <a:cs typeface="Palatino Linotype"/>
              </a:rPr>
              <a:t>"</a:t>
            </a:r>
            <a:r>
              <a:rPr sz="1800" spc="10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800" b="1" spc="30" dirty="0">
                <a:solidFill>
                  <a:srgbClr val="5C5C5C"/>
                </a:solidFill>
                <a:latin typeface="Palatino Linotype"/>
                <a:cs typeface="Palatino Linotype"/>
              </a:rPr>
              <a:t>box</a:t>
            </a:r>
            <a:r>
              <a:rPr sz="1800" spc="30" dirty="0">
                <a:solidFill>
                  <a:srgbClr val="5C5C5C"/>
                </a:solidFill>
                <a:latin typeface="Palatino Linotype"/>
                <a:cs typeface="Palatino Linotype"/>
              </a:rPr>
              <a:t>,</a:t>
            </a:r>
            <a:r>
              <a:rPr sz="1800" spc="10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800" b="1" spc="40" dirty="0">
                <a:solidFill>
                  <a:srgbClr val="5C5C5C"/>
                </a:solidFill>
                <a:latin typeface="Palatino Linotype"/>
                <a:cs typeface="Palatino Linotype"/>
              </a:rPr>
              <a:t>then</a:t>
            </a:r>
            <a:r>
              <a:rPr sz="1800" b="1" spc="10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800" b="1" dirty="0">
                <a:solidFill>
                  <a:srgbClr val="5C5C5C"/>
                </a:solidFill>
                <a:latin typeface="Palatino Linotype"/>
                <a:cs typeface="Palatino Linotype"/>
              </a:rPr>
              <a:t>add</a:t>
            </a:r>
            <a:r>
              <a:rPr sz="1800" b="1" spc="10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800" b="1" spc="-5" dirty="0">
                <a:solidFill>
                  <a:srgbClr val="5C5C5C"/>
                </a:solidFill>
                <a:latin typeface="Palatino Linotype"/>
                <a:cs typeface="Palatino Linotype"/>
              </a:rPr>
              <a:t>in</a:t>
            </a:r>
            <a:r>
              <a:rPr sz="1800" b="1" spc="10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800" b="1" spc="50" dirty="0">
                <a:solidFill>
                  <a:srgbClr val="5C5C5C"/>
                </a:solidFill>
                <a:latin typeface="Palatino Linotype"/>
                <a:cs typeface="Palatino Linotype"/>
              </a:rPr>
              <a:t>the</a:t>
            </a:r>
            <a:r>
              <a:rPr sz="1800" b="1" spc="10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800" b="1" spc="25" dirty="0">
                <a:solidFill>
                  <a:srgbClr val="5C5C5C"/>
                </a:solidFill>
                <a:latin typeface="Palatino Linotype"/>
                <a:cs typeface="Palatino Linotype"/>
              </a:rPr>
              <a:t>subject</a:t>
            </a:r>
            <a:r>
              <a:rPr sz="1800" b="1" spc="10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800" b="1" spc="40" dirty="0">
                <a:solidFill>
                  <a:srgbClr val="5C5C5C"/>
                </a:solidFill>
                <a:latin typeface="Palatino Linotype"/>
                <a:cs typeface="Palatino Linotype"/>
              </a:rPr>
              <a:t>category</a:t>
            </a:r>
            <a:r>
              <a:rPr sz="1800" b="1" spc="10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800" spc="-5" dirty="0">
                <a:solidFill>
                  <a:srgbClr val="5C5C5C"/>
                </a:solidFill>
                <a:latin typeface="Palatino Linotype"/>
                <a:cs typeface="Palatino Linotype"/>
              </a:rPr>
              <a:t>“</a:t>
            </a:r>
            <a:r>
              <a:rPr sz="1800" b="1" spc="-5" dirty="0">
                <a:solidFill>
                  <a:srgbClr val="5C5C5C"/>
                </a:solidFill>
                <a:latin typeface="Palatino Linotype"/>
                <a:cs typeface="Palatino Linotype"/>
              </a:rPr>
              <a:t>work</a:t>
            </a:r>
            <a:r>
              <a:rPr sz="1800" b="1" spc="10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800" b="1" spc="-5" dirty="0">
                <a:solidFill>
                  <a:srgbClr val="5C5C5C"/>
                </a:solidFill>
                <a:latin typeface="Palatino Linotype"/>
                <a:cs typeface="Palatino Linotype"/>
              </a:rPr>
              <a:t>in</a:t>
            </a:r>
            <a:r>
              <a:rPr sz="1800" b="1" spc="10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800" b="1" spc="-5" dirty="0">
                <a:solidFill>
                  <a:srgbClr val="5C5C5C"/>
                </a:solidFill>
                <a:latin typeface="Palatino Linotype"/>
                <a:cs typeface="Palatino Linotype"/>
              </a:rPr>
              <a:t>skins</a:t>
            </a:r>
            <a:r>
              <a:rPr sz="1800" spc="-5" dirty="0">
                <a:solidFill>
                  <a:srgbClr val="5C5C5C"/>
                </a:solidFill>
                <a:latin typeface="Palatino Linotype"/>
                <a:cs typeface="Palatino Linotype"/>
              </a:rPr>
              <a:t>”</a:t>
            </a:r>
            <a:r>
              <a:rPr sz="1800" spc="10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800" b="1" spc="10" dirty="0">
                <a:solidFill>
                  <a:srgbClr val="5C5C5C"/>
                </a:solidFill>
                <a:latin typeface="Palatino Linotype"/>
                <a:cs typeface="Palatino Linotype"/>
              </a:rPr>
              <a:t>and</a:t>
            </a:r>
            <a:r>
              <a:rPr sz="1800" b="1" spc="10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800" b="1" spc="65" dirty="0">
                <a:solidFill>
                  <a:srgbClr val="5C5C5C"/>
                </a:solidFill>
                <a:latin typeface="Palatino Linotype"/>
                <a:cs typeface="Palatino Linotype"/>
              </a:rPr>
              <a:t>execute</a:t>
            </a:r>
            <a:r>
              <a:rPr sz="1800" b="1" spc="10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800" b="1" spc="50" dirty="0">
                <a:solidFill>
                  <a:srgbClr val="5C5C5C"/>
                </a:solidFill>
                <a:latin typeface="Palatino Linotype"/>
                <a:cs typeface="Palatino Linotype"/>
              </a:rPr>
              <a:t>the</a:t>
            </a:r>
            <a:r>
              <a:rPr sz="1800" b="1" spc="10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800" b="1" spc="35" dirty="0">
                <a:solidFill>
                  <a:srgbClr val="5C5C5C"/>
                </a:solidFill>
                <a:latin typeface="Palatino Linotype"/>
                <a:cs typeface="Palatino Linotype"/>
              </a:rPr>
              <a:t>search</a:t>
            </a:r>
            <a:r>
              <a:rPr sz="1800" spc="35" dirty="0">
                <a:solidFill>
                  <a:srgbClr val="5C5C5C"/>
                </a:solidFill>
                <a:latin typeface="Palatino Linotype"/>
                <a:cs typeface="Palatino Linotype"/>
              </a:rPr>
              <a:t>.</a:t>
            </a:r>
            <a:endParaRPr sz="180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2095"/>
              </a:spcBef>
            </a:pPr>
            <a:r>
              <a:rPr sz="1800" spc="-55" dirty="0">
                <a:solidFill>
                  <a:srgbClr val="5C5C5C"/>
                </a:solidFill>
                <a:latin typeface="Palatino Linotype"/>
                <a:cs typeface="Palatino Linotype"/>
              </a:rPr>
              <a:t>For</a:t>
            </a:r>
            <a:r>
              <a:rPr sz="1800" spc="-4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800" spc="-110" dirty="0">
                <a:solidFill>
                  <a:srgbClr val="5C5C5C"/>
                </a:solidFill>
                <a:latin typeface="Palatino Linotype"/>
                <a:cs typeface="Palatino Linotype"/>
              </a:rPr>
              <a:t>a</a:t>
            </a:r>
            <a:r>
              <a:rPr sz="1800" spc="-4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800" spc="-70" dirty="0">
                <a:solidFill>
                  <a:srgbClr val="5C5C5C"/>
                </a:solidFill>
                <a:latin typeface="Palatino Linotype"/>
                <a:cs typeface="Palatino Linotype"/>
              </a:rPr>
              <a:t>brief</a:t>
            </a:r>
            <a:r>
              <a:rPr sz="1800" spc="-4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800" spc="-80" dirty="0">
                <a:solidFill>
                  <a:srgbClr val="5C5C5C"/>
                </a:solidFill>
                <a:latin typeface="Palatino Linotype"/>
                <a:cs typeface="Palatino Linotype"/>
              </a:rPr>
              <a:t>step-by-step</a:t>
            </a:r>
            <a:r>
              <a:rPr sz="1800" spc="-4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800" spc="-110" dirty="0">
                <a:solidFill>
                  <a:srgbClr val="5C5C5C"/>
                </a:solidFill>
                <a:latin typeface="Palatino Linotype"/>
                <a:cs typeface="Palatino Linotype"/>
              </a:rPr>
              <a:t>video</a:t>
            </a:r>
            <a:r>
              <a:rPr sz="1800" spc="-4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800" spc="-120" dirty="0">
                <a:solidFill>
                  <a:srgbClr val="5C5C5C"/>
                </a:solidFill>
                <a:latin typeface="Palatino Linotype"/>
                <a:cs typeface="Palatino Linotype"/>
              </a:rPr>
              <a:t>guide</a:t>
            </a:r>
            <a:r>
              <a:rPr sz="1800" spc="-4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800" spc="-55" dirty="0">
                <a:solidFill>
                  <a:srgbClr val="5C5C5C"/>
                </a:solidFill>
                <a:latin typeface="Palatino Linotype"/>
                <a:cs typeface="Palatino Linotype"/>
              </a:rPr>
              <a:t>to</a:t>
            </a:r>
            <a:r>
              <a:rPr sz="1800" spc="-4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800" spc="-80" dirty="0">
                <a:solidFill>
                  <a:srgbClr val="5C5C5C"/>
                </a:solidFill>
                <a:latin typeface="Palatino Linotype"/>
                <a:cs typeface="Palatino Linotype"/>
              </a:rPr>
              <a:t>conducting</a:t>
            </a:r>
            <a:r>
              <a:rPr sz="1800" spc="-4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800" spc="-90" dirty="0">
                <a:solidFill>
                  <a:srgbClr val="5C5C5C"/>
                </a:solidFill>
                <a:latin typeface="Palatino Linotype"/>
                <a:cs typeface="Palatino Linotype"/>
              </a:rPr>
              <a:t>an</a:t>
            </a:r>
            <a:r>
              <a:rPr sz="1800" spc="-4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800" spc="-120" dirty="0">
                <a:solidFill>
                  <a:srgbClr val="5C5C5C"/>
                </a:solidFill>
                <a:latin typeface="Palatino Linotype"/>
                <a:cs typeface="Palatino Linotype"/>
              </a:rPr>
              <a:t>Advanced</a:t>
            </a:r>
            <a:r>
              <a:rPr sz="1800" spc="-4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800" spc="-80" dirty="0">
                <a:solidFill>
                  <a:srgbClr val="5C5C5C"/>
                </a:solidFill>
                <a:latin typeface="Palatino Linotype"/>
                <a:cs typeface="Palatino Linotype"/>
              </a:rPr>
              <a:t>Search</a:t>
            </a:r>
            <a:r>
              <a:rPr sz="1800" spc="-4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800" spc="-55" dirty="0">
                <a:solidFill>
                  <a:srgbClr val="5C5C5C"/>
                </a:solidFill>
                <a:latin typeface="Palatino Linotype"/>
                <a:cs typeface="Palatino Linotype"/>
              </a:rPr>
              <a:t>in</a:t>
            </a:r>
            <a:r>
              <a:rPr sz="1800" spc="-4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800" spc="-95" dirty="0">
                <a:solidFill>
                  <a:srgbClr val="5C5C5C"/>
                </a:solidFill>
                <a:latin typeface="Palatino Linotype"/>
                <a:cs typeface="Palatino Linotype"/>
              </a:rPr>
              <a:t>eHRAF,</a:t>
            </a:r>
            <a:r>
              <a:rPr sz="1800" spc="-4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800" u="sng" spc="-60" dirty="0">
                <a:solidFill>
                  <a:srgbClr val="FF7F00"/>
                </a:solidFill>
                <a:uFill>
                  <a:solidFill>
                    <a:srgbClr val="FF7F00"/>
                  </a:solidFill>
                </a:uFill>
                <a:latin typeface="Palatino Linotype"/>
                <a:cs typeface="Palatino Linotype"/>
                <a:hlinkClick r:id="rId3"/>
              </a:rPr>
              <a:t>click</a:t>
            </a:r>
            <a:r>
              <a:rPr sz="1800" u="sng" spc="-45" dirty="0">
                <a:solidFill>
                  <a:srgbClr val="FF7F00"/>
                </a:solidFill>
                <a:uFill>
                  <a:solidFill>
                    <a:srgbClr val="FF7F00"/>
                  </a:solidFill>
                </a:uFill>
                <a:latin typeface="Palatino Linotype"/>
                <a:cs typeface="Palatino Linotype"/>
                <a:hlinkClick r:id="rId3"/>
              </a:rPr>
              <a:t> </a:t>
            </a:r>
            <a:r>
              <a:rPr sz="1800" u="sng" spc="-75" dirty="0">
                <a:solidFill>
                  <a:srgbClr val="FF7F00"/>
                </a:solidFill>
                <a:uFill>
                  <a:solidFill>
                    <a:srgbClr val="FF7F00"/>
                  </a:solidFill>
                </a:uFill>
                <a:latin typeface="Palatino Linotype"/>
                <a:cs typeface="Palatino Linotype"/>
                <a:hlinkClick r:id="rId3"/>
              </a:rPr>
              <a:t>here.</a:t>
            </a:r>
            <a:endParaRPr sz="1800">
              <a:latin typeface="Palatino Linotype"/>
              <a:cs typeface="Palatino Linotyp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7540" y="7971459"/>
            <a:ext cx="7524115" cy="78675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0" b="1" spc="-300" dirty="0">
                <a:solidFill>
                  <a:srgbClr val="5C5C5C"/>
                </a:solidFill>
                <a:latin typeface="Arial"/>
                <a:cs typeface="Arial"/>
              </a:rPr>
              <a:t>ASSIGNMENT PART 1</a:t>
            </a:r>
            <a:endParaRPr sz="5000" spc="-300" dirty="0">
              <a:latin typeface="Arial"/>
              <a:cs typeface="Arial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635000" y="2654300"/>
          <a:ext cx="11734800" cy="39922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5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82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3245">
                <a:tc gridSpan="2">
                  <a:txBody>
                    <a:bodyPr/>
                    <a:lstStyle/>
                    <a:p>
                      <a:pPr marL="4013200">
                        <a:lnSpc>
                          <a:spcPct val="100000"/>
                        </a:lnSpc>
                        <a:spcBef>
                          <a:spcPts val="400"/>
                        </a:spcBef>
                        <a:tabLst>
                          <a:tab pos="7085965" algn="l"/>
                          <a:tab pos="9752965" algn="l"/>
                        </a:tabLst>
                      </a:pPr>
                      <a:r>
                        <a:rPr sz="2800" b="1" spc="-17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Society</a:t>
                      </a:r>
                      <a:r>
                        <a:rPr sz="2800" b="1" spc="-1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800" b="1" spc="-7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	</a:t>
                      </a:r>
                      <a:r>
                        <a:rPr sz="2800" b="1" spc="-17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Society</a:t>
                      </a:r>
                      <a:r>
                        <a:rPr sz="2800" b="1" spc="-1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800" b="1" spc="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B	</a:t>
                      </a:r>
                      <a:r>
                        <a:rPr sz="2800" b="1" spc="-17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Society</a:t>
                      </a:r>
                      <a:r>
                        <a:rPr sz="2800" b="1" spc="-18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800" b="1" spc="-16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endParaRPr sz="2800">
                        <a:latin typeface="Trebuchet MS"/>
                        <a:cs typeface="Trebuchet MS"/>
                      </a:endParaRPr>
                    </a:p>
                  </a:txBody>
                  <a:tcPr marL="0" marR="0" marT="50800" marB="0">
                    <a:solidFill>
                      <a:srgbClr val="A6BBB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8865">
                <a:tc>
                  <a:txBody>
                    <a:bodyPr/>
                    <a:lstStyle/>
                    <a:p>
                      <a:pPr marL="711200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sz="1500" spc="-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Division </a:t>
                      </a:r>
                      <a:r>
                        <a:rPr sz="1500" spc="-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of</a:t>
                      </a:r>
                      <a:r>
                        <a:rPr sz="1500" spc="7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500" spc="-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Labor:</a:t>
                      </a:r>
                      <a:endParaRPr sz="1500">
                        <a:latin typeface="Palatino Linotype"/>
                        <a:cs typeface="Palatino Linotype"/>
                      </a:endParaRPr>
                    </a:p>
                    <a:p>
                      <a:pPr marL="88265" marR="89535" algn="ctr">
                        <a:lnSpc>
                          <a:spcPct val="116700"/>
                        </a:lnSpc>
                      </a:pPr>
                      <a:r>
                        <a:rPr sz="1500" i="1" spc="40" dirty="0">
                          <a:solidFill>
                            <a:srgbClr val="5C5C5C"/>
                          </a:solidFill>
                          <a:latin typeface="Times New Roman"/>
                          <a:cs typeface="Times New Roman"/>
                        </a:rPr>
                        <a:t>(If </a:t>
                      </a:r>
                      <a:r>
                        <a:rPr sz="1500" i="1" spc="-35" dirty="0">
                          <a:solidFill>
                            <a:srgbClr val="5C5C5C"/>
                          </a:solidFill>
                          <a:latin typeface="Times New Roman"/>
                          <a:cs typeface="Times New Roman"/>
                        </a:rPr>
                        <a:t>there </a:t>
                      </a:r>
                      <a:r>
                        <a:rPr sz="1500" i="1" spc="-30" dirty="0">
                          <a:solidFill>
                            <a:srgbClr val="5C5C5C"/>
                          </a:solidFill>
                          <a:latin typeface="Times New Roman"/>
                          <a:cs typeface="Times New Roman"/>
                        </a:rPr>
                        <a:t>is </a:t>
                      </a:r>
                      <a:r>
                        <a:rPr sz="1500" i="1" spc="-45" dirty="0">
                          <a:solidFill>
                            <a:srgbClr val="5C5C5C"/>
                          </a:solidFill>
                          <a:latin typeface="Times New Roman"/>
                          <a:cs typeface="Times New Roman"/>
                        </a:rPr>
                        <a:t>a </a:t>
                      </a:r>
                      <a:r>
                        <a:rPr sz="1500" i="1" spc="-20" dirty="0">
                          <a:solidFill>
                            <a:srgbClr val="5C5C5C"/>
                          </a:solidFill>
                          <a:latin typeface="Times New Roman"/>
                          <a:cs typeface="Times New Roman"/>
                        </a:rPr>
                        <a:t>division </a:t>
                      </a:r>
                      <a:r>
                        <a:rPr sz="1500" i="1" spc="-10" dirty="0">
                          <a:solidFill>
                            <a:srgbClr val="5C5C5C"/>
                          </a:solidFill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sz="1500" i="1" spc="-45" dirty="0">
                          <a:solidFill>
                            <a:srgbClr val="5C5C5C"/>
                          </a:solidFill>
                          <a:latin typeface="Times New Roman"/>
                          <a:cs typeface="Times New Roman"/>
                        </a:rPr>
                        <a:t>labor </a:t>
                      </a:r>
                      <a:r>
                        <a:rPr sz="1500" i="1" spc="-15" dirty="0">
                          <a:solidFill>
                            <a:srgbClr val="5C5C5C"/>
                          </a:solidFill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sz="1500" i="1" spc="-254" dirty="0">
                          <a:solidFill>
                            <a:srgbClr val="5C5C5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i="1" spc="-40" dirty="0">
                          <a:solidFill>
                            <a:srgbClr val="5C5C5C"/>
                          </a:solidFill>
                          <a:latin typeface="Times New Roman"/>
                          <a:cs typeface="Times New Roman"/>
                        </a:rPr>
                        <a:t>hide  </a:t>
                      </a:r>
                      <a:r>
                        <a:rPr sz="1500" i="1" spc="-5" dirty="0">
                          <a:solidFill>
                            <a:srgbClr val="5C5C5C"/>
                          </a:solidFill>
                          <a:latin typeface="Times New Roman"/>
                          <a:cs typeface="Times New Roman"/>
                        </a:rPr>
                        <a:t>working, </a:t>
                      </a:r>
                      <a:r>
                        <a:rPr sz="1500" i="1" spc="-10" dirty="0">
                          <a:solidFill>
                            <a:srgbClr val="5C5C5C"/>
                          </a:solidFill>
                          <a:latin typeface="Times New Roman"/>
                          <a:cs typeface="Times New Roman"/>
                        </a:rPr>
                        <a:t>how </a:t>
                      </a:r>
                      <a:r>
                        <a:rPr sz="1500" i="1" spc="-30" dirty="0">
                          <a:solidFill>
                            <a:srgbClr val="5C5C5C"/>
                          </a:solidFill>
                          <a:latin typeface="Times New Roman"/>
                          <a:cs typeface="Times New Roman"/>
                        </a:rPr>
                        <a:t>is </a:t>
                      </a:r>
                      <a:r>
                        <a:rPr sz="1500" i="1" dirty="0">
                          <a:solidFill>
                            <a:srgbClr val="5C5C5C"/>
                          </a:solidFill>
                          <a:latin typeface="Times New Roman"/>
                          <a:cs typeface="Times New Roman"/>
                        </a:rPr>
                        <a:t>work</a:t>
                      </a:r>
                      <a:r>
                        <a:rPr sz="1500" i="1" spc="-175" dirty="0">
                          <a:solidFill>
                            <a:srgbClr val="5C5C5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i="1" spc="-40" dirty="0">
                          <a:solidFill>
                            <a:srgbClr val="5C5C5C"/>
                          </a:solidFill>
                          <a:latin typeface="Times New Roman"/>
                          <a:cs typeface="Times New Roman"/>
                        </a:rPr>
                        <a:t>allocated?)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147320" marB="0">
                    <a:lnB w="12700">
                      <a:solidFill>
                        <a:srgbClr val="5C5C5C"/>
                      </a:solidFill>
                      <a:prstDash val="solid"/>
                    </a:lnB>
                    <a:solidFill>
                      <a:srgbClr val="CBCBCB">
                        <a:alpha val="359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5C5C5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7115">
                <a:tc>
                  <a:txBody>
                    <a:bodyPr/>
                    <a:lstStyle/>
                    <a:p>
                      <a:pPr marL="139065" marR="125095" indent="-3810" algn="ctr">
                        <a:lnSpc>
                          <a:spcPct val="116700"/>
                        </a:lnSpc>
                        <a:spcBef>
                          <a:spcPts val="765"/>
                        </a:spcBef>
                      </a:pPr>
                      <a:r>
                        <a:rPr sz="1500" spc="-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Length </a:t>
                      </a:r>
                      <a:r>
                        <a:rPr sz="1500" spc="-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of </a:t>
                      </a:r>
                      <a:r>
                        <a:rPr sz="1500" spc="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Time/Persons  </a:t>
                      </a:r>
                      <a:r>
                        <a:rPr sz="1500" spc="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(</a:t>
                      </a:r>
                      <a:r>
                        <a:rPr sz="1500" i="1" spc="0" dirty="0">
                          <a:solidFill>
                            <a:srgbClr val="5C5C5C"/>
                          </a:solidFill>
                          <a:latin typeface="Times New Roman"/>
                          <a:cs typeface="Times New Roman"/>
                        </a:rPr>
                        <a:t>Roughly </a:t>
                      </a:r>
                      <a:r>
                        <a:rPr sz="1500" i="1" spc="-10" dirty="0">
                          <a:solidFill>
                            <a:srgbClr val="5C5C5C"/>
                          </a:solidFill>
                          <a:latin typeface="Times New Roman"/>
                          <a:cs typeface="Times New Roman"/>
                        </a:rPr>
                        <a:t>how </a:t>
                      </a:r>
                      <a:r>
                        <a:rPr sz="1500" i="1" spc="-40" dirty="0">
                          <a:solidFill>
                            <a:srgbClr val="5C5C5C"/>
                          </a:solidFill>
                          <a:latin typeface="Times New Roman"/>
                          <a:cs typeface="Times New Roman"/>
                        </a:rPr>
                        <a:t>long </a:t>
                      </a:r>
                      <a:r>
                        <a:rPr sz="1500" i="1" spc="-25" dirty="0">
                          <a:solidFill>
                            <a:srgbClr val="5C5C5C"/>
                          </a:solidFill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sz="1500" i="1" spc="-10" dirty="0">
                          <a:solidFill>
                            <a:srgbClr val="5C5C5C"/>
                          </a:solidFill>
                          <a:latin typeface="Times New Roman"/>
                          <a:cs typeface="Times New Roman"/>
                        </a:rPr>
                        <a:t>how </a:t>
                      </a:r>
                      <a:r>
                        <a:rPr sz="1500" i="1" spc="-5" dirty="0">
                          <a:solidFill>
                            <a:srgbClr val="5C5C5C"/>
                          </a:solidFill>
                          <a:latin typeface="Times New Roman"/>
                          <a:cs typeface="Times New Roman"/>
                        </a:rPr>
                        <a:t>many  </a:t>
                      </a:r>
                      <a:r>
                        <a:rPr sz="1500" i="1" spc="-55" dirty="0">
                          <a:solidFill>
                            <a:srgbClr val="5C5C5C"/>
                          </a:solidFill>
                          <a:latin typeface="Times New Roman"/>
                          <a:cs typeface="Times New Roman"/>
                        </a:rPr>
                        <a:t>people </a:t>
                      </a:r>
                      <a:r>
                        <a:rPr sz="1500" i="1" spc="-60" dirty="0">
                          <a:solidFill>
                            <a:srgbClr val="5C5C5C"/>
                          </a:solidFill>
                          <a:latin typeface="Times New Roman"/>
                          <a:cs typeface="Times New Roman"/>
                        </a:rPr>
                        <a:t>does </a:t>
                      </a:r>
                      <a:r>
                        <a:rPr sz="1500" i="1" spc="35" dirty="0">
                          <a:solidFill>
                            <a:srgbClr val="5C5C5C"/>
                          </a:solidFill>
                          <a:latin typeface="Times New Roman"/>
                          <a:cs typeface="Times New Roman"/>
                        </a:rPr>
                        <a:t>it </a:t>
                      </a:r>
                      <a:r>
                        <a:rPr sz="1500" i="1" spc="0" dirty="0">
                          <a:solidFill>
                            <a:srgbClr val="5C5C5C"/>
                          </a:solidFill>
                          <a:latin typeface="Times New Roman"/>
                          <a:cs typeface="Times New Roman"/>
                        </a:rPr>
                        <a:t>take </a:t>
                      </a:r>
                      <a:r>
                        <a:rPr sz="1500" i="1" spc="5" dirty="0">
                          <a:solidFill>
                            <a:srgbClr val="5C5C5C"/>
                          </a:solidFill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500" i="1" spc="-204" dirty="0">
                          <a:solidFill>
                            <a:srgbClr val="5C5C5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i="1" spc="-75" dirty="0">
                          <a:solidFill>
                            <a:srgbClr val="5C5C5C"/>
                          </a:solidFill>
                          <a:latin typeface="Times New Roman"/>
                          <a:cs typeface="Times New Roman"/>
                        </a:rPr>
                        <a:t>process </a:t>
                      </a:r>
                      <a:r>
                        <a:rPr sz="1500" i="1" spc="-35" dirty="0">
                          <a:solidFill>
                            <a:srgbClr val="5C5C5C"/>
                          </a:solidFill>
                          <a:latin typeface="Times New Roman"/>
                          <a:cs typeface="Times New Roman"/>
                        </a:rPr>
                        <a:t>hides?)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97155" marB="0">
                    <a:lnT w="12700">
                      <a:solidFill>
                        <a:srgbClr val="5C5C5C"/>
                      </a:solidFill>
                      <a:prstDash val="solid"/>
                    </a:lnT>
                    <a:lnB w="12700">
                      <a:solidFill>
                        <a:srgbClr val="5C5C5C"/>
                      </a:solidFill>
                      <a:prstDash val="solid"/>
                    </a:lnB>
                    <a:solidFill>
                      <a:srgbClr val="CBCBCB">
                        <a:alpha val="359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5C5C5C"/>
                      </a:solidFill>
                      <a:prstDash val="solid"/>
                    </a:lnT>
                    <a:lnB w="12700">
                      <a:solidFill>
                        <a:srgbClr val="5C5C5C"/>
                      </a:solidFill>
                      <a:prstDash val="solid"/>
                    </a:lnB>
                    <a:solidFill>
                      <a:srgbClr val="CBCBCB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30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500" spc="-2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Tools </a:t>
                      </a:r>
                      <a:r>
                        <a:rPr sz="1500" spc="-3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and</a:t>
                      </a:r>
                      <a:r>
                        <a:rPr sz="1500" spc="9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500" spc="-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Materials</a:t>
                      </a:r>
                      <a:endParaRPr sz="1500">
                        <a:latin typeface="Palatino Linotype"/>
                        <a:cs typeface="Palatino Linotype"/>
                      </a:endParaRPr>
                    </a:p>
                    <a:p>
                      <a:pPr marR="4254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500" i="1" spc="55" dirty="0">
                          <a:solidFill>
                            <a:srgbClr val="5C5C5C"/>
                          </a:solidFill>
                          <a:latin typeface="Times New Roman"/>
                          <a:cs typeface="Times New Roman"/>
                        </a:rPr>
                        <a:t>(What </a:t>
                      </a:r>
                      <a:r>
                        <a:rPr sz="1500" i="1" spc="-25" dirty="0">
                          <a:solidFill>
                            <a:srgbClr val="5C5C5C"/>
                          </a:solidFill>
                          <a:latin typeface="Times New Roman"/>
                          <a:cs typeface="Times New Roman"/>
                        </a:rPr>
                        <a:t>tools and </a:t>
                      </a:r>
                      <a:r>
                        <a:rPr sz="1500" i="1" spc="-20" dirty="0">
                          <a:solidFill>
                            <a:srgbClr val="5C5C5C"/>
                          </a:solidFill>
                          <a:latin typeface="Times New Roman"/>
                          <a:cs typeface="Times New Roman"/>
                        </a:rPr>
                        <a:t>materials </a:t>
                      </a:r>
                      <a:r>
                        <a:rPr sz="1500" i="1" spc="-70" dirty="0">
                          <a:solidFill>
                            <a:srgbClr val="5C5C5C"/>
                          </a:solidFill>
                          <a:latin typeface="Times New Roman"/>
                          <a:cs typeface="Times New Roman"/>
                        </a:rPr>
                        <a:t>are </a:t>
                      </a:r>
                      <a:r>
                        <a:rPr sz="1500" i="1" spc="-60" dirty="0">
                          <a:solidFill>
                            <a:srgbClr val="5C5C5C"/>
                          </a:solidFill>
                          <a:latin typeface="Times New Roman"/>
                          <a:cs typeface="Times New Roman"/>
                        </a:rPr>
                        <a:t>used?</a:t>
                      </a:r>
                      <a:r>
                        <a:rPr sz="1500" i="1" spc="-254" dirty="0">
                          <a:solidFill>
                            <a:srgbClr val="5C5C5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i="1" spc="90" dirty="0">
                          <a:solidFill>
                            <a:srgbClr val="5C5C5C"/>
                          </a:solidFill>
                          <a:latin typeface="Times New Roman"/>
                          <a:cs typeface="Times New Roman"/>
                        </a:rPr>
                        <a:t>)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T w="12700">
                      <a:solidFill>
                        <a:srgbClr val="5C5C5C"/>
                      </a:solidFill>
                      <a:prstDash val="solid"/>
                    </a:lnT>
                    <a:solidFill>
                      <a:srgbClr val="CBCBCB">
                        <a:alpha val="359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5C5C5C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53300" y="9575800"/>
            <a:ext cx="56013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solidFill>
                  <a:srgbClr val="5C5C5C"/>
                </a:solidFill>
                <a:latin typeface="Palatino Linotype"/>
                <a:cs typeface="Palatino Linotype"/>
              </a:rPr>
              <a:t>This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Teaching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Exercise</a:t>
            </a:r>
            <a:r>
              <a:rPr sz="900" spc="60" dirty="0">
                <a:solidFill>
                  <a:srgbClr val="D2593D"/>
                </a:solidFill>
                <a:latin typeface="Palatino Linotype"/>
                <a:cs typeface="Palatino Linotype"/>
              </a:rPr>
              <a:t> </a:t>
            </a:r>
            <a:r>
              <a:rPr sz="900" spc="5" dirty="0">
                <a:solidFill>
                  <a:srgbClr val="5C5C5C"/>
                </a:solidFill>
                <a:latin typeface="Palatino Linotype"/>
                <a:cs typeface="Palatino Linotype"/>
              </a:rPr>
              <a:t>is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provided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35" dirty="0">
                <a:solidFill>
                  <a:srgbClr val="5C5C5C"/>
                </a:solidFill>
                <a:latin typeface="Palatino Linotype"/>
                <a:cs typeface="Palatino Linotype"/>
              </a:rPr>
              <a:t>by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5" dirty="0">
                <a:solidFill>
                  <a:srgbClr val="5C5C5C"/>
                </a:solidFill>
                <a:latin typeface="Palatino Linotype"/>
                <a:cs typeface="Palatino Linotype"/>
              </a:rPr>
              <a:t>the</a:t>
            </a:r>
            <a:r>
              <a:rPr sz="900" spc="6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u="sng" spc="-15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Human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Relations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Area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Files</a:t>
            </a:r>
            <a:r>
              <a:rPr sz="900" spc="50" dirty="0">
                <a:solidFill>
                  <a:srgbClr val="D2593D"/>
                </a:solidFill>
                <a:latin typeface="Palatino Linotype"/>
                <a:cs typeface="Palatino Linotype"/>
              </a:rPr>
              <a:t> </a:t>
            </a:r>
            <a:r>
              <a:rPr sz="900" spc="0" dirty="0">
                <a:solidFill>
                  <a:srgbClr val="5C5C5C"/>
                </a:solidFill>
                <a:latin typeface="Palatino Linotype"/>
                <a:cs typeface="Palatino Linotype"/>
              </a:rPr>
              <a:t>at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30" dirty="0">
                <a:solidFill>
                  <a:srgbClr val="5C5C5C"/>
                </a:solidFill>
                <a:latin typeface="Palatino Linotype"/>
                <a:cs typeface="Palatino Linotype"/>
              </a:rPr>
              <a:t>Yale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University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dirty="0">
                <a:solidFill>
                  <a:srgbClr val="5C5C5C"/>
                </a:solidFill>
                <a:latin typeface="Palatino Linotype"/>
                <a:cs typeface="Palatino Linotype"/>
              </a:rPr>
              <a:t>in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New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Haven,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0" dirty="0">
                <a:solidFill>
                  <a:srgbClr val="5C5C5C"/>
                </a:solidFill>
                <a:latin typeface="Palatino Linotype"/>
                <a:cs typeface="Palatino Linotype"/>
              </a:rPr>
              <a:t>CT</a:t>
            </a:r>
            <a:endParaRPr sz="9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39370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39044" y="1574800"/>
            <a:ext cx="8081645" cy="0"/>
          </a:xfrm>
          <a:custGeom>
            <a:avLst/>
            <a:gdLst/>
            <a:ahLst/>
            <a:cxnLst/>
            <a:rect l="l" t="t" r="r" b="b"/>
            <a:pathLst>
              <a:path w="8081645">
                <a:moveTo>
                  <a:pt x="0" y="0"/>
                </a:moveTo>
                <a:lnTo>
                  <a:pt x="8081556" y="0"/>
                </a:lnTo>
              </a:path>
            </a:pathLst>
          </a:custGeom>
          <a:ln w="38100">
            <a:solidFill>
              <a:srgbClr val="747676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191000" y="177800"/>
            <a:ext cx="8050530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b="1" i="0" spc="-300" dirty="0">
                <a:latin typeface="Arial"/>
                <a:cs typeface="Arial"/>
              </a:rPr>
              <a:t>ASSIGNMENT PART 2</a:t>
            </a:r>
            <a:endParaRPr sz="5000" spc="-3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77232" y="1854200"/>
            <a:ext cx="7905750" cy="614108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6510" marR="5080">
              <a:lnSpc>
                <a:spcPct val="101200"/>
              </a:lnSpc>
              <a:spcBef>
                <a:spcPts val="60"/>
              </a:spcBef>
            </a:pPr>
            <a:r>
              <a:rPr sz="2800" spc="-30" dirty="0">
                <a:solidFill>
                  <a:srgbClr val="5C5C5C"/>
                </a:solidFill>
                <a:latin typeface="Palatino Linotype"/>
                <a:cs typeface="Palatino Linotype"/>
              </a:rPr>
              <a:t>After </a:t>
            </a:r>
            <a:r>
              <a:rPr sz="2800" spc="-80" dirty="0">
                <a:solidFill>
                  <a:srgbClr val="5C5C5C"/>
                </a:solidFill>
                <a:latin typeface="Palatino Linotype"/>
                <a:cs typeface="Palatino Linotype"/>
              </a:rPr>
              <a:t>you </a:t>
            </a:r>
            <a:r>
              <a:rPr sz="2800" spc="-60" dirty="0">
                <a:solidFill>
                  <a:srgbClr val="5C5C5C"/>
                </a:solidFill>
                <a:latin typeface="Palatino Linotype"/>
                <a:cs typeface="Palatino Linotype"/>
              </a:rPr>
              <a:t>have </a:t>
            </a:r>
            <a:r>
              <a:rPr sz="2800" spc="-35" dirty="0">
                <a:solidFill>
                  <a:srgbClr val="5C5C5C"/>
                </a:solidFill>
                <a:latin typeface="Palatino Linotype"/>
                <a:cs typeface="Palatino Linotype"/>
              </a:rPr>
              <a:t>answered </a:t>
            </a:r>
            <a:r>
              <a:rPr sz="2800" spc="35" dirty="0">
                <a:solidFill>
                  <a:srgbClr val="5C5C5C"/>
                </a:solidFill>
                <a:latin typeface="Palatino Linotype"/>
                <a:cs typeface="Palatino Linotype"/>
              </a:rPr>
              <a:t>the </a:t>
            </a:r>
            <a:r>
              <a:rPr sz="2800" spc="-45" dirty="0">
                <a:solidFill>
                  <a:srgbClr val="5C5C5C"/>
                </a:solidFill>
                <a:latin typeface="Palatino Linotype"/>
                <a:cs typeface="Palatino Linotype"/>
              </a:rPr>
              <a:t>above </a:t>
            </a:r>
            <a:r>
              <a:rPr sz="2800" spc="10" dirty="0">
                <a:solidFill>
                  <a:srgbClr val="5C5C5C"/>
                </a:solidFill>
                <a:latin typeface="Palatino Linotype"/>
                <a:cs typeface="Palatino Linotype"/>
              </a:rPr>
              <a:t>questions  </a:t>
            </a:r>
            <a:r>
              <a:rPr sz="2800" spc="-20" dirty="0">
                <a:solidFill>
                  <a:srgbClr val="5C5C5C"/>
                </a:solidFill>
                <a:latin typeface="Palatino Linotype"/>
                <a:cs typeface="Palatino Linotype"/>
              </a:rPr>
              <a:t>using </a:t>
            </a:r>
            <a:r>
              <a:rPr sz="28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ethnographic </a:t>
            </a:r>
            <a:r>
              <a:rPr sz="2800" spc="-20" dirty="0">
                <a:solidFill>
                  <a:srgbClr val="5C5C5C"/>
                </a:solidFill>
                <a:latin typeface="Palatino Linotype"/>
                <a:cs typeface="Palatino Linotype"/>
              </a:rPr>
              <a:t>data, </a:t>
            </a:r>
            <a:r>
              <a:rPr sz="2800" spc="15" dirty="0">
                <a:solidFill>
                  <a:srgbClr val="5C5C5C"/>
                </a:solidFill>
                <a:latin typeface="Palatino Linotype"/>
                <a:cs typeface="Palatino Linotype"/>
              </a:rPr>
              <a:t>choose </a:t>
            </a:r>
            <a:r>
              <a:rPr sz="2800" spc="5" dirty="0">
                <a:solidFill>
                  <a:srgbClr val="5C5C5C"/>
                </a:solidFill>
                <a:latin typeface="Palatino Linotype"/>
                <a:cs typeface="Palatino Linotype"/>
              </a:rPr>
              <a:t>one </a:t>
            </a:r>
            <a:r>
              <a:rPr sz="28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of </a:t>
            </a:r>
            <a:r>
              <a:rPr sz="2800" spc="35" dirty="0">
                <a:solidFill>
                  <a:srgbClr val="5C5C5C"/>
                </a:solidFill>
                <a:latin typeface="Palatino Linotype"/>
                <a:cs typeface="Palatino Linotype"/>
              </a:rPr>
              <a:t>the </a:t>
            </a:r>
            <a:r>
              <a:rPr sz="2800" spc="-20" dirty="0">
                <a:solidFill>
                  <a:srgbClr val="5C5C5C"/>
                </a:solidFill>
                <a:latin typeface="Palatino Linotype"/>
                <a:cs typeface="Palatino Linotype"/>
              </a:rPr>
              <a:t>two  </a:t>
            </a:r>
            <a:r>
              <a:rPr sz="2800" spc="25" dirty="0">
                <a:solidFill>
                  <a:srgbClr val="5C5C5C"/>
                </a:solidFill>
                <a:latin typeface="Palatino Linotype"/>
                <a:cs typeface="Palatino Linotype"/>
              </a:rPr>
              <a:t>societies </a:t>
            </a:r>
            <a:r>
              <a:rPr sz="2800" dirty="0">
                <a:solidFill>
                  <a:srgbClr val="5C5C5C"/>
                </a:solidFill>
                <a:latin typeface="Palatino Linotype"/>
                <a:cs typeface="Palatino Linotype"/>
              </a:rPr>
              <a:t>as </a:t>
            </a:r>
            <a:r>
              <a:rPr sz="2800" spc="-55" dirty="0">
                <a:solidFill>
                  <a:srgbClr val="5C5C5C"/>
                </a:solidFill>
                <a:latin typeface="Palatino Linotype"/>
                <a:cs typeface="Palatino Linotype"/>
              </a:rPr>
              <a:t>a </a:t>
            </a:r>
            <a:r>
              <a:rPr sz="2800" spc="0" dirty="0">
                <a:solidFill>
                  <a:srgbClr val="5C5C5C"/>
                </a:solidFill>
                <a:latin typeface="Palatino Linotype"/>
                <a:cs typeface="Palatino Linotype"/>
              </a:rPr>
              <a:t>case </a:t>
            </a:r>
            <a:r>
              <a:rPr sz="2800" spc="-50" dirty="0">
                <a:solidFill>
                  <a:srgbClr val="5C5C5C"/>
                </a:solidFill>
                <a:latin typeface="Palatino Linotype"/>
                <a:cs typeface="Palatino Linotype"/>
              </a:rPr>
              <a:t>study </a:t>
            </a:r>
            <a:r>
              <a:rPr sz="2800" spc="-65" dirty="0">
                <a:solidFill>
                  <a:srgbClr val="5C5C5C"/>
                </a:solidFill>
                <a:latin typeface="Palatino Linotype"/>
                <a:cs typeface="Palatino Linotype"/>
              </a:rPr>
              <a:t>and </a:t>
            </a:r>
            <a:r>
              <a:rPr sz="280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answer </a:t>
            </a:r>
            <a:r>
              <a:rPr sz="2800" spc="35" dirty="0">
                <a:solidFill>
                  <a:srgbClr val="5C5C5C"/>
                </a:solidFill>
                <a:latin typeface="Palatino Linotype"/>
                <a:cs typeface="Palatino Linotype"/>
              </a:rPr>
              <a:t>the </a:t>
            </a:r>
            <a:r>
              <a:rPr sz="2800" spc="-30" dirty="0">
                <a:solidFill>
                  <a:srgbClr val="5C5C5C"/>
                </a:solidFill>
                <a:latin typeface="Palatino Linotype"/>
                <a:cs typeface="Palatino Linotype"/>
              </a:rPr>
              <a:t>following  </a:t>
            </a:r>
            <a:r>
              <a:rPr sz="2800" spc="15" dirty="0">
                <a:solidFill>
                  <a:srgbClr val="5C5C5C"/>
                </a:solidFill>
                <a:latin typeface="Palatino Linotype"/>
                <a:cs typeface="Palatino Linotype"/>
              </a:rPr>
              <a:t>questions:</a:t>
            </a:r>
            <a:endParaRPr sz="2800">
              <a:latin typeface="Palatino Linotype"/>
              <a:cs typeface="Palatino Linotype"/>
            </a:endParaRPr>
          </a:p>
          <a:p>
            <a:pPr marL="16510">
              <a:lnSpc>
                <a:spcPct val="100000"/>
              </a:lnSpc>
              <a:spcBef>
                <a:spcPts val="1939"/>
              </a:spcBef>
            </a:pPr>
            <a:r>
              <a:rPr sz="2800" b="1" i="1" spc="-80" dirty="0">
                <a:solidFill>
                  <a:srgbClr val="5C5C5C"/>
                </a:solidFill>
                <a:latin typeface="Palatino Linotype"/>
                <a:cs typeface="Palatino Linotype"/>
              </a:rPr>
              <a:t>Based </a:t>
            </a:r>
            <a:r>
              <a:rPr sz="2800" b="1" i="1" spc="-75" dirty="0">
                <a:solidFill>
                  <a:srgbClr val="5C5C5C"/>
                </a:solidFill>
                <a:latin typeface="Palatino Linotype"/>
                <a:cs typeface="Palatino Linotype"/>
              </a:rPr>
              <a:t>on </a:t>
            </a:r>
            <a:r>
              <a:rPr sz="2800" b="1" i="1" spc="-60" dirty="0">
                <a:solidFill>
                  <a:srgbClr val="5C5C5C"/>
                </a:solidFill>
                <a:latin typeface="Palatino Linotype"/>
                <a:cs typeface="Palatino Linotype"/>
              </a:rPr>
              <a:t>the </a:t>
            </a:r>
            <a:r>
              <a:rPr sz="2800" b="1" i="1" spc="-70" dirty="0">
                <a:solidFill>
                  <a:srgbClr val="5C5C5C"/>
                </a:solidFill>
                <a:latin typeface="Palatino Linotype"/>
                <a:cs typeface="Palatino Linotype"/>
              </a:rPr>
              <a:t>sorts </a:t>
            </a:r>
            <a:r>
              <a:rPr sz="2800" b="1" i="1" spc="-50" dirty="0">
                <a:solidFill>
                  <a:srgbClr val="5C5C5C"/>
                </a:solidFill>
                <a:latin typeface="Palatino Linotype"/>
                <a:cs typeface="Palatino Linotype"/>
              </a:rPr>
              <a:t>of </a:t>
            </a:r>
            <a:r>
              <a:rPr sz="2800" b="1" i="1" spc="-100" dirty="0">
                <a:solidFill>
                  <a:srgbClr val="5C5C5C"/>
                </a:solidFill>
                <a:latin typeface="Palatino Linotype"/>
                <a:cs typeface="Palatino Linotype"/>
              </a:rPr>
              <a:t>work </a:t>
            </a:r>
            <a:r>
              <a:rPr sz="2800" b="1" i="1" spc="-50" dirty="0">
                <a:solidFill>
                  <a:srgbClr val="5C5C5C"/>
                </a:solidFill>
                <a:latin typeface="Palatino Linotype"/>
                <a:cs typeface="Palatino Linotype"/>
              </a:rPr>
              <a:t>in </a:t>
            </a:r>
            <a:r>
              <a:rPr sz="2800" b="1" i="1" spc="-70" dirty="0">
                <a:solidFill>
                  <a:srgbClr val="5C5C5C"/>
                </a:solidFill>
                <a:latin typeface="Palatino Linotype"/>
                <a:cs typeface="Palatino Linotype"/>
              </a:rPr>
              <a:t>skins </a:t>
            </a:r>
            <a:r>
              <a:rPr sz="2800" b="1" i="1" spc="-125" dirty="0">
                <a:solidFill>
                  <a:srgbClr val="5C5C5C"/>
                </a:solidFill>
                <a:latin typeface="Palatino Linotype"/>
                <a:cs typeface="Palatino Linotype"/>
              </a:rPr>
              <a:t>you</a:t>
            </a:r>
            <a:r>
              <a:rPr sz="2800" b="1" i="1" spc="-28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800" b="1" i="1" spc="-35" dirty="0">
                <a:solidFill>
                  <a:srgbClr val="5C5C5C"/>
                </a:solidFill>
                <a:latin typeface="Palatino Linotype"/>
                <a:cs typeface="Palatino Linotype"/>
              </a:rPr>
              <a:t>explored:</a:t>
            </a:r>
            <a:endParaRPr sz="2800">
              <a:latin typeface="Palatino Linotype"/>
              <a:cs typeface="Palatino Linotype"/>
            </a:endParaRPr>
          </a:p>
          <a:p>
            <a:pPr marL="511809" marR="139065" indent="-499109">
              <a:lnSpc>
                <a:spcPct val="101200"/>
              </a:lnSpc>
              <a:spcBef>
                <a:spcPts val="1800"/>
              </a:spcBef>
              <a:buAutoNum type="arabicPeriod"/>
              <a:tabLst>
                <a:tab pos="511809" algn="l"/>
                <a:tab pos="512445" algn="l"/>
              </a:tabLst>
            </a:pPr>
            <a:r>
              <a:rPr sz="2800" spc="30" dirty="0">
                <a:solidFill>
                  <a:srgbClr val="5C5C5C"/>
                </a:solidFill>
                <a:latin typeface="Palatino Linotype"/>
                <a:cs typeface="Palatino Linotype"/>
              </a:rPr>
              <a:t>What </a:t>
            </a:r>
            <a:r>
              <a:rPr sz="2800" spc="-30" dirty="0">
                <a:solidFill>
                  <a:srgbClr val="5C5C5C"/>
                </a:solidFill>
                <a:latin typeface="Palatino Linotype"/>
                <a:cs typeface="Palatino Linotype"/>
              </a:rPr>
              <a:t>evidence </a:t>
            </a:r>
            <a:r>
              <a:rPr sz="28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of </a:t>
            </a:r>
            <a:r>
              <a:rPr sz="2800" spc="-45" dirty="0">
                <a:solidFill>
                  <a:srgbClr val="5C5C5C"/>
                </a:solidFill>
                <a:latin typeface="Palatino Linotype"/>
                <a:cs typeface="Palatino Linotype"/>
              </a:rPr>
              <a:t>working </a:t>
            </a:r>
            <a:r>
              <a:rPr sz="2800" spc="5" dirty="0">
                <a:solidFill>
                  <a:srgbClr val="5C5C5C"/>
                </a:solidFill>
                <a:latin typeface="Palatino Linotype"/>
                <a:cs typeface="Palatino Linotype"/>
              </a:rPr>
              <a:t>in </a:t>
            </a:r>
            <a:r>
              <a:rPr sz="2800" spc="10" dirty="0">
                <a:solidFill>
                  <a:srgbClr val="5C5C5C"/>
                </a:solidFill>
                <a:latin typeface="Palatino Linotype"/>
                <a:cs typeface="Palatino Linotype"/>
              </a:rPr>
              <a:t>skins </a:t>
            </a:r>
            <a:r>
              <a:rPr sz="2800" spc="-70" dirty="0">
                <a:solidFill>
                  <a:srgbClr val="5C5C5C"/>
                </a:solidFill>
                <a:latin typeface="Palatino Linotype"/>
                <a:cs typeface="Palatino Linotype"/>
              </a:rPr>
              <a:t>would </a:t>
            </a:r>
            <a:r>
              <a:rPr sz="2800" spc="-80" dirty="0">
                <a:solidFill>
                  <a:srgbClr val="5C5C5C"/>
                </a:solidFill>
                <a:latin typeface="Palatino Linotype"/>
                <a:cs typeface="Palatino Linotype"/>
              </a:rPr>
              <a:t>you  </a:t>
            </a:r>
            <a:r>
              <a:rPr sz="2800" dirty="0">
                <a:solidFill>
                  <a:srgbClr val="5C5C5C"/>
                </a:solidFill>
                <a:latin typeface="Palatino Linotype"/>
                <a:cs typeface="Palatino Linotype"/>
              </a:rPr>
              <a:t>expect </a:t>
            </a:r>
            <a:r>
              <a:rPr sz="2800" spc="50" dirty="0">
                <a:solidFill>
                  <a:srgbClr val="5C5C5C"/>
                </a:solidFill>
                <a:latin typeface="Palatino Linotype"/>
                <a:cs typeface="Palatino Linotype"/>
              </a:rPr>
              <a:t>to </a:t>
            </a:r>
            <a:r>
              <a:rPr sz="2800" spc="-60" dirty="0">
                <a:solidFill>
                  <a:srgbClr val="5C5C5C"/>
                </a:solidFill>
                <a:latin typeface="Palatino Linotype"/>
                <a:cs typeface="Palatino Linotype"/>
              </a:rPr>
              <a:t>find </a:t>
            </a:r>
            <a:r>
              <a:rPr sz="2800" spc="5" dirty="0">
                <a:solidFill>
                  <a:srgbClr val="5C5C5C"/>
                </a:solidFill>
                <a:latin typeface="Palatino Linotype"/>
                <a:cs typeface="Palatino Linotype"/>
              </a:rPr>
              <a:t>in </a:t>
            </a:r>
            <a:r>
              <a:rPr sz="2800" spc="35" dirty="0">
                <a:solidFill>
                  <a:srgbClr val="5C5C5C"/>
                </a:solidFill>
                <a:latin typeface="Palatino Linotype"/>
                <a:cs typeface="Palatino Linotype"/>
              </a:rPr>
              <a:t>the </a:t>
            </a:r>
            <a:r>
              <a:rPr sz="28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archaeological </a:t>
            </a:r>
            <a:r>
              <a:rPr sz="280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record </a:t>
            </a:r>
            <a:r>
              <a:rPr sz="28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of  </a:t>
            </a:r>
            <a:r>
              <a:rPr sz="2800" spc="35" dirty="0">
                <a:solidFill>
                  <a:srgbClr val="5C5C5C"/>
                </a:solidFill>
                <a:latin typeface="Palatino Linotype"/>
                <a:cs typeface="Palatino Linotype"/>
              </a:rPr>
              <a:t>this </a:t>
            </a:r>
            <a:r>
              <a:rPr sz="2800" spc="5" dirty="0">
                <a:solidFill>
                  <a:srgbClr val="5C5C5C"/>
                </a:solidFill>
                <a:latin typeface="Palatino Linotype"/>
                <a:cs typeface="Palatino Linotype"/>
              </a:rPr>
              <a:t>society? </a:t>
            </a:r>
            <a:r>
              <a:rPr sz="2800" spc="190" dirty="0">
                <a:solidFill>
                  <a:srgbClr val="5C5C5C"/>
                </a:solidFill>
                <a:latin typeface="Palatino Linotype"/>
                <a:cs typeface="Palatino Linotype"/>
              </a:rPr>
              <a:t>(5</a:t>
            </a:r>
            <a:r>
              <a:rPr sz="2800" spc="16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800" spc="40" dirty="0">
                <a:solidFill>
                  <a:srgbClr val="5C5C5C"/>
                </a:solidFill>
                <a:latin typeface="Palatino Linotype"/>
                <a:cs typeface="Palatino Linotype"/>
              </a:rPr>
              <a:t>minutes)</a:t>
            </a:r>
            <a:endParaRPr sz="2800">
              <a:latin typeface="Palatino Linotype"/>
              <a:cs typeface="Palatino Linotype"/>
            </a:endParaRPr>
          </a:p>
          <a:p>
            <a:pPr marL="511809" indent="-499109">
              <a:lnSpc>
                <a:spcPct val="100000"/>
              </a:lnSpc>
              <a:spcBef>
                <a:spcPts val="1875"/>
              </a:spcBef>
              <a:buAutoNum type="arabicPeriod"/>
              <a:tabLst>
                <a:tab pos="511809" algn="l"/>
                <a:tab pos="512445" algn="l"/>
              </a:tabLst>
            </a:pPr>
            <a:r>
              <a:rPr sz="2800" spc="25" dirty="0">
                <a:solidFill>
                  <a:srgbClr val="5C5C5C"/>
                </a:solidFill>
                <a:latin typeface="Palatino Linotype"/>
                <a:cs typeface="Palatino Linotype"/>
              </a:rPr>
              <a:t>Where </a:t>
            </a:r>
            <a:r>
              <a:rPr sz="2800" spc="-70" dirty="0">
                <a:solidFill>
                  <a:srgbClr val="5C5C5C"/>
                </a:solidFill>
                <a:latin typeface="Palatino Linotype"/>
                <a:cs typeface="Palatino Linotype"/>
              </a:rPr>
              <a:t>would </a:t>
            </a:r>
            <a:r>
              <a:rPr sz="2800" spc="-80" dirty="0">
                <a:solidFill>
                  <a:srgbClr val="5C5C5C"/>
                </a:solidFill>
                <a:latin typeface="Palatino Linotype"/>
                <a:cs typeface="Palatino Linotype"/>
              </a:rPr>
              <a:t>you </a:t>
            </a:r>
            <a:r>
              <a:rPr sz="2800" dirty="0">
                <a:solidFill>
                  <a:srgbClr val="5C5C5C"/>
                </a:solidFill>
                <a:latin typeface="Palatino Linotype"/>
                <a:cs typeface="Palatino Linotype"/>
              </a:rPr>
              <a:t>look </a:t>
            </a:r>
            <a:r>
              <a:rPr sz="28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for </a:t>
            </a:r>
            <a:r>
              <a:rPr sz="2800" spc="55" dirty="0">
                <a:solidFill>
                  <a:srgbClr val="5C5C5C"/>
                </a:solidFill>
                <a:latin typeface="Palatino Linotype"/>
                <a:cs typeface="Palatino Linotype"/>
              </a:rPr>
              <a:t>it? </a:t>
            </a:r>
            <a:r>
              <a:rPr sz="2800" spc="190" dirty="0">
                <a:solidFill>
                  <a:srgbClr val="5C5C5C"/>
                </a:solidFill>
                <a:latin typeface="Palatino Linotype"/>
                <a:cs typeface="Palatino Linotype"/>
              </a:rPr>
              <a:t>(5</a:t>
            </a:r>
            <a:r>
              <a:rPr sz="2800" spc="59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800" spc="40" dirty="0">
                <a:solidFill>
                  <a:srgbClr val="5C5C5C"/>
                </a:solidFill>
                <a:latin typeface="Palatino Linotype"/>
                <a:cs typeface="Palatino Linotype"/>
              </a:rPr>
              <a:t>minutes)</a:t>
            </a:r>
            <a:endParaRPr sz="2800">
              <a:latin typeface="Palatino Linotype"/>
              <a:cs typeface="Palatino Linotype"/>
            </a:endParaRPr>
          </a:p>
          <a:p>
            <a:pPr marL="511809" marR="178435" indent="-499109">
              <a:lnSpc>
                <a:spcPct val="101200"/>
              </a:lnSpc>
              <a:spcBef>
                <a:spcPts val="1865"/>
              </a:spcBef>
              <a:buAutoNum type="arabicPeriod"/>
              <a:tabLst>
                <a:tab pos="511809" algn="l"/>
                <a:tab pos="512445" algn="l"/>
              </a:tabLst>
            </a:pPr>
            <a:r>
              <a:rPr sz="2800" spc="-100" dirty="0">
                <a:solidFill>
                  <a:srgbClr val="5C5C5C"/>
                </a:solidFill>
                <a:latin typeface="Palatino Linotype"/>
                <a:cs typeface="Palatino Linotype"/>
              </a:rPr>
              <a:t>And </a:t>
            </a:r>
            <a:r>
              <a:rPr sz="2800" spc="-50" dirty="0">
                <a:solidFill>
                  <a:srgbClr val="5C5C5C"/>
                </a:solidFill>
                <a:latin typeface="Palatino Linotype"/>
                <a:cs typeface="Palatino Linotype"/>
              </a:rPr>
              <a:t>how </a:t>
            </a:r>
            <a:r>
              <a:rPr sz="2800" spc="-70" dirty="0">
                <a:solidFill>
                  <a:srgbClr val="5C5C5C"/>
                </a:solidFill>
                <a:latin typeface="Palatino Linotype"/>
                <a:cs typeface="Palatino Linotype"/>
              </a:rPr>
              <a:t>would </a:t>
            </a:r>
            <a:r>
              <a:rPr sz="2800" spc="-80" dirty="0">
                <a:solidFill>
                  <a:srgbClr val="5C5C5C"/>
                </a:solidFill>
                <a:latin typeface="Palatino Linotype"/>
                <a:cs typeface="Palatino Linotype"/>
              </a:rPr>
              <a:t>you </a:t>
            </a:r>
            <a:r>
              <a:rPr sz="28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distinguish </a:t>
            </a:r>
            <a:r>
              <a:rPr sz="2800" spc="50" dirty="0">
                <a:solidFill>
                  <a:srgbClr val="5C5C5C"/>
                </a:solidFill>
                <a:latin typeface="Palatino Linotype"/>
                <a:cs typeface="Palatino Linotype"/>
              </a:rPr>
              <a:t>it </a:t>
            </a:r>
            <a:r>
              <a:rPr sz="28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from </a:t>
            </a:r>
            <a:r>
              <a:rPr sz="2800" spc="25" dirty="0">
                <a:solidFill>
                  <a:srgbClr val="5C5C5C"/>
                </a:solidFill>
                <a:latin typeface="Palatino Linotype"/>
                <a:cs typeface="Palatino Linotype"/>
              </a:rPr>
              <a:t>other  </a:t>
            </a:r>
            <a:r>
              <a:rPr sz="280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zoological </a:t>
            </a:r>
            <a:r>
              <a:rPr sz="2800" spc="-30" dirty="0">
                <a:solidFill>
                  <a:srgbClr val="5C5C5C"/>
                </a:solidFill>
                <a:latin typeface="Palatino Linotype"/>
                <a:cs typeface="Palatino Linotype"/>
              </a:rPr>
              <a:t>evidence </a:t>
            </a:r>
            <a:r>
              <a:rPr sz="2800" dirty="0">
                <a:solidFill>
                  <a:srgbClr val="5C5C5C"/>
                </a:solidFill>
                <a:latin typeface="Palatino Linotype"/>
                <a:cs typeface="Palatino Linotype"/>
              </a:rPr>
              <a:t>or </a:t>
            </a:r>
            <a:r>
              <a:rPr sz="2800" spc="25" dirty="0">
                <a:solidFill>
                  <a:srgbClr val="5C5C5C"/>
                </a:solidFill>
                <a:latin typeface="Palatino Linotype"/>
                <a:cs typeface="Palatino Linotype"/>
              </a:rPr>
              <a:t>other </a:t>
            </a:r>
            <a:r>
              <a:rPr sz="2800" spc="0" dirty="0">
                <a:solidFill>
                  <a:srgbClr val="5C5C5C"/>
                </a:solidFill>
                <a:latin typeface="Palatino Linotype"/>
                <a:cs typeface="Palatino Linotype"/>
              </a:rPr>
              <a:t>practices? </a:t>
            </a:r>
            <a:r>
              <a:rPr sz="2800" spc="185" dirty="0">
                <a:solidFill>
                  <a:srgbClr val="5C5C5C"/>
                </a:solidFill>
                <a:latin typeface="Palatino Linotype"/>
                <a:cs typeface="Palatino Linotype"/>
              </a:rPr>
              <a:t>(5  </a:t>
            </a:r>
            <a:r>
              <a:rPr sz="2800" spc="40" dirty="0">
                <a:solidFill>
                  <a:srgbClr val="5C5C5C"/>
                </a:solidFill>
                <a:latin typeface="Palatino Linotype"/>
                <a:cs typeface="Palatino Linotype"/>
              </a:rPr>
              <a:t>minutes)</a:t>
            </a:r>
            <a:endParaRPr sz="2800">
              <a:latin typeface="Palatino Linotype"/>
              <a:cs typeface="Palatino Linotyp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81500" y="8628329"/>
            <a:ext cx="786003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7700"/>
              </a:lnSpc>
              <a:spcBef>
                <a:spcPts val="100"/>
              </a:spcBef>
            </a:pPr>
            <a:r>
              <a:rPr sz="1700" i="1" spc="-80" dirty="0">
                <a:solidFill>
                  <a:srgbClr val="48454F"/>
                </a:solidFill>
                <a:latin typeface="Times New Roman"/>
                <a:cs typeface="Times New Roman"/>
              </a:rPr>
              <a:t>Cree </a:t>
            </a:r>
            <a:r>
              <a:rPr sz="1700" i="1" spc="-25" dirty="0">
                <a:solidFill>
                  <a:srgbClr val="48454F"/>
                </a:solidFill>
                <a:latin typeface="Times New Roman"/>
                <a:cs typeface="Times New Roman"/>
              </a:rPr>
              <a:t>women </a:t>
            </a:r>
            <a:r>
              <a:rPr sz="1700" i="1" spc="-10" dirty="0">
                <a:solidFill>
                  <a:srgbClr val="48454F"/>
                </a:solidFill>
                <a:latin typeface="Times New Roman"/>
                <a:cs typeface="Times New Roman"/>
              </a:rPr>
              <a:t>working </a:t>
            </a:r>
            <a:r>
              <a:rPr sz="1700" i="1" spc="-40" dirty="0">
                <a:solidFill>
                  <a:srgbClr val="48454F"/>
                </a:solidFill>
                <a:latin typeface="Times New Roman"/>
                <a:cs typeface="Times New Roman"/>
              </a:rPr>
              <a:t>on </a:t>
            </a:r>
            <a:r>
              <a:rPr sz="1700" i="1" spc="-50" dirty="0">
                <a:solidFill>
                  <a:srgbClr val="48454F"/>
                </a:solidFill>
                <a:latin typeface="Times New Roman"/>
                <a:cs typeface="Times New Roman"/>
              </a:rPr>
              <a:t>a </a:t>
            </a:r>
            <a:r>
              <a:rPr sz="1700" i="1" spc="-60" dirty="0">
                <a:solidFill>
                  <a:srgbClr val="48454F"/>
                </a:solidFill>
                <a:latin typeface="Times New Roman"/>
                <a:cs typeface="Times New Roman"/>
              </a:rPr>
              <a:t>large </a:t>
            </a:r>
            <a:r>
              <a:rPr sz="1700" i="1" spc="-65" dirty="0">
                <a:solidFill>
                  <a:srgbClr val="48454F"/>
                </a:solidFill>
                <a:latin typeface="Times New Roman"/>
                <a:cs typeface="Times New Roman"/>
              </a:rPr>
              <a:t>moose </a:t>
            </a:r>
            <a:r>
              <a:rPr sz="1700" i="1" spc="-40" dirty="0">
                <a:solidFill>
                  <a:srgbClr val="48454F"/>
                </a:solidFill>
                <a:latin typeface="Times New Roman"/>
                <a:cs typeface="Times New Roman"/>
              </a:rPr>
              <a:t>hide </a:t>
            </a:r>
            <a:r>
              <a:rPr sz="1700" i="1" spc="-45" dirty="0">
                <a:solidFill>
                  <a:srgbClr val="48454F"/>
                </a:solidFill>
                <a:latin typeface="Times New Roman"/>
                <a:cs typeface="Times New Roman"/>
              </a:rPr>
              <a:t>- </a:t>
            </a:r>
            <a:r>
              <a:rPr sz="1700" i="1" spc="-20" dirty="0">
                <a:solidFill>
                  <a:srgbClr val="48454F"/>
                </a:solidFill>
                <a:latin typeface="Times New Roman"/>
                <a:cs typeface="Times New Roman"/>
              </a:rPr>
              <a:t>Waterhen </a:t>
            </a:r>
            <a:r>
              <a:rPr sz="1700" i="1" spc="-15" dirty="0">
                <a:solidFill>
                  <a:srgbClr val="48454F"/>
                </a:solidFill>
                <a:latin typeface="Times New Roman"/>
                <a:cs typeface="Times New Roman"/>
              </a:rPr>
              <a:t>River </a:t>
            </a:r>
            <a:r>
              <a:rPr sz="1700" i="1" spc="-50" dirty="0">
                <a:solidFill>
                  <a:srgbClr val="48454F"/>
                </a:solidFill>
                <a:latin typeface="Times New Roman"/>
                <a:cs typeface="Times New Roman"/>
              </a:rPr>
              <a:t>area, </a:t>
            </a:r>
            <a:r>
              <a:rPr sz="1700" i="1" spc="-10" dirty="0">
                <a:solidFill>
                  <a:srgbClr val="48454F"/>
                </a:solidFill>
                <a:latin typeface="Times New Roman"/>
                <a:cs typeface="Times New Roman"/>
              </a:rPr>
              <a:t>Northern </a:t>
            </a:r>
            <a:r>
              <a:rPr sz="1700" i="1" spc="65" dirty="0">
                <a:solidFill>
                  <a:srgbClr val="48454F"/>
                </a:solidFill>
                <a:latin typeface="Times New Roman"/>
                <a:cs typeface="Times New Roman"/>
              </a:rPr>
              <a:t>(NREA).</a:t>
            </a:r>
            <a:r>
              <a:rPr sz="1700" i="1" spc="-170" dirty="0">
                <a:solidFill>
                  <a:srgbClr val="48454F"/>
                </a:solidFill>
                <a:latin typeface="Times New Roman"/>
                <a:cs typeface="Times New Roman"/>
              </a:rPr>
              <a:t> </a:t>
            </a:r>
            <a:r>
              <a:rPr sz="1700" i="1" spc="-50" dirty="0">
                <a:solidFill>
                  <a:srgbClr val="48454F"/>
                </a:solidFill>
                <a:latin typeface="Times New Roman"/>
                <a:cs typeface="Times New Roman"/>
              </a:rPr>
              <a:t>Public  </a:t>
            </a:r>
            <a:r>
              <a:rPr sz="1700" i="1" spc="-15" dirty="0">
                <a:solidFill>
                  <a:srgbClr val="48454F"/>
                </a:solidFill>
                <a:latin typeface="Times New Roman"/>
                <a:cs typeface="Times New Roman"/>
              </a:rPr>
              <a:t>Domain </a:t>
            </a:r>
            <a:r>
              <a:rPr sz="1700" i="1" spc="-50" dirty="0">
                <a:solidFill>
                  <a:srgbClr val="48454F"/>
                </a:solidFill>
                <a:latin typeface="Times New Roman"/>
                <a:cs typeface="Times New Roman"/>
              </a:rPr>
              <a:t>Image </a:t>
            </a:r>
            <a:r>
              <a:rPr sz="1700" i="1" spc="-15" dirty="0">
                <a:solidFill>
                  <a:srgbClr val="48454F"/>
                </a:solidFill>
                <a:latin typeface="Times New Roman"/>
                <a:cs typeface="Times New Roman"/>
              </a:rPr>
              <a:t>via </a:t>
            </a:r>
            <a:r>
              <a:rPr sz="1700" i="1" dirty="0">
                <a:solidFill>
                  <a:srgbClr val="48454F"/>
                </a:solidFill>
                <a:latin typeface="Times New Roman"/>
                <a:cs typeface="Times New Roman"/>
              </a:rPr>
              <a:t>Wikimedia</a:t>
            </a:r>
            <a:r>
              <a:rPr sz="1700" i="1" spc="-145" dirty="0">
                <a:solidFill>
                  <a:srgbClr val="48454F"/>
                </a:solidFill>
                <a:latin typeface="Times New Roman"/>
                <a:cs typeface="Times New Roman"/>
              </a:rPr>
              <a:t> </a:t>
            </a:r>
            <a:r>
              <a:rPr sz="1700" i="1" spc="-30" dirty="0">
                <a:solidFill>
                  <a:srgbClr val="48454F"/>
                </a:solidFill>
                <a:latin typeface="Times New Roman"/>
                <a:cs typeface="Times New Roman"/>
              </a:rPr>
              <a:t>Commons</a:t>
            </a:r>
            <a:endParaRPr sz="1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422900"/>
            <a:ext cx="13004800" cy="3606800"/>
          </a:xfrm>
          <a:custGeom>
            <a:avLst/>
            <a:gdLst/>
            <a:ahLst/>
            <a:cxnLst/>
            <a:rect l="l" t="t" r="r" b="b"/>
            <a:pathLst>
              <a:path w="13004800" h="3606800">
                <a:moveTo>
                  <a:pt x="0" y="0"/>
                </a:moveTo>
                <a:lnTo>
                  <a:pt x="13004800" y="0"/>
                </a:lnTo>
                <a:lnTo>
                  <a:pt x="13004800" y="3606800"/>
                </a:lnTo>
                <a:lnTo>
                  <a:pt x="0" y="3606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58800" y="5309309"/>
            <a:ext cx="11836400" cy="3184525"/>
          </a:xfrm>
          <a:prstGeom prst="rect">
            <a:avLst/>
          </a:prstGeom>
        </p:spPr>
        <p:txBody>
          <a:bodyPr vert="horz" wrap="square" lIns="0" tIns="43053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3390"/>
              </a:spcBef>
              <a:tabLst>
                <a:tab pos="6194425" algn="l"/>
              </a:tabLst>
            </a:pPr>
            <a:r>
              <a:rPr sz="12100" b="1" u="heavy" spc="-300" dirty="0" smtClean="0">
                <a:solidFill>
                  <a:srgbClr val="5C5C5C"/>
                </a:solidFill>
                <a:uFill>
                  <a:solidFill>
                    <a:srgbClr val="747676"/>
                  </a:solidFill>
                </a:uFill>
                <a:latin typeface="Arial"/>
                <a:cs typeface="Arial"/>
              </a:rPr>
              <a:t>RESOURCES</a:t>
            </a:r>
            <a:endParaRPr sz="12100" spc="-300" dirty="0">
              <a:latin typeface="Arial"/>
              <a:cs typeface="Arial"/>
            </a:endParaRPr>
          </a:p>
          <a:p>
            <a:pPr marL="3214370">
              <a:lnSpc>
                <a:spcPct val="100000"/>
              </a:lnSpc>
              <a:spcBef>
                <a:spcPts val="1305"/>
              </a:spcBef>
            </a:pPr>
            <a:r>
              <a:rPr sz="4800" i="1" spc="-5" dirty="0">
                <a:solidFill>
                  <a:srgbClr val="747676"/>
                </a:solidFill>
                <a:latin typeface="Times New Roman"/>
                <a:cs typeface="Times New Roman"/>
              </a:rPr>
              <a:t>Assignment </a:t>
            </a:r>
            <a:r>
              <a:rPr sz="4800" i="1" spc="-75" dirty="0">
                <a:solidFill>
                  <a:srgbClr val="747676"/>
                </a:solidFill>
                <a:latin typeface="Times New Roman"/>
                <a:cs typeface="Times New Roman"/>
              </a:rPr>
              <a:t>Rubric, </a:t>
            </a:r>
            <a:r>
              <a:rPr sz="4800" i="1" spc="-65" dirty="0">
                <a:solidFill>
                  <a:srgbClr val="747676"/>
                </a:solidFill>
                <a:latin typeface="Times New Roman"/>
                <a:cs typeface="Times New Roman"/>
              </a:rPr>
              <a:t>Tips,</a:t>
            </a:r>
            <a:r>
              <a:rPr sz="4800" i="1" spc="-375" dirty="0">
                <a:solidFill>
                  <a:srgbClr val="747676"/>
                </a:solidFill>
                <a:latin typeface="Times New Roman"/>
                <a:cs typeface="Times New Roman"/>
              </a:rPr>
              <a:t> </a:t>
            </a:r>
            <a:r>
              <a:rPr sz="4800" i="1" spc="-155" dirty="0">
                <a:solidFill>
                  <a:srgbClr val="747676"/>
                </a:solidFill>
                <a:latin typeface="Times New Roman"/>
                <a:cs typeface="Times New Roman"/>
              </a:rPr>
              <a:t>References</a:t>
            </a:r>
            <a:endParaRPr sz="48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9476316"/>
            <a:ext cx="13004800" cy="277495"/>
          </a:xfrm>
          <a:custGeom>
            <a:avLst/>
            <a:gdLst/>
            <a:ahLst/>
            <a:cxnLst/>
            <a:rect l="l" t="t" r="r" b="b"/>
            <a:pathLst>
              <a:path w="13004800" h="277495">
                <a:moveTo>
                  <a:pt x="0" y="277283"/>
                </a:moveTo>
                <a:lnTo>
                  <a:pt x="0" y="0"/>
                </a:lnTo>
                <a:lnTo>
                  <a:pt x="13004800" y="0"/>
                </a:lnTo>
                <a:lnTo>
                  <a:pt x="13004800" y="277283"/>
                </a:lnTo>
                <a:lnTo>
                  <a:pt x="0" y="2772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333500" y="9525000"/>
            <a:ext cx="1033081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i="1" spc="-55" dirty="0">
                <a:solidFill>
                  <a:srgbClr val="48454F"/>
                </a:solidFill>
                <a:latin typeface="Times New Roman"/>
                <a:cs typeface="Times New Roman"/>
              </a:rPr>
              <a:t>Young</a:t>
            </a:r>
            <a:r>
              <a:rPr sz="1500" i="1" spc="-45" dirty="0">
                <a:solidFill>
                  <a:srgbClr val="48454F"/>
                </a:solidFill>
                <a:latin typeface="Times New Roman"/>
                <a:cs typeface="Times New Roman"/>
              </a:rPr>
              <a:t> </a:t>
            </a:r>
            <a:r>
              <a:rPr sz="1500" i="1" spc="-25" dirty="0">
                <a:solidFill>
                  <a:srgbClr val="48454F"/>
                </a:solidFill>
                <a:latin typeface="Times New Roman"/>
                <a:cs typeface="Times New Roman"/>
              </a:rPr>
              <a:t>Cowboy</a:t>
            </a:r>
            <a:r>
              <a:rPr sz="1500" i="1" spc="-45" dirty="0">
                <a:solidFill>
                  <a:srgbClr val="48454F"/>
                </a:solidFill>
                <a:latin typeface="Times New Roman"/>
                <a:cs typeface="Times New Roman"/>
              </a:rPr>
              <a:t> </a:t>
            </a:r>
            <a:r>
              <a:rPr sz="1500" i="1" spc="-30" dirty="0">
                <a:solidFill>
                  <a:srgbClr val="48454F"/>
                </a:solidFill>
                <a:latin typeface="Times New Roman"/>
                <a:cs typeface="Times New Roman"/>
              </a:rPr>
              <a:t>Is</a:t>
            </a:r>
            <a:r>
              <a:rPr sz="1500" i="1" spc="-45" dirty="0">
                <a:solidFill>
                  <a:srgbClr val="48454F"/>
                </a:solidFill>
                <a:latin typeface="Times New Roman"/>
                <a:cs typeface="Times New Roman"/>
              </a:rPr>
              <a:t> </a:t>
            </a:r>
            <a:r>
              <a:rPr sz="1500" i="1" spc="-35" dirty="0">
                <a:solidFill>
                  <a:srgbClr val="48454F"/>
                </a:solidFill>
                <a:latin typeface="Times New Roman"/>
                <a:cs typeface="Times New Roman"/>
              </a:rPr>
              <a:t>Being</a:t>
            </a:r>
            <a:r>
              <a:rPr sz="1500" i="1" spc="-45" dirty="0">
                <a:solidFill>
                  <a:srgbClr val="48454F"/>
                </a:solidFill>
                <a:latin typeface="Times New Roman"/>
                <a:cs typeface="Times New Roman"/>
              </a:rPr>
              <a:t> </a:t>
            </a:r>
            <a:r>
              <a:rPr sz="1500" i="1" spc="-20" dirty="0">
                <a:solidFill>
                  <a:srgbClr val="48454F"/>
                </a:solidFill>
                <a:latin typeface="Times New Roman"/>
                <a:cs typeface="Times New Roman"/>
              </a:rPr>
              <a:t>Fitted</a:t>
            </a:r>
            <a:r>
              <a:rPr sz="1500" i="1" spc="-45" dirty="0">
                <a:solidFill>
                  <a:srgbClr val="48454F"/>
                </a:solidFill>
                <a:latin typeface="Times New Roman"/>
                <a:cs typeface="Times New Roman"/>
              </a:rPr>
              <a:t> </a:t>
            </a:r>
            <a:r>
              <a:rPr sz="1500" i="1" spc="-20" dirty="0">
                <a:solidFill>
                  <a:srgbClr val="48454F"/>
                </a:solidFill>
                <a:latin typeface="Times New Roman"/>
                <a:cs typeface="Times New Roman"/>
              </a:rPr>
              <a:t>for</a:t>
            </a:r>
            <a:r>
              <a:rPr sz="1500" i="1" spc="-45" dirty="0">
                <a:solidFill>
                  <a:srgbClr val="48454F"/>
                </a:solidFill>
                <a:latin typeface="Times New Roman"/>
                <a:cs typeface="Times New Roman"/>
              </a:rPr>
              <a:t> </a:t>
            </a:r>
            <a:r>
              <a:rPr sz="1500" i="1" spc="-30" dirty="0">
                <a:solidFill>
                  <a:srgbClr val="48454F"/>
                </a:solidFill>
                <a:latin typeface="Times New Roman"/>
                <a:cs typeface="Times New Roman"/>
              </a:rPr>
              <a:t>Chaps</a:t>
            </a:r>
            <a:r>
              <a:rPr sz="1500" i="1" spc="-45" dirty="0">
                <a:solidFill>
                  <a:srgbClr val="48454F"/>
                </a:solidFill>
                <a:latin typeface="Times New Roman"/>
                <a:cs typeface="Times New Roman"/>
              </a:rPr>
              <a:t> </a:t>
            </a:r>
            <a:r>
              <a:rPr sz="1500" i="1" spc="15" dirty="0">
                <a:solidFill>
                  <a:srgbClr val="48454F"/>
                </a:solidFill>
                <a:latin typeface="Times New Roman"/>
                <a:cs typeface="Times New Roman"/>
              </a:rPr>
              <a:t>at</a:t>
            </a:r>
            <a:r>
              <a:rPr sz="1500" i="1" spc="-45" dirty="0">
                <a:solidFill>
                  <a:srgbClr val="48454F"/>
                </a:solidFill>
                <a:latin typeface="Times New Roman"/>
                <a:cs typeface="Times New Roman"/>
              </a:rPr>
              <a:t> </a:t>
            </a:r>
            <a:r>
              <a:rPr sz="1500" i="1" spc="-5" dirty="0">
                <a:solidFill>
                  <a:srgbClr val="48454F"/>
                </a:solidFill>
                <a:latin typeface="Times New Roman"/>
                <a:cs typeface="Times New Roman"/>
              </a:rPr>
              <a:t>the</a:t>
            </a:r>
            <a:r>
              <a:rPr sz="1500" i="1" spc="-45" dirty="0">
                <a:solidFill>
                  <a:srgbClr val="48454F"/>
                </a:solidFill>
                <a:latin typeface="Times New Roman"/>
                <a:cs typeface="Times New Roman"/>
              </a:rPr>
              <a:t> </a:t>
            </a:r>
            <a:r>
              <a:rPr sz="1500" i="1" spc="-10" dirty="0">
                <a:solidFill>
                  <a:srgbClr val="48454F"/>
                </a:solidFill>
                <a:latin typeface="Times New Roman"/>
                <a:cs typeface="Times New Roman"/>
              </a:rPr>
              <a:t>Rifle</a:t>
            </a:r>
            <a:r>
              <a:rPr sz="1500" i="1" spc="-45" dirty="0">
                <a:solidFill>
                  <a:srgbClr val="48454F"/>
                </a:solidFill>
                <a:latin typeface="Times New Roman"/>
                <a:cs typeface="Times New Roman"/>
              </a:rPr>
              <a:t> </a:t>
            </a:r>
            <a:r>
              <a:rPr sz="1500" i="1" spc="-35" dirty="0">
                <a:solidFill>
                  <a:srgbClr val="48454F"/>
                </a:solidFill>
                <a:latin typeface="Times New Roman"/>
                <a:cs typeface="Times New Roman"/>
              </a:rPr>
              <a:t>Leather</a:t>
            </a:r>
            <a:r>
              <a:rPr sz="1500" i="1" spc="-45" dirty="0">
                <a:solidFill>
                  <a:srgbClr val="48454F"/>
                </a:solidFill>
                <a:latin typeface="Times New Roman"/>
                <a:cs typeface="Times New Roman"/>
              </a:rPr>
              <a:t> </a:t>
            </a:r>
            <a:r>
              <a:rPr sz="1500" i="1" dirty="0">
                <a:solidFill>
                  <a:srgbClr val="48454F"/>
                </a:solidFill>
                <a:latin typeface="Times New Roman"/>
                <a:cs typeface="Times New Roman"/>
              </a:rPr>
              <a:t>Shop,</a:t>
            </a:r>
            <a:r>
              <a:rPr sz="1500" i="1" spc="-45" dirty="0">
                <a:solidFill>
                  <a:srgbClr val="48454F"/>
                </a:solidFill>
                <a:latin typeface="Times New Roman"/>
                <a:cs typeface="Times New Roman"/>
              </a:rPr>
              <a:t> </a:t>
            </a:r>
            <a:r>
              <a:rPr sz="1500" i="1" spc="75" dirty="0">
                <a:solidFill>
                  <a:srgbClr val="48454F"/>
                </a:solidFill>
                <a:latin typeface="Times New Roman"/>
                <a:cs typeface="Times New Roman"/>
              </a:rPr>
              <a:t>10/1972</a:t>
            </a:r>
            <a:r>
              <a:rPr sz="1500" i="1" spc="-45" dirty="0">
                <a:solidFill>
                  <a:srgbClr val="48454F"/>
                </a:solidFill>
                <a:latin typeface="Times New Roman"/>
                <a:cs typeface="Times New Roman"/>
              </a:rPr>
              <a:t> </a:t>
            </a:r>
            <a:r>
              <a:rPr sz="1500" i="1" spc="-10" dirty="0">
                <a:solidFill>
                  <a:srgbClr val="48454F"/>
                </a:solidFill>
                <a:latin typeface="Times New Roman"/>
                <a:cs typeface="Times New Roman"/>
              </a:rPr>
              <a:t>David</a:t>
            </a:r>
            <a:r>
              <a:rPr sz="1500" i="1" spc="-45" dirty="0">
                <a:solidFill>
                  <a:srgbClr val="48454F"/>
                </a:solidFill>
                <a:latin typeface="Times New Roman"/>
                <a:cs typeface="Times New Roman"/>
              </a:rPr>
              <a:t> </a:t>
            </a:r>
            <a:r>
              <a:rPr sz="1500" i="1" spc="-40" dirty="0">
                <a:solidFill>
                  <a:srgbClr val="48454F"/>
                </a:solidFill>
                <a:latin typeface="Times New Roman"/>
                <a:cs typeface="Times New Roman"/>
              </a:rPr>
              <a:t>Hisler. </a:t>
            </a:r>
            <a:r>
              <a:rPr sz="1500" i="1" spc="-30" dirty="0">
                <a:solidFill>
                  <a:srgbClr val="48454F"/>
                </a:solidFill>
                <a:latin typeface="Times New Roman"/>
                <a:cs typeface="Times New Roman"/>
              </a:rPr>
              <a:t>The</a:t>
            </a:r>
            <a:r>
              <a:rPr sz="1500" i="1" spc="-45" dirty="0">
                <a:solidFill>
                  <a:srgbClr val="48454F"/>
                </a:solidFill>
                <a:latin typeface="Times New Roman"/>
                <a:cs typeface="Times New Roman"/>
              </a:rPr>
              <a:t> </a:t>
            </a:r>
            <a:r>
              <a:rPr sz="1500" i="1" spc="25" dirty="0">
                <a:solidFill>
                  <a:srgbClr val="48454F"/>
                </a:solidFill>
                <a:latin typeface="Times New Roman"/>
                <a:cs typeface="Times New Roman"/>
              </a:rPr>
              <a:t>U.S.</a:t>
            </a:r>
            <a:r>
              <a:rPr sz="1500" i="1" spc="-45" dirty="0">
                <a:solidFill>
                  <a:srgbClr val="48454F"/>
                </a:solidFill>
                <a:latin typeface="Times New Roman"/>
                <a:cs typeface="Times New Roman"/>
              </a:rPr>
              <a:t> </a:t>
            </a:r>
            <a:r>
              <a:rPr sz="1500" i="1" spc="-5" dirty="0">
                <a:solidFill>
                  <a:srgbClr val="48454F"/>
                </a:solidFill>
                <a:latin typeface="Times New Roman"/>
                <a:cs typeface="Times New Roman"/>
              </a:rPr>
              <a:t>National</a:t>
            </a:r>
            <a:r>
              <a:rPr sz="1500" i="1" spc="-45" dirty="0">
                <a:solidFill>
                  <a:srgbClr val="48454F"/>
                </a:solidFill>
                <a:latin typeface="Times New Roman"/>
                <a:cs typeface="Times New Roman"/>
              </a:rPr>
              <a:t> </a:t>
            </a:r>
            <a:r>
              <a:rPr sz="1500" i="1" spc="-25" dirty="0">
                <a:solidFill>
                  <a:srgbClr val="48454F"/>
                </a:solidFill>
                <a:latin typeface="Times New Roman"/>
                <a:cs typeface="Times New Roman"/>
              </a:rPr>
              <a:t>Archives</a:t>
            </a:r>
            <a:r>
              <a:rPr sz="1500" i="1" spc="-45" dirty="0">
                <a:solidFill>
                  <a:srgbClr val="48454F"/>
                </a:solidFill>
                <a:latin typeface="Times New Roman"/>
                <a:cs typeface="Times New Roman"/>
              </a:rPr>
              <a:t> </a:t>
            </a:r>
            <a:r>
              <a:rPr sz="1500" i="1" spc="114" dirty="0">
                <a:solidFill>
                  <a:srgbClr val="48454F"/>
                </a:solidFill>
                <a:latin typeface="Times New Roman"/>
                <a:cs typeface="Times New Roman"/>
              </a:rPr>
              <a:t>@</a:t>
            </a:r>
            <a:r>
              <a:rPr sz="1500" i="1" spc="-45" dirty="0">
                <a:solidFill>
                  <a:srgbClr val="48454F"/>
                </a:solidFill>
                <a:latin typeface="Times New Roman"/>
                <a:cs typeface="Times New Roman"/>
              </a:rPr>
              <a:t> Flickr </a:t>
            </a:r>
            <a:r>
              <a:rPr sz="1500" i="1" spc="-30" dirty="0">
                <a:solidFill>
                  <a:srgbClr val="48454F"/>
                </a:solidFill>
                <a:latin typeface="Times New Roman"/>
                <a:cs typeface="Times New Roman"/>
              </a:rPr>
              <a:t>Commons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78700" y="0"/>
            <a:ext cx="56013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solidFill>
                  <a:srgbClr val="5C5C5C"/>
                </a:solidFill>
                <a:latin typeface="Palatino Linotype"/>
                <a:cs typeface="Palatino Linotype"/>
              </a:rPr>
              <a:t>This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Teaching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Exercise</a:t>
            </a:r>
            <a:r>
              <a:rPr sz="900" spc="60" dirty="0">
                <a:solidFill>
                  <a:srgbClr val="D2593D"/>
                </a:solidFill>
                <a:latin typeface="Palatino Linotype"/>
                <a:cs typeface="Palatino Linotype"/>
              </a:rPr>
              <a:t> </a:t>
            </a:r>
            <a:r>
              <a:rPr sz="900" spc="5" dirty="0">
                <a:solidFill>
                  <a:srgbClr val="5C5C5C"/>
                </a:solidFill>
                <a:latin typeface="Palatino Linotype"/>
                <a:cs typeface="Palatino Linotype"/>
              </a:rPr>
              <a:t>is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provided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35" dirty="0">
                <a:solidFill>
                  <a:srgbClr val="5C5C5C"/>
                </a:solidFill>
                <a:latin typeface="Palatino Linotype"/>
                <a:cs typeface="Palatino Linotype"/>
              </a:rPr>
              <a:t>by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5" dirty="0">
                <a:solidFill>
                  <a:srgbClr val="5C5C5C"/>
                </a:solidFill>
                <a:latin typeface="Palatino Linotype"/>
                <a:cs typeface="Palatino Linotype"/>
              </a:rPr>
              <a:t>the</a:t>
            </a:r>
            <a:r>
              <a:rPr sz="900" spc="6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u="sng" spc="-15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Human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Relations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Area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Files</a:t>
            </a:r>
            <a:r>
              <a:rPr sz="900" spc="50" dirty="0">
                <a:solidFill>
                  <a:srgbClr val="D2593D"/>
                </a:solidFill>
                <a:latin typeface="Palatino Linotype"/>
                <a:cs typeface="Palatino Linotype"/>
              </a:rPr>
              <a:t> </a:t>
            </a:r>
            <a:r>
              <a:rPr sz="900" spc="0" dirty="0">
                <a:solidFill>
                  <a:srgbClr val="5C5C5C"/>
                </a:solidFill>
                <a:latin typeface="Palatino Linotype"/>
                <a:cs typeface="Palatino Linotype"/>
              </a:rPr>
              <a:t>at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30" dirty="0">
                <a:solidFill>
                  <a:srgbClr val="5C5C5C"/>
                </a:solidFill>
                <a:latin typeface="Palatino Linotype"/>
                <a:cs typeface="Palatino Linotype"/>
              </a:rPr>
              <a:t>Yale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University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dirty="0">
                <a:solidFill>
                  <a:srgbClr val="5C5C5C"/>
                </a:solidFill>
                <a:latin typeface="Palatino Linotype"/>
                <a:cs typeface="Palatino Linotype"/>
              </a:rPr>
              <a:t>in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New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Haven,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0" dirty="0">
                <a:solidFill>
                  <a:srgbClr val="5C5C5C"/>
                </a:solidFill>
                <a:latin typeface="Palatino Linotype"/>
                <a:cs typeface="Palatino Linotype"/>
              </a:rPr>
              <a:t>CT</a:t>
            </a:r>
            <a:endParaRPr sz="9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1500" y="1574800"/>
            <a:ext cx="11861800" cy="0"/>
          </a:xfrm>
          <a:custGeom>
            <a:avLst/>
            <a:gdLst/>
            <a:ahLst/>
            <a:cxnLst/>
            <a:rect l="l" t="t" r="r" b="b"/>
            <a:pathLst>
              <a:path w="11861800">
                <a:moveTo>
                  <a:pt x="0" y="0"/>
                </a:moveTo>
                <a:lnTo>
                  <a:pt x="11861800" y="0"/>
                </a:lnTo>
              </a:path>
            </a:pathLst>
          </a:custGeom>
          <a:ln w="38100">
            <a:solidFill>
              <a:srgbClr val="747676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9600" y="579627"/>
            <a:ext cx="2540000" cy="7626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800" b="1" i="0" spc="-300" dirty="0">
                <a:latin typeface="Arial"/>
                <a:cs typeface="Arial"/>
              </a:rPr>
              <a:t>RUBRIC</a:t>
            </a:r>
            <a:endParaRPr sz="4800" spc="-3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5" dirty="0"/>
              <a:t>This</a:t>
            </a:r>
            <a:r>
              <a:rPr spc="60" dirty="0"/>
              <a:t> </a:t>
            </a:r>
            <a:r>
              <a:rPr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Teaching</a:t>
            </a:r>
            <a:r>
              <a:rPr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 </a:t>
            </a:r>
            <a:r>
              <a:rPr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Exercise</a:t>
            </a:r>
            <a:r>
              <a:rPr spc="60" dirty="0">
                <a:solidFill>
                  <a:srgbClr val="D2593D"/>
                </a:solidFill>
              </a:rPr>
              <a:t> </a:t>
            </a:r>
            <a:r>
              <a:rPr spc="5" dirty="0"/>
              <a:t>is</a:t>
            </a:r>
            <a:r>
              <a:rPr spc="60" dirty="0"/>
              <a:t> </a:t>
            </a:r>
            <a:r>
              <a:rPr spc="-25" dirty="0"/>
              <a:t>provided</a:t>
            </a:r>
            <a:r>
              <a:rPr spc="60" dirty="0"/>
              <a:t> </a:t>
            </a:r>
            <a:r>
              <a:rPr spc="-35" dirty="0"/>
              <a:t>by</a:t>
            </a:r>
            <a:r>
              <a:rPr spc="60" dirty="0"/>
              <a:t> </a:t>
            </a:r>
            <a:r>
              <a:rPr spc="5" dirty="0"/>
              <a:t>the</a:t>
            </a:r>
            <a:r>
              <a:rPr spc="65" dirty="0"/>
              <a:t> </a:t>
            </a:r>
            <a:r>
              <a:rPr u="sng" spc="-15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Human</a:t>
            </a:r>
            <a:r>
              <a:rPr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 </a:t>
            </a:r>
            <a:r>
              <a:rPr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Relations</a:t>
            </a:r>
            <a:r>
              <a:rPr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 </a:t>
            </a:r>
            <a:r>
              <a:rPr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Area</a:t>
            </a:r>
            <a:r>
              <a:rPr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 </a:t>
            </a:r>
            <a:r>
              <a:rPr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Files</a:t>
            </a:r>
            <a:r>
              <a:rPr spc="50" dirty="0">
                <a:solidFill>
                  <a:srgbClr val="D2593D"/>
                </a:solidFill>
              </a:rPr>
              <a:t> </a:t>
            </a:r>
            <a:r>
              <a:rPr spc="0" dirty="0"/>
              <a:t>at</a:t>
            </a:r>
            <a:r>
              <a:rPr spc="60" dirty="0"/>
              <a:t> </a:t>
            </a:r>
            <a:r>
              <a:rPr spc="-30" dirty="0"/>
              <a:t>Yale</a:t>
            </a:r>
            <a:r>
              <a:rPr spc="60" dirty="0"/>
              <a:t> </a:t>
            </a:r>
            <a:r>
              <a:rPr spc="-10" dirty="0"/>
              <a:t>University</a:t>
            </a:r>
            <a:r>
              <a:rPr spc="60" dirty="0"/>
              <a:t> </a:t>
            </a:r>
            <a:r>
              <a:rPr dirty="0"/>
              <a:t>in</a:t>
            </a:r>
            <a:r>
              <a:rPr spc="60" dirty="0"/>
              <a:t> </a:t>
            </a:r>
            <a:r>
              <a:rPr spc="-25" dirty="0"/>
              <a:t>New</a:t>
            </a:r>
            <a:r>
              <a:rPr spc="60" dirty="0"/>
              <a:t> </a:t>
            </a:r>
            <a:r>
              <a:rPr spc="-15" dirty="0"/>
              <a:t>Haven,</a:t>
            </a:r>
            <a:r>
              <a:rPr spc="60" dirty="0"/>
              <a:t> </a:t>
            </a:r>
            <a:r>
              <a:rPr spc="0" dirty="0"/>
              <a:t>CT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09600" y="1914624"/>
            <a:ext cx="3054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0" dirty="0">
                <a:solidFill>
                  <a:srgbClr val="5C5C5C"/>
                </a:solidFill>
                <a:latin typeface="MS UI Gothic"/>
                <a:cs typeface="MS UI Gothic"/>
              </a:rPr>
              <a:t>➤</a:t>
            </a:r>
            <a:endParaRPr sz="2400">
              <a:latin typeface="MS UI Gothic"/>
              <a:cs typeface="MS UI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79500" y="1854200"/>
            <a:ext cx="1065466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25" dirty="0">
                <a:solidFill>
                  <a:srgbClr val="5C5C5C"/>
                </a:solidFill>
                <a:latin typeface="Palatino Linotype"/>
                <a:cs typeface="Palatino Linotype"/>
              </a:rPr>
              <a:t>The </a:t>
            </a:r>
            <a:r>
              <a:rPr sz="3200" spc="-35" dirty="0">
                <a:solidFill>
                  <a:srgbClr val="5C5C5C"/>
                </a:solidFill>
                <a:latin typeface="Palatino Linotype"/>
                <a:cs typeface="Palatino Linotype"/>
              </a:rPr>
              <a:t>following </a:t>
            </a:r>
            <a:r>
              <a:rPr sz="32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rubric </a:t>
            </a:r>
            <a:r>
              <a:rPr sz="3200" spc="30" dirty="0">
                <a:solidFill>
                  <a:srgbClr val="5C5C5C"/>
                </a:solidFill>
                <a:latin typeface="Palatino Linotype"/>
                <a:cs typeface="Palatino Linotype"/>
              </a:rPr>
              <a:t>is </a:t>
            </a:r>
            <a:r>
              <a:rPr sz="3200" spc="-20" dirty="0">
                <a:solidFill>
                  <a:srgbClr val="5C5C5C"/>
                </a:solidFill>
                <a:latin typeface="Palatino Linotype"/>
                <a:cs typeface="Palatino Linotype"/>
              </a:rPr>
              <a:t>suggested </a:t>
            </a:r>
            <a:r>
              <a:rPr sz="32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for </a:t>
            </a:r>
            <a:r>
              <a:rPr sz="3200" spc="-40" dirty="0">
                <a:solidFill>
                  <a:srgbClr val="5C5C5C"/>
                </a:solidFill>
                <a:latin typeface="Palatino Linotype"/>
                <a:cs typeface="Palatino Linotype"/>
              </a:rPr>
              <a:t>evaluating</a:t>
            </a:r>
            <a:r>
              <a:rPr sz="3200" spc="63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3200" spc="10" dirty="0">
                <a:solidFill>
                  <a:srgbClr val="5C5C5C"/>
                </a:solidFill>
                <a:latin typeface="Palatino Linotype"/>
                <a:cs typeface="Palatino Linotype"/>
              </a:rPr>
              <a:t>responses:</a:t>
            </a:r>
            <a:endParaRPr sz="3200">
              <a:latin typeface="Palatino Linotype"/>
              <a:cs typeface="Palatino Linotype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546100" y="2692400"/>
          <a:ext cx="12149454" cy="69246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2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0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08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49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76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36930">
                <a:tc gridSpan="2">
                  <a:txBody>
                    <a:bodyPr/>
                    <a:lstStyle/>
                    <a:p>
                      <a:pPr marL="1834514" algn="ctr">
                        <a:lnSpc>
                          <a:spcPts val="2440"/>
                        </a:lnSpc>
                        <a:spcBef>
                          <a:spcPts val="900"/>
                        </a:spcBef>
                      </a:pPr>
                      <a:r>
                        <a:rPr sz="2400" b="1" spc="-1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Unsatisfactory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  <a:p>
                      <a:pPr marL="1842770" algn="ctr">
                        <a:lnSpc>
                          <a:spcPts val="2200"/>
                        </a:lnSpc>
                      </a:pPr>
                      <a:r>
                        <a:rPr sz="2200" b="1" spc="-254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(0%)</a:t>
                      </a:r>
                      <a:endParaRPr sz="2200">
                        <a:latin typeface="Trebuchet MS"/>
                        <a:cs typeface="Trebuchet MS"/>
                      </a:endParaRPr>
                    </a:p>
                  </a:txBody>
                  <a:tcPr marL="0" marR="0" marT="114300" marB="0">
                    <a:solidFill>
                      <a:srgbClr val="A6BBB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56030" marR="115570" indent="-863600">
                        <a:lnSpc>
                          <a:spcPts val="2500"/>
                        </a:lnSpc>
                        <a:spcBef>
                          <a:spcPts val="800"/>
                        </a:spcBef>
                      </a:pPr>
                      <a:r>
                        <a:rPr sz="2100" b="1" spc="-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Needs</a:t>
                      </a:r>
                      <a:r>
                        <a:rPr sz="2100" b="1" spc="-18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100" b="1" spc="-1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Improvement  </a:t>
                      </a:r>
                      <a:r>
                        <a:rPr sz="2100" b="1" spc="-2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(25%)</a:t>
                      </a:r>
                      <a:endParaRPr sz="2100">
                        <a:latin typeface="Trebuchet MS"/>
                        <a:cs typeface="Trebuchet MS"/>
                      </a:endParaRPr>
                    </a:p>
                  </a:txBody>
                  <a:tcPr marL="0" marR="0" marT="101600" marB="0">
                    <a:solidFill>
                      <a:srgbClr val="A6BBBB"/>
                    </a:solidFill>
                  </a:tcPr>
                </a:tc>
                <a:tc>
                  <a:txBody>
                    <a:bodyPr/>
                    <a:lstStyle/>
                    <a:p>
                      <a:pPr marL="878840" marR="433705" indent="-381635">
                        <a:lnSpc>
                          <a:spcPts val="2500"/>
                        </a:lnSpc>
                        <a:spcBef>
                          <a:spcPts val="800"/>
                        </a:spcBef>
                      </a:pPr>
                      <a:r>
                        <a:rPr sz="21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Satisfactory  </a:t>
                      </a:r>
                      <a:r>
                        <a:rPr sz="2100" b="1" spc="-2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(75%)</a:t>
                      </a:r>
                      <a:endParaRPr sz="2100">
                        <a:latin typeface="Trebuchet MS"/>
                        <a:cs typeface="Trebuchet MS"/>
                      </a:endParaRPr>
                    </a:p>
                  </a:txBody>
                  <a:tcPr marL="0" marR="0" marT="101600" marB="0">
                    <a:solidFill>
                      <a:srgbClr val="A6BBBB"/>
                    </a:solidFill>
                  </a:tcPr>
                </a:tc>
                <a:tc>
                  <a:txBody>
                    <a:bodyPr/>
                    <a:lstStyle/>
                    <a:p>
                      <a:pPr marL="1017269" marR="650875" indent="-343535">
                        <a:lnSpc>
                          <a:spcPts val="2500"/>
                        </a:lnSpc>
                        <a:spcBef>
                          <a:spcPts val="800"/>
                        </a:spcBef>
                      </a:pPr>
                      <a:r>
                        <a:rPr sz="21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Outstanding  </a:t>
                      </a:r>
                      <a:r>
                        <a:rPr sz="2100" b="1" spc="-2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(100%)</a:t>
                      </a:r>
                      <a:endParaRPr sz="2100">
                        <a:latin typeface="Trebuchet MS"/>
                        <a:cs typeface="Trebuchet MS"/>
                      </a:endParaRPr>
                    </a:p>
                  </a:txBody>
                  <a:tcPr marL="0" marR="0" marT="101600" marB="0">
                    <a:solidFill>
                      <a:srgbClr val="A6BB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20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  <a:p>
                      <a:pPr marR="8890" algn="ctr">
                        <a:lnSpc>
                          <a:spcPct val="100000"/>
                        </a:lnSpc>
                      </a:pPr>
                      <a:r>
                        <a:rPr sz="2200" spc="-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Assignment</a:t>
                      </a:r>
                      <a:endParaRPr sz="2200">
                        <a:latin typeface="Palatino Linotype"/>
                        <a:cs typeface="Palatino Linotype"/>
                      </a:endParaRPr>
                    </a:p>
                  </a:txBody>
                  <a:tcPr marL="0" marR="0" marT="3810" marB="0">
                    <a:solidFill>
                      <a:srgbClr val="CBCBCB">
                        <a:alpha val="35998"/>
                      </a:srgbClr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650">
                        <a:latin typeface="Times New Roman"/>
                        <a:cs typeface="Times New Roman"/>
                      </a:endParaRPr>
                    </a:p>
                    <a:p>
                      <a:pPr marL="969010">
                        <a:lnSpc>
                          <a:spcPct val="100000"/>
                        </a:lnSpc>
                      </a:pPr>
                      <a:r>
                        <a:rPr sz="1600" i="1" spc="-15" dirty="0">
                          <a:solidFill>
                            <a:srgbClr val="5C5C5C"/>
                          </a:solidFill>
                          <a:latin typeface="Times New Roman"/>
                          <a:cs typeface="Times New Roman"/>
                        </a:rPr>
                        <a:t>Unsatisfactory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251460" marR="417830" indent="-194310">
                        <a:lnSpc>
                          <a:spcPts val="1500"/>
                        </a:lnSpc>
                        <a:spcBef>
                          <a:spcPts val="1580"/>
                        </a:spcBef>
                      </a:pPr>
                      <a:r>
                        <a:rPr sz="1425" spc="-89" baseline="5847" dirty="0">
                          <a:solidFill>
                            <a:srgbClr val="5C5C5C"/>
                          </a:solidFill>
                          <a:latin typeface="MS UI Gothic"/>
                          <a:cs typeface="MS UI Gothic"/>
                        </a:rPr>
                        <a:t>➤ </a:t>
                      </a:r>
                      <a:r>
                        <a:rPr sz="1300" spc="-3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Table </a:t>
                      </a:r>
                      <a:r>
                        <a:rPr sz="1300" spc="-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for hide </a:t>
                      </a:r>
                      <a:r>
                        <a:rPr sz="1300" spc="-2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working </a:t>
                      </a:r>
                      <a:r>
                        <a:rPr sz="130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across  </a:t>
                      </a:r>
                      <a:r>
                        <a:rPr sz="1300" spc="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societies is</a:t>
                      </a:r>
                      <a:r>
                        <a:rPr sz="1300" spc="4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300" spc="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absent</a:t>
                      </a:r>
                      <a:endParaRPr sz="1300">
                        <a:latin typeface="Palatino Linotype"/>
                        <a:cs typeface="Palatino Linotype"/>
                      </a:endParaRPr>
                    </a:p>
                  </a:txBody>
                  <a:tcPr marL="0" marR="0" marT="0" marB="0">
                    <a:lnB w="12700">
                      <a:solidFill>
                        <a:srgbClr val="5C5C5C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748665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sz="1600" i="1" spc="-45" dirty="0">
                          <a:solidFill>
                            <a:srgbClr val="5C5C5C"/>
                          </a:solidFill>
                          <a:latin typeface="Times New Roman"/>
                          <a:cs typeface="Times New Roman"/>
                        </a:rPr>
                        <a:t>Needs</a:t>
                      </a:r>
                      <a:r>
                        <a:rPr sz="1600" i="1" spc="-60" dirty="0">
                          <a:solidFill>
                            <a:srgbClr val="5C5C5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i="1" spc="-25" dirty="0">
                          <a:solidFill>
                            <a:srgbClr val="5C5C5C"/>
                          </a:solidFill>
                          <a:latin typeface="Times New Roman"/>
                          <a:cs typeface="Times New Roman"/>
                        </a:rPr>
                        <a:t>Improvement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294005" marR="74930" algn="ctr">
                        <a:lnSpc>
                          <a:spcPct val="109000"/>
                        </a:lnSpc>
                        <a:spcBef>
                          <a:spcPts val="5"/>
                        </a:spcBef>
                      </a:pPr>
                      <a:r>
                        <a:rPr sz="1425" spc="-89" baseline="8771" dirty="0">
                          <a:solidFill>
                            <a:srgbClr val="5C5C5C"/>
                          </a:solidFill>
                          <a:latin typeface="MS UI Gothic"/>
                          <a:cs typeface="MS UI Gothic"/>
                        </a:rPr>
                        <a:t>➤ </a:t>
                      </a:r>
                      <a:r>
                        <a:rPr sz="1300" spc="-2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Tables </a:t>
                      </a:r>
                      <a:r>
                        <a:rPr sz="1300" spc="-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for hide </a:t>
                      </a:r>
                      <a:r>
                        <a:rPr sz="1300" spc="-2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working </a:t>
                      </a:r>
                      <a:r>
                        <a:rPr sz="130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across  </a:t>
                      </a:r>
                      <a:r>
                        <a:rPr sz="1300" spc="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societies is </a:t>
                      </a:r>
                      <a:r>
                        <a:rPr sz="1300" spc="-1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sparsely </a:t>
                      </a:r>
                      <a:r>
                        <a:rPr sz="1300" spc="-2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filled </a:t>
                      </a:r>
                      <a:r>
                        <a:rPr sz="1300" spc="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in  </a:t>
                      </a:r>
                      <a:r>
                        <a:rPr sz="1300" spc="-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with </a:t>
                      </a:r>
                      <a:r>
                        <a:rPr sz="130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information </a:t>
                      </a:r>
                      <a:r>
                        <a:rPr sz="1300" spc="-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from</a:t>
                      </a:r>
                      <a:r>
                        <a:rPr sz="1300" spc="15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300" spc="-2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only</a:t>
                      </a:r>
                      <a:endParaRPr sz="1300">
                        <a:latin typeface="Palatino Linotype"/>
                        <a:cs typeface="Palatino Linotype"/>
                      </a:endParaRPr>
                    </a:p>
                    <a:p>
                      <a:pPr marL="48196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300" spc="5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1-2</a:t>
                      </a:r>
                      <a:r>
                        <a:rPr sz="1300" spc="2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300" spc="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societies.</a:t>
                      </a:r>
                      <a:endParaRPr sz="1300">
                        <a:latin typeface="Palatino Linotype"/>
                        <a:cs typeface="Palatino Linotype"/>
                      </a:endParaRPr>
                    </a:p>
                  </a:txBody>
                  <a:tcPr marL="0" marR="0" marT="0" marB="0">
                    <a:lnB w="12700">
                      <a:solidFill>
                        <a:srgbClr val="5C5C5C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marL="694690">
                        <a:lnSpc>
                          <a:spcPct val="100000"/>
                        </a:lnSpc>
                      </a:pPr>
                      <a:r>
                        <a:rPr sz="1600" i="1" spc="-10" dirty="0">
                          <a:solidFill>
                            <a:srgbClr val="5C5C5C"/>
                          </a:solidFill>
                          <a:latin typeface="Times New Roman"/>
                          <a:cs typeface="Times New Roman"/>
                        </a:rPr>
                        <a:t>Satisfactory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269240" marR="90170" indent="-186690">
                        <a:lnSpc>
                          <a:spcPct val="109000"/>
                        </a:lnSpc>
                        <a:spcBef>
                          <a:spcPts val="1740"/>
                        </a:spcBef>
                      </a:pPr>
                      <a:r>
                        <a:rPr sz="1425" spc="-89" baseline="8771" dirty="0">
                          <a:solidFill>
                            <a:srgbClr val="5C5C5C"/>
                          </a:solidFill>
                          <a:latin typeface="MS UI Gothic"/>
                          <a:cs typeface="MS UI Gothic"/>
                        </a:rPr>
                        <a:t>➤ </a:t>
                      </a:r>
                      <a:r>
                        <a:rPr sz="1300" spc="-3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Table </a:t>
                      </a:r>
                      <a:r>
                        <a:rPr sz="1300" spc="-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for hide </a:t>
                      </a:r>
                      <a:r>
                        <a:rPr sz="1300" spc="-2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working  </a:t>
                      </a:r>
                      <a:r>
                        <a:rPr sz="1300" spc="-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includes </a:t>
                      </a:r>
                      <a:r>
                        <a:rPr sz="1300" spc="-1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several </a:t>
                      </a:r>
                      <a:r>
                        <a:rPr sz="1300" spc="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societies  </a:t>
                      </a:r>
                      <a:r>
                        <a:rPr sz="1300" spc="-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with </a:t>
                      </a:r>
                      <a:r>
                        <a:rPr sz="1300" spc="-1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detailed</a:t>
                      </a:r>
                      <a:r>
                        <a:rPr sz="1300" spc="3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30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information</a:t>
                      </a:r>
                      <a:endParaRPr sz="1300">
                        <a:latin typeface="Palatino Linotype"/>
                        <a:cs typeface="Palatino Linotype"/>
                      </a:endParaRPr>
                    </a:p>
                  </a:txBody>
                  <a:tcPr marL="0" marR="0" marT="0" marB="0">
                    <a:lnB w="12700">
                      <a:solidFill>
                        <a:srgbClr val="5C5C5C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50">
                        <a:latin typeface="Times New Roman"/>
                        <a:cs typeface="Times New Roman"/>
                      </a:endParaRPr>
                    </a:p>
                    <a:p>
                      <a:pPr marL="839469">
                        <a:lnSpc>
                          <a:spcPct val="100000"/>
                        </a:lnSpc>
                      </a:pPr>
                      <a:r>
                        <a:rPr sz="1600" i="1" dirty="0">
                          <a:solidFill>
                            <a:srgbClr val="5C5C5C"/>
                          </a:solidFill>
                          <a:latin typeface="Times New Roman"/>
                          <a:cs typeface="Times New Roman"/>
                        </a:rPr>
                        <a:t>Outstanding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267970" marR="57785" indent="-197485">
                        <a:lnSpc>
                          <a:spcPct val="109000"/>
                        </a:lnSpc>
                        <a:spcBef>
                          <a:spcPts val="1739"/>
                        </a:spcBef>
                      </a:pPr>
                      <a:r>
                        <a:rPr sz="1425" spc="-89" baseline="8771" dirty="0">
                          <a:solidFill>
                            <a:srgbClr val="5C5C5C"/>
                          </a:solidFill>
                          <a:latin typeface="MS UI Gothic"/>
                          <a:cs typeface="MS UI Gothic"/>
                        </a:rPr>
                        <a:t>➤ </a:t>
                      </a:r>
                      <a:r>
                        <a:rPr sz="1300" spc="-3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Table </a:t>
                      </a:r>
                      <a:r>
                        <a:rPr sz="1300" spc="-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for hide </a:t>
                      </a:r>
                      <a:r>
                        <a:rPr sz="1300" spc="-2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working </a:t>
                      </a:r>
                      <a:r>
                        <a:rPr sz="1300" spc="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is </a:t>
                      </a:r>
                      <a:r>
                        <a:rPr sz="130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robust  across </a:t>
                      </a:r>
                      <a:r>
                        <a:rPr sz="1300" spc="-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multiple </a:t>
                      </a:r>
                      <a:r>
                        <a:rPr sz="1300" spc="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societies </a:t>
                      </a:r>
                      <a:r>
                        <a:rPr sz="1300" spc="-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with  </a:t>
                      </a:r>
                      <a:r>
                        <a:rPr sz="1300" spc="-1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detailed </a:t>
                      </a:r>
                      <a:r>
                        <a:rPr sz="130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information on </a:t>
                      </a:r>
                      <a:r>
                        <a:rPr sz="1300" spc="-2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gender  </a:t>
                      </a:r>
                      <a:r>
                        <a:rPr sz="1300" spc="-1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division, </a:t>
                      </a:r>
                      <a:r>
                        <a:rPr sz="130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length </a:t>
                      </a:r>
                      <a:r>
                        <a:rPr sz="1300" spc="-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of </a:t>
                      </a:r>
                      <a:r>
                        <a:rPr sz="1300" spc="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time, </a:t>
                      </a:r>
                      <a:r>
                        <a:rPr sz="1300" spc="-3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and  </a:t>
                      </a:r>
                      <a:r>
                        <a:rPr sz="1300" spc="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tools/materials</a:t>
                      </a:r>
                      <a:endParaRPr sz="1300">
                        <a:latin typeface="Palatino Linotype"/>
                        <a:cs typeface="Palatino Linotype"/>
                      </a:endParaRPr>
                    </a:p>
                  </a:txBody>
                  <a:tcPr marL="0" marR="0" marT="0" marB="0">
                    <a:lnB w="12700">
                      <a:solidFill>
                        <a:srgbClr val="5C5C5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200" spc="-2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Part</a:t>
                      </a:r>
                      <a:r>
                        <a:rPr sz="2200" spc="4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2200" spc="8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1:</a:t>
                      </a:r>
                      <a:endParaRPr sz="2200">
                        <a:latin typeface="Palatino Linotype"/>
                        <a:cs typeface="Palatino Linotype"/>
                      </a:endParaRPr>
                    </a:p>
                  </a:txBody>
                  <a:tcPr marL="0" marR="0" marT="9525" marB="0">
                    <a:solidFill>
                      <a:srgbClr val="CBCBCB">
                        <a:alpha val="35998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2700">
                      <a:solidFill>
                        <a:srgbClr val="5C5C5C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2700">
                      <a:solidFill>
                        <a:srgbClr val="5C5C5C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2700">
                      <a:solidFill>
                        <a:srgbClr val="5C5C5C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2700">
                      <a:solidFill>
                        <a:srgbClr val="5C5C5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365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200" i="1" u="heavy" spc="0" dirty="0">
                          <a:solidFill>
                            <a:srgbClr val="5C5C5C"/>
                          </a:solidFill>
                          <a:uFill>
                            <a:solidFill>
                              <a:srgbClr val="5C5C5C"/>
                            </a:solidFill>
                          </a:uFill>
                          <a:latin typeface="Times New Roman"/>
                          <a:cs typeface="Times New Roman"/>
                        </a:rPr>
                        <a:t>Data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9525" marB="0">
                    <a:solidFill>
                      <a:srgbClr val="CBCBCB">
                        <a:alpha val="35998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2700">
                      <a:solidFill>
                        <a:srgbClr val="5C5C5C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2700">
                      <a:solidFill>
                        <a:srgbClr val="5C5C5C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2700">
                      <a:solidFill>
                        <a:srgbClr val="5C5C5C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2700">
                      <a:solidFill>
                        <a:srgbClr val="5C5C5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4550">
                <a:tc>
                  <a:txBody>
                    <a:bodyPr/>
                    <a:lstStyle/>
                    <a:p>
                      <a:pPr marR="571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200" i="1" u="heavy" spc="-50" dirty="0">
                          <a:solidFill>
                            <a:srgbClr val="5C5C5C"/>
                          </a:solidFill>
                          <a:uFill>
                            <a:solidFill>
                              <a:srgbClr val="5C5C5C"/>
                            </a:solidFill>
                          </a:uFill>
                          <a:latin typeface="Times New Roman"/>
                          <a:cs typeface="Times New Roman"/>
                        </a:rPr>
                        <a:t>Collection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9525" marB="0">
                    <a:lnB w="12700">
                      <a:solidFill>
                        <a:srgbClr val="5C5C5C"/>
                      </a:solidFill>
                      <a:prstDash val="solid"/>
                    </a:lnB>
                    <a:solidFill>
                      <a:srgbClr val="CBCBCB">
                        <a:alpha val="35998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2700">
                      <a:solidFill>
                        <a:srgbClr val="5C5C5C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2700">
                      <a:solidFill>
                        <a:srgbClr val="5C5C5C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2700">
                      <a:solidFill>
                        <a:srgbClr val="5C5C5C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2700">
                      <a:solidFill>
                        <a:srgbClr val="5C5C5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392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  <a:p>
                      <a:pPr marR="8890" algn="ctr">
                        <a:lnSpc>
                          <a:spcPct val="100000"/>
                        </a:lnSpc>
                      </a:pPr>
                      <a:r>
                        <a:rPr sz="2200" spc="-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Assignment</a:t>
                      </a:r>
                      <a:endParaRPr sz="2200">
                        <a:latin typeface="Palatino Linotype"/>
                        <a:cs typeface="Palatino Linotype"/>
                      </a:endParaRPr>
                    </a:p>
                  </a:txBody>
                  <a:tcPr marL="0" marR="0" marT="0" marB="0">
                    <a:lnT w="12700">
                      <a:solidFill>
                        <a:srgbClr val="5C5C5C"/>
                      </a:solidFill>
                      <a:prstDash val="solid"/>
                    </a:lnT>
                    <a:solidFill>
                      <a:srgbClr val="CBCBCB">
                        <a:alpha val="35998"/>
                      </a:srgbClr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9690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i="1" spc="-15" dirty="0">
                          <a:solidFill>
                            <a:srgbClr val="5C5C5C"/>
                          </a:solidFill>
                          <a:latin typeface="Times New Roman"/>
                          <a:cs typeface="Times New Roman"/>
                        </a:rPr>
                        <a:t>Unsatisfactory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57150">
                        <a:lnSpc>
                          <a:spcPts val="1530"/>
                        </a:lnSpc>
                        <a:spcBef>
                          <a:spcPts val="1080"/>
                        </a:spcBef>
                      </a:pPr>
                      <a:r>
                        <a:rPr sz="1425" spc="-89" baseline="8771" dirty="0">
                          <a:solidFill>
                            <a:srgbClr val="5C5C5C"/>
                          </a:solidFill>
                          <a:latin typeface="MS UI Gothic"/>
                          <a:cs typeface="MS UI Gothic"/>
                        </a:rPr>
                        <a:t>➤  </a:t>
                      </a:r>
                      <a:r>
                        <a:rPr sz="1300" spc="-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Major </a:t>
                      </a:r>
                      <a:r>
                        <a:rPr sz="130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points </a:t>
                      </a:r>
                      <a:r>
                        <a:rPr sz="1300" spc="-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are </a:t>
                      </a:r>
                      <a:r>
                        <a:rPr sz="1300" spc="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not</a:t>
                      </a:r>
                      <a:r>
                        <a:rPr sz="1300" spc="1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300" spc="-1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clear.</a:t>
                      </a:r>
                      <a:endParaRPr sz="1300">
                        <a:latin typeface="Palatino Linotype"/>
                        <a:cs typeface="Palatino Linotype"/>
                      </a:endParaRPr>
                    </a:p>
                    <a:p>
                      <a:pPr marL="57150">
                        <a:lnSpc>
                          <a:spcPts val="1530"/>
                        </a:lnSpc>
                      </a:pPr>
                      <a:r>
                        <a:rPr sz="1425" spc="-89" baseline="5847" dirty="0">
                          <a:solidFill>
                            <a:srgbClr val="5C5C5C"/>
                          </a:solidFill>
                          <a:latin typeface="MS UI Gothic"/>
                          <a:cs typeface="MS UI Gothic"/>
                        </a:rPr>
                        <a:t>➤ </a:t>
                      </a:r>
                      <a:r>
                        <a:rPr sz="1300" spc="-1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Specific </a:t>
                      </a:r>
                      <a:r>
                        <a:rPr sz="1300" spc="-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examples are </a:t>
                      </a:r>
                      <a:r>
                        <a:rPr sz="1300" spc="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not</a:t>
                      </a:r>
                      <a:r>
                        <a:rPr sz="1300" spc="18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300" spc="-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used.</a:t>
                      </a:r>
                      <a:endParaRPr sz="1300">
                        <a:latin typeface="Palatino Linotype"/>
                        <a:cs typeface="Palatino Linotype"/>
                      </a:endParaRPr>
                    </a:p>
                  </a:txBody>
                  <a:tcPr marL="0" marR="0" marT="0" marB="0">
                    <a:lnT w="12700">
                      <a:solidFill>
                        <a:srgbClr val="5C5C5C"/>
                      </a:solidFill>
                      <a:prstDash val="solid"/>
                    </a:lnT>
                    <a:solidFill>
                      <a:srgbClr val="CBCBCB">
                        <a:alpha val="25000"/>
                      </a:srgbClr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7486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i="1" spc="-45" dirty="0">
                          <a:solidFill>
                            <a:srgbClr val="5C5C5C"/>
                          </a:solidFill>
                          <a:latin typeface="Times New Roman"/>
                          <a:cs typeface="Times New Roman"/>
                        </a:rPr>
                        <a:t>Needs</a:t>
                      </a:r>
                      <a:r>
                        <a:rPr sz="1600" i="1" spc="-60" dirty="0">
                          <a:solidFill>
                            <a:srgbClr val="5C5C5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i="1" spc="-25" dirty="0">
                          <a:solidFill>
                            <a:srgbClr val="5C5C5C"/>
                          </a:solidFill>
                          <a:latin typeface="Times New Roman"/>
                          <a:cs typeface="Times New Roman"/>
                        </a:rPr>
                        <a:t>Improvement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481965" marR="98425" indent="-187960">
                        <a:lnSpc>
                          <a:spcPct val="109000"/>
                        </a:lnSpc>
                      </a:pPr>
                      <a:r>
                        <a:rPr sz="1425" spc="-89" baseline="5847" dirty="0">
                          <a:solidFill>
                            <a:srgbClr val="5C5C5C"/>
                          </a:solidFill>
                          <a:latin typeface="MS UI Gothic"/>
                          <a:cs typeface="MS UI Gothic"/>
                        </a:rPr>
                        <a:t>➤ </a:t>
                      </a:r>
                      <a:r>
                        <a:rPr sz="1300" spc="-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Commentary </a:t>
                      </a:r>
                      <a:r>
                        <a:rPr sz="130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on </a:t>
                      </a:r>
                      <a:r>
                        <a:rPr sz="1300" spc="-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research  </a:t>
                      </a:r>
                      <a:r>
                        <a:rPr sz="1300" spc="-2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findings </a:t>
                      </a:r>
                      <a:r>
                        <a:rPr sz="1300" spc="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is not </a:t>
                      </a:r>
                      <a:r>
                        <a:rPr sz="1300" spc="-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comprehensive  </a:t>
                      </a:r>
                      <a:r>
                        <a:rPr sz="1300" spc="-3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and </a:t>
                      </a:r>
                      <a:r>
                        <a:rPr sz="1300" spc="5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/or</a:t>
                      </a:r>
                      <a:r>
                        <a:rPr sz="1300" spc="8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300" spc="-1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persuasive.</a:t>
                      </a:r>
                      <a:endParaRPr sz="1300">
                        <a:latin typeface="Palatino Linotype"/>
                        <a:cs typeface="Palatino Linotype"/>
                      </a:endParaRPr>
                    </a:p>
                    <a:p>
                      <a:pPr marL="481965" marR="272415" indent="-187960">
                        <a:lnSpc>
                          <a:spcPts val="1700"/>
                        </a:lnSpc>
                        <a:spcBef>
                          <a:spcPts val="80"/>
                        </a:spcBef>
                      </a:pPr>
                      <a:r>
                        <a:rPr sz="1425" spc="-89" baseline="5847" dirty="0">
                          <a:solidFill>
                            <a:srgbClr val="5C5C5C"/>
                          </a:solidFill>
                          <a:latin typeface="MS UI Gothic"/>
                          <a:cs typeface="MS UI Gothic"/>
                        </a:rPr>
                        <a:t>➤ </a:t>
                      </a:r>
                      <a:r>
                        <a:rPr sz="1300" spc="-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Major </a:t>
                      </a:r>
                      <a:r>
                        <a:rPr sz="130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points </a:t>
                      </a:r>
                      <a:r>
                        <a:rPr sz="1300" spc="-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are </a:t>
                      </a:r>
                      <a:r>
                        <a:rPr sz="1300" spc="-1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addressed,  </a:t>
                      </a:r>
                      <a:r>
                        <a:rPr sz="1300" spc="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but </a:t>
                      </a:r>
                      <a:r>
                        <a:rPr sz="1300" spc="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not </a:t>
                      </a:r>
                      <a:r>
                        <a:rPr sz="1300" spc="-2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well</a:t>
                      </a:r>
                      <a:r>
                        <a:rPr sz="1300" spc="6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300" spc="-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supported.</a:t>
                      </a:r>
                      <a:endParaRPr sz="1300">
                        <a:latin typeface="Palatino Linotype"/>
                        <a:cs typeface="Palatino Linotype"/>
                      </a:endParaRPr>
                    </a:p>
                    <a:p>
                      <a:pPr marL="481965" marR="203835" indent="-187960">
                        <a:lnSpc>
                          <a:spcPts val="1700"/>
                        </a:lnSpc>
                      </a:pPr>
                      <a:r>
                        <a:rPr sz="1425" spc="-89" baseline="5847" dirty="0">
                          <a:solidFill>
                            <a:srgbClr val="5C5C5C"/>
                          </a:solidFill>
                          <a:latin typeface="MS UI Gothic"/>
                          <a:cs typeface="MS UI Gothic"/>
                        </a:rPr>
                        <a:t>➤ </a:t>
                      </a:r>
                      <a:r>
                        <a:rPr sz="1300" spc="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Responses </a:t>
                      </a:r>
                      <a:r>
                        <a:rPr sz="1300" spc="-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are inadequate </a:t>
                      </a:r>
                      <a:r>
                        <a:rPr sz="130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or  </a:t>
                      </a:r>
                      <a:r>
                        <a:rPr sz="1300" spc="-3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do </a:t>
                      </a:r>
                      <a:r>
                        <a:rPr sz="1300" spc="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not </a:t>
                      </a:r>
                      <a:r>
                        <a:rPr sz="1300" spc="-1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address </a:t>
                      </a:r>
                      <a:r>
                        <a:rPr sz="130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topic or  </a:t>
                      </a:r>
                      <a:r>
                        <a:rPr sz="1300" spc="-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response </a:t>
                      </a:r>
                      <a:r>
                        <a:rPr sz="1300" spc="2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to </a:t>
                      </a:r>
                      <a:r>
                        <a:rPr sz="1300" spc="1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the</a:t>
                      </a:r>
                      <a:r>
                        <a:rPr sz="1300" spc="5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300" spc="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questions</a:t>
                      </a:r>
                      <a:endParaRPr sz="1300">
                        <a:latin typeface="Palatino Linotype"/>
                        <a:cs typeface="Palatino Linotype"/>
                      </a:endParaRPr>
                    </a:p>
                    <a:p>
                      <a:pPr marL="481965" marR="224154" indent="-187960">
                        <a:lnSpc>
                          <a:spcPts val="1700"/>
                        </a:lnSpc>
                      </a:pPr>
                      <a:r>
                        <a:rPr sz="1425" spc="-89" baseline="5847" dirty="0">
                          <a:solidFill>
                            <a:srgbClr val="5C5C5C"/>
                          </a:solidFill>
                          <a:latin typeface="MS UI Gothic"/>
                          <a:cs typeface="MS UI Gothic"/>
                        </a:rPr>
                        <a:t>➤ </a:t>
                      </a:r>
                      <a:r>
                        <a:rPr sz="1300" spc="-1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Specific </a:t>
                      </a:r>
                      <a:r>
                        <a:rPr sz="1300" spc="-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examples </a:t>
                      </a:r>
                      <a:r>
                        <a:rPr sz="1300" spc="-3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do </a:t>
                      </a:r>
                      <a:r>
                        <a:rPr sz="1300" spc="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not  </a:t>
                      </a:r>
                      <a:r>
                        <a:rPr sz="1300" spc="-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support </a:t>
                      </a:r>
                      <a:r>
                        <a:rPr sz="130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topic or </a:t>
                      </a:r>
                      <a:r>
                        <a:rPr sz="1300" spc="-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response </a:t>
                      </a:r>
                      <a:r>
                        <a:rPr sz="1300" spc="2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to  </a:t>
                      </a:r>
                      <a:r>
                        <a:rPr sz="1300" spc="1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the</a:t>
                      </a:r>
                      <a:r>
                        <a:rPr sz="1300" spc="2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300" spc="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questions.</a:t>
                      </a:r>
                      <a:endParaRPr sz="1300">
                        <a:latin typeface="Palatino Linotype"/>
                        <a:cs typeface="Palatino Linotype"/>
                      </a:endParaRPr>
                    </a:p>
                  </a:txBody>
                  <a:tcPr marL="0" marR="0" marT="1270" marB="0">
                    <a:lnT w="12700">
                      <a:solidFill>
                        <a:srgbClr val="5C5C5C"/>
                      </a:solidFill>
                      <a:prstDash val="solid"/>
                    </a:lnT>
                    <a:solidFill>
                      <a:srgbClr val="CBCBCB">
                        <a:alpha val="25000"/>
                      </a:srgbClr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  <a:p>
                      <a:pPr marL="694690">
                        <a:lnSpc>
                          <a:spcPct val="100000"/>
                        </a:lnSpc>
                      </a:pPr>
                      <a:r>
                        <a:rPr sz="1600" i="1" spc="-10" dirty="0">
                          <a:solidFill>
                            <a:srgbClr val="5C5C5C"/>
                          </a:solidFill>
                          <a:latin typeface="Times New Roman"/>
                          <a:cs typeface="Times New Roman"/>
                        </a:rPr>
                        <a:t>Satisfactory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269240" marR="56515" indent="-186690">
                        <a:lnSpc>
                          <a:spcPct val="109000"/>
                        </a:lnSpc>
                        <a:spcBef>
                          <a:spcPts val="1739"/>
                        </a:spcBef>
                      </a:pPr>
                      <a:r>
                        <a:rPr sz="1425" spc="-89" baseline="5847" dirty="0">
                          <a:solidFill>
                            <a:srgbClr val="5C5C5C"/>
                          </a:solidFill>
                          <a:latin typeface="MS UI Gothic"/>
                          <a:cs typeface="MS UI Gothic"/>
                        </a:rPr>
                        <a:t>➤ </a:t>
                      </a:r>
                      <a:r>
                        <a:rPr sz="1300" spc="-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Evaluation </a:t>
                      </a:r>
                      <a:r>
                        <a:rPr sz="1300" spc="-3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and </a:t>
                      </a:r>
                      <a:r>
                        <a:rPr sz="1300" spc="-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analysis of  </a:t>
                      </a:r>
                      <a:r>
                        <a:rPr sz="1300" spc="-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research </a:t>
                      </a:r>
                      <a:r>
                        <a:rPr sz="1300" spc="-2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findings </a:t>
                      </a:r>
                      <a:r>
                        <a:rPr sz="1300" spc="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is  </a:t>
                      </a:r>
                      <a:r>
                        <a:rPr sz="130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accurate. </a:t>
                      </a:r>
                      <a:r>
                        <a:rPr sz="1300" spc="-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Major </a:t>
                      </a:r>
                      <a:r>
                        <a:rPr sz="130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points </a:t>
                      </a:r>
                      <a:r>
                        <a:rPr sz="1300" spc="-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are  </a:t>
                      </a:r>
                      <a:r>
                        <a:rPr sz="1300" spc="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stated.</a:t>
                      </a:r>
                      <a:endParaRPr sz="1300">
                        <a:latin typeface="Palatino Linotype"/>
                        <a:cs typeface="Palatino Linotype"/>
                      </a:endParaRPr>
                    </a:p>
                    <a:p>
                      <a:pPr marL="269240" marR="133985" indent="-186690">
                        <a:lnSpc>
                          <a:spcPts val="1700"/>
                        </a:lnSpc>
                        <a:spcBef>
                          <a:spcPts val="80"/>
                        </a:spcBef>
                      </a:pPr>
                      <a:r>
                        <a:rPr sz="1425" spc="-89" baseline="5847" dirty="0">
                          <a:solidFill>
                            <a:srgbClr val="5C5C5C"/>
                          </a:solidFill>
                          <a:latin typeface="MS UI Gothic"/>
                          <a:cs typeface="MS UI Gothic"/>
                        </a:rPr>
                        <a:t>➤ </a:t>
                      </a:r>
                      <a:r>
                        <a:rPr sz="1300" spc="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Responses </a:t>
                      </a:r>
                      <a:r>
                        <a:rPr sz="1300" spc="-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are adequate  </a:t>
                      </a:r>
                      <a:r>
                        <a:rPr sz="1300" spc="-3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and </a:t>
                      </a:r>
                      <a:r>
                        <a:rPr sz="1300" spc="-1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address </a:t>
                      </a:r>
                      <a:r>
                        <a:rPr sz="1300" spc="1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the </a:t>
                      </a:r>
                      <a:r>
                        <a:rPr sz="130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question  </a:t>
                      </a:r>
                      <a:r>
                        <a:rPr sz="1300" spc="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at</a:t>
                      </a:r>
                      <a:r>
                        <a:rPr sz="1300" spc="2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300" spc="-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hand.</a:t>
                      </a:r>
                      <a:endParaRPr sz="1300">
                        <a:latin typeface="Palatino Linotype"/>
                        <a:cs typeface="Palatino Linotype"/>
                      </a:endParaRPr>
                    </a:p>
                    <a:p>
                      <a:pPr marL="8255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25" spc="-89" baseline="5847" dirty="0">
                          <a:solidFill>
                            <a:srgbClr val="5C5C5C"/>
                          </a:solidFill>
                          <a:latin typeface="MS UI Gothic"/>
                          <a:cs typeface="MS UI Gothic"/>
                        </a:rPr>
                        <a:t>➤ </a:t>
                      </a:r>
                      <a:r>
                        <a:rPr sz="1300" spc="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Content </a:t>
                      </a:r>
                      <a:r>
                        <a:rPr sz="1300" spc="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is</a:t>
                      </a:r>
                      <a:r>
                        <a:rPr sz="1300" spc="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300" spc="-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accurate</a:t>
                      </a:r>
                      <a:endParaRPr sz="1300">
                        <a:latin typeface="Palatino Linotype"/>
                        <a:cs typeface="Palatino Linotype"/>
                      </a:endParaRPr>
                    </a:p>
                    <a:p>
                      <a:pPr marL="269240" marR="209550" indent="-186690">
                        <a:lnSpc>
                          <a:spcPct val="109000"/>
                        </a:lnSpc>
                      </a:pPr>
                      <a:r>
                        <a:rPr sz="1425" spc="-89" baseline="5847" dirty="0">
                          <a:solidFill>
                            <a:srgbClr val="5C5C5C"/>
                          </a:solidFill>
                          <a:latin typeface="MS UI Gothic"/>
                          <a:cs typeface="MS UI Gothic"/>
                        </a:rPr>
                        <a:t>➤ </a:t>
                      </a:r>
                      <a:r>
                        <a:rPr sz="1300" spc="-7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A </a:t>
                      </a:r>
                      <a:r>
                        <a:rPr sz="1300" spc="-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specific example from  </a:t>
                      </a:r>
                      <a:r>
                        <a:rPr sz="1300" spc="1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the </a:t>
                      </a:r>
                      <a:r>
                        <a:rPr sz="1300" spc="-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research </a:t>
                      </a:r>
                      <a:r>
                        <a:rPr sz="1300" spc="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is</a:t>
                      </a:r>
                      <a:r>
                        <a:rPr sz="1300" spc="6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300" spc="-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used.</a:t>
                      </a:r>
                      <a:endParaRPr sz="1300">
                        <a:latin typeface="Palatino Linotype"/>
                        <a:cs typeface="Palatino Linotype"/>
                      </a:endParaRPr>
                    </a:p>
                  </a:txBody>
                  <a:tcPr marL="0" marR="0" marT="2540" marB="0">
                    <a:lnT w="12700">
                      <a:solidFill>
                        <a:srgbClr val="5C5C5C"/>
                      </a:solidFill>
                      <a:prstDash val="solid"/>
                    </a:lnT>
                    <a:solidFill>
                      <a:srgbClr val="CBCBCB">
                        <a:alpha val="25000"/>
                      </a:srgbClr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600" i="1" dirty="0">
                          <a:solidFill>
                            <a:srgbClr val="5C5C5C"/>
                          </a:solidFill>
                          <a:latin typeface="Times New Roman"/>
                          <a:cs typeface="Times New Roman"/>
                        </a:rPr>
                        <a:t>Outstanding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267970" marR="329565" indent="-197485">
                        <a:lnSpc>
                          <a:spcPct val="109000"/>
                        </a:lnSpc>
                      </a:pPr>
                      <a:r>
                        <a:rPr sz="1425" spc="-89" baseline="5847" dirty="0">
                          <a:solidFill>
                            <a:srgbClr val="5C5C5C"/>
                          </a:solidFill>
                          <a:latin typeface="MS UI Gothic"/>
                          <a:cs typeface="MS UI Gothic"/>
                        </a:rPr>
                        <a:t>➤ </a:t>
                      </a:r>
                      <a:r>
                        <a:rPr sz="1300" spc="-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Evaluation </a:t>
                      </a:r>
                      <a:r>
                        <a:rPr sz="1300" spc="-3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and </a:t>
                      </a:r>
                      <a:r>
                        <a:rPr sz="1300" spc="-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analysis of  </a:t>
                      </a:r>
                      <a:r>
                        <a:rPr sz="1300" spc="-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research </a:t>
                      </a:r>
                      <a:r>
                        <a:rPr sz="1300" spc="-2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findings </a:t>
                      </a:r>
                      <a:r>
                        <a:rPr sz="1300" spc="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is </a:t>
                      </a:r>
                      <a:r>
                        <a:rPr sz="1300" spc="-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accurate  </a:t>
                      </a:r>
                      <a:r>
                        <a:rPr sz="1300" spc="-3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and</a:t>
                      </a:r>
                      <a:r>
                        <a:rPr sz="1300" spc="2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300" spc="-1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persuasive.</a:t>
                      </a:r>
                      <a:endParaRPr sz="1300">
                        <a:latin typeface="Palatino Linotype"/>
                        <a:cs typeface="Palatino Linotype"/>
                      </a:endParaRPr>
                    </a:p>
                    <a:p>
                      <a:pPr marL="267335" marR="135890" indent="-197485">
                        <a:lnSpc>
                          <a:spcPts val="1700"/>
                        </a:lnSpc>
                        <a:spcBef>
                          <a:spcPts val="80"/>
                        </a:spcBef>
                      </a:pPr>
                      <a:r>
                        <a:rPr sz="1425" spc="-89" baseline="5847" dirty="0">
                          <a:solidFill>
                            <a:srgbClr val="5C5C5C"/>
                          </a:solidFill>
                          <a:latin typeface="MS UI Gothic"/>
                          <a:cs typeface="MS UI Gothic"/>
                        </a:rPr>
                        <a:t>➤ </a:t>
                      </a:r>
                      <a:r>
                        <a:rPr sz="1300" spc="-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Major </a:t>
                      </a:r>
                      <a:r>
                        <a:rPr sz="130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points </a:t>
                      </a:r>
                      <a:r>
                        <a:rPr sz="1300" spc="-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are </a:t>
                      </a:r>
                      <a:r>
                        <a:rPr sz="1300" spc="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stated </a:t>
                      </a:r>
                      <a:r>
                        <a:rPr sz="1300" spc="-1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clearly  </a:t>
                      </a:r>
                      <a:r>
                        <a:rPr sz="1300" spc="-3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and </a:t>
                      </a:r>
                      <a:r>
                        <a:rPr sz="1300" spc="-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are </a:t>
                      </a:r>
                      <a:r>
                        <a:rPr sz="1300" spc="-2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well</a:t>
                      </a:r>
                      <a:r>
                        <a:rPr sz="1300" spc="13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300" spc="-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supported.</a:t>
                      </a:r>
                      <a:endParaRPr sz="1300">
                        <a:latin typeface="Palatino Linotype"/>
                        <a:cs typeface="Palatino Linotype"/>
                      </a:endParaRPr>
                    </a:p>
                    <a:p>
                      <a:pPr marL="267970" marR="344805" indent="-197485">
                        <a:lnSpc>
                          <a:spcPts val="1700"/>
                        </a:lnSpc>
                      </a:pPr>
                      <a:r>
                        <a:rPr sz="1425" spc="-89" baseline="5847" dirty="0">
                          <a:solidFill>
                            <a:srgbClr val="5C5C5C"/>
                          </a:solidFill>
                          <a:latin typeface="MS UI Gothic"/>
                          <a:cs typeface="MS UI Gothic"/>
                        </a:rPr>
                        <a:t>➤ </a:t>
                      </a:r>
                      <a:r>
                        <a:rPr sz="1300" spc="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Responses </a:t>
                      </a:r>
                      <a:r>
                        <a:rPr sz="1300" spc="-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are </a:t>
                      </a:r>
                      <a:r>
                        <a:rPr sz="1300" spc="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excellent </a:t>
                      </a:r>
                      <a:r>
                        <a:rPr sz="1300" spc="-3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and  </a:t>
                      </a:r>
                      <a:r>
                        <a:rPr sz="1300" spc="-1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address</a:t>
                      </a:r>
                      <a:r>
                        <a:rPr sz="1300" spc="2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300" spc="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questions</a:t>
                      </a:r>
                      <a:endParaRPr sz="1300">
                        <a:latin typeface="Palatino Linotype"/>
                        <a:cs typeface="Palatino Linotype"/>
                      </a:endParaRPr>
                    </a:p>
                    <a:p>
                      <a:pPr marL="7048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25" spc="-89" baseline="5847" dirty="0">
                          <a:solidFill>
                            <a:srgbClr val="5C5C5C"/>
                          </a:solidFill>
                          <a:latin typeface="MS UI Gothic"/>
                          <a:cs typeface="MS UI Gothic"/>
                        </a:rPr>
                        <a:t>➤ </a:t>
                      </a:r>
                      <a:r>
                        <a:rPr sz="1300" spc="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Content </a:t>
                      </a:r>
                      <a:r>
                        <a:rPr sz="1300" spc="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is</a:t>
                      </a:r>
                      <a:r>
                        <a:rPr sz="1300" spc="7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300" spc="-1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clear.</a:t>
                      </a:r>
                      <a:endParaRPr sz="1300">
                        <a:latin typeface="Palatino Linotype"/>
                        <a:cs typeface="Palatino Linotype"/>
                      </a:endParaRPr>
                    </a:p>
                    <a:p>
                      <a:pPr marL="267970" marR="161290" indent="-197485">
                        <a:lnSpc>
                          <a:spcPct val="109000"/>
                        </a:lnSpc>
                      </a:pPr>
                      <a:r>
                        <a:rPr sz="1425" spc="-89" baseline="5847" dirty="0">
                          <a:solidFill>
                            <a:srgbClr val="5C5C5C"/>
                          </a:solidFill>
                          <a:latin typeface="MS UI Gothic"/>
                          <a:cs typeface="MS UI Gothic"/>
                        </a:rPr>
                        <a:t>➤ </a:t>
                      </a:r>
                      <a:r>
                        <a:rPr sz="1300" spc="-2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Several </a:t>
                      </a:r>
                      <a:r>
                        <a:rPr sz="1300" spc="-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specific examples from  </a:t>
                      </a:r>
                      <a:r>
                        <a:rPr sz="1300" spc="1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the </a:t>
                      </a:r>
                      <a:r>
                        <a:rPr sz="1300" spc="-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research </a:t>
                      </a:r>
                      <a:r>
                        <a:rPr sz="1300" spc="-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are</a:t>
                      </a:r>
                      <a:r>
                        <a:rPr sz="1300" spc="7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300" spc="-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used.</a:t>
                      </a:r>
                      <a:endParaRPr sz="1300">
                        <a:latin typeface="Palatino Linotype"/>
                        <a:cs typeface="Palatino Linotype"/>
                      </a:endParaRPr>
                    </a:p>
                  </a:txBody>
                  <a:tcPr marL="0" marR="0" marT="6350" marB="0">
                    <a:lnT w="12700">
                      <a:solidFill>
                        <a:srgbClr val="5C5C5C"/>
                      </a:solidFill>
                      <a:prstDash val="solid"/>
                    </a:lnT>
                    <a:solidFill>
                      <a:srgbClr val="CBCBCB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200" spc="-2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Part</a:t>
                      </a:r>
                      <a:r>
                        <a:rPr sz="2200" spc="4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2200" spc="8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2:</a:t>
                      </a:r>
                      <a:endParaRPr sz="2200">
                        <a:latin typeface="Palatino Linotype"/>
                        <a:cs typeface="Palatino Linotype"/>
                      </a:endParaRPr>
                    </a:p>
                  </a:txBody>
                  <a:tcPr marL="0" marR="0" marT="9525" marB="0">
                    <a:solidFill>
                      <a:srgbClr val="CBCBCB">
                        <a:alpha val="35998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5C5C5C"/>
                      </a:solidFill>
                      <a:prstDash val="solid"/>
                    </a:lnT>
                    <a:solidFill>
                      <a:srgbClr val="CBCBCB">
                        <a:alpha val="2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70" marB="0">
                    <a:lnT w="12700">
                      <a:solidFill>
                        <a:srgbClr val="5C5C5C"/>
                      </a:solidFill>
                      <a:prstDash val="solid"/>
                    </a:lnT>
                    <a:solidFill>
                      <a:srgbClr val="CBCBCB">
                        <a:alpha val="2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540" marB="0">
                    <a:lnT w="12700">
                      <a:solidFill>
                        <a:srgbClr val="5C5C5C"/>
                      </a:solidFill>
                      <a:prstDash val="solid"/>
                    </a:lnT>
                    <a:solidFill>
                      <a:srgbClr val="CBCBCB">
                        <a:alpha val="2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T w="12700">
                      <a:solidFill>
                        <a:srgbClr val="5C5C5C"/>
                      </a:solidFill>
                      <a:prstDash val="solid"/>
                    </a:lnT>
                    <a:solidFill>
                      <a:srgbClr val="CBCBCB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03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200" i="1" u="heavy" spc="-30" dirty="0">
                          <a:solidFill>
                            <a:srgbClr val="5C5C5C"/>
                          </a:solidFill>
                          <a:uFill>
                            <a:solidFill>
                              <a:srgbClr val="5C5C5C"/>
                            </a:solidFill>
                          </a:uFill>
                          <a:latin typeface="Times New Roman"/>
                          <a:cs typeface="Times New Roman"/>
                        </a:rPr>
                        <a:t>Questions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9525" marB="0">
                    <a:solidFill>
                      <a:srgbClr val="CBCBCB">
                        <a:alpha val="35998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5C5C5C"/>
                      </a:solidFill>
                      <a:prstDash val="solid"/>
                    </a:lnT>
                    <a:solidFill>
                      <a:srgbClr val="CBCBCB">
                        <a:alpha val="2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70" marB="0">
                    <a:lnT w="12700">
                      <a:solidFill>
                        <a:srgbClr val="5C5C5C"/>
                      </a:solidFill>
                      <a:prstDash val="solid"/>
                    </a:lnT>
                    <a:solidFill>
                      <a:srgbClr val="CBCBCB">
                        <a:alpha val="2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540" marB="0">
                    <a:lnT w="12700">
                      <a:solidFill>
                        <a:srgbClr val="5C5C5C"/>
                      </a:solidFill>
                      <a:prstDash val="solid"/>
                    </a:lnT>
                    <a:solidFill>
                      <a:srgbClr val="CBCBCB">
                        <a:alpha val="2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T w="12700">
                      <a:solidFill>
                        <a:srgbClr val="5C5C5C"/>
                      </a:solidFill>
                      <a:prstDash val="solid"/>
                    </a:lnT>
                    <a:solidFill>
                      <a:srgbClr val="CBCBCB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20165">
                <a:tc>
                  <a:txBody>
                    <a:bodyPr/>
                    <a:lstStyle/>
                    <a:p>
                      <a:pPr marR="1016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200" i="1" u="heavy" spc="40" dirty="0">
                          <a:solidFill>
                            <a:srgbClr val="5C5C5C"/>
                          </a:solidFill>
                          <a:uFill>
                            <a:solidFill>
                              <a:srgbClr val="5C5C5C"/>
                            </a:solidFill>
                          </a:uFill>
                          <a:latin typeface="Times New Roman"/>
                          <a:cs typeface="Times New Roman"/>
                        </a:rPr>
                        <a:t>1-3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9525" marB="0">
                    <a:solidFill>
                      <a:srgbClr val="CBCBCB">
                        <a:alpha val="35998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5C5C5C"/>
                      </a:solidFill>
                      <a:prstDash val="solid"/>
                    </a:lnT>
                    <a:solidFill>
                      <a:srgbClr val="CBCBCB">
                        <a:alpha val="2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70" marB="0">
                    <a:lnT w="12700">
                      <a:solidFill>
                        <a:srgbClr val="5C5C5C"/>
                      </a:solidFill>
                      <a:prstDash val="solid"/>
                    </a:lnT>
                    <a:solidFill>
                      <a:srgbClr val="CBCBCB">
                        <a:alpha val="2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540" marB="0">
                    <a:lnT w="12700">
                      <a:solidFill>
                        <a:srgbClr val="5C5C5C"/>
                      </a:solidFill>
                      <a:prstDash val="solid"/>
                    </a:lnT>
                    <a:solidFill>
                      <a:srgbClr val="CBCBCB">
                        <a:alpha val="2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T w="12700">
                      <a:solidFill>
                        <a:srgbClr val="5C5C5C"/>
                      </a:solidFill>
                      <a:prstDash val="solid"/>
                    </a:lnT>
                    <a:solidFill>
                      <a:srgbClr val="CBCBCB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1500" y="1574800"/>
            <a:ext cx="11861800" cy="0"/>
          </a:xfrm>
          <a:custGeom>
            <a:avLst/>
            <a:gdLst/>
            <a:ahLst/>
            <a:cxnLst/>
            <a:rect l="l" t="t" r="r" b="b"/>
            <a:pathLst>
              <a:path w="11861800">
                <a:moveTo>
                  <a:pt x="0" y="0"/>
                </a:moveTo>
                <a:lnTo>
                  <a:pt x="11861800" y="0"/>
                </a:lnTo>
              </a:path>
            </a:pathLst>
          </a:custGeom>
          <a:ln w="38100">
            <a:solidFill>
              <a:srgbClr val="747676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9600" y="579627"/>
            <a:ext cx="6959600" cy="75597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800" b="1" i="0" spc="-300" dirty="0">
                <a:latin typeface="Arial"/>
                <a:cs typeface="Arial"/>
              </a:rPr>
              <a:t>FURTHER READING</a:t>
            </a:r>
            <a:endParaRPr sz="4800" spc="-3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5" dirty="0"/>
              <a:t>This</a:t>
            </a:r>
            <a:r>
              <a:rPr spc="60" dirty="0"/>
              <a:t> </a:t>
            </a:r>
            <a:r>
              <a:rPr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Teaching</a:t>
            </a:r>
            <a:r>
              <a:rPr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 </a:t>
            </a:r>
            <a:r>
              <a:rPr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Exercise</a:t>
            </a:r>
            <a:r>
              <a:rPr spc="60" dirty="0">
                <a:solidFill>
                  <a:srgbClr val="D2593D"/>
                </a:solidFill>
              </a:rPr>
              <a:t> </a:t>
            </a:r>
            <a:r>
              <a:rPr spc="5" dirty="0"/>
              <a:t>is</a:t>
            </a:r>
            <a:r>
              <a:rPr spc="60" dirty="0"/>
              <a:t> </a:t>
            </a:r>
            <a:r>
              <a:rPr spc="-25" dirty="0"/>
              <a:t>provided</a:t>
            </a:r>
            <a:r>
              <a:rPr spc="60" dirty="0"/>
              <a:t> </a:t>
            </a:r>
            <a:r>
              <a:rPr spc="-35" dirty="0"/>
              <a:t>by</a:t>
            </a:r>
            <a:r>
              <a:rPr spc="60" dirty="0"/>
              <a:t> </a:t>
            </a:r>
            <a:r>
              <a:rPr spc="5" dirty="0"/>
              <a:t>the</a:t>
            </a:r>
            <a:r>
              <a:rPr spc="65" dirty="0"/>
              <a:t> </a:t>
            </a:r>
            <a:r>
              <a:rPr u="sng" spc="-15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Human</a:t>
            </a:r>
            <a:r>
              <a:rPr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 </a:t>
            </a:r>
            <a:r>
              <a:rPr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Relations</a:t>
            </a:r>
            <a:r>
              <a:rPr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 </a:t>
            </a:r>
            <a:r>
              <a:rPr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Area</a:t>
            </a:r>
            <a:r>
              <a:rPr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 </a:t>
            </a:r>
            <a:r>
              <a:rPr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Files</a:t>
            </a:r>
            <a:r>
              <a:rPr spc="50" dirty="0">
                <a:solidFill>
                  <a:srgbClr val="D2593D"/>
                </a:solidFill>
              </a:rPr>
              <a:t> </a:t>
            </a:r>
            <a:r>
              <a:rPr spc="0" dirty="0"/>
              <a:t>at</a:t>
            </a:r>
            <a:r>
              <a:rPr spc="60" dirty="0"/>
              <a:t> </a:t>
            </a:r>
            <a:r>
              <a:rPr spc="-30" dirty="0"/>
              <a:t>Yale</a:t>
            </a:r>
            <a:r>
              <a:rPr spc="60" dirty="0"/>
              <a:t> </a:t>
            </a:r>
            <a:r>
              <a:rPr spc="-10" dirty="0"/>
              <a:t>University</a:t>
            </a:r>
            <a:r>
              <a:rPr spc="60" dirty="0"/>
              <a:t> </a:t>
            </a:r>
            <a:r>
              <a:rPr dirty="0"/>
              <a:t>in</a:t>
            </a:r>
            <a:r>
              <a:rPr spc="60" dirty="0"/>
              <a:t> </a:t>
            </a:r>
            <a:r>
              <a:rPr spc="-25" dirty="0"/>
              <a:t>New</a:t>
            </a:r>
            <a:r>
              <a:rPr spc="60" dirty="0"/>
              <a:t> </a:t>
            </a:r>
            <a:r>
              <a:rPr spc="-15" dirty="0"/>
              <a:t>Haven,</a:t>
            </a:r>
            <a:r>
              <a:rPr spc="60" dirty="0"/>
              <a:t> </a:t>
            </a:r>
            <a:r>
              <a:rPr spc="0" dirty="0"/>
              <a:t>CT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09600" y="1914624"/>
            <a:ext cx="3054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0" dirty="0">
                <a:solidFill>
                  <a:srgbClr val="5C5C5C"/>
                </a:solidFill>
                <a:latin typeface="MS UI Gothic"/>
                <a:cs typeface="MS UI Gothic"/>
              </a:rPr>
              <a:t>➤</a:t>
            </a:r>
            <a:endParaRPr sz="2400">
              <a:latin typeface="MS UI Gothic"/>
              <a:cs typeface="MS UI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9600" y="3260824"/>
            <a:ext cx="3054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0" dirty="0">
                <a:solidFill>
                  <a:srgbClr val="5C5C5C"/>
                </a:solidFill>
                <a:latin typeface="MS UI Gothic"/>
                <a:cs typeface="MS UI Gothic"/>
              </a:rPr>
              <a:t>➤</a:t>
            </a:r>
            <a:endParaRPr sz="2400">
              <a:latin typeface="MS UI Gothic"/>
              <a:cs typeface="MS UI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9600" y="5165824"/>
            <a:ext cx="3054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0" dirty="0">
                <a:solidFill>
                  <a:srgbClr val="5C5C5C"/>
                </a:solidFill>
                <a:latin typeface="MS UI Gothic"/>
                <a:cs typeface="MS UI Gothic"/>
              </a:rPr>
              <a:t>➤</a:t>
            </a:r>
            <a:endParaRPr sz="2400">
              <a:latin typeface="MS UI Gothic"/>
              <a:cs typeface="MS UI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9600" y="6512024"/>
            <a:ext cx="3054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0" dirty="0">
                <a:solidFill>
                  <a:srgbClr val="5C5C5C"/>
                </a:solidFill>
                <a:latin typeface="MS UI Gothic"/>
                <a:cs typeface="MS UI Gothic"/>
              </a:rPr>
              <a:t>➤</a:t>
            </a:r>
            <a:endParaRPr sz="2400">
              <a:latin typeface="MS UI Gothic"/>
              <a:cs typeface="MS UI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79500" y="1783079"/>
            <a:ext cx="11214100" cy="5740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32740">
              <a:lnSpc>
                <a:spcPct val="114599"/>
              </a:lnSpc>
              <a:spcBef>
                <a:spcPts val="100"/>
              </a:spcBef>
            </a:pPr>
            <a:r>
              <a:rPr sz="32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For </a:t>
            </a:r>
            <a:r>
              <a:rPr sz="3200" dirty="0">
                <a:solidFill>
                  <a:srgbClr val="5C5C5C"/>
                </a:solidFill>
                <a:latin typeface="Palatino Linotype"/>
                <a:cs typeface="Palatino Linotype"/>
              </a:rPr>
              <a:t>more </a:t>
            </a:r>
            <a:r>
              <a:rPr sz="3200" spc="15" dirty="0">
                <a:solidFill>
                  <a:srgbClr val="5C5C5C"/>
                </a:solidFill>
                <a:latin typeface="Palatino Linotype"/>
                <a:cs typeface="Palatino Linotype"/>
              </a:rPr>
              <a:t>exercises </a:t>
            </a:r>
            <a:r>
              <a:rPr sz="3200" spc="-75" dirty="0">
                <a:solidFill>
                  <a:srgbClr val="5C5C5C"/>
                </a:solidFill>
                <a:latin typeface="Palatino Linotype"/>
                <a:cs typeface="Palatino Linotype"/>
              </a:rPr>
              <a:t>and </a:t>
            </a:r>
            <a:r>
              <a:rPr sz="3200" spc="-5" dirty="0">
                <a:solidFill>
                  <a:srgbClr val="5C5C5C"/>
                </a:solidFill>
                <a:latin typeface="Palatino Linotype"/>
                <a:cs typeface="Palatino Linotype"/>
              </a:rPr>
              <a:t>teaching </a:t>
            </a:r>
            <a:r>
              <a:rPr sz="3200" spc="0" dirty="0">
                <a:solidFill>
                  <a:srgbClr val="5C5C5C"/>
                </a:solidFill>
                <a:latin typeface="Palatino Linotype"/>
                <a:cs typeface="Palatino Linotype"/>
              </a:rPr>
              <a:t>resources </a:t>
            </a:r>
            <a:r>
              <a:rPr sz="32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related </a:t>
            </a:r>
            <a:r>
              <a:rPr sz="3200" spc="55" dirty="0">
                <a:solidFill>
                  <a:srgbClr val="5C5C5C"/>
                </a:solidFill>
                <a:latin typeface="Palatino Linotype"/>
                <a:cs typeface="Palatino Linotype"/>
              </a:rPr>
              <a:t>to </a:t>
            </a:r>
            <a:r>
              <a:rPr sz="3200" spc="-20" dirty="0">
                <a:solidFill>
                  <a:srgbClr val="5C5C5C"/>
                </a:solidFill>
                <a:latin typeface="Palatino Linotype"/>
                <a:cs typeface="Palatino Linotype"/>
              </a:rPr>
              <a:t>human  </a:t>
            </a:r>
            <a:r>
              <a:rPr sz="3200" spc="30" dirty="0">
                <a:solidFill>
                  <a:srgbClr val="5C5C5C"/>
                </a:solidFill>
                <a:latin typeface="Palatino Linotype"/>
                <a:cs typeface="Palatino Linotype"/>
              </a:rPr>
              <a:t>societies </a:t>
            </a:r>
            <a:r>
              <a:rPr sz="32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past </a:t>
            </a:r>
            <a:r>
              <a:rPr sz="3200" spc="-75" dirty="0">
                <a:solidFill>
                  <a:srgbClr val="5C5C5C"/>
                </a:solidFill>
                <a:latin typeface="Palatino Linotype"/>
                <a:cs typeface="Palatino Linotype"/>
              </a:rPr>
              <a:t>and </a:t>
            </a:r>
            <a:r>
              <a:rPr sz="3200" spc="10" dirty="0">
                <a:solidFill>
                  <a:srgbClr val="5C5C5C"/>
                </a:solidFill>
                <a:latin typeface="Palatino Linotype"/>
                <a:cs typeface="Palatino Linotype"/>
              </a:rPr>
              <a:t>present, </a:t>
            </a:r>
            <a:r>
              <a:rPr sz="32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explore </a:t>
            </a:r>
            <a:r>
              <a:rPr sz="3200" i="1" u="heavy" spc="-114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Times New Roman"/>
                <a:cs typeface="Times New Roman"/>
              </a:rPr>
              <a:t>Teaching</a:t>
            </a:r>
            <a:r>
              <a:rPr sz="3200" i="1" u="heavy" spc="375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i="1" u="heavy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Times New Roman"/>
                <a:cs typeface="Times New Roman"/>
              </a:rPr>
              <a:t>eHRAF</a:t>
            </a:r>
            <a:r>
              <a:rPr sz="3200" dirty="0">
                <a:solidFill>
                  <a:srgbClr val="5C5C5C"/>
                </a:solidFill>
                <a:latin typeface="Palatino Linotype"/>
                <a:cs typeface="Palatino Linotype"/>
              </a:rPr>
              <a:t>.</a:t>
            </a:r>
            <a:endParaRPr sz="3200">
              <a:latin typeface="Palatino Linotype"/>
              <a:cs typeface="Palatino Linotype"/>
            </a:endParaRPr>
          </a:p>
          <a:p>
            <a:pPr marL="12700" marR="239395">
              <a:lnSpc>
                <a:spcPct val="114599"/>
              </a:lnSpc>
              <a:spcBef>
                <a:spcPts val="1795"/>
              </a:spcBef>
            </a:pPr>
            <a:r>
              <a:rPr sz="32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For </a:t>
            </a:r>
            <a:r>
              <a:rPr sz="3200" spc="-65" dirty="0">
                <a:solidFill>
                  <a:srgbClr val="5C5C5C"/>
                </a:solidFill>
                <a:latin typeface="Palatino Linotype"/>
                <a:cs typeface="Palatino Linotype"/>
              </a:rPr>
              <a:t>a </a:t>
            </a:r>
            <a:r>
              <a:rPr sz="3200" dirty="0">
                <a:solidFill>
                  <a:srgbClr val="5C5C5C"/>
                </a:solidFill>
                <a:latin typeface="Palatino Linotype"/>
                <a:cs typeface="Palatino Linotype"/>
              </a:rPr>
              <a:t>more </a:t>
            </a:r>
            <a:r>
              <a:rPr sz="3200" spc="-30" dirty="0">
                <a:solidFill>
                  <a:srgbClr val="5C5C5C"/>
                </a:solidFill>
                <a:latin typeface="Palatino Linotype"/>
                <a:cs typeface="Palatino Linotype"/>
              </a:rPr>
              <a:t>detailed </a:t>
            </a:r>
            <a:r>
              <a:rPr sz="320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version </a:t>
            </a:r>
            <a:r>
              <a:rPr sz="32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of </a:t>
            </a:r>
            <a:r>
              <a:rPr sz="3200" spc="50" dirty="0">
                <a:solidFill>
                  <a:srgbClr val="5C5C5C"/>
                </a:solidFill>
                <a:latin typeface="Palatino Linotype"/>
                <a:cs typeface="Palatino Linotype"/>
              </a:rPr>
              <a:t>this </a:t>
            </a:r>
            <a:r>
              <a:rPr sz="320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particular </a:t>
            </a:r>
            <a:r>
              <a:rPr sz="3200" spc="10" dirty="0">
                <a:solidFill>
                  <a:srgbClr val="5C5C5C"/>
                </a:solidFill>
                <a:latin typeface="Palatino Linotype"/>
                <a:cs typeface="Palatino Linotype"/>
              </a:rPr>
              <a:t>exercise </a:t>
            </a:r>
            <a:r>
              <a:rPr sz="32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with  </a:t>
            </a:r>
            <a:r>
              <a:rPr sz="3200" spc="-30" dirty="0">
                <a:solidFill>
                  <a:srgbClr val="5C5C5C"/>
                </a:solidFill>
                <a:latin typeface="Palatino Linotype"/>
                <a:cs typeface="Palatino Linotype"/>
              </a:rPr>
              <a:t>additional </a:t>
            </a:r>
            <a:r>
              <a:rPr sz="3200" spc="15" dirty="0">
                <a:solidFill>
                  <a:srgbClr val="5C5C5C"/>
                </a:solidFill>
                <a:latin typeface="Palatino Linotype"/>
                <a:cs typeface="Palatino Linotype"/>
              </a:rPr>
              <a:t>questions </a:t>
            </a:r>
            <a:r>
              <a:rPr sz="3200" spc="-75" dirty="0">
                <a:solidFill>
                  <a:srgbClr val="5C5C5C"/>
                </a:solidFill>
                <a:latin typeface="Palatino Linotype"/>
                <a:cs typeface="Palatino Linotype"/>
              </a:rPr>
              <a:t>and </a:t>
            </a:r>
            <a:r>
              <a:rPr sz="3200" spc="0" dirty="0">
                <a:solidFill>
                  <a:srgbClr val="5C5C5C"/>
                </a:solidFill>
                <a:latin typeface="Palatino Linotype"/>
                <a:cs typeface="Palatino Linotype"/>
              </a:rPr>
              <a:t>activities check </a:t>
            </a:r>
            <a:r>
              <a:rPr sz="3200" spc="25" dirty="0">
                <a:solidFill>
                  <a:srgbClr val="5C5C5C"/>
                </a:solidFill>
                <a:latin typeface="Palatino Linotype"/>
                <a:cs typeface="Palatino Linotype"/>
              </a:rPr>
              <a:t>out </a:t>
            </a:r>
            <a:r>
              <a:rPr sz="3200" i="1" u="heavy" spc="-95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Times New Roman"/>
                <a:cs typeface="Times New Roman"/>
              </a:rPr>
              <a:t>Exercise </a:t>
            </a:r>
            <a:r>
              <a:rPr sz="3200" i="1" u="heavy" spc="114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Times New Roman"/>
                <a:cs typeface="Times New Roman"/>
              </a:rPr>
              <a:t>2.4 </a:t>
            </a:r>
            <a:r>
              <a:rPr sz="3200" i="1" u="heavy" spc="-5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Times New Roman"/>
                <a:cs typeface="Times New Roman"/>
              </a:rPr>
              <a:t>Hide </a:t>
            </a:r>
            <a:r>
              <a:rPr sz="3200" i="1" spc="-50" dirty="0">
                <a:solidFill>
                  <a:srgbClr val="D2593D"/>
                </a:solidFill>
                <a:latin typeface="Times New Roman"/>
                <a:cs typeface="Times New Roman"/>
              </a:rPr>
              <a:t> </a:t>
            </a:r>
            <a:r>
              <a:rPr sz="3200" i="1" u="heavy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Times New Roman"/>
                <a:cs typeface="Times New Roman"/>
              </a:rPr>
              <a:t>Working</a:t>
            </a:r>
            <a:r>
              <a:rPr sz="3200" i="1" spc="0" dirty="0">
                <a:solidFill>
                  <a:srgbClr val="D2593D"/>
                </a:solidFill>
                <a:latin typeface="Times New Roman"/>
                <a:cs typeface="Times New Roman"/>
              </a:rPr>
              <a:t> </a:t>
            </a:r>
            <a:r>
              <a:rPr sz="3200" spc="-114" dirty="0">
                <a:solidFill>
                  <a:srgbClr val="5C5C5C"/>
                </a:solidFill>
                <a:latin typeface="Palatino Linotype"/>
                <a:cs typeface="Palatino Linotype"/>
              </a:rPr>
              <a:t>by </a:t>
            </a:r>
            <a:r>
              <a:rPr sz="3200" spc="5" dirty="0">
                <a:solidFill>
                  <a:srgbClr val="5C5C5C"/>
                </a:solidFill>
                <a:latin typeface="Palatino Linotype"/>
                <a:cs typeface="Palatino Linotype"/>
              </a:rPr>
              <a:t>Christiane</a:t>
            </a:r>
            <a:r>
              <a:rPr sz="3200" spc="35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3200" spc="-50" dirty="0">
                <a:solidFill>
                  <a:srgbClr val="5C5C5C"/>
                </a:solidFill>
                <a:latin typeface="Palatino Linotype"/>
                <a:cs typeface="Palatino Linotype"/>
              </a:rPr>
              <a:t>Cunnar.</a:t>
            </a:r>
            <a:endParaRPr sz="3200">
              <a:latin typeface="Palatino Linotype"/>
              <a:cs typeface="Palatino Linotype"/>
            </a:endParaRPr>
          </a:p>
          <a:p>
            <a:pPr marL="12700" marR="5080">
              <a:lnSpc>
                <a:spcPct val="114599"/>
              </a:lnSpc>
              <a:spcBef>
                <a:spcPts val="1800"/>
              </a:spcBef>
            </a:pPr>
            <a:r>
              <a:rPr sz="3200" spc="-5" dirty="0">
                <a:solidFill>
                  <a:srgbClr val="5C5C5C"/>
                </a:solidFill>
                <a:latin typeface="Palatino Linotype"/>
                <a:cs typeface="Palatino Linotype"/>
              </a:rPr>
              <a:t>Check </a:t>
            </a:r>
            <a:r>
              <a:rPr sz="3200" spc="25" dirty="0">
                <a:solidFill>
                  <a:srgbClr val="5C5C5C"/>
                </a:solidFill>
                <a:latin typeface="Palatino Linotype"/>
                <a:cs typeface="Palatino Linotype"/>
              </a:rPr>
              <a:t>out </a:t>
            </a:r>
            <a:r>
              <a:rPr sz="3200" spc="40" dirty="0">
                <a:solidFill>
                  <a:srgbClr val="5C5C5C"/>
                </a:solidFill>
                <a:latin typeface="Palatino Linotype"/>
                <a:cs typeface="Palatino Linotype"/>
              </a:rPr>
              <a:t>the </a:t>
            </a:r>
            <a:r>
              <a:rPr sz="3200" i="1" u="heavy" spc="-4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Times New Roman"/>
                <a:cs typeface="Times New Roman"/>
              </a:rPr>
              <a:t>Advanced </a:t>
            </a:r>
            <a:r>
              <a:rPr sz="3200" i="1" u="heavy" spc="-8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Times New Roman"/>
                <a:cs typeface="Times New Roman"/>
              </a:rPr>
              <a:t>Search </a:t>
            </a:r>
            <a:r>
              <a:rPr sz="3200" i="1" u="heavy" spc="-55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Times New Roman"/>
                <a:cs typeface="Times New Roman"/>
              </a:rPr>
              <a:t>Tutorial</a:t>
            </a:r>
            <a:r>
              <a:rPr sz="3200" i="1" spc="-55" dirty="0">
                <a:solidFill>
                  <a:srgbClr val="D2593D"/>
                </a:solidFill>
                <a:latin typeface="Times New Roman"/>
                <a:cs typeface="Times New Roman"/>
              </a:rPr>
              <a:t> </a:t>
            </a:r>
            <a:r>
              <a:rPr sz="32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for </a:t>
            </a:r>
            <a:r>
              <a:rPr sz="3200" spc="-30" dirty="0">
                <a:solidFill>
                  <a:srgbClr val="5C5C5C"/>
                </a:solidFill>
                <a:latin typeface="Palatino Linotype"/>
                <a:cs typeface="Palatino Linotype"/>
              </a:rPr>
              <a:t>detailed </a:t>
            </a:r>
            <a:r>
              <a:rPr sz="3200" spc="25" dirty="0">
                <a:solidFill>
                  <a:srgbClr val="5C5C5C"/>
                </a:solidFill>
                <a:latin typeface="Palatino Linotype"/>
                <a:cs typeface="Palatino Linotype"/>
              </a:rPr>
              <a:t>instructions  </a:t>
            </a:r>
            <a:r>
              <a:rPr sz="3200" spc="5" dirty="0">
                <a:solidFill>
                  <a:srgbClr val="5C5C5C"/>
                </a:solidFill>
                <a:latin typeface="Palatino Linotype"/>
                <a:cs typeface="Palatino Linotype"/>
              </a:rPr>
              <a:t>on </a:t>
            </a:r>
            <a:r>
              <a:rPr sz="3200" spc="-20" dirty="0">
                <a:solidFill>
                  <a:srgbClr val="5C5C5C"/>
                </a:solidFill>
                <a:latin typeface="Palatino Linotype"/>
                <a:cs typeface="Palatino Linotype"/>
              </a:rPr>
              <a:t>conducting </a:t>
            </a:r>
            <a:r>
              <a:rPr sz="3200" spc="10" dirty="0">
                <a:solidFill>
                  <a:srgbClr val="5C5C5C"/>
                </a:solidFill>
                <a:latin typeface="Palatino Linotype"/>
                <a:cs typeface="Palatino Linotype"/>
              </a:rPr>
              <a:t>searches </a:t>
            </a:r>
            <a:r>
              <a:rPr sz="3200" spc="5" dirty="0">
                <a:solidFill>
                  <a:srgbClr val="5C5C5C"/>
                </a:solidFill>
                <a:latin typeface="Palatino Linotype"/>
                <a:cs typeface="Palatino Linotype"/>
              </a:rPr>
              <a:t>in </a:t>
            </a:r>
            <a:r>
              <a:rPr sz="32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eHRAF </a:t>
            </a:r>
            <a:r>
              <a:rPr sz="3200" spc="-65" dirty="0">
                <a:solidFill>
                  <a:srgbClr val="5C5C5C"/>
                </a:solidFill>
                <a:latin typeface="Palatino Linotype"/>
                <a:cs typeface="Palatino Linotype"/>
              </a:rPr>
              <a:t>World</a:t>
            </a:r>
            <a:r>
              <a:rPr sz="3200" spc="53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3200" spc="5" dirty="0">
                <a:solidFill>
                  <a:srgbClr val="5C5C5C"/>
                </a:solidFill>
                <a:latin typeface="Palatino Linotype"/>
                <a:cs typeface="Palatino Linotype"/>
              </a:rPr>
              <a:t>Cultures.</a:t>
            </a:r>
            <a:endParaRPr sz="3200">
              <a:latin typeface="Palatino Linotype"/>
              <a:cs typeface="Palatino Linotype"/>
            </a:endParaRPr>
          </a:p>
          <a:p>
            <a:pPr marL="12700" marR="1915795">
              <a:lnSpc>
                <a:spcPct val="114599"/>
              </a:lnSpc>
              <a:spcBef>
                <a:spcPts val="1800"/>
              </a:spcBef>
            </a:pPr>
            <a:r>
              <a:rPr sz="32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For </a:t>
            </a:r>
            <a:r>
              <a:rPr sz="3200" spc="0" dirty="0">
                <a:solidFill>
                  <a:srgbClr val="5C5C5C"/>
                </a:solidFill>
                <a:latin typeface="Palatino Linotype"/>
                <a:cs typeface="Palatino Linotype"/>
              </a:rPr>
              <a:t>information </a:t>
            </a:r>
            <a:r>
              <a:rPr sz="3200" spc="5" dirty="0">
                <a:solidFill>
                  <a:srgbClr val="5C5C5C"/>
                </a:solidFill>
                <a:latin typeface="Palatino Linotype"/>
                <a:cs typeface="Palatino Linotype"/>
              </a:rPr>
              <a:t>on </a:t>
            </a:r>
            <a:r>
              <a:rPr sz="320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hide </a:t>
            </a:r>
            <a:r>
              <a:rPr sz="3200" spc="-50" dirty="0">
                <a:solidFill>
                  <a:srgbClr val="5C5C5C"/>
                </a:solidFill>
                <a:latin typeface="Palatino Linotype"/>
                <a:cs typeface="Palatino Linotype"/>
              </a:rPr>
              <a:t>working </a:t>
            </a:r>
            <a:r>
              <a:rPr sz="3200" spc="-5" dirty="0">
                <a:solidFill>
                  <a:srgbClr val="5C5C5C"/>
                </a:solidFill>
                <a:latin typeface="Palatino Linotype"/>
                <a:cs typeface="Palatino Linotype"/>
              </a:rPr>
              <a:t>practices </a:t>
            </a:r>
            <a:r>
              <a:rPr sz="3200" spc="5" dirty="0">
                <a:solidFill>
                  <a:srgbClr val="5C5C5C"/>
                </a:solidFill>
                <a:latin typeface="Palatino Linotype"/>
                <a:cs typeface="Palatino Linotype"/>
              </a:rPr>
              <a:t>in </a:t>
            </a:r>
            <a:r>
              <a:rPr sz="3200" spc="40" dirty="0">
                <a:solidFill>
                  <a:srgbClr val="5C5C5C"/>
                </a:solidFill>
                <a:latin typeface="Palatino Linotype"/>
                <a:cs typeface="Palatino Linotype"/>
              </a:rPr>
              <a:t>the  </a:t>
            </a:r>
            <a:r>
              <a:rPr sz="3200" spc="-20" dirty="0">
                <a:solidFill>
                  <a:srgbClr val="5C5C5C"/>
                </a:solidFill>
                <a:latin typeface="Palatino Linotype"/>
                <a:cs typeface="Palatino Linotype"/>
              </a:rPr>
              <a:t>archaeological </a:t>
            </a:r>
            <a:r>
              <a:rPr sz="32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record, </a:t>
            </a:r>
            <a:r>
              <a:rPr sz="3200" spc="0" dirty="0">
                <a:solidFill>
                  <a:srgbClr val="5C5C5C"/>
                </a:solidFill>
                <a:latin typeface="Palatino Linotype"/>
                <a:cs typeface="Palatino Linotype"/>
              </a:rPr>
              <a:t>check </a:t>
            </a:r>
            <a:r>
              <a:rPr sz="3200" spc="25" dirty="0">
                <a:solidFill>
                  <a:srgbClr val="5C5C5C"/>
                </a:solidFill>
                <a:latin typeface="Palatino Linotype"/>
                <a:cs typeface="Palatino Linotype"/>
              </a:rPr>
              <a:t>out </a:t>
            </a:r>
            <a:r>
              <a:rPr sz="3200" i="1" u="heavy" spc="-15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Times New Roman"/>
                <a:cs typeface="Times New Roman"/>
              </a:rPr>
              <a:t>eHRAF</a:t>
            </a:r>
            <a:r>
              <a:rPr sz="3200" i="1" u="heavy" spc="275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i="1" u="heavy" spc="-75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Times New Roman"/>
                <a:cs typeface="Times New Roman"/>
              </a:rPr>
              <a:t>Archaeology</a:t>
            </a:r>
            <a:r>
              <a:rPr sz="3200" i="1" spc="-75" dirty="0">
                <a:solidFill>
                  <a:srgbClr val="5C5C5C"/>
                </a:solidFill>
                <a:latin typeface="Times New Roman"/>
                <a:cs typeface="Times New Roman"/>
              </a:rPr>
              <a:t>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67700" y="0"/>
            <a:ext cx="47371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85021" y="7024064"/>
            <a:ext cx="6451600" cy="635"/>
          </a:xfrm>
          <a:custGeom>
            <a:avLst/>
            <a:gdLst/>
            <a:ahLst/>
            <a:cxnLst/>
            <a:rect l="l" t="t" r="r" b="b"/>
            <a:pathLst>
              <a:path w="6451600" h="634">
                <a:moveTo>
                  <a:pt x="0" y="1"/>
                </a:moveTo>
                <a:lnTo>
                  <a:pt x="6451600" y="0"/>
                </a:lnTo>
              </a:path>
            </a:pathLst>
          </a:custGeom>
          <a:ln w="38100">
            <a:solidFill>
              <a:srgbClr val="747676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775877" y="7011267"/>
            <a:ext cx="6322695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5"/>
              </a:spcBef>
            </a:pPr>
            <a:r>
              <a:rPr sz="4000" b="1" spc="-300" dirty="0">
                <a:solidFill>
                  <a:srgbClr val="5C5C5C"/>
                </a:solidFill>
                <a:latin typeface="Arial"/>
                <a:cs typeface="Arial"/>
                <a:hlinkClick r:id="rId3" action="ppaction://hlinksldjump"/>
              </a:rPr>
              <a:t>WORK IN SKINS</a:t>
            </a:r>
            <a:endParaRPr sz="4000" spc="-3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5" dirty="0"/>
              <a:t>This</a:t>
            </a:r>
            <a:r>
              <a:rPr spc="60" dirty="0"/>
              <a:t> </a:t>
            </a:r>
            <a:r>
              <a:rPr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Teaching</a:t>
            </a:r>
            <a:r>
              <a:rPr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 </a:t>
            </a:r>
            <a:r>
              <a:rPr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Exercise</a:t>
            </a:r>
            <a:r>
              <a:rPr spc="60" dirty="0">
                <a:solidFill>
                  <a:srgbClr val="D2593D"/>
                </a:solidFill>
              </a:rPr>
              <a:t> </a:t>
            </a:r>
            <a:r>
              <a:rPr spc="5" dirty="0"/>
              <a:t>is</a:t>
            </a:r>
            <a:r>
              <a:rPr spc="60" dirty="0"/>
              <a:t> </a:t>
            </a:r>
            <a:r>
              <a:rPr spc="-25" dirty="0"/>
              <a:t>provided</a:t>
            </a:r>
            <a:r>
              <a:rPr spc="60" dirty="0"/>
              <a:t> </a:t>
            </a:r>
            <a:r>
              <a:rPr spc="-35" dirty="0"/>
              <a:t>by</a:t>
            </a:r>
            <a:r>
              <a:rPr spc="60" dirty="0"/>
              <a:t> </a:t>
            </a:r>
            <a:r>
              <a:rPr spc="5" dirty="0"/>
              <a:t>the</a:t>
            </a:r>
            <a:r>
              <a:rPr spc="65" dirty="0"/>
              <a:t> </a:t>
            </a:r>
            <a:r>
              <a:rPr u="sng" spc="-15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Human</a:t>
            </a:r>
            <a:r>
              <a:rPr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 </a:t>
            </a:r>
            <a:r>
              <a:rPr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Relations</a:t>
            </a:r>
            <a:r>
              <a:rPr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 </a:t>
            </a:r>
            <a:r>
              <a:rPr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Area</a:t>
            </a:r>
            <a:r>
              <a:rPr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 </a:t>
            </a:r>
            <a:r>
              <a:rPr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Files</a:t>
            </a:r>
            <a:r>
              <a:rPr spc="50" dirty="0">
                <a:solidFill>
                  <a:srgbClr val="D2593D"/>
                </a:solidFill>
              </a:rPr>
              <a:t> </a:t>
            </a:r>
            <a:r>
              <a:rPr spc="0" dirty="0"/>
              <a:t>at</a:t>
            </a:r>
            <a:r>
              <a:rPr spc="60" dirty="0"/>
              <a:t> </a:t>
            </a:r>
            <a:r>
              <a:rPr spc="-30" dirty="0"/>
              <a:t>Yale</a:t>
            </a:r>
            <a:r>
              <a:rPr spc="60" dirty="0"/>
              <a:t> </a:t>
            </a:r>
            <a:r>
              <a:rPr spc="-10" dirty="0"/>
              <a:t>University</a:t>
            </a:r>
            <a:r>
              <a:rPr spc="60" dirty="0"/>
              <a:t> </a:t>
            </a:r>
            <a:r>
              <a:rPr dirty="0"/>
              <a:t>in</a:t>
            </a:r>
            <a:r>
              <a:rPr spc="60" dirty="0"/>
              <a:t> </a:t>
            </a:r>
            <a:r>
              <a:rPr spc="-25" dirty="0"/>
              <a:t>New</a:t>
            </a:r>
            <a:r>
              <a:rPr spc="60" dirty="0"/>
              <a:t> </a:t>
            </a:r>
            <a:r>
              <a:rPr spc="-15" dirty="0"/>
              <a:t>Haven,</a:t>
            </a:r>
            <a:r>
              <a:rPr spc="60" dirty="0"/>
              <a:t> </a:t>
            </a:r>
            <a:r>
              <a:rPr spc="0" dirty="0"/>
              <a:t>CT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10" dirty="0"/>
              <a:t>In </a:t>
            </a:r>
            <a:r>
              <a:rPr spc="25" dirty="0"/>
              <a:t>this </a:t>
            </a:r>
            <a:r>
              <a:rPr spc="-30" dirty="0"/>
              <a:t>assignment, </a:t>
            </a:r>
            <a:r>
              <a:rPr spc="-50" dirty="0"/>
              <a:t>you </a:t>
            </a:r>
            <a:r>
              <a:rPr spc="25" dirty="0"/>
              <a:t>will</a:t>
            </a:r>
            <a:r>
              <a:rPr spc="-575" dirty="0"/>
              <a:t> </a:t>
            </a:r>
            <a:r>
              <a:rPr spc="-170" dirty="0"/>
              <a:t>be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4355"/>
              </a:lnSpc>
              <a:spcBef>
                <a:spcPts val="130"/>
              </a:spcBef>
            </a:pPr>
            <a:r>
              <a:rPr spc="-70" dirty="0"/>
              <a:t>conducting </a:t>
            </a:r>
            <a:r>
              <a:rPr spc="-160" dirty="0"/>
              <a:t>research </a:t>
            </a:r>
            <a:r>
              <a:rPr spc="-70" dirty="0"/>
              <a:t>on</a:t>
            </a:r>
            <a:r>
              <a:rPr spc="-175" dirty="0"/>
              <a:t> </a:t>
            </a:r>
            <a:r>
              <a:rPr spc="-60" dirty="0"/>
              <a:t>strategies</a:t>
            </a:r>
          </a:p>
          <a:p>
            <a:pPr marL="19685" marR="5080" indent="2179320" algn="r">
              <a:lnSpc>
                <a:spcPct val="79200"/>
              </a:lnSpc>
              <a:spcBef>
                <a:spcPts val="505"/>
              </a:spcBef>
            </a:pPr>
            <a:r>
              <a:rPr spc="-30" dirty="0"/>
              <a:t>for </a:t>
            </a:r>
            <a:r>
              <a:rPr spc="25" dirty="0"/>
              <a:t>work </a:t>
            </a:r>
            <a:r>
              <a:rPr spc="10" dirty="0"/>
              <a:t>in</a:t>
            </a:r>
            <a:r>
              <a:rPr spc="-395" dirty="0"/>
              <a:t> </a:t>
            </a:r>
            <a:r>
              <a:rPr spc="5" dirty="0"/>
              <a:t>skins,</a:t>
            </a:r>
            <a:r>
              <a:rPr spc="-135" dirty="0"/>
              <a:t> </a:t>
            </a:r>
            <a:r>
              <a:rPr spc="-40" dirty="0"/>
              <a:t>and </a:t>
            </a:r>
            <a:r>
              <a:rPr i="1" spc="-25" dirty="0"/>
              <a:t> </a:t>
            </a:r>
            <a:r>
              <a:rPr i="1" spc="-10" dirty="0"/>
              <a:t>synthesizing </a:t>
            </a:r>
            <a:r>
              <a:rPr i="1" spc="25" dirty="0"/>
              <a:t>this</a:t>
            </a:r>
            <a:r>
              <a:rPr i="1" spc="-250" dirty="0"/>
              <a:t> </a:t>
            </a:r>
            <a:r>
              <a:rPr i="1" dirty="0"/>
              <a:t>data</a:t>
            </a:r>
            <a:r>
              <a:rPr i="1" spc="-130" dirty="0"/>
              <a:t> </a:t>
            </a:r>
            <a:r>
              <a:rPr i="1" spc="-45" dirty="0"/>
              <a:t>by </a:t>
            </a:r>
            <a:r>
              <a:rPr i="1" dirty="0"/>
              <a:t> </a:t>
            </a:r>
            <a:r>
              <a:rPr i="1" spc="-15" dirty="0"/>
              <a:t>extrapolating </a:t>
            </a:r>
            <a:r>
              <a:rPr i="1" dirty="0"/>
              <a:t>the </a:t>
            </a:r>
            <a:r>
              <a:rPr i="1" spc="-50" dirty="0"/>
              <a:t>sorts</a:t>
            </a:r>
            <a:r>
              <a:rPr i="1" spc="-375" dirty="0"/>
              <a:t> </a:t>
            </a:r>
            <a:r>
              <a:rPr i="1" spc="-10" dirty="0"/>
              <a:t>of</a:t>
            </a:r>
            <a:r>
              <a:rPr i="1" spc="-130" dirty="0"/>
              <a:t> </a:t>
            </a:r>
            <a:r>
              <a:rPr i="1" spc="5" dirty="0"/>
              <a:t>marks, </a:t>
            </a:r>
            <a:r>
              <a:rPr i="1" spc="-15" dirty="0"/>
              <a:t> </a:t>
            </a:r>
            <a:r>
              <a:rPr i="1" spc="-80" dirty="0"/>
              <a:t>traces, </a:t>
            </a:r>
            <a:r>
              <a:rPr i="1" spc="-35" dirty="0"/>
              <a:t>and </a:t>
            </a:r>
            <a:r>
              <a:rPr i="1" spc="-45" dirty="0"/>
              <a:t>indications</a:t>
            </a:r>
            <a:r>
              <a:rPr i="1" spc="-245" dirty="0"/>
              <a:t> </a:t>
            </a:r>
            <a:r>
              <a:rPr i="1" spc="100" dirty="0"/>
              <a:t>that</a:t>
            </a:r>
            <a:r>
              <a:rPr i="1" spc="-120" dirty="0"/>
              <a:t> </a:t>
            </a:r>
            <a:r>
              <a:rPr i="1" spc="-75" dirty="0"/>
              <a:t>hide </a:t>
            </a:r>
            <a:r>
              <a:rPr i="1" spc="-140" dirty="0"/>
              <a:t> </a:t>
            </a:r>
            <a:r>
              <a:rPr i="1" dirty="0"/>
              <a:t>working </a:t>
            </a:r>
            <a:r>
              <a:rPr i="1" spc="-114" dirty="0"/>
              <a:t>practices </a:t>
            </a:r>
            <a:r>
              <a:rPr i="1" spc="25" dirty="0"/>
              <a:t>might</a:t>
            </a:r>
            <a:r>
              <a:rPr i="1" spc="-265" dirty="0"/>
              <a:t> </a:t>
            </a:r>
            <a:r>
              <a:rPr i="1" spc="-114" dirty="0"/>
              <a:t>leave</a:t>
            </a:r>
            <a:r>
              <a:rPr i="1" spc="-130" dirty="0"/>
              <a:t> </a:t>
            </a:r>
            <a:r>
              <a:rPr i="1" spc="10" dirty="0"/>
              <a:t>in  </a:t>
            </a:r>
            <a:r>
              <a:rPr i="1" dirty="0"/>
              <a:t>the </a:t>
            </a:r>
            <a:r>
              <a:rPr i="1" spc="-135" dirty="0"/>
              <a:t>archaeological</a:t>
            </a:r>
            <a:r>
              <a:rPr i="1" spc="-245" dirty="0"/>
              <a:t> </a:t>
            </a:r>
            <a:r>
              <a:rPr i="1" spc="-145" dirty="0"/>
              <a:t>record.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79400" y="76200"/>
            <a:ext cx="789813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i="1" spc="-25" dirty="0">
                <a:solidFill>
                  <a:srgbClr val="5C5C5C"/>
                </a:solidFill>
                <a:latin typeface="Times New Roman"/>
                <a:cs typeface="Times New Roman"/>
              </a:rPr>
              <a:t>Leather </a:t>
            </a:r>
            <a:r>
              <a:rPr sz="1700" i="1" spc="-60" dirty="0">
                <a:solidFill>
                  <a:srgbClr val="5C5C5C"/>
                </a:solidFill>
                <a:latin typeface="Times New Roman"/>
                <a:cs typeface="Times New Roman"/>
              </a:rPr>
              <a:t>cover </a:t>
            </a:r>
            <a:r>
              <a:rPr sz="1700" i="1" spc="-5" dirty="0">
                <a:solidFill>
                  <a:srgbClr val="5C5C5C"/>
                </a:solidFill>
                <a:latin typeface="Times New Roman"/>
                <a:cs typeface="Times New Roman"/>
              </a:rPr>
              <a:t>of </a:t>
            </a:r>
            <a:r>
              <a:rPr sz="1700" i="1" spc="-25" dirty="0">
                <a:solidFill>
                  <a:srgbClr val="5C5C5C"/>
                </a:solidFill>
                <a:latin typeface="Times New Roman"/>
                <a:cs typeface="Times New Roman"/>
              </a:rPr>
              <a:t>German book published </a:t>
            </a:r>
            <a:r>
              <a:rPr sz="1700" i="1" spc="0" dirty="0">
                <a:solidFill>
                  <a:srgbClr val="5C5C5C"/>
                </a:solidFill>
                <a:latin typeface="Times New Roman"/>
                <a:cs typeface="Times New Roman"/>
              </a:rPr>
              <a:t>in </a:t>
            </a:r>
            <a:r>
              <a:rPr sz="1700" i="1" spc="75" dirty="0">
                <a:solidFill>
                  <a:srgbClr val="5C5C5C"/>
                </a:solidFill>
                <a:latin typeface="Times New Roman"/>
                <a:cs typeface="Times New Roman"/>
              </a:rPr>
              <a:t>1789. </a:t>
            </a:r>
            <a:r>
              <a:rPr sz="1700" i="1" spc="0" dirty="0">
                <a:solidFill>
                  <a:srgbClr val="5C5C5C"/>
                </a:solidFill>
                <a:latin typeface="Times New Roman"/>
                <a:cs typeface="Times New Roman"/>
              </a:rPr>
              <a:t>Oryct. </a:t>
            </a:r>
            <a:r>
              <a:rPr sz="1700" i="1" spc="-20" dirty="0">
                <a:solidFill>
                  <a:srgbClr val="5C5C5C"/>
                </a:solidFill>
                <a:latin typeface="Times New Roman"/>
                <a:cs typeface="Times New Roman"/>
              </a:rPr>
              <a:t>Carniolica. </a:t>
            </a:r>
            <a:r>
              <a:rPr sz="1700" i="1" spc="-40" dirty="0">
                <a:solidFill>
                  <a:srgbClr val="5C5C5C"/>
                </a:solidFill>
                <a:latin typeface="Times New Roman"/>
                <a:cs typeface="Times New Roman"/>
              </a:rPr>
              <a:t>Public </a:t>
            </a:r>
            <a:r>
              <a:rPr sz="1700" i="1" spc="-10" dirty="0">
                <a:solidFill>
                  <a:srgbClr val="5C5C5C"/>
                </a:solidFill>
                <a:latin typeface="Times New Roman"/>
                <a:cs typeface="Times New Roman"/>
              </a:rPr>
              <a:t>Domain</a:t>
            </a:r>
            <a:r>
              <a:rPr sz="1700" i="1" spc="275" dirty="0">
                <a:solidFill>
                  <a:srgbClr val="5C5C5C"/>
                </a:solidFill>
                <a:latin typeface="Times New Roman"/>
                <a:cs typeface="Times New Roman"/>
              </a:rPr>
              <a:t> </a:t>
            </a:r>
            <a:r>
              <a:rPr sz="1700" i="1" spc="-20" dirty="0">
                <a:solidFill>
                  <a:srgbClr val="5C5C5C"/>
                </a:solidFill>
                <a:latin typeface="Times New Roman"/>
                <a:cs typeface="Times New Roman"/>
              </a:rPr>
              <a:t>Image.</a:t>
            </a:r>
            <a:endParaRPr sz="1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1500" y="1574800"/>
            <a:ext cx="11861800" cy="0"/>
          </a:xfrm>
          <a:custGeom>
            <a:avLst/>
            <a:gdLst/>
            <a:ahLst/>
            <a:cxnLst/>
            <a:rect l="l" t="t" r="r" b="b"/>
            <a:pathLst>
              <a:path w="11861800">
                <a:moveTo>
                  <a:pt x="0" y="0"/>
                </a:moveTo>
                <a:lnTo>
                  <a:pt x="11861800" y="0"/>
                </a:lnTo>
              </a:path>
            </a:pathLst>
          </a:custGeom>
          <a:ln w="38100">
            <a:solidFill>
              <a:srgbClr val="747676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9600" y="579627"/>
            <a:ext cx="8864600" cy="7626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800" b="1" i="0" spc="-300" dirty="0">
                <a:latin typeface="Arial"/>
                <a:cs typeface="Arial"/>
              </a:rPr>
              <a:t>EXERCISE DETAILS</a:t>
            </a:r>
            <a:endParaRPr sz="4800" spc="-3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5" dirty="0"/>
              <a:t>This</a:t>
            </a:r>
            <a:r>
              <a:rPr spc="60" dirty="0"/>
              <a:t> </a:t>
            </a:r>
            <a:r>
              <a:rPr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Teaching</a:t>
            </a:r>
            <a:r>
              <a:rPr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 </a:t>
            </a:r>
            <a:r>
              <a:rPr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Exercise</a:t>
            </a:r>
            <a:r>
              <a:rPr spc="60" dirty="0">
                <a:solidFill>
                  <a:srgbClr val="D2593D"/>
                </a:solidFill>
              </a:rPr>
              <a:t> </a:t>
            </a:r>
            <a:r>
              <a:rPr spc="5" dirty="0"/>
              <a:t>is</a:t>
            </a:r>
            <a:r>
              <a:rPr spc="60" dirty="0"/>
              <a:t> </a:t>
            </a:r>
            <a:r>
              <a:rPr spc="-25" dirty="0"/>
              <a:t>provided</a:t>
            </a:r>
            <a:r>
              <a:rPr spc="60" dirty="0"/>
              <a:t> </a:t>
            </a:r>
            <a:r>
              <a:rPr spc="-35" dirty="0"/>
              <a:t>by</a:t>
            </a:r>
            <a:r>
              <a:rPr spc="60" dirty="0"/>
              <a:t> </a:t>
            </a:r>
            <a:r>
              <a:rPr spc="5" dirty="0"/>
              <a:t>the</a:t>
            </a:r>
            <a:r>
              <a:rPr spc="65" dirty="0"/>
              <a:t> </a:t>
            </a:r>
            <a:r>
              <a:rPr u="sng" spc="-15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Human</a:t>
            </a:r>
            <a:r>
              <a:rPr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 </a:t>
            </a:r>
            <a:r>
              <a:rPr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Relations</a:t>
            </a:r>
            <a:r>
              <a:rPr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 </a:t>
            </a:r>
            <a:r>
              <a:rPr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Area</a:t>
            </a:r>
            <a:r>
              <a:rPr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 </a:t>
            </a:r>
            <a:r>
              <a:rPr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Files</a:t>
            </a:r>
            <a:r>
              <a:rPr spc="50" dirty="0">
                <a:solidFill>
                  <a:srgbClr val="D2593D"/>
                </a:solidFill>
              </a:rPr>
              <a:t> </a:t>
            </a:r>
            <a:r>
              <a:rPr spc="0" dirty="0"/>
              <a:t>at</a:t>
            </a:r>
            <a:r>
              <a:rPr spc="60" dirty="0"/>
              <a:t> </a:t>
            </a:r>
            <a:r>
              <a:rPr spc="-30" dirty="0"/>
              <a:t>Yale</a:t>
            </a:r>
            <a:r>
              <a:rPr spc="60" dirty="0"/>
              <a:t> </a:t>
            </a:r>
            <a:r>
              <a:rPr spc="-10" dirty="0"/>
              <a:t>University</a:t>
            </a:r>
            <a:r>
              <a:rPr spc="60" dirty="0"/>
              <a:t> </a:t>
            </a:r>
            <a:r>
              <a:rPr dirty="0"/>
              <a:t>in</a:t>
            </a:r>
            <a:r>
              <a:rPr spc="60" dirty="0"/>
              <a:t> </a:t>
            </a:r>
            <a:r>
              <a:rPr spc="-25" dirty="0"/>
              <a:t>New</a:t>
            </a:r>
            <a:r>
              <a:rPr spc="60" dirty="0"/>
              <a:t> </a:t>
            </a:r>
            <a:r>
              <a:rPr spc="-15" dirty="0"/>
              <a:t>Haven,</a:t>
            </a:r>
            <a:r>
              <a:rPr spc="60" dirty="0"/>
              <a:t> </a:t>
            </a:r>
            <a:r>
              <a:rPr spc="0" dirty="0"/>
              <a:t>CT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6900" y="1645208"/>
            <a:ext cx="3634104" cy="1117600"/>
          </a:xfrm>
          <a:prstGeom prst="rect">
            <a:avLst/>
          </a:prstGeom>
        </p:spPr>
        <p:txBody>
          <a:bodyPr vert="horz" wrap="square" lIns="0" tIns="2152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95"/>
              </a:spcBef>
            </a:pPr>
            <a:r>
              <a:rPr sz="2250" b="1" spc="30" dirty="0">
                <a:solidFill>
                  <a:srgbClr val="5C5C5C"/>
                </a:solidFill>
                <a:latin typeface="Palatino Linotype"/>
                <a:cs typeface="Palatino Linotype"/>
              </a:rPr>
              <a:t>TIME</a:t>
            </a:r>
            <a:r>
              <a:rPr sz="2250" spc="30" dirty="0">
                <a:solidFill>
                  <a:srgbClr val="5C5C5C"/>
                </a:solidFill>
                <a:latin typeface="Palatino Linotype"/>
                <a:cs typeface="Palatino Linotype"/>
              </a:rPr>
              <a:t>: </a:t>
            </a:r>
            <a:r>
              <a:rPr sz="2250" spc="130" dirty="0">
                <a:solidFill>
                  <a:srgbClr val="5C5C5C"/>
                </a:solidFill>
                <a:latin typeface="Palatino Linotype"/>
                <a:cs typeface="Palatino Linotype"/>
              </a:rPr>
              <a:t>45</a:t>
            </a:r>
            <a:r>
              <a:rPr sz="2250" spc="8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250" spc="25" dirty="0">
                <a:solidFill>
                  <a:srgbClr val="5C5C5C"/>
                </a:solidFill>
                <a:latin typeface="Palatino Linotype"/>
                <a:cs typeface="Palatino Linotype"/>
              </a:rPr>
              <a:t>minutes</a:t>
            </a:r>
            <a:endParaRPr sz="225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1600"/>
              </a:spcBef>
            </a:pPr>
            <a:r>
              <a:rPr sz="2250" b="1" spc="15" dirty="0">
                <a:solidFill>
                  <a:srgbClr val="5C5C5C"/>
                </a:solidFill>
                <a:latin typeface="Palatino Linotype"/>
                <a:cs typeface="Palatino Linotype"/>
              </a:rPr>
              <a:t>MATERIALS</a:t>
            </a:r>
            <a:r>
              <a:rPr sz="2250" b="1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250" b="1" spc="80" dirty="0">
                <a:solidFill>
                  <a:srgbClr val="5C5C5C"/>
                </a:solidFill>
                <a:latin typeface="Palatino Linotype"/>
                <a:cs typeface="Palatino Linotype"/>
              </a:rPr>
              <a:t>REQUIRED:</a:t>
            </a:r>
            <a:endParaRPr sz="2250">
              <a:latin typeface="Palatino Linotype"/>
              <a:cs typeface="Palatino Linotyp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76500" y="2990951"/>
            <a:ext cx="224154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40" dirty="0">
                <a:solidFill>
                  <a:srgbClr val="5C5C5C"/>
                </a:solidFill>
                <a:latin typeface="MS UI Gothic"/>
                <a:cs typeface="MS UI Gothic"/>
              </a:rPr>
              <a:t>➤</a:t>
            </a:r>
            <a:endParaRPr sz="1700">
              <a:latin typeface="MS UI Gothic"/>
              <a:cs typeface="MS UI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76500" y="3546957"/>
            <a:ext cx="224154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-140" dirty="0">
                <a:solidFill>
                  <a:srgbClr val="5C5C5C"/>
                </a:solidFill>
                <a:latin typeface="MS UI Gothic"/>
                <a:cs typeface="MS UI Gothic"/>
              </a:rPr>
              <a:t>➤</a:t>
            </a:r>
            <a:endParaRPr sz="1700">
              <a:latin typeface="MS UI Gothic"/>
              <a:cs typeface="MS UI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06700" y="2949955"/>
            <a:ext cx="7758430" cy="9309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120"/>
              </a:spcBef>
            </a:pPr>
            <a:r>
              <a:rPr sz="2250" spc="-5" dirty="0">
                <a:solidFill>
                  <a:srgbClr val="5C5C5C"/>
                </a:solidFill>
                <a:latin typeface="Palatino Linotype"/>
                <a:cs typeface="Palatino Linotype"/>
              </a:rPr>
              <a:t>HRAF</a:t>
            </a:r>
            <a:r>
              <a:rPr sz="2250" spc="5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250" spc="-5" dirty="0">
                <a:solidFill>
                  <a:srgbClr val="5C5C5C"/>
                </a:solidFill>
                <a:latin typeface="Palatino Linotype"/>
                <a:cs typeface="Palatino Linotype"/>
              </a:rPr>
              <a:t>Access</a:t>
            </a:r>
            <a:endParaRPr sz="225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1700"/>
              </a:spcBef>
            </a:pPr>
            <a:r>
              <a:rPr sz="2250" spc="5" dirty="0">
                <a:solidFill>
                  <a:srgbClr val="5C5C5C"/>
                </a:solidFill>
                <a:latin typeface="Palatino Linotype"/>
                <a:cs typeface="Palatino Linotype"/>
              </a:rPr>
              <a:t>Worksheet </a:t>
            </a:r>
            <a:r>
              <a:rPr sz="2250" spc="-40" dirty="0">
                <a:solidFill>
                  <a:srgbClr val="5C5C5C"/>
                </a:solidFill>
                <a:latin typeface="Palatino Linotype"/>
                <a:cs typeface="Palatino Linotype"/>
              </a:rPr>
              <a:t>and </a:t>
            </a:r>
            <a:r>
              <a:rPr sz="225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pen </a:t>
            </a:r>
            <a:r>
              <a:rPr sz="2250" spc="5" dirty="0">
                <a:solidFill>
                  <a:srgbClr val="5C5C5C"/>
                </a:solidFill>
                <a:latin typeface="Palatino Linotype"/>
                <a:cs typeface="Palatino Linotype"/>
              </a:rPr>
              <a:t>or </a:t>
            </a:r>
            <a:r>
              <a:rPr sz="2250" spc="25" dirty="0">
                <a:solidFill>
                  <a:srgbClr val="5C5C5C"/>
                </a:solidFill>
                <a:latin typeface="Palatino Linotype"/>
                <a:cs typeface="Palatino Linotype"/>
              </a:rPr>
              <a:t>other </a:t>
            </a:r>
            <a:r>
              <a:rPr sz="2250" spc="5" dirty="0">
                <a:solidFill>
                  <a:srgbClr val="5C5C5C"/>
                </a:solidFill>
                <a:latin typeface="Palatino Linotype"/>
                <a:cs typeface="Palatino Linotype"/>
              </a:rPr>
              <a:t>materials </a:t>
            </a:r>
            <a:r>
              <a:rPr sz="2250" spc="-5" dirty="0">
                <a:solidFill>
                  <a:srgbClr val="5C5C5C"/>
                </a:solidFill>
                <a:latin typeface="Palatino Linotype"/>
                <a:cs typeface="Palatino Linotype"/>
              </a:rPr>
              <a:t>for </a:t>
            </a:r>
            <a:r>
              <a:rPr sz="225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recording</a:t>
            </a:r>
            <a:r>
              <a:rPr sz="2250" spc="3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250" spc="-5" dirty="0">
                <a:solidFill>
                  <a:srgbClr val="5C5C5C"/>
                </a:solidFill>
                <a:latin typeface="Palatino Linotype"/>
                <a:cs typeface="Palatino Linotype"/>
              </a:rPr>
              <a:t>answers</a:t>
            </a:r>
            <a:endParaRPr sz="2250">
              <a:latin typeface="Palatino Linotype"/>
              <a:cs typeface="Palatino Linotyp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6900" y="3867708"/>
            <a:ext cx="5744210" cy="1117600"/>
          </a:xfrm>
          <a:prstGeom prst="rect">
            <a:avLst/>
          </a:prstGeom>
        </p:spPr>
        <p:txBody>
          <a:bodyPr vert="horz" wrap="square" lIns="0" tIns="2152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95"/>
              </a:spcBef>
            </a:pPr>
            <a:r>
              <a:rPr sz="2250" b="1" spc="60" dirty="0">
                <a:solidFill>
                  <a:srgbClr val="5C5C5C"/>
                </a:solidFill>
                <a:latin typeface="Palatino Linotype"/>
                <a:cs typeface="Palatino Linotype"/>
              </a:rPr>
              <a:t>STUDENT </a:t>
            </a:r>
            <a:r>
              <a:rPr sz="2250" b="1" spc="35" dirty="0">
                <a:solidFill>
                  <a:srgbClr val="5C5C5C"/>
                </a:solidFill>
                <a:latin typeface="Palatino Linotype"/>
                <a:cs typeface="Palatino Linotype"/>
              </a:rPr>
              <a:t>LEARNING</a:t>
            </a:r>
            <a:r>
              <a:rPr sz="2250" b="1" spc="13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250" b="1" spc="40" dirty="0">
                <a:solidFill>
                  <a:srgbClr val="5C5C5C"/>
                </a:solidFill>
                <a:latin typeface="Palatino Linotype"/>
                <a:cs typeface="Palatino Linotype"/>
              </a:rPr>
              <a:t>OUTCOMES:</a:t>
            </a:r>
            <a:endParaRPr sz="225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1600"/>
              </a:spcBef>
            </a:pPr>
            <a:r>
              <a:rPr sz="2250" i="1" spc="135" dirty="0">
                <a:solidFill>
                  <a:srgbClr val="5C5C5C"/>
                </a:solidFill>
                <a:latin typeface="Times New Roman"/>
                <a:cs typeface="Times New Roman"/>
              </a:rPr>
              <a:t>At</a:t>
            </a:r>
            <a:r>
              <a:rPr sz="2250" i="1" spc="-65" dirty="0">
                <a:solidFill>
                  <a:srgbClr val="5C5C5C"/>
                </a:solidFill>
                <a:latin typeface="Times New Roman"/>
                <a:cs typeface="Times New Roman"/>
              </a:rPr>
              <a:t> </a:t>
            </a:r>
            <a:r>
              <a:rPr sz="2250" i="1" dirty="0">
                <a:solidFill>
                  <a:srgbClr val="5C5C5C"/>
                </a:solidFill>
                <a:latin typeface="Times New Roman"/>
                <a:cs typeface="Times New Roman"/>
              </a:rPr>
              <a:t>the</a:t>
            </a:r>
            <a:r>
              <a:rPr sz="2250" i="1" spc="-65" dirty="0">
                <a:solidFill>
                  <a:srgbClr val="5C5C5C"/>
                </a:solidFill>
                <a:latin typeface="Times New Roman"/>
                <a:cs typeface="Times New Roman"/>
              </a:rPr>
              <a:t> </a:t>
            </a:r>
            <a:r>
              <a:rPr sz="2250" i="1" spc="-45" dirty="0">
                <a:solidFill>
                  <a:srgbClr val="5C5C5C"/>
                </a:solidFill>
                <a:latin typeface="Times New Roman"/>
                <a:cs typeface="Times New Roman"/>
              </a:rPr>
              <a:t>end</a:t>
            </a:r>
            <a:r>
              <a:rPr sz="2250" i="1" spc="-65" dirty="0">
                <a:solidFill>
                  <a:srgbClr val="5C5C5C"/>
                </a:solidFill>
                <a:latin typeface="Times New Roman"/>
                <a:cs typeface="Times New Roman"/>
              </a:rPr>
              <a:t> </a:t>
            </a:r>
            <a:r>
              <a:rPr sz="2250" i="1" spc="-5" dirty="0">
                <a:solidFill>
                  <a:srgbClr val="5C5C5C"/>
                </a:solidFill>
                <a:latin typeface="Times New Roman"/>
                <a:cs typeface="Times New Roman"/>
              </a:rPr>
              <a:t>of</a:t>
            </a:r>
            <a:r>
              <a:rPr sz="2250" i="1" spc="-65" dirty="0">
                <a:solidFill>
                  <a:srgbClr val="5C5C5C"/>
                </a:solidFill>
                <a:latin typeface="Times New Roman"/>
                <a:cs typeface="Times New Roman"/>
              </a:rPr>
              <a:t> </a:t>
            </a:r>
            <a:r>
              <a:rPr sz="2250" i="1" spc="10" dirty="0">
                <a:solidFill>
                  <a:srgbClr val="5C5C5C"/>
                </a:solidFill>
                <a:latin typeface="Times New Roman"/>
                <a:cs typeface="Times New Roman"/>
              </a:rPr>
              <a:t>this</a:t>
            </a:r>
            <a:r>
              <a:rPr sz="2250" i="1" spc="-65" dirty="0">
                <a:solidFill>
                  <a:srgbClr val="5C5C5C"/>
                </a:solidFill>
                <a:latin typeface="Times New Roman"/>
                <a:cs typeface="Times New Roman"/>
              </a:rPr>
              <a:t> </a:t>
            </a:r>
            <a:r>
              <a:rPr sz="2250" i="1" spc="-45" dirty="0">
                <a:solidFill>
                  <a:srgbClr val="5C5C5C"/>
                </a:solidFill>
                <a:latin typeface="Times New Roman"/>
                <a:cs typeface="Times New Roman"/>
              </a:rPr>
              <a:t>Exercise,</a:t>
            </a:r>
            <a:r>
              <a:rPr sz="2250" i="1" spc="-65" dirty="0">
                <a:solidFill>
                  <a:srgbClr val="5C5C5C"/>
                </a:solidFill>
                <a:latin typeface="Times New Roman"/>
                <a:cs typeface="Times New Roman"/>
              </a:rPr>
              <a:t> </a:t>
            </a:r>
            <a:r>
              <a:rPr sz="2250" i="1" dirty="0">
                <a:solidFill>
                  <a:srgbClr val="5C5C5C"/>
                </a:solidFill>
                <a:latin typeface="Times New Roman"/>
                <a:cs typeface="Times New Roman"/>
              </a:rPr>
              <a:t>students</a:t>
            </a:r>
            <a:r>
              <a:rPr sz="2250" i="1" spc="-65" dirty="0">
                <a:solidFill>
                  <a:srgbClr val="5C5C5C"/>
                </a:solidFill>
                <a:latin typeface="Times New Roman"/>
                <a:cs typeface="Times New Roman"/>
              </a:rPr>
              <a:t> </a:t>
            </a:r>
            <a:r>
              <a:rPr sz="2250" i="1" spc="10" dirty="0">
                <a:solidFill>
                  <a:srgbClr val="5C5C5C"/>
                </a:solidFill>
                <a:latin typeface="Times New Roman"/>
                <a:cs typeface="Times New Roman"/>
              </a:rPr>
              <a:t>will</a:t>
            </a:r>
            <a:r>
              <a:rPr sz="2250" i="1" spc="-65" dirty="0">
                <a:solidFill>
                  <a:srgbClr val="5C5C5C"/>
                </a:solidFill>
                <a:latin typeface="Times New Roman"/>
                <a:cs typeface="Times New Roman"/>
              </a:rPr>
              <a:t> </a:t>
            </a:r>
            <a:r>
              <a:rPr sz="2250" i="1" spc="-95" dirty="0">
                <a:solidFill>
                  <a:srgbClr val="5C5C5C"/>
                </a:solidFill>
                <a:latin typeface="Times New Roman"/>
                <a:cs typeface="Times New Roman"/>
              </a:rPr>
              <a:t>be</a:t>
            </a:r>
            <a:r>
              <a:rPr sz="2250" i="1" spc="-65" dirty="0">
                <a:solidFill>
                  <a:srgbClr val="5C5C5C"/>
                </a:solidFill>
                <a:latin typeface="Times New Roman"/>
                <a:cs typeface="Times New Roman"/>
              </a:rPr>
              <a:t> able </a:t>
            </a:r>
            <a:r>
              <a:rPr sz="2250" i="1" spc="-25" dirty="0">
                <a:solidFill>
                  <a:srgbClr val="5C5C5C"/>
                </a:solidFill>
                <a:latin typeface="Times New Roman"/>
                <a:cs typeface="Times New Roman"/>
              </a:rPr>
              <a:t>to: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76500" y="5214975"/>
            <a:ext cx="224154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-140" dirty="0">
                <a:solidFill>
                  <a:srgbClr val="5C5C5C"/>
                </a:solidFill>
                <a:latin typeface="MS UI Gothic"/>
                <a:cs typeface="MS UI Gothic"/>
              </a:rPr>
              <a:t>➤</a:t>
            </a:r>
            <a:endParaRPr sz="1700">
              <a:latin typeface="MS UI Gothic"/>
              <a:cs typeface="MS UI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76500" y="5770981"/>
            <a:ext cx="224154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-140" dirty="0">
                <a:solidFill>
                  <a:srgbClr val="5C5C5C"/>
                </a:solidFill>
                <a:latin typeface="MS UI Gothic"/>
                <a:cs typeface="MS UI Gothic"/>
              </a:rPr>
              <a:t>➤</a:t>
            </a:r>
            <a:endParaRPr sz="1700">
              <a:latin typeface="MS UI Gothic"/>
              <a:cs typeface="MS UI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76500" y="6720687"/>
            <a:ext cx="224154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40" dirty="0">
                <a:solidFill>
                  <a:srgbClr val="5C5C5C"/>
                </a:solidFill>
                <a:latin typeface="MS UI Gothic"/>
                <a:cs typeface="MS UI Gothic"/>
              </a:rPr>
              <a:t>➤</a:t>
            </a:r>
            <a:endParaRPr sz="1700">
              <a:latin typeface="MS UI Gothic"/>
              <a:cs typeface="MS UI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476500" y="8064093"/>
            <a:ext cx="224154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40" dirty="0">
                <a:solidFill>
                  <a:srgbClr val="5C5C5C"/>
                </a:solidFill>
                <a:latin typeface="MS UI Gothic"/>
                <a:cs typeface="MS UI Gothic"/>
              </a:rPr>
              <a:t>➤</a:t>
            </a:r>
            <a:endParaRPr sz="1700">
              <a:latin typeface="MS UI Gothic"/>
              <a:cs typeface="MS UI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806700" y="5172455"/>
            <a:ext cx="9246870" cy="36233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250" spc="0" dirty="0">
                <a:solidFill>
                  <a:srgbClr val="5C5C5C"/>
                </a:solidFill>
                <a:latin typeface="Palatino Linotype"/>
                <a:cs typeface="Palatino Linotype"/>
              </a:rPr>
              <a:t>describe </a:t>
            </a:r>
            <a:r>
              <a:rPr sz="2250" spc="35" dirty="0">
                <a:solidFill>
                  <a:srgbClr val="5C5C5C"/>
                </a:solidFill>
                <a:latin typeface="Palatino Linotype"/>
                <a:cs typeface="Palatino Linotype"/>
              </a:rPr>
              <a:t>the </a:t>
            </a:r>
            <a:r>
              <a:rPr sz="2250" spc="0" dirty="0">
                <a:solidFill>
                  <a:srgbClr val="5C5C5C"/>
                </a:solidFill>
                <a:latin typeface="Palatino Linotype"/>
                <a:cs typeface="Palatino Linotype"/>
              </a:rPr>
              <a:t>material </a:t>
            </a:r>
            <a:r>
              <a:rPr sz="2250" spc="15" dirty="0">
                <a:solidFill>
                  <a:srgbClr val="5C5C5C"/>
                </a:solidFill>
                <a:latin typeface="Palatino Linotype"/>
                <a:cs typeface="Palatino Linotype"/>
              </a:rPr>
              <a:t>traces left </a:t>
            </a:r>
            <a:r>
              <a:rPr sz="2250" spc="-65" dirty="0">
                <a:solidFill>
                  <a:srgbClr val="5C5C5C"/>
                </a:solidFill>
                <a:latin typeface="Palatino Linotype"/>
                <a:cs typeface="Palatino Linotype"/>
              </a:rPr>
              <a:t>by </a:t>
            </a:r>
            <a:r>
              <a:rPr sz="225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hide </a:t>
            </a:r>
            <a:r>
              <a:rPr sz="225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working </a:t>
            </a:r>
            <a:r>
              <a:rPr sz="2250" spc="10" dirty="0">
                <a:solidFill>
                  <a:srgbClr val="5C5C5C"/>
                </a:solidFill>
                <a:latin typeface="Palatino Linotype"/>
                <a:cs typeface="Palatino Linotype"/>
              </a:rPr>
              <a:t>practices.</a:t>
            </a:r>
            <a:endParaRPr sz="2250">
              <a:latin typeface="Palatino Linotype"/>
              <a:cs typeface="Palatino Linotype"/>
            </a:endParaRPr>
          </a:p>
          <a:p>
            <a:pPr marL="12700" marR="231140">
              <a:lnSpc>
                <a:spcPct val="114799"/>
              </a:lnSpc>
              <a:spcBef>
                <a:spcPts val="1300"/>
              </a:spcBef>
            </a:pPr>
            <a:r>
              <a:rPr sz="225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explain </a:t>
            </a:r>
            <a:r>
              <a:rPr sz="2250" spc="35" dirty="0">
                <a:solidFill>
                  <a:srgbClr val="5C5C5C"/>
                </a:solidFill>
                <a:latin typeface="Palatino Linotype"/>
                <a:cs typeface="Palatino Linotype"/>
              </a:rPr>
              <a:t>the </a:t>
            </a:r>
            <a:r>
              <a:rPr sz="2250" spc="5" dirty="0">
                <a:solidFill>
                  <a:srgbClr val="5C5C5C"/>
                </a:solidFill>
                <a:latin typeface="Palatino Linotype"/>
                <a:cs typeface="Palatino Linotype"/>
              </a:rPr>
              <a:t>social </a:t>
            </a:r>
            <a:r>
              <a:rPr sz="2250" spc="30" dirty="0">
                <a:solidFill>
                  <a:srgbClr val="5C5C5C"/>
                </a:solidFill>
                <a:latin typeface="Palatino Linotype"/>
                <a:cs typeface="Palatino Linotype"/>
              </a:rPr>
              <a:t>context </a:t>
            </a:r>
            <a:r>
              <a:rPr sz="2250" dirty="0">
                <a:solidFill>
                  <a:srgbClr val="5C5C5C"/>
                </a:solidFill>
                <a:latin typeface="Palatino Linotype"/>
                <a:cs typeface="Palatino Linotype"/>
              </a:rPr>
              <a:t>of </a:t>
            </a:r>
            <a:r>
              <a:rPr sz="225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hide </a:t>
            </a:r>
            <a:r>
              <a:rPr sz="225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working </a:t>
            </a:r>
            <a:r>
              <a:rPr sz="2250" spc="5" dirty="0">
                <a:solidFill>
                  <a:srgbClr val="5C5C5C"/>
                </a:solidFill>
                <a:latin typeface="Palatino Linotype"/>
                <a:cs typeface="Palatino Linotype"/>
              </a:rPr>
              <a:t>practices </a:t>
            </a:r>
            <a:r>
              <a:rPr sz="2250" spc="10" dirty="0">
                <a:solidFill>
                  <a:srgbClr val="5C5C5C"/>
                </a:solidFill>
                <a:latin typeface="Palatino Linotype"/>
                <a:cs typeface="Palatino Linotype"/>
              </a:rPr>
              <a:t>in </a:t>
            </a:r>
            <a:r>
              <a:rPr sz="2250" spc="0" dirty="0">
                <a:solidFill>
                  <a:srgbClr val="5C5C5C"/>
                </a:solidFill>
                <a:latin typeface="Palatino Linotype"/>
                <a:cs typeface="Palatino Linotype"/>
              </a:rPr>
              <a:t>multiple </a:t>
            </a:r>
            <a:r>
              <a:rPr sz="2250" spc="-20" dirty="0">
                <a:solidFill>
                  <a:srgbClr val="5C5C5C"/>
                </a:solidFill>
                <a:latin typeface="Palatino Linotype"/>
                <a:cs typeface="Palatino Linotype"/>
              </a:rPr>
              <a:t>Native  </a:t>
            </a:r>
            <a:r>
              <a:rPr sz="2250" spc="10" dirty="0">
                <a:solidFill>
                  <a:srgbClr val="5C5C5C"/>
                </a:solidFill>
                <a:latin typeface="Palatino Linotype"/>
                <a:cs typeface="Palatino Linotype"/>
              </a:rPr>
              <a:t>North </a:t>
            </a:r>
            <a:r>
              <a:rPr sz="225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American</a:t>
            </a:r>
            <a:r>
              <a:rPr sz="2250" spc="10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250" spc="30" dirty="0">
                <a:solidFill>
                  <a:srgbClr val="5C5C5C"/>
                </a:solidFill>
                <a:latin typeface="Palatino Linotype"/>
                <a:cs typeface="Palatino Linotype"/>
              </a:rPr>
              <a:t>societies</a:t>
            </a:r>
            <a:endParaRPr sz="2250">
              <a:latin typeface="Palatino Linotype"/>
              <a:cs typeface="Palatino Linotype"/>
            </a:endParaRPr>
          </a:p>
          <a:p>
            <a:pPr marL="12700" marR="5080">
              <a:lnSpc>
                <a:spcPct val="114799"/>
              </a:lnSpc>
              <a:spcBef>
                <a:spcPts val="1300"/>
              </a:spcBef>
            </a:pPr>
            <a:r>
              <a:rPr sz="2250" spc="10" dirty="0">
                <a:solidFill>
                  <a:srgbClr val="5C5C5C"/>
                </a:solidFill>
                <a:latin typeface="Palatino Linotype"/>
                <a:cs typeface="Palatino Linotype"/>
              </a:rPr>
              <a:t>demonstrate </a:t>
            </a:r>
            <a:r>
              <a:rPr sz="225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an understanding </a:t>
            </a:r>
            <a:r>
              <a:rPr sz="2250" dirty="0">
                <a:solidFill>
                  <a:srgbClr val="5C5C5C"/>
                </a:solidFill>
                <a:latin typeface="Palatino Linotype"/>
                <a:cs typeface="Palatino Linotype"/>
              </a:rPr>
              <a:t>of </a:t>
            </a:r>
            <a:r>
              <a:rPr sz="225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secondary </a:t>
            </a:r>
            <a:r>
              <a:rPr sz="225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data </a:t>
            </a:r>
            <a:r>
              <a:rPr sz="2250" spc="15" dirty="0">
                <a:solidFill>
                  <a:srgbClr val="5C5C5C"/>
                </a:solidFill>
                <a:latin typeface="Palatino Linotype"/>
                <a:cs typeface="Palatino Linotype"/>
              </a:rPr>
              <a:t>collection </a:t>
            </a:r>
            <a:r>
              <a:rPr sz="2250" spc="-40" dirty="0">
                <a:solidFill>
                  <a:srgbClr val="5C5C5C"/>
                </a:solidFill>
                <a:latin typeface="Palatino Linotype"/>
                <a:cs typeface="Palatino Linotype"/>
              </a:rPr>
              <a:t>and </a:t>
            </a:r>
            <a:r>
              <a:rPr sz="225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analysis  </a:t>
            </a:r>
            <a:r>
              <a:rPr sz="2250" spc="15" dirty="0">
                <a:solidFill>
                  <a:srgbClr val="5C5C5C"/>
                </a:solidFill>
                <a:latin typeface="Palatino Linotype"/>
                <a:cs typeface="Palatino Linotype"/>
              </a:rPr>
              <a:t>techniques </a:t>
            </a:r>
            <a:r>
              <a:rPr sz="2250" spc="30" dirty="0">
                <a:solidFill>
                  <a:srgbClr val="5C5C5C"/>
                </a:solidFill>
                <a:latin typeface="Palatino Linotype"/>
                <a:cs typeface="Palatino Linotype"/>
              </a:rPr>
              <a:t>that </a:t>
            </a:r>
            <a:r>
              <a:rPr sz="2250" spc="5" dirty="0">
                <a:solidFill>
                  <a:srgbClr val="5C5C5C"/>
                </a:solidFill>
                <a:latin typeface="Palatino Linotype"/>
                <a:cs typeface="Palatino Linotype"/>
              </a:rPr>
              <a:t>archaeologists </a:t>
            </a:r>
            <a:r>
              <a:rPr sz="2250" spc="15" dirty="0">
                <a:solidFill>
                  <a:srgbClr val="5C5C5C"/>
                </a:solidFill>
                <a:latin typeface="Palatino Linotype"/>
                <a:cs typeface="Palatino Linotype"/>
              </a:rPr>
              <a:t>use </a:t>
            </a:r>
            <a:r>
              <a:rPr sz="2250" spc="50" dirty="0">
                <a:solidFill>
                  <a:srgbClr val="5C5C5C"/>
                </a:solidFill>
                <a:latin typeface="Palatino Linotype"/>
                <a:cs typeface="Palatino Linotype"/>
              </a:rPr>
              <a:t>to </a:t>
            </a:r>
            <a:r>
              <a:rPr sz="225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ethnographically </a:t>
            </a:r>
            <a:r>
              <a:rPr sz="2250" spc="-40" dirty="0">
                <a:solidFill>
                  <a:srgbClr val="5C5C5C"/>
                </a:solidFill>
                <a:latin typeface="Palatino Linotype"/>
                <a:cs typeface="Palatino Linotype"/>
              </a:rPr>
              <a:t>and </a:t>
            </a:r>
            <a:r>
              <a:rPr sz="2250" spc="0" dirty="0">
                <a:solidFill>
                  <a:srgbClr val="5C5C5C"/>
                </a:solidFill>
                <a:latin typeface="Palatino Linotype"/>
                <a:cs typeface="Palatino Linotype"/>
              </a:rPr>
              <a:t>historically  </a:t>
            </a:r>
            <a:r>
              <a:rPr sz="2250" spc="25" dirty="0">
                <a:solidFill>
                  <a:srgbClr val="5C5C5C"/>
                </a:solidFill>
                <a:latin typeface="Palatino Linotype"/>
                <a:cs typeface="Palatino Linotype"/>
              </a:rPr>
              <a:t>situate </a:t>
            </a:r>
            <a:r>
              <a:rPr sz="2250" spc="0" dirty="0">
                <a:solidFill>
                  <a:srgbClr val="5C5C5C"/>
                </a:solidFill>
                <a:latin typeface="Palatino Linotype"/>
                <a:cs typeface="Palatino Linotype"/>
              </a:rPr>
              <a:t>material </a:t>
            </a:r>
            <a:r>
              <a:rPr sz="2250" spc="-20" dirty="0">
                <a:solidFill>
                  <a:srgbClr val="5C5C5C"/>
                </a:solidFill>
                <a:latin typeface="Palatino Linotype"/>
                <a:cs typeface="Palatino Linotype"/>
              </a:rPr>
              <a:t>evidence </a:t>
            </a:r>
            <a:r>
              <a:rPr sz="2250" spc="25" dirty="0">
                <a:solidFill>
                  <a:srgbClr val="5C5C5C"/>
                </a:solidFill>
                <a:latin typeface="Palatino Linotype"/>
                <a:cs typeface="Palatino Linotype"/>
              </a:rPr>
              <a:t>at </a:t>
            </a:r>
            <a:r>
              <a:rPr sz="2250" spc="-40" dirty="0">
                <a:solidFill>
                  <a:srgbClr val="5C5C5C"/>
                </a:solidFill>
                <a:latin typeface="Palatino Linotype"/>
                <a:cs typeface="Palatino Linotype"/>
              </a:rPr>
              <a:t>given</a:t>
            </a:r>
            <a:r>
              <a:rPr sz="2250" spc="28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250" spc="40" dirty="0">
                <a:solidFill>
                  <a:srgbClr val="5C5C5C"/>
                </a:solidFill>
                <a:latin typeface="Palatino Linotype"/>
                <a:cs typeface="Palatino Linotype"/>
              </a:rPr>
              <a:t>sites</a:t>
            </a:r>
            <a:endParaRPr sz="2250">
              <a:latin typeface="Palatino Linotype"/>
              <a:cs typeface="Palatino Linotype"/>
            </a:endParaRPr>
          </a:p>
          <a:p>
            <a:pPr marL="12700" marR="208915">
              <a:lnSpc>
                <a:spcPct val="114799"/>
              </a:lnSpc>
              <a:spcBef>
                <a:spcPts val="1300"/>
              </a:spcBef>
            </a:pPr>
            <a:r>
              <a:rPr sz="2250" spc="25" dirty="0">
                <a:solidFill>
                  <a:srgbClr val="5C5C5C"/>
                </a:solidFill>
                <a:latin typeface="Palatino Linotype"/>
                <a:cs typeface="Palatino Linotype"/>
              </a:rPr>
              <a:t>construct </a:t>
            </a:r>
            <a:r>
              <a:rPr sz="2250" spc="5" dirty="0">
                <a:solidFill>
                  <a:srgbClr val="5C5C5C"/>
                </a:solidFill>
                <a:latin typeface="Palatino Linotype"/>
                <a:cs typeface="Palatino Linotype"/>
              </a:rPr>
              <a:t>e</a:t>
            </a:r>
            <a:r>
              <a:rPr sz="2250" spc="5" dirty="0">
                <a:solidFill>
                  <a:srgbClr val="5C5C5C"/>
                </a:solidFill>
                <a:latin typeface="Courier New"/>
                <a:cs typeface="Courier New"/>
              </a:rPr>
              <a:t>ﬀ</a:t>
            </a:r>
            <a:r>
              <a:rPr sz="2250" spc="5" dirty="0">
                <a:solidFill>
                  <a:srgbClr val="5C5C5C"/>
                </a:solidFill>
                <a:latin typeface="Palatino Linotype"/>
                <a:cs typeface="Palatino Linotype"/>
              </a:rPr>
              <a:t>ective </a:t>
            </a:r>
            <a:r>
              <a:rPr sz="2250" spc="-40" dirty="0">
                <a:solidFill>
                  <a:srgbClr val="5C5C5C"/>
                </a:solidFill>
                <a:latin typeface="Palatino Linotype"/>
                <a:cs typeface="Palatino Linotype"/>
              </a:rPr>
              <a:t>and </a:t>
            </a:r>
            <a:r>
              <a:rPr sz="2250" spc="114" dirty="0">
                <a:solidFill>
                  <a:srgbClr val="5C5C5C"/>
                </a:solidFill>
                <a:latin typeface="Palatino Linotype"/>
                <a:cs typeface="Palatino Linotype"/>
              </a:rPr>
              <a:t>e</a:t>
            </a:r>
            <a:r>
              <a:rPr sz="2250" spc="114" dirty="0">
                <a:solidFill>
                  <a:srgbClr val="5C5C5C"/>
                </a:solidFill>
                <a:latin typeface="Courier New"/>
                <a:cs typeface="Courier New"/>
              </a:rPr>
              <a:t>ﬃ</a:t>
            </a:r>
            <a:r>
              <a:rPr sz="2250" spc="114" dirty="0">
                <a:solidFill>
                  <a:srgbClr val="5C5C5C"/>
                </a:solidFill>
                <a:latin typeface="Palatino Linotype"/>
                <a:cs typeface="Palatino Linotype"/>
              </a:rPr>
              <a:t>cient </a:t>
            </a:r>
            <a:r>
              <a:rPr sz="2250" spc="5" dirty="0">
                <a:solidFill>
                  <a:srgbClr val="5C5C5C"/>
                </a:solidFill>
                <a:latin typeface="Palatino Linotype"/>
                <a:cs typeface="Palatino Linotype"/>
              </a:rPr>
              <a:t>search </a:t>
            </a:r>
            <a:r>
              <a:rPr sz="2250" spc="15" dirty="0">
                <a:solidFill>
                  <a:srgbClr val="5C5C5C"/>
                </a:solidFill>
                <a:latin typeface="Palatino Linotype"/>
                <a:cs typeface="Palatino Linotype"/>
              </a:rPr>
              <a:t>strategies </a:t>
            </a:r>
            <a:r>
              <a:rPr sz="2250" spc="10" dirty="0">
                <a:solidFill>
                  <a:srgbClr val="5C5C5C"/>
                </a:solidFill>
                <a:latin typeface="Palatino Linotype"/>
                <a:cs typeface="Palatino Linotype"/>
              </a:rPr>
              <a:t>in </a:t>
            </a:r>
            <a:r>
              <a:rPr sz="2250" dirty="0">
                <a:solidFill>
                  <a:srgbClr val="5C5C5C"/>
                </a:solidFill>
                <a:latin typeface="Palatino Linotype"/>
                <a:cs typeface="Palatino Linotype"/>
              </a:rPr>
              <a:t>eHRAF </a:t>
            </a:r>
            <a:r>
              <a:rPr sz="2250" spc="10" dirty="0">
                <a:solidFill>
                  <a:srgbClr val="5C5C5C"/>
                </a:solidFill>
                <a:latin typeface="Palatino Linotype"/>
                <a:cs typeface="Palatino Linotype"/>
              </a:rPr>
              <a:t>in </a:t>
            </a:r>
            <a:r>
              <a:rPr sz="225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order </a:t>
            </a:r>
            <a:r>
              <a:rPr sz="2250" spc="50" dirty="0">
                <a:solidFill>
                  <a:srgbClr val="5C5C5C"/>
                </a:solidFill>
                <a:latin typeface="Palatino Linotype"/>
                <a:cs typeface="Palatino Linotype"/>
              </a:rPr>
              <a:t>to  </a:t>
            </a:r>
            <a:r>
              <a:rPr sz="2250" dirty="0">
                <a:solidFill>
                  <a:srgbClr val="5C5C5C"/>
                </a:solidFill>
                <a:latin typeface="Palatino Linotype"/>
                <a:cs typeface="Palatino Linotype"/>
              </a:rPr>
              <a:t>retrieve </a:t>
            </a:r>
            <a:r>
              <a:rPr sz="225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data </a:t>
            </a:r>
            <a:r>
              <a:rPr sz="2250" spc="-5" dirty="0">
                <a:solidFill>
                  <a:srgbClr val="5C5C5C"/>
                </a:solidFill>
                <a:latin typeface="Palatino Linotype"/>
                <a:cs typeface="Palatino Linotype"/>
              </a:rPr>
              <a:t>relevant </a:t>
            </a:r>
            <a:r>
              <a:rPr sz="2250" spc="50" dirty="0">
                <a:solidFill>
                  <a:srgbClr val="5C5C5C"/>
                </a:solidFill>
                <a:latin typeface="Palatino Linotype"/>
                <a:cs typeface="Palatino Linotype"/>
              </a:rPr>
              <a:t>to </a:t>
            </a:r>
            <a:r>
              <a:rPr sz="2250" spc="-35" dirty="0">
                <a:solidFill>
                  <a:srgbClr val="5C5C5C"/>
                </a:solidFill>
                <a:latin typeface="Palatino Linotype"/>
                <a:cs typeface="Palatino Linotype"/>
              </a:rPr>
              <a:t>a </a:t>
            </a:r>
            <a:r>
              <a:rPr sz="2250" spc="-5" dirty="0">
                <a:solidFill>
                  <a:srgbClr val="5C5C5C"/>
                </a:solidFill>
                <a:latin typeface="Palatino Linotype"/>
                <a:cs typeface="Palatino Linotype"/>
              </a:rPr>
              <a:t>specific</a:t>
            </a:r>
            <a:r>
              <a:rPr sz="2250" spc="40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250" spc="30" dirty="0">
                <a:solidFill>
                  <a:srgbClr val="5C5C5C"/>
                </a:solidFill>
                <a:latin typeface="Palatino Linotype"/>
                <a:cs typeface="Palatino Linotype"/>
              </a:rPr>
              <a:t>topic/assignment.</a:t>
            </a:r>
            <a:endParaRPr sz="225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53300" y="9575800"/>
            <a:ext cx="56013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solidFill>
                  <a:srgbClr val="5C5C5C"/>
                </a:solidFill>
                <a:latin typeface="Palatino Linotype"/>
                <a:cs typeface="Palatino Linotype"/>
              </a:rPr>
              <a:t>This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Teaching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Exercise</a:t>
            </a:r>
            <a:r>
              <a:rPr sz="900" spc="60" dirty="0">
                <a:solidFill>
                  <a:srgbClr val="D2593D"/>
                </a:solidFill>
                <a:latin typeface="Palatino Linotype"/>
                <a:cs typeface="Palatino Linotype"/>
              </a:rPr>
              <a:t> </a:t>
            </a:r>
            <a:r>
              <a:rPr sz="900" spc="5" dirty="0">
                <a:solidFill>
                  <a:srgbClr val="5C5C5C"/>
                </a:solidFill>
                <a:latin typeface="Palatino Linotype"/>
                <a:cs typeface="Palatino Linotype"/>
              </a:rPr>
              <a:t>is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provided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35" dirty="0">
                <a:solidFill>
                  <a:srgbClr val="5C5C5C"/>
                </a:solidFill>
                <a:latin typeface="Palatino Linotype"/>
                <a:cs typeface="Palatino Linotype"/>
              </a:rPr>
              <a:t>by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5" dirty="0">
                <a:solidFill>
                  <a:srgbClr val="5C5C5C"/>
                </a:solidFill>
                <a:latin typeface="Palatino Linotype"/>
                <a:cs typeface="Palatino Linotype"/>
              </a:rPr>
              <a:t>the</a:t>
            </a:r>
            <a:r>
              <a:rPr sz="900" spc="6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u="sng" spc="-15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Human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Relations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Area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Files</a:t>
            </a:r>
            <a:r>
              <a:rPr sz="900" spc="50" dirty="0">
                <a:solidFill>
                  <a:srgbClr val="D2593D"/>
                </a:solidFill>
                <a:latin typeface="Palatino Linotype"/>
                <a:cs typeface="Palatino Linotype"/>
              </a:rPr>
              <a:t> </a:t>
            </a:r>
            <a:r>
              <a:rPr sz="900" spc="0" dirty="0">
                <a:solidFill>
                  <a:srgbClr val="5C5C5C"/>
                </a:solidFill>
                <a:latin typeface="Palatino Linotype"/>
                <a:cs typeface="Palatino Linotype"/>
              </a:rPr>
              <a:t>at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30" dirty="0">
                <a:solidFill>
                  <a:srgbClr val="5C5C5C"/>
                </a:solidFill>
                <a:latin typeface="Palatino Linotype"/>
                <a:cs typeface="Palatino Linotype"/>
              </a:rPr>
              <a:t>Yale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University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dirty="0">
                <a:solidFill>
                  <a:srgbClr val="5C5C5C"/>
                </a:solidFill>
                <a:latin typeface="Palatino Linotype"/>
                <a:cs typeface="Palatino Linotype"/>
              </a:rPr>
              <a:t>in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New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Haven,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0" dirty="0">
                <a:solidFill>
                  <a:srgbClr val="5C5C5C"/>
                </a:solidFill>
                <a:latin typeface="Palatino Linotype"/>
                <a:cs typeface="Palatino Linotype"/>
              </a:rPr>
              <a:t>CT</a:t>
            </a:r>
            <a:endParaRPr sz="9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700" y="0"/>
            <a:ext cx="68199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23100" y="1574800"/>
            <a:ext cx="5397500" cy="0"/>
          </a:xfrm>
          <a:custGeom>
            <a:avLst/>
            <a:gdLst/>
            <a:ahLst/>
            <a:cxnLst/>
            <a:rect l="l" t="t" r="r" b="b"/>
            <a:pathLst>
              <a:path w="5397500">
                <a:moveTo>
                  <a:pt x="0" y="0"/>
                </a:moveTo>
                <a:lnTo>
                  <a:pt x="5397500" y="0"/>
                </a:lnTo>
              </a:path>
            </a:pathLst>
          </a:custGeom>
          <a:ln w="38100">
            <a:solidFill>
              <a:srgbClr val="747676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035800" y="50800"/>
            <a:ext cx="5715000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b="1" i="0" spc="-300" dirty="0">
                <a:latin typeface="Arial"/>
                <a:cs typeface="Arial"/>
              </a:rPr>
              <a:t>LEATHER GOODS</a:t>
            </a:r>
            <a:endParaRPr sz="5000" spc="-3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35800" y="1798320"/>
            <a:ext cx="5099050" cy="5519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5080">
              <a:lnSpc>
                <a:spcPct val="113100"/>
              </a:lnSpc>
              <a:spcBef>
                <a:spcPts val="100"/>
              </a:spcBef>
            </a:pPr>
            <a:r>
              <a:rPr sz="2800" dirty="0">
                <a:solidFill>
                  <a:srgbClr val="5C5C5C"/>
                </a:solidFill>
                <a:latin typeface="Palatino Linotype"/>
                <a:cs typeface="Palatino Linotype"/>
              </a:rPr>
              <a:t>Practices </a:t>
            </a:r>
            <a:r>
              <a:rPr sz="28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of </a:t>
            </a:r>
            <a:r>
              <a:rPr sz="28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processing </a:t>
            </a:r>
            <a:r>
              <a:rPr sz="2800" spc="-20" dirty="0">
                <a:solidFill>
                  <a:srgbClr val="5C5C5C"/>
                </a:solidFill>
                <a:latin typeface="Palatino Linotype"/>
                <a:cs typeface="Palatino Linotype"/>
              </a:rPr>
              <a:t>animal  </a:t>
            </a:r>
            <a:r>
              <a:rPr sz="280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hide </a:t>
            </a:r>
            <a:r>
              <a:rPr sz="28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for </a:t>
            </a:r>
            <a:r>
              <a:rPr sz="2800" spc="-20" dirty="0">
                <a:solidFill>
                  <a:srgbClr val="5C5C5C"/>
                </a:solidFill>
                <a:latin typeface="Palatino Linotype"/>
                <a:cs typeface="Palatino Linotype"/>
              </a:rPr>
              <a:t>human </a:t>
            </a:r>
            <a:r>
              <a:rPr sz="2800" spc="5" dirty="0">
                <a:solidFill>
                  <a:srgbClr val="5C5C5C"/>
                </a:solidFill>
                <a:latin typeface="Palatino Linotype"/>
                <a:cs typeface="Palatino Linotype"/>
              </a:rPr>
              <a:t>use </a:t>
            </a:r>
            <a:r>
              <a:rPr sz="28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are  </a:t>
            </a:r>
            <a:r>
              <a:rPr sz="280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commonly referred </a:t>
            </a:r>
            <a:r>
              <a:rPr sz="2800" spc="50" dirty="0">
                <a:solidFill>
                  <a:srgbClr val="5C5C5C"/>
                </a:solidFill>
                <a:latin typeface="Palatino Linotype"/>
                <a:cs typeface="Palatino Linotype"/>
              </a:rPr>
              <a:t>to </a:t>
            </a:r>
            <a:r>
              <a:rPr sz="2800" spc="-50" dirty="0">
                <a:solidFill>
                  <a:srgbClr val="5C5C5C"/>
                </a:solidFill>
                <a:latin typeface="Palatino Linotype"/>
                <a:cs typeface="Palatino Linotype"/>
              </a:rPr>
              <a:t>work </a:t>
            </a:r>
            <a:r>
              <a:rPr sz="2800" spc="5" dirty="0">
                <a:solidFill>
                  <a:srgbClr val="5C5C5C"/>
                </a:solidFill>
                <a:latin typeface="Palatino Linotype"/>
                <a:cs typeface="Palatino Linotype"/>
              </a:rPr>
              <a:t>in  </a:t>
            </a:r>
            <a:r>
              <a:rPr sz="2800" spc="25" dirty="0">
                <a:solidFill>
                  <a:srgbClr val="5C5C5C"/>
                </a:solidFill>
                <a:latin typeface="Palatino Linotype"/>
                <a:cs typeface="Palatino Linotype"/>
              </a:rPr>
              <a:t>skins, </a:t>
            </a:r>
            <a:r>
              <a:rPr sz="280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hide </a:t>
            </a:r>
            <a:r>
              <a:rPr sz="2800" spc="-30" dirty="0">
                <a:solidFill>
                  <a:srgbClr val="5C5C5C"/>
                </a:solidFill>
                <a:latin typeface="Palatino Linotype"/>
                <a:cs typeface="Palatino Linotype"/>
              </a:rPr>
              <a:t>working, </a:t>
            </a:r>
            <a:r>
              <a:rPr sz="2800" dirty="0">
                <a:solidFill>
                  <a:srgbClr val="5C5C5C"/>
                </a:solidFill>
                <a:latin typeface="Palatino Linotype"/>
                <a:cs typeface="Palatino Linotype"/>
              </a:rPr>
              <a:t>tanning, or  </a:t>
            </a:r>
            <a:r>
              <a:rPr sz="2800" spc="5" dirty="0">
                <a:solidFill>
                  <a:srgbClr val="5C5C5C"/>
                </a:solidFill>
                <a:latin typeface="Palatino Linotype"/>
                <a:cs typeface="Palatino Linotype"/>
              </a:rPr>
              <a:t>skin</a:t>
            </a:r>
            <a:r>
              <a:rPr sz="2800" spc="6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800" spc="-5" dirty="0">
                <a:solidFill>
                  <a:srgbClr val="5C5C5C"/>
                </a:solidFill>
                <a:latin typeface="Palatino Linotype"/>
                <a:cs typeface="Palatino Linotype"/>
              </a:rPr>
              <a:t>dressing.</a:t>
            </a:r>
            <a:endParaRPr sz="2800">
              <a:latin typeface="Palatino Linotype"/>
              <a:cs typeface="Palatino Linotype"/>
            </a:endParaRPr>
          </a:p>
          <a:p>
            <a:pPr marL="38100" marR="134620">
              <a:lnSpc>
                <a:spcPct val="113100"/>
              </a:lnSpc>
              <a:spcBef>
                <a:spcPts val="1800"/>
              </a:spcBef>
            </a:pPr>
            <a:r>
              <a:rPr sz="2800" dirty="0">
                <a:solidFill>
                  <a:srgbClr val="5C5C5C"/>
                </a:solidFill>
                <a:latin typeface="Palatino Linotype"/>
                <a:cs typeface="Palatino Linotype"/>
              </a:rPr>
              <a:t>In </a:t>
            </a:r>
            <a:r>
              <a:rPr sz="2800" spc="35" dirty="0">
                <a:solidFill>
                  <a:srgbClr val="5C5C5C"/>
                </a:solidFill>
                <a:latin typeface="Palatino Linotype"/>
                <a:cs typeface="Palatino Linotype"/>
              </a:rPr>
              <a:t>the </a:t>
            </a:r>
            <a:r>
              <a:rPr sz="2800" dirty="0">
                <a:solidFill>
                  <a:srgbClr val="5C5C5C"/>
                </a:solidFill>
                <a:latin typeface="Palatino Linotype"/>
                <a:cs typeface="Palatino Linotype"/>
              </a:rPr>
              <a:t>United </a:t>
            </a:r>
            <a:r>
              <a:rPr sz="2800" spc="40" dirty="0">
                <a:solidFill>
                  <a:srgbClr val="5C5C5C"/>
                </a:solidFill>
                <a:latin typeface="Palatino Linotype"/>
                <a:cs typeface="Palatino Linotype"/>
              </a:rPr>
              <a:t>States, </a:t>
            </a:r>
            <a:r>
              <a:rPr sz="2800" spc="-65" dirty="0">
                <a:solidFill>
                  <a:srgbClr val="5C5C5C"/>
                </a:solidFill>
                <a:latin typeface="Palatino Linotype"/>
                <a:cs typeface="Palatino Linotype"/>
              </a:rPr>
              <a:t>and </a:t>
            </a:r>
            <a:r>
              <a:rPr sz="2800" spc="5" dirty="0">
                <a:solidFill>
                  <a:srgbClr val="5C5C5C"/>
                </a:solidFill>
                <a:latin typeface="Palatino Linotype"/>
                <a:cs typeface="Palatino Linotype"/>
              </a:rPr>
              <a:t>in  </a:t>
            </a:r>
            <a:r>
              <a:rPr sz="2800" spc="-65" dirty="0">
                <a:solidFill>
                  <a:srgbClr val="5C5C5C"/>
                </a:solidFill>
                <a:latin typeface="Palatino Linotype"/>
                <a:cs typeface="Palatino Linotype"/>
              </a:rPr>
              <a:t>many </a:t>
            </a:r>
            <a:r>
              <a:rPr sz="2800" spc="15" dirty="0">
                <a:solidFill>
                  <a:srgbClr val="5C5C5C"/>
                </a:solidFill>
                <a:latin typeface="Palatino Linotype"/>
                <a:cs typeface="Palatino Linotype"/>
              </a:rPr>
              <a:t>other </a:t>
            </a:r>
            <a:r>
              <a:rPr sz="2800" spc="30" dirty="0">
                <a:solidFill>
                  <a:srgbClr val="5C5C5C"/>
                </a:solidFill>
                <a:latin typeface="Palatino Linotype"/>
                <a:cs typeface="Palatino Linotype"/>
              </a:rPr>
              <a:t>societies, </a:t>
            </a:r>
            <a:r>
              <a:rPr sz="2800" spc="5" dirty="0">
                <a:solidFill>
                  <a:srgbClr val="5C5C5C"/>
                </a:solidFill>
                <a:latin typeface="Palatino Linotype"/>
                <a:cs typeface="Palatino Linotype"/>
              </a:rPr>
              <a:t>leather </a:t>
            </a:r>
            <a:r>
              <a:rPr sz="2800" spc="25" dirty="0">
                <a:solidFill>
                  <a:srgbClr val="5C5C5C"/>
                </a:solidFill>
                <a:latin typeface="Palatino Linotype"/>
                <a:cs typeface="Palatino Linotype"/>
              </a:rPr>
              <a:t>is  </a:t>
            </a:r>
            <a:r>
              <a:rPr sz="280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an </a:t>
            </a:r>
            <a:r>
              <a:rPr sz="28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integral </a:t>
            </a:r>
            <a:r>
              <a:rPr sz="280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part </a:t>
            </a:r>
            <a:r>
              <a:rPr sz="28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of </a:t>
            </a:r>
            <a:r>
              <a:rPr sz="2800" spc="-5" dirty="0">
                <a:solidFill>
                  <a:srgbClr val="5C5C5C"/>
                </a:solidFill>
                <a:latin typeface="Palatino Linotype"/>
                <a:cs typeface="Palatino Linotype"/>
              </a:rPr>
              <a:t>fashion </a:t>
            </a:r>
            <a:r>
              <a:rPr sz="2800" spc="-65" dirty="0">
                <a:solidFill>
                  <a:srgbClr val="5C5C5C"/>
                </a:solidFill>
                <a:latin typeface="Palatino Linotype"/>
                <a:cs typeface="Palatino Linotype"/>
              </a:rPr>
              <a:t>and  </a:t>
            </a:r>
            <a:r>
              <a:rPr sz="28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household</a:t>
            </a:r>
            <a:r>
              <a:rPr sz="2800" spc="6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800" spc="-30" dirty="0">
                <a:solidFill>
                  <a:srgbClr val="5C5C5C"/>
                </a:solidFill>
                <a:latin typeface="Palatino Linotype"/>
                <a:cs typeface="Palatino Linotype"/>
              </a:rPr>
              <a:t>living.</a:t>
            </a:r>
            <a:endParaRPr sz="2800">
              <a:latin typeface="Palatino Linotype"/>
              <a:cs typeface="Palatino Linotype"/>
            </a:endParaRPr>
          </a:p>
          <a:p>
            <a:pPr marL="12700" marR="317500">
              <a:lnSpc>
                <a:spcPct val="114599"/>
              </a:lnSpc>
              <a:spcBef>
                <a:spcPts val="2860"/>
              </a:spcBef>
            </a:pPr>
            <a:r>
              <a:rPr sz="1600" i="1" spc="40" dirty="0">
                <a:solidFill>
                  <a:srgbClr val="48454F"/>
                </a:solidFill>
                <a:latin typeface="Times New Roman"/>
                <a:cs typeface="Times New Roman"/>
              </a:rPr>
              <a:t>PRADA </a:t>
            </a:r>
            <a:r>
              <a:rPr sz="1600" i="1" spc="-35" dirty="0">
                <a:solidFill>
                  <a:srgbClr val="48454F"/>
                </a:solidFill>
                <a:latin typeface="Times New Roman"/>
                <a:cs typeface="Times New Roman"/>
              </a:rPr>
              <a:t>Leather </a:t>
            </a:r>
            <a:r>
              <a:rPr sz="1600" i="1" spc="-45" dirty="0">
                <a:solidFill>
                  <a:srgbClr val="48454F"/>
                </a:solidFill>
                <a:latin typeface="Times New Roman"/>
                <a:cs typeface="Times New Roman"/>
              </a:rPr>
              <a:t>iPhone </a:t>
            </a:r>
            <a:r>
              <a:rPr sz="1600" i="1" spc="-60" dirty="0">
                <a:solidFill>
                  <a:srgbClr val="48454F"/>
                </a:solidFill>
                <a:latin typeface="Times New Roman"/>
                <a:cs typeface="Times New Roman"/>
              </a:rPr>
              <a:t>Case </a:t>
            </a:r>
            <a:r>
              <a:rPr sz="1600" i="1" dirty="0">
                <a:solidFill>
                  <a:srgbClr val="48454F"/>
                </a:solidFill>
                <a:latin typeface="Times New Roman"/>
                <a:cs typeface="Times New Roman"/>
              </a:rPr>
              <a:t>in </a:t>
            </a:r>
            <a:r>
              <a:rPr sz="1600" i="1" spc="-50" dirty="0">
                <a:solidFill>
                  <a:srgbClr val="48454F"/>
                </a:solidFill>
                <a:latin typeface="Times New Roman"/>
                <a:cs typeface="Times New Roman"/>
              </a:rPr>
              <a:t>Taipei </a:t>
            </a:r>
            <a:r>
              <a:rPr sz="1600" i="1" spc="-15" dirty="0">
                <a:solidFill>
                  <a:srgbClr val="48454F"/>
                </a:solidFill>
                <a:latin typeface="Times New Roman"/>
                <a:cs typeface="Times New Roman"/>
              </a:rPr>
              <a:t>Taiwan. </a:t>
            </a:r>
            <a:r>
              <a:rPr sz="1600" i="1" spc="-10" dirty="0">
                <a:solidFill>
                  <a:srgbClr val="48454F"/>
                </a:solidFill>
                <a:latin typeface="Times New Roman"/>
                <a:cs typeface="Times New Roman"/>
              </a:rPr>
              <a:t>By </a:t>
            </a:r>
            <a:r>
              <a:rPr sz="1600" i="1" spc="-35" dirty="0">
                <a:solidFill>
                  <a:srgbClr val="48454F"/>
                </a:solidFill>
                <a:latin typeface="Times New Roman"/>
                <a:cs typeface="Times New Roman"/>
              </a:rPr>
              <a:t>Luke</a:t>
            </a:r>
            <a:r>
              <a:rPr sz="1600" i="1" spc="-270" dirty="0">
                <a:solidFill>
                  <a:srgbClr val="48454F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48454F"/>
                </a:solidFill>
                <a:latin typeface="Times New Roman"/>
                <a:cs typeface="Times New Roman"/>
              </a:rPr>
              <a:t>Ma  </a:t>
            </a:r>
            <a:r>
              <a:rPr sz="1600" i="1" spc="25" dirty="0">
                <a:solidFill>
                  <a:srgbClr val="48454F"/>
                </a:solidFill>
                <a:latin typeface="Times New Roman"/>
                <a:cs typeface="Times New Roman"/>
              </a:rPr>
              <a:t>2012.CC-by-2.0 </a:t>
            </a:r>
            <a:r>
              <a:rPr sz="1600" i="1" spc="-15" dirty="0">
                <a:solidFill>
                  <a:srgbClr val="48454F"/>
                </a:solidFill>
                <a:latin typeface="Times New Roman"/>
                <a:cs typeface="Times New Roman"/>
              </a:rPr>
              <a:t>via </a:t>
            </a:r>
            <a:r>
              <a:rPr sz="1600" i="1" dirty="0">
                <a:solidFill>
                  <a:srgbClr val="48454F"/>
                </a:solidFill>
                <a:latin typeface="Times New Roman"/>
                <a:cs typeface="Times New Roman"/>
              </a:rPr>
              <a:t>Wikimedia</a:t>
            </a:r>
            <a:r>
              <a:rPr sz="1600" i="1" spc="-165" dirty="0">
                <a:solidFill>
                  <a:srgbClr val="48454F"/>
                </a:solidFill>
                <a:latin typeface="Times New Roman"/>
                <a:cs typeface="Times New Roman"/>
              </a:rPr>
              <a:t> </a:t>
            </a:r>
            <a:r>
              <a:rPr sz="1600" i="1" spc="-30" dirty="0">
                <a:solidFill>
                  <a:srgbClr val="48454F"/>
                </a:solidFill>
                <a:latin typeface="Times New Roman"/>
                <a:cs typeface="Times New Roman"/>
              </a:rPr>
              <a:t>Commons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31100" y="0"/>
            <a:ext cx="54737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1500" y="7619998"/>
            <a:ext cx="6451600" cy="635"/>
          </a:xfrm>
          <a:custGeom>
            <a:avLst/>
            <a:gdLst/>
            <a:ahLst/>
            <a:cxnLst/>
            <a:rect l="l" t="t" r="r" b="b"/>
            <a:pathLst>
              <a:path w="6451600" h="634">
                <a:moveTo>
                  <a:pt x="0" y="1"/>
                </a:moveTo>
                <a:lnTo>
                  <a:pt x="6451600" y="0"/>
                </a:lnTo>
              </a:path>
            </a:pathLst>
          </a:custGeom>
          <a:ln w="38100">
            <a:solidFill>
              <a:srgbClr val="747676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09600" y="3149600"/>
            <a:ext cx="6028690" cy="414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2500"/>
              </a:lnSpc>
              <a:spcBef>
                <a:spcPts val="100"/>
              </a:spcBef>
            </a:pPr>
            <a:r>
              <a:rPr sz="40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For </a:t>
            </a:r>
            <a:r>
              <a:rPr sz="40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example, </a:t>
            </a:r>
            <a:r>
              <a:rPr sz="4000" spc="10" dirty="0">
                <a:solidFill>
                  <a:srgbClr val="5C5C5C"/>
                </a:solidFill>
                <a:latin typeface="Palatino Linotype"/>
                <a:cs typeface="Palatino Linotype"/>
              </a:rPr>
              <a:t>in </a:t>
            </a:r>
            <a:r>
              <a:rPr sz="4000" spc="0" dirty="0">
                <a:solidFill>
                  <a:srgbClr val="5C5C5C"/>
                </a:solidFill>
                <a:latin typeface="Palatino Linotype"/>
                <a:cs typeface="Palatino Linotype"/>
              </a:rPr>
              <a:t>North  </a:t>
            </a:r>
            <a:r>
              <a:rPr sz="4000" spc="-40" dirty="0">
                <a:solidFill>
                  <a:srgbClr val="5C5C5C"/>
                </a:solidFill>
                <a:latin typeface="Palatino Linotype"/>
                <a:cs typeface="Palatino Linotype"/>
              </a:rPr>
              <a:t>America </a:t>
            </a:r>
            <a:r>
              <a:rPr sz="4000" spc="-95" dirty="0">
                <a:solidFill>
                  <a:srgbClr val="5C5C5C"/>
                </a:solidFill>
                <a:latin typeface="Palatino Linotype"/>
                <a:cs typeface="Palatino Linotype"/>
              </a:rPr>
              <a:t>many </a:t>
            </a:r>
            <a:r>
              <a:rPr sz="4000" spc="-40" dirty="0">
                <a:solidFill>
                  <a:srgbClr val="5C5C5C"/>
                </a:solidFill>
                <a:latin typeface="Palatino Linotype"/>
                <a:cs typeface="Palatino Linotype"/>
              </a:rPr>
              <a:t>people </a:t>
            </a:r>
            <a:r>
              <a:rPr sz="4000" spc="-70" dirty="0">
                <a:solidFill>
                  <a:srgbClr val="5C5C5C"/>
                </a:solidFill>
                <a:latin typeface="Palatino Linotype"/>
                <a:cs typeface="Palatino Linotype"/>
              </a:rPr>
              <a:t>own  </a:t>
            </a:r>
            <a:r>
              <a:rPr sz="4000" spc="35" dirty="0">
                <a:solidFill>
                  <a:srgbClr val="5C5C5C"/>
                </a:solidFill>
                <a:latin typeface="Palatino Linotype"/>
                <a:cs typeface="Palatino Linotype"/>
              </a:rPr>
              <a:t>shoes </a:t>
            </a:r>
            <a:r>
              <a:rPr sz="4000" spc="-5" dirty="0">
                <a:solidFill>
                  <a:srgbClr val="5C5C5C"/>
                </a:solidFill>
                <a:latin typeface="Palatino Linotype"/>
                <a:cs typeface="Palatino Linotype"/>
              </a:rPr>
              <a:t>or </a:t>
            </a:r>
            <a:r>
              <a:rPr sz="4000" spc="50" dirty="0">
                <a:solidFill>
                  <a:srgbClr val="5C5C5C"/>
                </a:solidFill>
                <a:latin typeface="Palatino Linotype"/>
                <a:cs typeface="Palatino Linotype"/>
              </a:rPr>
              <a:t>belts </a:t>
            </a:r>
            <a:r>
              <a:rPr sz="4000" spc="-65" dirty="0">
                <a:solidFill>
                  <a:srgbClr val="5C5C5C"/>
                </a:solidFill>
                <a:latin typeface="Palatino Linotype"/>
                <a:cs typeface="Palatino Linotype"/>
              </a:rPr>
              <a:t>made </a:t>
            </a:r>
            <a:r>
              <a:rPr sz="4000" spc="25" dirty="0">
                <a:solidFill>
                  <a:srgbClr val="5C5C5C"/>
                </a:solidFill>
                <a:latin typeface="Palatino Linotype"/>
                <a:cs typeface="Palatino Linotype"/>
              </a:rPr>
              <a:t>out </a:t>
            </a:r>
            <a:r>
              <a:rPr sz="4000" spc="-20" dirty="0">
                <a:solidFill>
                  <a:srgbClr val="5C5C5C"/>
                </a:solidFill>
                <a:latin typeface="Palatino Linotype"/>
                <a:cs typeface="Palatino Linotype"/>
              </a:rPr>
              <a:t>of  </a:t>
            </a:r>
            <a:r>
              <a:rPr sz="40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leather, </a:t>
            </a:r>
            <a:r>
              <a:rPr sz="4000" spc="-90" dirty="0">
                <a:solidFill>
                  <a:srgbClr val="5C5C5C"/>
                </a:solidFill>
                <a:latin typeface="Palatino Linotype"/>
                <a:cs typeface="Palatino Linotype"/>
              </a:rPr>
              <a:t>and </a:t>
            </a:r>
            <a:r>
              <a:rPr sz="4000" spc="25" dirty="0">
                <a:solidFill>
                  <a:srgbClr val="5C5C5C"/>
                </a:solidFill>
                <a:latin typeface="Palatino Linotype"/>
                <a:cs typeface="Palatino Linotype"/>
              </a:rPr>
              <a:t>some </a:t>
            </a:r>
            <a:r>
              <a:rPr sz="4000" spc="-85" dirty="0">
                <a:solidFill>
                  <a:srgbClr val="5C5C5C"/>
                </a:solidFill>
                <a:latin typeface="Palatino Linotype"/>
                <a:cs typeface="Palatino Linotype"/>
              </a:rPr>
              <a:t>have  </a:t>
            </a:r>
            <a:r>
              <a:rPr sz="4000" spc="10" dirty="0">
                <a:solidFill>
                  <a:srgbClr val="5C5C5C"/>
                </a:solidFill>
                <a:latin typeface="Palatino Linotype"/>
                <a:cs typeface="Palatino Linotype"/>
              </a:rPr>
              <a:t>leather </a:t>
            </a:r>
            <a:r>
              <a:rPr sz="4000" spc="15" dirty="0">
                <a:solidFill>
                  <a:srgbClr val="5C5C5C"/>
                </a:solidFill>
                <a:latin typeface="Palatino Linotype"/>
                <a:cs typeface="Palatino Linotype"/>
              </a:rPr>
              <a:t>journals, </a:t>
            </a:r>
            <a:r>
              <a:rPr sz="4000" spc="25" dirty="0">
                <a:solidFill>
                  <a:srgbClr val="5C5C5C"/>
                </a:solidFill>
                <a:latin typeface="Palatino Linotype"/>
                <a:cs typeface="Palatino Linotype"/>
              </a:rPr>
              <a:t>jackets,  </a:t>
            </a:r>
            <a:r>
              <a:rPr sz="4000" spc="10" dirty="0">
                <a:solidFill>
                  <a:srgbClr val="5C5C5C"/>
                </a:solidFill>
                <a:latin typeface="Palatino Linotype"/>
                <a:cs typeface="Palatino Linotype"/>
              </a:rPr>
              <a:t>chairs, </a:t>
            </a:r>
            <a:r>
              <a:rPr sz="4000" spc="-5" dirty="0">
                <a:solidFill>
                  <a:srgbClr val="5C5C5C"/>
                </a:solidFill>
                <a:latin typeface="Palatino Linotype"/>
                <a:cs typeface="Palatino Linotype"/>
              </a:rPr>
              <a:t>or</a:t>
            </a:r>
            <a:r>
              <a:rPr sz="4000" spc="20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4000" spc="15" dirty="0">
                <a:solidFill>
                  <a:srgbClr val="5C5C5C"/>
                </a:solidFill>
                <a:latin typeface="Palatino Linotype"/>
                <a:cs typeface="Palatino Linotype"/>
              </a:rPr>
              <a:t>sofas.</a:t>
            </a:r>
            <a:endParaRPr sz="4000">
              <a:latin typeface="Palatino Linotype"/>
              <a:cs typeface="Palatino Linotype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5" dirty="0"/>
              <a:t>This</a:t>
            </a:r>
            <a:r>
              <a:rPr spc="60" dirty="0"/>
              <a:t> </a:t>
            </a:r>
            <a:r>
              <a:rPr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Teaching</a:t>
            </a:r>
            <a:r>
              <a:rPr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 </a:t>
            </a:r>
            <a:r>
              <a:rPr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Exercise</a:t>
            </a:r>
            <a:r>
              <a:rPr spc="60" dirty="0">
                <a:solidFill>
                  <a:srgbClr val="D2593D"/>
                </a:solidFill>
              </a:rPr>
              <a:t> </a:t>
            </a:r>
            <a:r>
              <a:rPr spc="5" dirty="0"/>
              <a:t>is</a:t>
            </a:r>
            <a:r>
              <a:rPr spc="60" dirty="0"/>
              <a:t> </a:t>
            </a:r>
            <a:r>
              <a:rPr spc="-25" dirty="0"/>
              <a:t>provided</a:t>
            </a:r>
            <a:r>
              <a:rPr spc="60" dirty="0"/>
              <a:t> </a:t>
            </a:r>
            <a:r>
              <a:rPr spc="-35" dirty="0"/>
              <a:t>by</a:t>
            </a:r>
            <a:r>
              <a:rPr spc="60" dirty="0"/>
              <a:t> </a:t>
            </a:r>
            <a:r>
              <a:rPr spc="5" dirty="0"/>
              <a:t>the</a:t>
            </a:r>
            <a:r>
              <a:rPr spc="65" dirty="0"/>
              <a:t> </a:t>
            </a:r>
            <a:r>
              <a:rPr u="sng" spc="-15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Human</a:t>
            </a:r>
            <a:r>
              <a:rPr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 </a:t>
            </a:r>
            <a:r>
              <a:rPr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Relations</a:t>
            </a:r>
            <a:r>
              <a:rPr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 </a:t>
            </a:r>
            <a:r>
              <a:rPr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Area</a:t>
            </a:r>
            <a:r>
              <a:rPr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 </a:t>
            </a:r>
            <a:r>
              <a:rPr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Files</a:t>
            </a:r>
            <a:r>
              <a:rPr spc="50" dirty="0">
                <a:solidFill>
                  <a:srgbClr val="D2593D"/>
                </a:solidFill>
              </a:rPr>
              <a:t> </a:t>
            </a:r>
            <a:r>
              <a:rPr spc="0" dirty="0"/>
              <a:t>at</a:t>
            </a:r>
            <a:r>
              <a:rPr spc="60" dirty="0"/>
              <a:t> </a:t>
            </a:r>
            <a:r>
              <a:rPr spc="-30" dirty="0"/>
              <a:t>Yale</a:t>
            </a:r>
            <a:r>
              <a:rPr spc="60" dirty="0"/>
              <a:t> </a:t>
            </a:r>
            <a:r>
              <a:rPr spc="-10" dirty="0"/>
              <a:t>University</a:t>
            </a:r>
            <a:r>
              <a:rPr spc="60" dirty="0"/>
              <a:t> </a:t>
            </a:r>
            <a:r>
              <a:rPr dirty="0"/>
              <a:t>in</a:t>
            </a:r>
            <a:r>
              <a:rPr spc="60" dirty="0"/>
              <a:t> </a:t>
            </a:r>
            <a:r>
              <a:rPr spc="-25" dirty="0"/>
              <a:t>New</a:t>
            </a:r>
            <a:r>
              <a:rPr spc="60" dirty="0"/>
              <a:t> </a:t>
            </a:r>
            <a:r>
              <a:rPr spc="-15" dirty="0"/>
              <a:t>Haven,</a:t>
            </a:r>
            <a:r>
              <a:rPr spc="60" dirty="0"/>
              <a:t> </a:t>
            </a:r>
            <a:r>
              <a:rPr spc="0" dirty="0"/>
              <a:t>CT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08159" y="7813610"/>
            <a:ext cx="6177280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b="1" spc="-300" dirty="0">
                <a:solidFill>
                  <a:srgbClr val="5C5C5C"/>
                </a:solidFill>
                <a:latin typeface="Arial"/>
                <a:cs typeface="Arial"/>
              </a:rPr>
              <a:t>LEATHER GOODS</a:t>
            </a:r>
            <a:endParaRPr sz="5000" spc="-3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0400" y="50800"/>
            <a:ext cx="677354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i="1" spc="-5" dirty="0">
                <a:solidFill>
                  <a:srgbClr val="48454F"/>
                </a:solidFill>
                <a:latin typeface="Times New Roman"/>
                <a:cs typeface="Times New Roman"/>
              </a:rPr>
              <a:t>Shop</a:t>
            </a:r>
            <a:r>
              <a:rPr sz="1500" i="1" spc="-50" dirty="0">
                <a:solidFill>
                  <a:srgbClr val="48454F"/>
                </a:solidFill>
                <a:latin typeface="Times New Roman"/>
                <a:cs typeface="Times New Roman"/>
              </a:rPr>
              <a:t> </a:t>
            </a:r>
            <a:r>
              <a:rPr sz="1500" i="1" dirty="0">
                <a:solidFill>
                  <a:srgbClr val="48454F"/>
                </a:solidFill>
                <a:latin typeface="Times New Roman"/>
                <a:cs typeface="Times New Roman"/>
              </a:rPr>
              <a:t>in</a:t>
            </a:r>
            <a:r>
              <a:rPr sz="1500" i="1" spc="-50" dirty="0">
                <a:solidFill>
                  <a:srgbClr val="48454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8454F"/>
                </a:solidFill>
                <a:latin typeface="Microsoft YaHei"/>
                <a:cs typeface="Microsoft YaHei"/>
              </a:rPr>
              <a:t>皇后⼤道西</a:t>
            </a:r>
            <a:r>
              <a:rPr sz="1500" i="1" spc="25" dirty="0">
                <a:solidFill>
                  <a:srgbClr val="48454F"/>
                </a:solidFill>
                <a:latin typeface="Times New Roman"/>
                <a:cs typeface="Times New Roman"/>
              </a:rPr>
              <a:t>,</a:t>
            </a:r>
            <a:r>
              <a:rPr sz="1500" i="1" spc="-50" dirty="0">
                <a:solidFill>
                  <a:srgbClr val="48454F"/>
                </a:solidFill>
                <a:latin typeface="Times New Roman"/>
                <a:cs typeface="Times New Roman"/>
              </a:rPr>
              <a:t> </a:t>
            </a:r>
            <a:r>
              <a:rPr sz="1500" i="1" spc="-45" dirty="0">
                <a:solidFill>
                  <a:srgbClr val="48454F"/>
                </a:solidFill>
                <a:latin typeface="Times New Roman"/>
                <a:cs typeface="Times New Roman"/>
              </a:rPr>
              <a:t>Queen's</a:t>
            </a:r>
            <a:r>
              <a:rPr sz="1500" i="1" spc="-50" dirty="0">
                <a:solidFill>
                  <a:srgbClr val="48454F"/>
                </a:solidFill>
                <a:latin typeface="Times New Roman"/>
                <a:cs typeface="Times New Roman"/>
              </a:rPr>
              <a:t> </a:t>
            </a:r>
            <a:r>
              <a:rPr sz="1500" i="1" spc="-20" dirty="0">
                <a:solidFill>
                  <a:srgbClr val="48454F"/>
                </a:solidFill>
                <a:latin typeface="Times New Roman"/>
                <a:cs typeface="Times New Roman"/>
              </a:rPr>
              <a:t>Road</a:t>
            </a:r>
            <a:r>
              <a:rPr sz="1500" i="1" spc="-50" dirty="0">
                <a:solidFill>
                  <a:srgbClr val="48454F"/>
                </a:solidFill>
                <a:latin typeface="Times New Roman"/>
                <a:cs typeface="Times New Roman"/>
              </a:rPr>
              <a:t> </a:t>
            </a:r>
            <a:r>
              <a:rPr sz="1500" i="1" spc="5" dirty="0">
                <a:solidFill>
                  <a:srgbClr val="48454F"/>
                </a:solidFill>
                <a:latin typeface="Times New Roman"/>
                <a:cs typeface="Times New Roman"/>
              </a:rPr>
              <a:t>West,</a:t>
            </a:r>
            <a:r>
              <a:rPr sz="1500" i="1" spc="-50" dirty="0">
                <a:solidFill>
                  <a:srgbClr val="48454F"/>
                </a:solidFill>
                <a:latin typeface="Times New Roman"/>
                <a:cs typeface="Times New Roman"/>
              </a:rPr>
              <a:t> </a:t>
            </a:r>
            <a:r>
              <a:rPr sz="1500" i="1" spc="5" dirty="0">
                <a:solidFill>
                  <a:srgbClr val="48454F"/>
                </a:solidFill>
                <a:latin typeface="Times New Roman"/>
                <a:cs typeface="Times New Roman"/>
              </a:rPr>
              <a:t>Sai</a:t>
            </a:r>
            <a:r>
              <a:rPr sz="1500" i="1" spc="-50" dirty="0">
                <a:solidFill>
                  <a:srgbClr val="48454F"/>
                </a:solidFill>
                <a:latin typeface="Times New Roman"/>
                <a:cs typeface="Times New Roman"/>
              </a:rPr>
              <a:t> </a:t>
            </a:r>
            <a:r>
              <a:rPr sz="1500" i="1" spc="-10" dirty="0">
                <a:solidFill>
                  <a:srgbClr val="48454F"/>
                </a:solidFill>
                <a:latin typeface="Times New Roman"/>
                <a:cs typeface="Times New Roman"/>
              </a:rPr>
              <a:t>YIng</a:t>
            </a:r>
            <a:r>
              <a:rPr sz="1500" i="1" spc="-50" dirty="0">
                <a:solidFill>
                  <a:srgbClr val="48454F"/>
                </a:solidFill>
                <a:latin typeface="Times New Roman"/>
                <a:cs typeface="Times New Roman"/>
              </a:rPr>
              <a:t> </a:t>
            </a:r>
            <a:r>
              <a:rPr sz="1500" i="1" spc="-5" dirty="0">
                <a:solidFill>
                  <a:srgbClr val="48454F"/>
                </a:solidFill>
                <a:latin typeface="Times New Roman"/>
                <a:cs typeface="Times New Roman"/>
              </a:rPr>
              <a:t>Pun,</a:t>
            </a:r>
            <a:r>
              <a:rPr sz="1500" i="1" spc="-50" dirty="0">
                <a:solidFill>
                  <a:srgbClr val="48454F"/>
                </a:solidFill>
                <a:latin typeface="Times New Roman"/>
                <a:cs typeface="Times New Roman"/>
              </a:rPr>
              <a:t> </a:t>
            </a:r>
            <a:r>
              <a:rPr sz="1500" i="1" spc="-25" dirty="0">
                <a:solidFill>
                  <a:srgbClr val="48454F"/>
                </a:solidFill>
                <a:latin typeface="Times New Roman"/>
                <a:cs typeface="Times New Roman"/>
              </a:rPr>
              <a:t>Hong</a:t>
            </a:r>
            <a:r>
              <a:rPr sz="1500" i="1" spc="-50" dirty="0">
                <a:solidFill>
                  <a:srgbClr val="48454F"/>
                </a:solidFill>
                <a:latin typeface="Times New Roman"/>
                <a:cs typeface="Times New Roman"/>
              </a:rPr>
              <a:t> </a:t>
            </a:r>
            <a:r>
              <a:rPr sz="1500" i="1" spc="-25" dirty="0">
                <a:solidFill>
                  <a:srgbClr val="48454F"/>
                </a:solidFill>
                <a:latin typeface="Times New Roman"/>
                <a:cs typeface="Times New Roman"/>
              </a:rPr>
              <a:t>Kong.</a:t>
            </a:r>
            <a:r>
              <a:rPr sz="1500" i="1" spc="-50" dirty="0">
                <a:solidFill>
                  <a:srgbClr val="48454F"/>
                </a:solidFill>
                <a:latin typeface="Times New Roman"/>
                <a:cs typeface="Times New Roman"/>
              </a:rPr>
              <a:t> </a:t>
            </a:r>
            <a:r>
              <a:rPr sz="1500" i="1" dirty="0">
                <a:solidFill>
                  <a:srgbClr val="48454F"/>
                </a:solidFill>
                <a:latin typeface="Times New Roman"/>
                <a:cs typeface="Times New Roman"/>
              </a:rPr>
              <a:t>SsunaHram.</a:t>
            </a:r>
            <a:r>
              <a:rPr sz="1500" i="1" spc="-50" dirty="0">
                <a:solidFill>
                  <a:srgbClr val="48454F"/>
                </a:solidFill>
                <a:latin typeface="Times New Roman"/>
                <a:cs typeface="Times New Roman"/>
              </a:rPr>
              <a:t> </a:t>
            </a:r>
            <a:r>
              <a:rPr sz="1500" i="1" spc="-25" dirty="0">
                <a:solidFill>
                  <a:srgbClr val="48454F"/>
                </a:solidFill>
                <a:latin typeface="Times New Roman"/>
                <a:cs typeface="Times New Roman"/>
              </a:rPr>
              <a:t>CC</a:t>
            </a:r>
            <a:r>
              <a:rPr sz="1500" i="1" spc="-50" dirty="0">
                <a:solidFill>
                  <a:srgbClr val="48454F"/>
                </a:solidFill>
                <a:latin typeface="Times New Roman"/>
                <a:cs typeface="Times New Roman"/>
              </a:rPr>
              <a:t> </a:t>
            </a:r>
            <a:r>
              <a:rPr sz="1500" i="1" spc="50" dirty="0">
                <a:solidFill>
                  <a:srgbClr val="48454F"/>
                </a:solidFill>
                <a:latin typeface="Times New Roman"/>
                <a:cs typeface="Times New Roman"/>
              </a:rPr>
              <a:t>4.0</a:t>
            </a:r>
            <a:endParaRPr sz="1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1500" y="1574800"/>
            <a:ext cx="11861800" cy="0"/>
          </a:xfrm>
          <a:custGeom>
            <a:avLst/>
            <a:gdLst/>
            <a:ahLst/>
            <a:cxnLst/>
            <a:rect l="l" t="t" r="r" b="b"/>
            <a:pathLst>
              <a:path w="11861800">
                <a:moveTo>
                  <a:pt x="0" y="0"/>
                </a:moveTo>
                <a:lnTo>
                  <a:pt x="11861800" y="0"/>
                </a:lnTo>
              </a:path>
            </a:pathLst>
          </a:custGeom>
          <a:ln w="38100">
            <a:solidFill>
              <a:srgbClr val="747676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9600" y="579627"/>
            <a:ext cx="11150600" cy="5559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500" b="1" i="0" spc="-300" dirty="0">
                <a:latin typeface="Arial"/>
                <a:cs typeface="Arial"/>
              </a:rPr>
              <a:t>INDUSTRIALIZATION OF WORK IN SKINS IN USA</a:t>
            </a:r>
            <a:endParaRPr sz="3500" spc="-3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5300" y="1920974"/>
            <a:ext cx="3054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0" dirty="0">
                <a:solidFill>
                  <a:srgbClr val="5C5C5C"/>
                </a:solidFill>
                <a:latin typeface="MS UI Gothic"/>
                <a:cs typeface="MS UI Gothic"/>
              </a:rPr>
              <a:t>➤</a:t>
            </a:r>
            <a:endParaRPr sz="2400">
              <a:latin typeface="MS UI Gothic"/>
              <a:cs typeface="MS UI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3644900"/>
            <a:ext cx="10854644" cy="6108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65200" y="1795779"/>
            <a:ext cx="11788775" cy="2501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555750" algn="just">
              <a:lnSpc>
                <a:spcPct val="114599"/>
              </a:lnSpc>
              <a:spcBef>
                <a:spcPts val="100"/>
              </a:spcBef>
            </a:pPr>
            <a:r>
              <a:rPr sz="32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For </a:t>
            </a:r>
            <a:r>
              <a:rPr sz="3200" spc="35" dirty="0">
                <a:solidFill>
                  <a:srgbClr val="5C5C5C"/>
                </a:solidFill>
                <a:latin typeface="Palatino Linotype"/>
                <a:cs typeface="Palatino Linotype"/>
              </a:rPr>
              <a:t>most </a:t>
            </a:r>
            <a:r>
              <a:rPr sz="3200" spc="0" dirty="0">
                <a:solidFill>
                  <a:srgbClr val="5C5C5C"/>
                </a:solidFill>
                <a:latin typeface="Palatino Linotype"/>
                <a:cs typeface="Palatino Linotype"/>
              </a:rPr>
              <a:t>parts, </a:t>
            </a:r>
            <a:r>
              <a:rPr sz="3200" spc="-30" dirty="0">
                <a:solidFill>
                  <a:srgbClr val="5C5C5C"/>
                </a:solidFill>
                <a:latin typeface="Palatino Linotype"/>
                <a:cs typeface="Palatino Linotype"/>
              </a:rPr>
              <a:t>hide </a:t>
            </a:r>
            <a:r>
              <a:rPr sz="3200" spc="-50" dirty="0">
                <a:solidFill>
                  <a:srgbClr val="5C5C5C"/>
                </a:solidFill>
                <a:latin typeface="Palatino Linotype"/>
                <a:cs typeface="Palatino Linotype"/>
              </a:rPr>
              <a:t>working </a:t>
            </a:r>
            <a:r>
              <a:rPr sz="3200" spc="5" dirty="0">
                <a:solidFill>
                  <a:srgbClr val="5C5C5C"/>
                </a:solidFill>
                <a:latin typeface="Palatino Linotype"/>
                <a:cs typeface="Palatino Linotype"/>
              </a:rPr>
              <a:t>in </a:t>
            </a:r>
            <a:r>
              <a:rPr sz="3200" spc="40" dirty="0">
                <a:solidFill>
                  <a:srgbClr val="5C5C5C"/>
                </a:solidFill>
                <a:latin typeface="Palatino Linotype"/>
                <a:cs typeface="Palatino Linotype"/>
              </a:rPr>
              <a:t>the </a:t>
            </a:r>
            <a:r>
              <a:rPr sz="3200" spc="-40" dirty="0">
                <a:solidFill>
                  <a:srgbClr val="5C5C5C"/>
                </a:solidFill>
                <a:latin typeface="Palatino Linotype"/>
                <a:cs typeface="Palatino Linotype"/>
              </a:rPr>
              <a:t>USA </a:t>
            </a:r>
            <a:r>
              <a:rPr sz="3200" spc="-65" dirty="0">
                <a:solidFill>
                  <a:srgbClr val="5C5C5C"/>
                </a:solidFill>
                <a:latin typeface="Palatino Linotype"/>
                <a:cs typeface="Palatino Linotype"/>
              </a:rPr>
              <a:t>was </a:t>
            </a:r>
            <a:r>
              <a:rPr sz="3200" spc="-50" dirty="0">
                <a:solidFill>
                  <a:srgbClr val="5C5C5C"/>
                </a:solidFill>
                <a:latin typeface="Palatino Linotype"/>
                <a:cs typeface="Palatino Linotype"/>
              </a:rPr>
              <a:t>usually </a:t>
            </a:r>
            <a:r>
              <a:rPr sz="3200" spc="-30" dirty="0">
                <a:solidFill>
                  <a:srgbClr val="5C5C5C"/>
                </a:solidFill>
                <a:latin typeface="Palatino Linotype"/>
                <a:cs typeface="Palatino Linotype"/>
              </a:rPr>
              <a:t>an  </a:t>
            </a:r>
            <a:r>
              <a:rPr sz="3200" spc="-20" dirty="0">
                <a:solidFill>
                  <a:srgbClr val="5C5C5C"/>
                </a:solidFill>
                <a:latin typeface="Palatino Linotype"/>
                <a:cs typeface="Palatino Linotype"/>
              </a:rPr>
              <a:t>industrialized </a:t>
            </a:r>
            <a:r>
              <a:rPr sz="3200" dirty="0">
                <a:solidFill>
                  <a:srgbClr val="5C5C5C"/>
                </a:solidFill>
                <a:latin typeface="Palatino Linotype"/>
                <a:cs typeface="Palatino Linotype"/>
              </a:rPr>
              <a:t>process </a:t>
            </a:r>
            <a:r>
              <a:rPr sz="3200" spc="5" dirty="0">
                <a:solidFill>
                  <a:srgbClr val="5C5C5C"/>
                </a:solidFill>
                <a:latin typeface="Palatino Linotype"/>
                <a:cs typeface="Palatino Linotype"/>
              </a:rPr>
              <a:t>in </a:t>
            </a:r>
            <a:r>
              <a:rPr sz="3200" spc="40" dirty="0">
                <a:solidFill>
                  <a:srgbClr val="5C5C5C"/>
                </a:solidFill>
                <a:latin typeface="Palatino Linotype"/>
                <a:cs typeface="Palatino Linotype"/>
              </a:rPr>
              <a:t>the </a:t>
            </a:r>
            <a:r>
              <a:rPr sz="3200" spc="110" dirty="0">
                <a:solidFill>
                  <a:srgbClr val="5C5C5C"/>
                </a:solidFill>
                <a:latin typeface="Palatino Linotype"/>
                <a:cs typeface="Palatino Linotype"/>
              </a:rPr>
              <a:t>20th </a:t>
            </a:r>
            <a:r>
              <a:rPr sz="3200" spc="-40" dirty="0">
                <a:solidFill>
                  <a:srgbClr val="5C5C5C"/>
                </a:solidFill>
                <a:latin typeface="Palatino Linotype"/>
                <a:cs typeface="Palatino Linotype"/>
              </a:rPr>
              <a:t>century, </a:t>
            </a:r>
            <a:r>
              <a:rPr sz="32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with </a:t>
            </a:r>
            <a:r>
              <a:rPr sz="3200" spc="-5" dirty="0">
                <a:solidFill>
                  <a:srgbClr val="5C5C5C"/>
                </a:solidFill>
                <a:latin typeface="Palatino Linotype"/>
                <a:cs typeface="Palatino Linotype"/>
              </a:rPr>
              <a:t>artisanal  </a:t>
            </a:r>
            <a:r>
              <a:rPr sz="3200" spc="10" dirty="0">
                <a:solidFill>
                  <a:srgbClr val="5C5C5C"/>
                </a:solidFill>
                <a:latin typeface="Palatino Linotype"/>
                <a:cs typeface="Palatino Linotype"/>
              </a:rPr>
              <a:t>exceptions.</a:t>
            </a:r>
            <a:endParaRPr sz="3200">
              <a:latin typeface="Palatino Linotype"/>
              <a:cs typeface="Palatino Linotype"/>
            </a:endParaRPr>
          </a:p>
          <a:p>
            <a:pPr marL="6959600" marR="5080">
              <a:lnSpc>
                <a:spcPct val="117600"/>
              </a:lnSpc>
              <a:spcBef>
                <a:spcPts val="1500"/>
              </a:spcBef>
            </a:pPr>
            <a:r>
              <a:rPr sz="1700" i="1" spc="-5" dirty="0">
                <a:solidFill>
                  <a:srgbClr val="5C5C5C"/>
                </a:solidFill>
                <a:latin typeface="Times New Roman"/>
                <a:cs typeface="Times New Roman"/>
              </a:rPr>
              <a:t>Old </a:t>
            </a:r>
            <a:r>
              <a:rPr sz="1700" i="1" spc="-20" dirty="0">
                <a:solidFill>
                  <a:srgbClr val="5C5C5C"/>
                </a:solidFill>
                <a:latin typeface="Times New Roman"/>
                <a:cs typeface="Times New Roman"/>
              </a:rPr>
              <a:t>English </a:t>
            </a:r>
            <a:r>
              <a:rPr sz="1700" i="1" spc="-30" dirty="0">
                <a:solidFill>
                  <a:srgbClr val="5C5C5C"/>
                </a:solidFill>
                <a:latin typeface="Times New Roman"/>
                <a:cs typeface="Times New Roman"/>
              </a:rPr>
              <a:t>Tannery. </a:t>
            </a:r>
            <a:r>
              <a:rPr sz="1700" i="1" spc="-20" dirty="0">
                <a:solidFill>
                  <a:srgbClr val="5C5C5C"/>
                </a:solidFill>
                <a:latin typeface="Times New Roman"/>
                <a:cs typeface="Times New Roman"/>
              </a:rPr>
              <a:t>Photo by </a:t>
            </a:r>
            <a:r>
              <a:rPr sz="1700" i="1" spc="5" dirty="0">
                <a:solidFill>
                  <a:srgbClr val="5C5C5C"/>
                </a:solidFill>
                <a:latin typeface="Times New Roman"/>
                <a:cs typeface="Times New Roman"/>
              </a:rPr>
              <a:t>Mike </a:t>
            </a:r>
            <a:r>
              <a:rPr sz="1700" i="1" spc="15" dirty="0">
                <a:solidFill>
                  <a:srgbClr val="5C5C5C"/>
                </a:solidFill>
                <a:latin typeface="Times New Roman"/>
                <a:cs typeface="Times New Roman"/>
              </a:rPr>
              <a:t>Quinn. </a:t>
            </a:r>
            <a:r>
              <a:rPr sz="1700" i="1" spc="0" dirty="0">
                <a:solidFill>
                  <a:srgbClr val="5C5C5C"/>
                </a:solidFill>
                <a:latin typeface="Times New Roman"/>
                <a:cs typeface="Times New Roman"/>
              </a:rPr>
              <a:t>CC-BY-2.0  </a:t>
            </a:r>
            <a:r>
              <a:rPr sz="1700" i="1" spc="-5" dirty="0">
                <a:solidFill>
                  <a:srgbClr val="5C5C5C"/>
                </a:solidFill>
                <a:latin typeface="Times New Roman"/>
                <a:cs typeface="Times New Roman"/>
              </a:rPr>
              <a:t>via </a:t>
            </a:r>
            <a:r>
              <a:rPr sz="1700" i="1" spc="5" dirty="0">
                <a:solidFill>
                  <a:srgbClr val="5C5C5C"/>
                </a:solidFill>
                <a:latin typeface="Times New Roman"/>
                <a:cs typeface="Times New Roman"/>
              </a:rPr>
              <a:t>Wikimedia</a:t>
            </a:r>
            <a:r>
              <a:rPr sz="1700" i="1" spc="-35" dirty="0">
                <a:solidFill>
                  <a:srgbClr val="5C5C5C"/>
                </a:solidFill>
                <a:latin typeface="Times New Roman"/>
                <a:cs typeface="Times New Roman"/>
              </a:rPr>
              <a:t> </a:t>
            </a:r>
            <a:r>
              <a:rPr sz="1700" i="1" spc="-20" dirty="0">
                <a:solidFill>
                  <a:srgbClr val="5C5C5C"/>
                </a:solidFill>
                <a:latin typeface="Times New Roman"/>
                <a:cs typeface="Times New Roman"/>
              </a:rPr>
              <a:t>Commons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5" dirty="0"/>
              <a:t>This</a:t>
            </a:r>
            <a:r>
              <a:rPr spc="60" dirty="0"/>
              <a:t> </a:t>
            </a:r>
            <a:r>
              <a:rPr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Teaching</a:t>
            </a:r>
            <a:r>
              <a:rPr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 </a:t>
            </a:r>
            <a:r>
              <a:rPr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Exercise</a:t>
            </a:r>
            <a:r>
              <a:rPr spc="60" dirty="0">
                <a:solidFill>
                  <a:srgbClr val="D2593D"/>
                </a:solidFill>
              </a:rPr>
              <a:t> </a:t>
            </a:r>
            <a:r>
              <a:rPr spc="5" dirty="0"/>
              <a:t>is</a:t>
            </a:r>
            <a:r>
              <a:rPr spc="60" dirty="0"/>
              <a:t> </a:t>
            </a:r>
            <a:r>
              <a:rPr spc="-25" dirty="0"/>
              <a:t>provided</a:t>
            </a:r>
            <a:r>
              <a:rPr spc="60" dirty="0"/>
              <a:t> </a:t>
            </a:r>
            <a:r>
              <a:rPr spc="-35" dirty="0"/>
              <a:t>by</a:t>
            </a:r>
            <a:r>
              <a:rPr spc="60" dirty="0"/>
              <a:t> </a:t>
            </a:r>
            <a:r>
              <a:rPr spc="5" dirty="0"/>
              <a:t>the</a:t>
            </a:r>
            <a:r>
              <a:rPr spc="65" dirty="0"/>
              <a:t> </a:t>
            </a:r>
            <a:r>
              <a:rPr u="sng" spc="-15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Human</a:t>
            </a:r>
            <a:r>
              <a:rPr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 </a:t>
            </a:r>
            <a:r>
              <a:rPr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Relations</a:t>
            </a:r>
            <a:r>
              <a:rPr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 </a:t>
            </a:r>
            <a:r>
              <a:rPr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Area</a:t>
            </a:r>
            <a:r>
              <a:rPr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 </a:t>
            </a:r>
            <a:r>
              <a:rPr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Files</a:t>
            </a:r>
            <a:r>
              <a:rPr spc="50" dirty="0">
                <a:solidFill>
                  <a:srgbClr val="D2593D"/>
                </a:solidFill>
              </a:rPr>
              <a:t> </a:t>
            </a:r>
            <a:r>
              <a:rPr spc="0" dirty="0"/>
              <a:t>at</a:t>
            </a:r>
            <a:r>
              <a:rPr spc="60" dirty="0"/>
              <a:t> </a:t>
            </a:r>
            <a:r>
              <a:rPr spc="-30" dirty="0"/>
              <a:t>Yale</a:t>
            </a:r>
            <a:r>
              <a:rPr spc="60" dirty="0"/>
              <a:t> </a:t>
            </a:r>
            <a:r>
              <a:rPr spc="-10" dirty="0"/>
              <a:t>University</a:t>
            </a:r>
            <a:r>
              <a:rPr spc="60" dirty="0"/>
              <a:t> </a:t>
            </a:r>
            <a:r>
              <a:rPr dirty="0"/>
              <a:t>in</a:t>
            </a:r>
            <a:r>
              <a:rPr spc="60" dirty="0"/>
              <a:t> </a:t>
            </a:r>
            <a:r>
              <a:rPr spc="-25" dirty="0"/>
              <a:t>New</a:t>
            </a:r>
            <a:r>
              <a:rPr spc="60" dirty="0"/>
              <a:t> </a:t>
            </a:r>
            <a:r>
              <a:rPr spc="-15" dirty="0"/>
              <a:t>Haven,</a:t>
            </a:r>
            <a:r>
              <a:rPr spc="60" dirty="0"/>
              <a:t> </a:t>
            </a:r>
            <a:r>
              <a:rPr spc="0" dirty="0"/>
              <a:t>CT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0" y="0"/>
            <a:ext cx="56013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solidFill>
                  <a:srgbClr val="5C5C5C"/>
                </a:solidFill>
                <a:latin typeface="Palatino Linotype"/>
                <a:cs typeface="Palatino Linotype"/>
              </a:rPr>
              <a:t>This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Teaching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Exercise</a:t>
            </a:r>
            <a:r>
              <a:rPr sz="900" spc="60" dirty="0">
                <a:solidFill>
                  <a:srgbClr val="D2593D"/>
                </a:solidFill>
                <a:latin typeface="Palatino Linotype"/>
                <a:cs typeface="Palatino Linotype"/>
              </a:rPr>
              <a:t> </a:t>
            </a:r>
            <a:r>
              <a:rPr sz="900" spc="5" dirty="0">
                <a:solidFill>
                  <a:srgbClr val="5C5C5C"/>
                </a:solidFill>
                <a:latin typeface="Palatino Linotype"/>
                <a:cs typeface="Palatino Linotype"/>
              </a:rPr>
              <a:t>is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provided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35" dirty="0">
                <a:solidFill>
                  <a:srgbClr val="5C5C5C"/>
                </a:solidFill>
                <a:latin typeface="Palatino Linotype"/>
                <a:cs typeface="Palatino Linotype"/>
              </a:rPr>
              <a:t>by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5" dirty="0">
                <a:solidFill>
                  <a:srgbClr val="5C5C5C"/>
                </a:solidFill>
                <a:latin typeface="Palatino Linotype"/>
                <a:cs typeface="Palatino Linotype"/>
              </a:rPr>
              <a:t>the</a:t>
            </a:r>
            <a:r>
              <a:rPr sz="900" spc="6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u="sng" spc="-15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Human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Relations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Area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Files</a:t>
            </a:r>
            <a:r>
              <a:rPr sz="900" spc="50" dirty="0">
                <a:solidFill>
                  <a:srgbClr val="D2593D"/>
                </a:solidFill>
                <a:latin typeface="Palatino Linotype"/>
                <a:cs typeface="Palatino Linotype"/>
              </a:rPr>
              <a:t> </a:t>
            </a:r>
            <a:r>
              <a:rPr sz="900" spc="0" dirty="0">
                <a:solidFill>
                  <a:srgbClr val="5C5C5C"/>
                </a:solidFill>
                <a:latin typeface="Palatino Linotype"/>
                <a:cs typeface="Palatino Linotype"/>
              </a:rPr>
              <a:t>at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30" dirty="0">
                <a:solidFill>
                  <a:srgbClr val="5C5C5C"/>
                </a:solidFill>
                <a:latin typeface="Palatino Linotype"/>
                <a:cs typeface="Palatino Linotype"/>
              </a:rPr>
              <a:t>Yale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University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dirty="0">
                <a:solidFill>
                  <a:srgbClr val="5C5C5C"/>
                </a:solidFill>
                <a:latin typeface="Palatino Linotype"/>
                <a:cs typeface="Palatino Linotype"/>
              </a:rPr>
              <a:t>in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New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Haven,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0" dirty="0">
                <a:solidFill>
                  <a:srgbClr val="5C5C5C"/>
                </a:solidFill>
                <a:latin typeface="Palatino Linotype"/>
                <a:cs typeface="Palatino Linotype"/>
              </a:rPr>
              <a:t>CT</a:t>
            </a:r>
            <a:endParaRPr sz="9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134100" cy="9740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29796" y="1651000"/>
            <a:ext cx="6191250" cy="0"/>
          </a:xfrm>
          <a:custGeom>
            <a:avLst/>
            <a:gdLst/>
            <a:ahLst/>
            <a:cxnLst/>
            <a:rect l="l" t="t" r="r" b="b"/>
            <a:pathLst>
              <a:path w="6191250">
                <a:moveTo>
                  <a:pt x="0" y="0"/>
                </a:moveTo>
                <a:lnTo>
                  <a:pt x="6190802" y="0"/>
                </a:lnTo>
              </a:path>
            </a:pathLst>
          </a:custGeom>
          <a:ln w="38100">
            <a:solidFill>
              <a:srgbClr val="747676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235700" y="797051"/>
            <a:ext cx="6117590" cy="4776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000" b="1" i="0" spc="-300" dirty="0">
                <a:latin typeface="Arial"/>
                <a:cs typeface="Arial"/>
              </a:rPr>
              <a:t>HAND-TANNING METHODS PERSIST</a:t>
            </a:r>
            <a:endParaRPr sz="3000" spc="-3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53300" y="9571670"/>
            <a:ext cx="5601335" cy="18161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00" spc="5" dirty="0">
                <a:solidFill>
                  <a:srgbClr val="5C5C5C"/>
                </a:solidFill>
                <a:latin typeface="Palatino Linotype"/>
                <a:cs typeface="Palatino Linotype"/>
              </a:rPr>
              <a:t>This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Teaching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Exercise</a:t>
            </a:r>
            <a:r>
              <a:rPr sz="900" spc="60" dirty="0">
                <a:solidFill>
                  <a:srgbClr val="D2593D"/>
                </a:solidFill>
                <a:latin typeface="Palatino Linotype"/>
                <a:cs typeface="Palatino Linotype"/>
              </a:rPr>
              <a:t> </a:t>
            </a:r>
            <a:r>
              <a:rPr sz="900" spc="5" dirty="0">
                <a:solidFill>
                  <a:srgbClr val="5C5C5C"/>
                </a:solidFill>
                <a:latin typeface="Palatino Linotype"/>
                <a:cs typeface="Palatino Linotype"/>
              </a:rPr>
              <a:t>is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provided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35" dirty="0">
                <a:solidFill>
                  <a:srgbClr val="5C5C5C"/>
                </a:solidFill>
                <a:latin typeface="Palatino Linotype"/>
                <a:cs typeface="Palatino Linotype"/>
              </a:rPr>
              <a:t>by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5" dirty="0">
                <a:solidFill>
                  <a:srgbClr val="5C5C5C"/>
                </a:solidFill>
                <a:latin typeface="Palatino Linotype"/>
                <a:cs typeface="Palatino Linotype"/>
              </a:rPr>
              <a:t>the</a:t>
            </a:r>
            <a:r>
              <a:rPr sz="900" spc="6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u="sng" spc="-15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Human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Relations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Area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Files</a:t>
            </a:r>
            <a:r>
              <a:rPr sz="900" spc="50" dirty="0">
                <a:solidFill>
                  <a:srgbClr val="D2593D"/>
                </a:solidFill>
                <a:latin typeface="Palatino Linotype"/>
                <a:cs typeface="Palatino Linotype"/>
              </a:rPr>
              <a:t> </a:t>
            </a:r>
            <a:r>
              <a:rPr sz="900" spc="0" dirty="0">
                <a:solidFill>
                  <a:srgbClr val="5C5C5C"/>
                </a:solidFill>
                <a:latin typeface="Palatino Linotype"/>
                <a:cs typeface="Palatino Linotype"/>
              </a:rPr>
              <a:t>at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30" dirty="0">
                <a:solidFill>
                  <a:srgbClr val="5C5C5C"/>
                </a:solidFill>
                <a:latin typeface="Palatino Linotype"/>
                <a:cs typeface="Palatino Linotype"/>
              </a:rPr>
              <a:t>Yale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University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dirty="0">
                <a:solidFill>
                  <a:srgbClr val="5C5C5C"/>
                </a:solidFill>
                <a:latin typeface="Palatino Linotype"/>
                <a:cs typeface="Palatino Linotype"/>
              </a:rPr>
              <a:t>in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New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Haven,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0" dirty="0">
                <a:solidFill>
                  <a:srgbClr val="5C5C5C"/>
                </a:solidFill>
                <a:latin typeface="Palatino Linotype"/>
                <a:cs typeface="Palatino Linotype"/>
              </a:rPr>
              <a:t>CT</a:t>
            </a:r>
            <a:endParaRPr sz="900">
              <a:latin typeface="Palatino Linotype"/>
              <a:cs typeface="Palatino Linotyp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67896" y="1902308"/>
            <a:ext cx="27051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75" dirty="0">
                <a:solidFill>
                  <a:srgbClr val="5C5C5C"/>
                </a:solidFill>
                <a:latin typeface="MS UI Gothic"/>
                <a:cs typeface="MS UI Gothic"/>
              </a:rPr>
              <a:t>➤</a:t>
            </a:r>
            <a:endParaRPr sz="2100">
              <a:latin typeface="MS UI Gothic"/>
              <a:cs typeface="MS UI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54800" y="1798320"/>
            <a:ext cx="5695315" cy="5661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5080">
              <a:lnSpc>
                <a:spcPct val="113100"/>
              </a:lnSpc>
              <a:spcBef>
                <a:spcPts val="100"/>
              </a:spcBef>
            </a:pPr>
            <a:r>
              <a:rPr sz="2800" spc="-85" dirty="0">
                <a:solidFill>
                  <a:srgbClr val="5C5C5C"/>
                </a:solidFill>
                <a:latin typeface="Palatino Linotype"/>
                <a:cs typeface="Palatino Linotype"/>
              </a:rPr>
              <a:t>By </a:t>
            </a:r>
            <a:r>
              <a:rPr sz="2800" spc="135" dirty="0">
                <a:solidFill>
                  <a:srgbClr val="5C5C5C"/>
                </a:solidFill>
                <a:latin typeface="Palatino Linotype"/>
                <a:cs typeface="Palatino Linotype"/>
              </a:rPr>
              <a:t>2010, </a:t>
            </a:r>
            <a:r>
              <a:rPr sz="28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with </a:t>
            </a:r>
            <a:r>
              <a:rPr sz="2800" spc="35" dirty="0">
                <a:solidFill>
                  <a:srgbClr val="5C5C5C"/>
                </a:solidFill>
                <a:latin typeface="Palatino Linotype"/>
                <a:cs typeface="Palatino Linotype"/>
              </a:rPr>
              <a:t>the </a:t>
            </a:r>
            <a:r>
              <a:rPr sz="2800" spc="0" dirty="0">
                <a:solidFill>
                  <a:srgbClr val="5C5C5C"/>
                </a:solidFill>
                <a:latin typeface="Palatino Linotype"/>
                <a:cs typeface="Palatino Linotype"/>
              </a:rPr>
              <a:t>economic </a:t>
            </a:r>
            <a:r>
              <a:rPr sz="2800" spc="-35" dirty="0">
                <a:solidFill>
                  <a:srgbClr val="5C5C5C"/>
                </a:solidFill>
                <a:latin typeface="Palatino Linotype"/>
                <a:cs typeface="Palatino Linotype"/>
              </a:rPr>
              <a:t>growth  </a:t>
            </a:r>
            <a:r>
              <a:rPr sz="28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of </a:t>
            </a:r>
            <a:r>
              <a:rPr sz="2800" spc="-45" dirty="0">
                <a:solidFill>
                  <a:srgbClr val="5C5C5C"/>
                </a:solidFill>
                <a:latin typeface="Palatino Linotype"/>
                <a:cs typeface="Palatino Linotype"/>
              </a:rPr>
              <a:t>handmade </a:t>
            </a:r>
            <a:r>
              <a:rPr sz="2800" spc="-20" dirty="0">
                <a:solidFill>
                  <a:srgbClr val="5C5C5C"/>
                </a:solidFill>
                <a:latin typeface="Palatino Linotype"/>
                <a:cs typeface="Palatino Linotype"/>
              </a:rPr>
              <a:t>creative</a:t>
            </a:r>
            <a:r>
              <a:rPr sz="2800" spc="27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800" spc="0" dirty="0">
                <a:solidFill>
                  <a:srgbClr val="5C5C5C"/>
                </a:solidFill>
                <a:latin typeface="Palatino Linotype"/>
                <a:cs typeface="Palatino Linotype"/>
              </a:rPr>
              <a:t>markets,</a:t>
            </a:r>
            <a:endParaRPr sz="2800">
              <a:latin typeface="Palatino Linotype"/>
              <a:cs typeface="Palatino Linotype"/>
            </a:endParaRPr>
          </a:p>
          <a:p>
            <a:pPr marL="38100" marR="81280">
              <a:lnSpc>
                <a:spcPct val="113100"/>
              </a:lnSpc>
            </a:pPr>
            <a:r>
              <a:rPr sz="2800" spc="-60" dirty="0">
                <a:solidFill>
                  <a:srgbClr val="5C5C5C"/>
                </a:solidFill>
                <a:latin typeface="Palatino Linotype"/>
                <a:cs typeface="Palatino Linotype"/>
              </a:rPr>
              <a:t>“diy” </a:t>
            </a:r>
            <a:r>
              <a:rPr sz="2800" spc="25" dirty="0">
                <a:solidFill>
                  <a:srgbClr val="5C5C5C"/>
                </a:solidFill>
                <a:latin typeface="Palatino Linotype"/>
                <a:cs typeface="Palatino Linotype"/>
              </a:rPr>
              <a:t>(do-it-yourself)  </a:t>
            </a:r>
            <a:r>
              <a:rPr sz="2800" dirty="0">
                <a:solidFill>
                  <a:srgbClr val="5C5C5C"/>
                </a:solidFill>
                <a:latin typeface="Palatino Linotype"/>
                <a:cs typeface="Palatino Linotype"/>
              </a:rPr>
              <a:t>craftspersons </a:t>
            </a:r>
            <a:r>
              <a:rPr sz="2800" spc="-65" dirty="0">
                <a:solidFill>
                  <a:srgbClr val="5C5C5C"/>
                </a:solidFill>
                <a:latin typeface="Palatino Linotype"/>
                <a:cs typeface="Palatino Linotype"/>
              </a:rPr>
              <a:t>and </a:t>
            </a:r>
            <a:r>
              <a:rPr sz="280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organic </a:t>
            </a:r>
            <a:r>
              <a:rPr sz="2800" spc="5" dirty="0">
                <a:solidFill>
                  <a:srgbClr val="5C5C5C"/>
                </a:solidFill>
                <a:latin typeface="Palatino Linotype"/>
                <a:cs typeface="Palatino Linotype"/>
              </a:rPr>
              <a:t>leather  </a:t>
            </a:r>
            <a:r>
              <a:rPr sz="2800" spc="0" dirty="0">
                <a:solidFill>
                  <a:srgbClr val="5C5C5C"/>
                </a:solidFill>
                <a:latin typeface="Palatino Linotype"/>
                <a:cs typeface="Palatino Linotype"/>
              </a:rPr>
              <a:t>studios </a:t>
            </a:r>
            <a:r>
              <a:rPr sz="2800" spc="-45" dirty="0">
                <a:solidFill>
                  <a:srgbClr val="5C5C5C"/>
                </a:solidFill>
                <a:latin typeface="Palatino Linotype"/>
                <a:cs typeface="Palatino Linotype"/>
              </a:rPr>
              <a:t>found </a:t>
            </a:r>
            <a:r>
              <a:rPr sz="2800" spc="-30" dirty="0">
                <a:solidFill>
                  <a:srgbClr val="5C5C5C"/>
                </a:solidFill>
                <a:latin typeface="Palatino Linotype"/>
                <a:cs typeface="Palatino Linotype"/>
              </a:rPr>
              <a:t>broader </a:t>
            </a:r>
            <a:r>
              <a:rPr sz="28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exposure </a:t>
            </a:r>
            <a:r>
              <a:rPr sz="28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for  </a:t>
            </a:r>
            <a:r>
              <a:rPr sz="2800" spc="-5" dirty="0">
                <a:solidFill>
                  <a:srgbClr val="5C5C5C"/>
                </a:solidFill>
                <a:latin typeface="Palatino Linotype"/>
                <a:cs typeface="Palatino Linotype"/>
              </a:rPr>
              <a:t>‘traditional’ </a:t>
            </a:r>
            <a:r>
              <a:rPr sz="2800" spc="0" dirty="0">
                <a:solidFill>
                  <a:srgbClr val="5C5C5C"/>
                </a:solidFill>
                <a:latin typeface="Palatino Linotype"/>
                <a:cs typeface="Palatino Linotype"/>
              </a:rPr>
              <a:t>methods </a:t>
            </a:r>
            <a:r>
              <a:rPr sz="28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of </a:t>
            </a:r>
            <a:r>
              <a:rPr sz="280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hide  </a:t>
            </a:r>
            <a:r>
              <a:rPr sz="2800" spc="-45" dirty="0">
                <a:solidFill>
                  <a:srgbClr val="5C5C5C"/>
                </a:solidFill>
                <a:latin typeface="Palatino Linotype"/>
                <a:cs typeface="Palatino Linotype"/>
              </a:rPr>
              <a:t>working </a:t>
            </a:r>
            <a:r>
              <a:rPr sz="2800" spc="30" dirty="0">
                <a:solidFill>
                  <a:srgbClr val="5C5C5C"/>
                </a:solidFill>
                <a:latin typeface="Palatino Linotype"/>
                <a:cs typeface="Palatino Linotype"/>
              </a:rPr>
              <a:t>that </a:t>
            </a:r>
            <a:r>
              <a:rPr sz="2800" spc="-50" dirty="0">
                <a:solidFill>
                  <a:srgbClr val="5C5C5C"/>
                </a:solidFill>
                <a:latin typeface="Palatino Linotype"/>
                <a:cs typeface="Palatino Linotype"/>
              </a:rPr>
              <a:t>rely </a:t>
            </a:r>
            <a:r>
              <a:rPr sz="2800" spc="0" dirty="0">
                <a:solidFill>
                  <a:srgbClr val="5C5C5C"/>
                </a:solidFill>
                <a:latin typeface="Palatino Linotype"/>
                <a:cs typeface="Palatino Linotype"/>
              </a:rPr>
              <a:t>on </a:t>
            </a:r>
            <a:r>
              <a:rPr sz="28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natural  </a:t>
            </a:r>
            <a:r>
              <a:rPr sz="2800" spc="-5" dirty="0">
                <a:solidFill>
                  <a:srgbClr val="5C5C5C"/>
                </a:solidFill>
                <a:latin typeface="Palatino Linotype"/>
                <a:cs typeface="Palatino Linotype"/>
              </a:rPr>
              <a:t>ingredients </a:t>
            </a:r>
            <a:r>
              <a:rPr sz="2800" spc="-65" dirty="0">
                <a:solidFill>
                  <a:srgbClr val="5C5C5C"/>
                </a:solidFill>
                <a:latin typeface="Palatino Linotype"/>
                <a:cs typeface="Palatino Linotype"/>
              </a:rPr>
              <a:t>and </a:t>
            </a:r>
            <a:r>
              <a:rPr sz="2800" spc="-55" dirty="0">
                <a:solidFill>
                  <a:srgbClr val="5C5C5C"/>
                </a:solidFill>
                <a:latin typeface="Palatino Linotype"/>
                <a:cs typeface="Palatino Linotype"/>
              </a:rPr>
              <a:t>individual  </a:t>
            </a:r>
            <a:r>
              <a:rPr sz="2800" dirty="0">
                <a:solidFill>
                  <a:srgbClr val="5C5C5C"/>
                </a:solidFill>
                <a:latin typeface="Palatino Linotype"/>
                <a:cs typeface="Palatino Linotype"/>
              </a:rPr>
              <a:t>craftsmanship.</a:t>
            </a:r>
            <a:endParaRPr sz="2800">
              <a:latin typeface="Palatino Linotype"/>
              <a:cs typeface="Palatino Linotype"/>
            </a:endParaRPr>
          </a:p>
          <a:p>
            <a:pPr marL="12700" marR="1212850" algn="just">
              <a:lnSpc>
                <a:spcPct val="117600"/>
              </a:lnSpc>
              <a:spcBef>
                <a:spcPts val="2980"/>
              </a:spcBef>
            </a:pPr>
            <a:r>
              <a:rPr sz="1700" i="1" spc="-50" dirty="0">
                <a:solidFill>
                  <a:srgbClr val="48454F"/>
                </a:solidFill>
                <a:latin typeface="Times New Roman"/>
                <a:cs typeface="Times New Roman"/>
              </a:rPr>
              <a:t>“The </a:t>
            </a:r>
            <a:r>
              <a:rPr sz="1700" i="1" spc="-45" dirty="0">
                <a:solidFill>
                  <a:srgbClr val="48454F"/>
                </a:solidFill>
                <a:latin typeface="Times New Roman"/>
                <a:cs typeface="Times New Roman"/>
              </a:rPr>
              <a:t>Finest </a:t>
            </a:r>
            <a:r>
              <a:rPr sz="1700" i="1" spc="-25" dirty="0">
                <a:solidFill>
                  <a:srgbClr val="48454F"/>
                </a:solidFill>
                <a:latin typeface="Times New Roman"/>
                <a:cs typeface="Times New Roman"/>
              </a:rPr>
              <a:t>Handmade </a:t>
            </a:r>
            <a:r>
              <a:rPr sz="1700" i="1" spc="-50" dirty="0">
                <a:solidFill>
                  <a:srgbClr val="48454F"/>
                </a:solidFill>
                <a:latin typeface="Times New Roman"/>
                <a:cs typeface="Times New Roman"/>
              </a:rPr>
              <a:t>Bespoke </a:t>
            </a:r>
            <a:r>
              <a:rPr sz="1700" i="1" spc="-35" dirty="0">
                <a:solidFill>
                  <a:srgbClr val="48454F"/>
                </a:solidFill>
                <a:latin typeface="Times New Roman"/>
                <a:cs typeface="Times New Roman"/>
              </a:rPr>
              <a:t>Shoes </a:t>
            </a:r>
            <a:r>
              <a:rPr sz="1700" i="1" spc="-25" dirty="0">
                <a:solidFill>
                  <a:srgbClr val="48454F"/>
                </a:solidFill>
                <a:latin typeface="Times New Roman"/>
                <a:cs typeface="Times New Roman"/>
              </a:rPr>
              <a:t>from </a:t>
            </a:r>
            <a:r>
              <a:rPr sz="1700" i="1" spc="-55" dirty="0">
                <a:solidFill>
                  <a:srgbClr val="48454F"/>
                </a:solidFill>
                <a:latin typeface="Times New Roman"/>
                <a:cs typeface="Times New Roman"/>
              </a:rPr>
              <a:t>Canada”  </a:t>
            </a:r>
            <a:r>
              <a:rPr sz="1700" i="1" spc="75" dirty="0">
                <a:solidFill>
                  <a:srgbClr val="48454F"/>
                </a:solidFill>
                <a:latin typeface="Times New Roman"/>
                <a:cs typeface="Times New Roman"/>
              </a:rPr>
              <a:t>2016 </a:t>
            </a:r>
            <a:r>
              <a:rPr sz="1700" i="1" spc="-25" dirty="0">
                <a:solidFill>
                  <a:srgbClr val="48454F"/>
                </a:solidFill>
                <a:latin typeface="Times New Roman"/>
                <a:cs typeface="Times New Roman"/>
              </a:rPr>
              <a:t>by </a:t>
            </a:r>
            <a:r>
              <a:rPr sz="1700" i="1" spc="-40" dirty="0">
                <a:solidFill>
                  <a:srgbClr val="48454F"/>
                </a:solidFill>
                <a:latin typeface="Times New Roman"/>
                <a:cs typeface="Times New Roman"/>
              </a:rPr>
              <a:t>Veritas Bespoke. </a:t>
            </a:r>
            <a:r>
              <a:rPr sz="1700" i="1" spc="-10" dirty="0">
                <a:solidFill>
                  <a:srgbClr val="48454F"/>
                </a:solidFill>
                <a:latin typeface="Times New Roman"/>
                <a:cs typeface="Times New Roman"/>
              </a:rPr>
              <a:t>CC-BY-4.0 </a:t>
            </a:r>
            <a:r>
              <a:rPr sz="1700" i="1" spc="-15" dirty="0">
                <a:solidFill>
                  <a:srgbClr val="48454F"/>
                </a:solidFill>
                <a:latin typeface="Times New Roman"/>
                <a:cs typeface="Times New Roman"/>
              </a:rPr>
              <a:t>via </a:t>
            </a:r>
            <a:r>
              <a:rPr sz="1700" i="1" dirty="0">
                <a:solidFill>
                  <a:srgbClr val="48454F"/>
                </a:solidFill>
                <a:latin typeface="Times New Roman"/>
                <a:cs typeface="Times New Roman"/>
              </a:rPr>
              <a:t>Wikimedia  </a:t>
            </a:r>
            <a:r>
              <a:rPr sz="1700" i="1" spc="-35" dirty="0">
                <a:solidFill>
                  <a:srgbClr val="48454F"/>
                </a:solidFill>
                <a:latin typeface="Times New Roman"/>
                <a:cs typeface="Times New Roman"/>
              </a:rPr>
              <a:t>Commons</a:t>
            </a:r>
            <a:endParaRPr sz="1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700" y="9584370"/>
            <a:ext cx="5575935" cy="15621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r>
              <a:rPr sz="900" spc="5" dirty="0">
                <a:solidFill>
                  <a:srgbClr val="5C5C5C"/>
                </a:solidFill>
                <a:latin typeface="Palatino Linotype"/>
                <a:cs typeface="Palatino Linotype"/>
              </a:rPr>
              <a:t>This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20" dirty="0">
                <a:solidFill>
                  <a:srgbClr val="D2593D"/>
                </a:solidFill>
                <a:latin typeface="Palatino Linotype"/>
                <a:cs typeface="Palatino Linotype"/>
              </a:rPr>
              <a:t>Teaching</a:t>
            </a:r>
            <a:r>
              <a:rPr sz="900" spc="60" dirty="0">
                <a:solidFill>
                  <a:srgbClr val="D2593D"/>
                </a:solidFill>
                <a:latin typeface="Palatino Linotype"/>
                <a:cs typeface="Palatino Linotype"/>
              </a:rPr>
              <a:t> </a:t>
            </a:r>
            <a:r>
              <a:rPr sz="900" spc="0" dirty="0">
                <a:solidFill>
                  <a:srgbClr val="D2593D"/>
                </a:solidFill>
                <a:latin typeface="Palatino Linotype"/>
                <a:cs typeface="Palatino Linotype"/>
              </a:rPr>
              <a:t>Exercise</a:t>
            </a:r>
            <a:r>
              <a:rPr sz="900" spc="60" dirty="0">
                <a:solidFill>
                  <a:srgbClr val="D2593D"/>
                </a:solidFill>
                <a:latin typeface="Palatino Linotype"/>
                <a:cs typeface="Palatino Linotype"/>
              </a:rPr>
              <a:t> </a:t>
            </a:r>
            <a:r>
              <a:rPr sz="900" spc="5" dirty="0">
                <a:solidFill>
                  <a:srgbClr val="5C5C5C"/>
                </a:solidFill>
                <a:latin typeface="Palatino Linotype"/>
                <a:cs typeface="Palatino Linotype"/>
              </a:rPr>
              <a:t>is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provided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35" dirty="0">
                <a:solidFill>
                  <a:srgbClr val="5C5C5C"/>
                </a:solidFill>
                <a:latin typeface="Palatino Linotype"/>
                <a:cs typeface="Palatino Linotype"/>
              </a:rPr>
              <a:t>by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5" dirty="0">
                <a:solidFill>
                  <a:srgbClr val="5C5C5C"/>
                </a:solidFill>
                <a:latin typeface="Palatino Linotype"/>
                <a:cs typeface="Palatino Linotype"/>
              </a:rPr>
              <a:t>the</a:t>
            </a:r>
            <a:r>
              <a:rPr sz="900" spc="6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15" dirty="0">
                <a:solidFill>
                  <a:srgbClr val="D2593D"/>
                </a:solidFill>
                <a:latin typeface="Palatino Linotype"/>
                <a:cs typeface="Palatino Linotype"/>
              </a:rPr>
              <a:t>Human</a:t>
            </a:r>
            <a:r>
              <a:rPr sz="900" spc="60" dirty="0">
                <a:solidFill>
                  <a:srgbClr val="D2593D"/>
                </a:solidFill>
                <a:latin typeface="Palatino Linotype"/>
                <a:cs typeface="Palatino Linotype"/>
              </a:rPr>
              <a:t> </a:t>
            </a:r>
            <a:r>
              <a:rPr sz="900" spc="0" dirty="0">
                <a:solidFill>
                  <a:srgbClr val="D2593D"/>
                </a:solidFill>
                <a:latin typeface="Palatino Linotype"/>
                <a:cs typeface="Palatino Linotype"/>
              </a:rPr>
              <a:t>Relations</a:t>
            </a:r>
            <a:r>
              <a:rPr sz="900" spc="60" dirty="0">
                <a:solidFill>
                  <a:srgbClr val="D2593D"/>
                </a:solidFill>
                <a:latin typeface="Palatino Linotype"/>
                <a:cs typeface="Palatino Linotype"/>
              </a:rPr>
              <a:t> </a:t>
            </a:r>
            <a:r>
              <a:rPr sz="900" spc="-20" dirty="0">
                <a:solidFill>
                  <a:srgbClr val="D2593D"/>
                </a:solidFill>
                <a:latin typeface="Palatino Linotype"/>
                <a:cs typeface="Palatino Linotype"/>
              </a:rPr>
              <a:t>Area</a:t>
            </a:r>
            <a:r>
              <a:rPr sz="900" spc="60" dirty="0">
                <a:solidFill>
                  <a:srgbClr val="D2593D"/>
                </a:solidFill>
                <a:latin typeface="Palatino Linotype"/>
                <a:cs typeface="Palatino Linotype"/>
              </a:rPr>
              <a:t> </a:t>
            </a:r>
            <a:r>
              <a:rPr sz="900" spc="0" dirty="0">
                <a:solidFill>
                  <a:srgbClr val="D2593D"/>
                </a:solidFill>
                <a:latin typeface="Palatino Linotype"/>
                <a:cs typeface="Palatino Linotype"/>
              </a:rPr>
              <a:t>Files</a:t>
            </a:r>
            <a:r>
              <a:rPr sz="900" spc="60" dirty="0">
                <a:solidFill>
                  <a:srgbClr val="D2593D"/>
                </a:solidFill>
                <a:latin typeface="Palatino Linotype"/>
                <a:cs typeface="Palatino Linotype"/>
              </a:rPr>
              <a:t> </a:t>
            </a:r>
            <a:r>
              <a:rPr sz="900" spc="0" dirty="0">
                <a:solidFill>
                  <a:srgbClr val="5C5C5C"/>
                </a:solidFill>
                <a:latin typeface="Palatino Linotype"/>
                <a:cs typeface="Palatino Linotype"/>
              </a:rPr>
              <a:t>at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30" dirty="0">
                <a:solidFill>
                  <a:srgbClr val="5C5C5C"/>
                </a:solidFill>
                <a:latin typeface="Palatino Linotype"/>
                <a:cs typeface="Palatino Linotype"/>
              </a:rPr>
              <a:t>Yale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University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dirty="0">
                <a:solidFill>
                  <a:srgbClr val="5C5C5C"/>
                </a:solidFill>
                <a:latin typeface="Palatino Linotype"/>
                <a:cs typeface="Palatino Linotype"/>
              </a:rPr>
              <a:t>in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New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Haven,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0" dirty="0">
                <a:solidFill>
                  <a:srgbClr val="5C5C5C"/>
                </a:solidFill>
                <a:latin typeface="Palatino Linotype"/>
                <a:cs typeface="Palatino Linotype"/>
              </a:rPr>
              <a:t>CT</a:t>
            </a:r>
            <a:endParaRPr sz="9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8037" y="9713448"/>
            <a:ext cx="922019" cy="0"/>
          </a:xfrm>
          <a:custGeom>
            <a:avLst/>
            <a:gdLst/>
            <a:ahLst/>
            <a:cxnLst/>
            <a:rect l="l" t="t" r="r" b="b"/>
            <a:pathLst>
              <a:path w="922019">
                <a:moveTo>
                  <a:pt x="0" y="0"/>
                </a:moveTo>
                <a:lnTo>
                  <a:pt x="921720" y="0"/>
                </a:lnTo>
              </a:path>
            </a:pathLst>
          </a:custGeom>
          <a:ln w="6083">
            <a:solidFill>
              <a:srgbClr val="D259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94781" y="9713448"/>
            <a:ext cx="1458595" cy="0"/>
          </a:xfrm>
          <a:custGeom>
            <a:avLst/>
            <a:gdLst/>
            <a:ahLst/>
            <a:cxnLst/>
            <a:rect l="l" t="t" r="r" b="b"/>
            <a:pathLst>
              <a:path w="1458595">
                <a:moveTo>
                  <a:pt x="0" y="0"/>
                </a:moveTo>
                <a:lnTo>
                  <a:pt x="1458412" y="0"/>
                </a:lnTo>
              </a:path>
            </a:pathLst>
          </a:custGeom>
          <a:ln w="6083">
            <a:solidFill>
              <a:srgbClr val="D259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482600"/>
            <a:ext cx="13004800" cy="2035175"/>
          </a:xfrm>
          <a:custGeom>
            <a:avLst/>
            <a:gdLst/>
            <a:ahLst/>
            <a:cxnLst/>
            <a:rect l="l" t="t" r="r" b="b"/>
            <a:pathLst>
              <a:path w="13004800" h="2035175">
                <a:moveTo>
                  <a:pt x="0" y="2034778"/>
                </a:moveTo>
                <a:lnTo>
                  <a:pt x="0" y="0"/>
                </a:lnTo>
                <a:lnTo>
                  <a:pt x="13004799" y="0"/>
                </a:lnTo>
                <a:lnTo>
                  <a:pt x="13004800" y="2034778"/>
                </a:lnTo>
                <a:lnTo>
                  <a:pt x="0" y="20347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65100" y="474980"/>
            <a:ext cx="11548110" cy="1976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3200" i="0" spc="30" dirty="0">
                <a:solidFill>
                  <a:srgbClr val="5C5C5C"/>
                </a:solidFill>
                <a:latin typeface="Palatino Linotype"/>
                <a:cs typeface="Palatino Linotype"/>
              </a:rPr>
              <a:t>These </a:t>
            </a:r>
            <a:r>
              <a:rPr sz="3200" i="0" spc="0" dirty="0">
                <a:solidFill>
                  <a:srgbClr val="5C5C5C"/>
                </a:solidFill>
                <a:latin typeface="Palatino Linotype"/>
                <a:cs typeface="Palatino Linotype"/>
              </a:rPr>
              <a:t>methods </a:t>
            </a:r>
            <a:r>
              <a:rPr sz="3200" i="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of </a:t>
            </a:r>
            <a:r>
              <a:rPr sz="3200" i="0" spc="-30" dirty="0">
                <a:solidFill>
                  <a:srgbClr val="5C5C5C"/>
                </a:solidFill>
                <a:latin typeface="Palatino Linotype"/>
                <a:cs typeface="Palatino Linotype"/>
              </a:rPr>
              <a:t>hide </a:t>
            </a:r>
            <a:r>
              <a:rPr sz="3200" i="0" spc="-50" dirty="0">
                <a:solidFill>
                  <a:srgbClr val="5C5C5C"/>
                </a:solidFill>
                <a:latin typeface="Palatino Linotype"/>
                <a:cs typeface="Palatino Linotype"/>
              </a:rPr>
              <a:t>working </a:t>
            </a:r>
            <a:r>
              <a:rPr sz="3200" i="0" spc="-20" dirty="0">
                <a:solidFill>
                  <a:srgbClr val="5C5C5C"/>
                </a:solidFill>
                <a:latin typeface="Palatino Linotype"/>
                <a:cs typeface="Palatino Linotype"/>
              </a:rPr>
              <a:t>are </a:t>
            </a:r>
            <a:r>
              <a:rPr sz="3200" i="0" spc="0" dirty="0">
                <a:solidFill>
                  <a:srgbClr val="5C5C5C"/>
                </a:solidFill>
                <a:latin typeface="Palatino Linotype"/>
                <a:cs typeface="Palatino Linotype"/>
              </a:rPr>
              <a:t>connected </a:t>
            </a:r>
            <a:r>
              <a:rPr sz="3200" i="0" spc="55" dirty="0">
                <a:solidFill>
                  <a:srgbClr val="5C5C5C"/>
                </a:solidFill>
                <a:latin typeface="Palatino Linotype"/>
                <a:cs typeface="Palatino Linotype"/>
              </a:rPr>
              <a:t>to </a:t>
            </a:r>
            <a:r>
              <a:rPr sz="3200" i="0" spc="-55" dirty="0">
                <a:solidFill>
                  <a:srgbClr val="5C5C5C"/>
                </a:solidFill>
                <a:latin typeface="Palatino Linotype"/>
                <a:cs typeface="Palatino Linotype"/>
              </a:rPr>
              <a:t>older, </a:t>
            </a:r>
            <a:r>
              <a:rPr sz="3200" i="0" spc="-20" dirty="0">
                <a:solidFill>
                  <a:srgbClr val="5C5C5C"/>
                </a:solidFill>
                <a:latin typeface="Palatino Linotype"/>
                <a:cs typeface="Palatino Linotype"/>
              </a:rPr>
              <a:t>pre-  </a:t>
            </a:r>
            <a:r>
              <a:rPr sz="3200" i="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industrial </a:t>
            </a:r>
            <a:r>
              <a:rPr sz="3200" i="0" dirty="0">
                <a:solidFill>
                  <a:srgbClr val="5C5C5C"/>
                </a:solidFill>
                <a:latin typeface="Palatino Linotype"/>
                <a:cs typeface="Palatino Linotype"/>
              </a:rPr>
              <a:t>practices </a:t>
            </a:r>
            <a:r>
              <a:rPr sz="3200" i="0" spc="35" dirty="0">
                <a:solidFill>
                  <a:srgbClr val="5C5C5C"/>
                </a:solidFill>
                <a:latin typeface="Palatino Linotype"/>
                <a:cs typeface="Palatino Linotype"/>
              </a:rPr>
              <a:t>that </a:t>
            </a:r>
            <a:r>
              <a:rPr sz="3200" i="0" spc="-70" dirty="0">
                <a:solidFill>
                  <a:srgbClr val="5C5C5C"/>
                </a:solidFill>
                <a:latin typeface="Palatino Linotype"/>
                <a:cs typeface="Palatino Linotype"/>
              </a:rPr>
              <a:t>have </a:t>
            </a:r>
            <a:r>
              <a:rPr sz="3200" i="0" spc="10" dirty="0">
                <a:solidFill>
                  <a:srgbClr val="5C5C5C"/>
                </a:solidFill>
                <a:latin typeface="Palatino Linotype"/>
                <a:cs typeface="Palatino Linotype"/>
              </a:rPr>
              <a:t>been </a:t>
            </a:r>
            <a:r>
              <a:rPr sz="3200" i="0" spc="-35" dirty="0">
                <a:solidFill>
                  <a:srgbClr val="5C5C5C"/>
                </a:solidFill>
                <a:latin typeface="Palatino Linotype"/>
                <a:cs typeface="Palatino Linotype"/>
              </a:rPr>
              <a:t>kept </a:t>
            </a:r>
            <a:r>
              <a:rPr sz="3200" i="0" spc="-55" dirty="0">
                <a:solidFill>
                  <a:srgbClr val="5C5C5C"/>
                </a:solidFill>
                <a:latin typeface="Palatino Linotype"/>
                <a:cs typeface="Palatino Linotype"/>
              </a:rPr>
              <a:t>alive </a:t>
            </a:r>
            <a:r>
              <a:rPr sz="3200" i="0" spc="-110" dirty="0">
                <a:solidFill>
                  <a:srgbClr val="5C5C5C"/>
                </a:solidFill>
                <a:latin typeface="Palatino Linotype"/>
                <a:cs typeface="Palatino Linotype"/>
              </a:rPr>
              <a:t>by </a:t>
            </a:r>
            <a:r>
              <a:rPr sz="3200" i="0" spc="10" dirty="0">
                <a:solidFill>
                  <a:srgbClr val="5C5C5C"/>
                </a:solidFill>
                <a:latin typeface="Palatino Linotype"/>
                <a:cs typeface="Palatino Linotype"/>
              </a:rPr>
              <a:t>communities </a:t>
            </a:r>
            <a:r>
              <a:rPr sz="3200" i="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of  </a:t>
            </a:r>
            <a:r>
              <a:rPr sz="3200" i="0" spc="0" dirty="0">
                <a:solidFill>
                  <a:srgbClr val="5C5C5C"/>
                </a:solidFill>
                <a:latin typeface="Palatino Linotype"/>
                <a:cs typeface="Palatino Linotype"/>
              </a:rPr>
              <a:t>craftspersons </a:t>
            </a:r>
            <a:r>
              <a:rPr sz="3200" i="0" spc="-45" dirty="0">
                <a:solidFill>
                  <a:srgbClr val="5C5C5C"/>
                </a:solidFill>
                <a:latin typeface="Palatino Linotype"/>
                <a:cs typeface="Palatino Linotype"/>
              </a:rPr>
              <a:t>around </a:t>
            </a:r>
            <a:r>
              <a:rPr sz="3200" i="0" spc="40" dirty="0">
                <a:solidFill>
                  <a:srgbClr val="5C5C5C"/>
                </a:solidFill>
                <a:latin typeface="Palatino Linotype"/>
                <a:cs typeface="Palatino Linotype"/>
              </a:rPr>
              <a:t>the</a:t>
            </a:r>
            <a:r>
              <a:rPr sz="3200" i="0" spc="28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3200" i="0" spc="-45" dirty="0">
                <a:solidFill>
                  <a:srgbClr val="5C5C5C"/>
                </a:solidFill>
                <a:latin typeface="Palatino Linotype"/>
                <a:cs typeface="Palatino Linotype"/>
              </a:rPr>
              <a:t>world.</a:t>
            </a:r>
            <a:endParaRPr sz="3200">
              <a:latin typeface="Palatino Linotype"/>
              <a:cs typeface="Palatino Linotype"/>
            </a:endParaRPr>
          </a:p>
          <a:p>
            <a:pPr marL="76200">
              <a:lnSpc>
                <a:spcPct val="100000"/>
              </a:lnSpc>
              <a:spcBef>
                <a:spcPts val="359"/>
              </a:spcBef>
            </a:pPr>
            <a:r>
              <a:rPr sz="1500" spc="-45" dirty="0">
                <a:solidFill>
                  <a:srgbClr val="48454F"/>
                </a:solidFill>
              </a:rPr>
              <a:t>“The</a:t>
            </a:r>
            <a:r>
              <a:rPr sz="1500" spc="-50" dirty="0">
                <a:solidFill>
                  <a:srgbClr val="48454F"/>
                </a:solidFill>
              </a:rPr>
              <a:t> </a:t>
            </a:r>
            <a:r>
              <a:rPr sz="1500" spc="-40" dirty="0">
                <a:solidFill>
                  <a:srgbClr val="48454F"/>
                </a:solidFill>
              </a:rPr>
              <a:t>Finest</a:t>
            </a:r>
            <a:r>
              <a:rPr sz="1500" spc="-50" dirty="0">
                <a:solidFill>
                  <a:srgbClr val="48454F"/>
                </a:solidFill>
              </a:rPr>
              <a:t> </a:t>
            </a:r>
            <a:r>
              <a:rPr sz="1500" spc="-25" dirty="0">
                <a:solidFill>
                  <a:srgbClr val="48454F"/>
                </a:solidFill>
              </a:rPr>
              <a:t>Handmade</a:t>
            </a:r>
            <a:r>
              <a:rPr sz="1500" spc="-50" dirty="0">
                <a:solidFill>
                  <a:srgbClr val="48454F"/>
                </a:solidFill>
              </a:rPr>
              <a:t> </a:t>
            </a:r>
            <a:r>
              <a:rPr sz="1500" spc="-45" dirty="0">
                <a:solidFill>
                  <a:srgbClr val="48454F"/>
                </a:solidFill>
              </a:rPr>
              <a:t>Bespoke</a:t>
            </a:r>
            <a:r>
              <a:rPr sz="1500" spc="-50" dirty="0">
                <a:solidFill>
                  <a:srgbClr val="48454F"/>
                </a:solidFill>
              </a:rPr>
              <a:t> </a:t>
            </a:r>
            <a:r>
              <a:rPr sz="1500" spc="-30" dirty="0">
                <a:solidFill>
                  <a:srgbClr val="48454F"/>
                </a:solidFill>
              </a:rPr>
              <a:t>Shoes</a:t>
            </a:r>
            <a:r>
              <a:rPr sz="1500" spc="-50" dirty="0">
                <a:solidFill>
                  <a:srgbClr val="48454F"/>
                </a:solidFill>
              </a:rPr>
              <a:t> </a:t>
            </a:r>
            <a:r>
              <a:rPr sz="1500" spc="-20" dirty="0">
                <a:solidFill>
                  <a:srgbClr val="48454F"/>
                </a:solidFill>
              </a:rPr>
              <a:t>from</a:t>
            </a:r>
            <a:r>
              <a:rPr sz="1500" spc="-50" dirty="0">
                <a:solidFill>
                  <a:srgbClr val="48454F"/>
                </a:solidFill>
              </a:rPr>
              <a:t> </a:t>
            </a:r>
            <a:r>
              <a:rPr sz="1500" spc="-45" dirty="0">
                <a:solidFill>
                  <a:srgbClr val="48454F"/>
                </a:solidFill>
              </a:rPr>
              <a:t>Canada”</a:t>
            </a:r>
            <a:r>
              <a:rPr sz="1500" spc="-50" dirty="0">
                <a:solidFill>
                  <a:srgbClr val="48454F"/>
                </a:solidFill>
              </a:rPr>
              <a:t> </a:t>
            </a:r>
            <a:r>
              <a:rPr sz="1500" spc="60" dirty="0">
                <a:solidFill>
                  <a:srgbClr val="48454F"/>
                </a:solidFill>
              </a:rPr>
              <a:t>2016</a:t>
            </a:r>
            <a:r>
              <a:rPr sz="1500" spc="-50" dirty="0">
                <a:solidFill>
                  <a:srgbClr val="48454F"/>
                </a:solidFill>
              </a:rPr>
              <a:t> </a:t>
            </a:r>
            <a:r>
              <a:rPr sz="1500" spc="-25" dirty="0">
                <a:solidFill>
                  <a:srgbClr val="48454F"/>
                </a:solidFill>
              </a:rPr>
              <a:t>by</a:t>
            </a:r>
            <a:r>
              <a:rPr sz="1500" spc="-50" dirty="0">
                <a:solidFill>
                  <a:srgbClr val="48454F"/>
                </a:solidFill>
              </a:rPr>
              <a:t> </a:t>
            </a:r>
            <a:r>
              <a:rPr sz="1500" spc="-35" dirty="0">
                <a:solidFill>
                  <a:srgbClr val="48454F"/>
                </a:solidFill>
              </a:rPr>
              <a:t>Veritas</a:t>
            </a:r>
            <a:r>
              <a:rPr sz="1500" spc="-50" dirty="0">
                <a:solidFill>
                  <a:srgbClr val="48454F"/>
                </a:solidFill>
              </a:rPr>
              <a:t> </a:t>
            </a:r>
            <a:r>
              <a:rPr sz="1500" spc="-35" dirty="0">
                <a:solidFill>
                  <a:srgbClr val="48454F"/>
                </a:solidFill>
              </a:rPr>
              <a:t>Bespoke.</a:t>
            </a:r>
            <a:r>
              <a:rPr sz="1500" spc="-50" dirty="0">
                <a:solidFill>
                  <a:srgbClr val="48454F"/>
                </a:solidFill>
              </a:rPr>
              <a:t> </a:t>
            </a:r>
            <a:r>
              <a:rPr sz="1500" spc="-10" dirty="0">
                <a:solidFill>
                  <a:srgbClr val="48454F"/>
                </a:solidFill>
              </a:rPr>
              <a:t>CC-BY-4.0</a:t>
            </a:r>
            <a:r>
              <a:rPr sz="1500" spc="-50" dirty="0">
                <a:solidFill>
                  <a:srgbClr val="48454F"/>
                </a:solidFill>
              </a:rPr>
              <a:t> </a:t>
            </a:r>
            <a:r>
              <a:rPr sz="1500" spc="-15" dirty="0">
                <a:solidFill>
                  <a:srgbClr val="48454F"/>
                </a:solidFill>
              </a:rPr>
              <a:t>via</a:t>
            </a:r>
            <a:r>
              <a:rPr sz="1500" spc="-50" dirty="0">
                <a:solidFill>
                  <a:srgbClr val="48454F"/>
                </a:solidFill>
              </a:rPr>
              <a:t> </a:t>
            </a:r>
            <a:r>
              <a:rPr sz="1500" dirty="0">
                <a:solidFill>
                  <a:srgbClr val="48454F"/>
                </a:solidFill>
              </a:rPr>
              <a:t>Wikimedia</a:t>
            </a:r>
            <a:r>
              <a:rPr sz="1500" spc="-50" dirty="0">
                <a:solidFill>
                  <a:srgbClr val="48454F"/>
                </a:solidFill>
              </a:rPr>
              <a:t> </a:t>
            </a:r>
            <a:r>
              <a:rPr sz="1500" spc="-30" dirty="0">
                <a:solidFill>
                  <a:srgbClr val="48454F"/>
                </a:solidFill>
              </a:rPr>
              <a:t>Commons</a:t>
            </a:r>
            <a:endParaRPr sz="1500"/>
          </a:p>
        </p:txBody>
      </p:sp>
      <p:sp>
        <p:nvSpPr>
          <p:cNvPr id="8" name="object 8"/>
          <p:cNvSpPr txBox="1"/>
          <p:nvPr/>
        </p:nvSpPr>
        <p:spPr>
          <a:xfrm>
            <a:off x="0" y="25400"/>
            <a:ext cx="56013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solidFill>
                  <a:srgbClr val="5C5C5C"/>
                </a:solidFill>
                <a:latin typeface="Palatino Linotype"/>
                <a:cs typeface="Palatino Linotype"/>
              </a:rPr>
              <a:t>This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Teaching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Exercise</a:t>
            </a:r>
            <a:r>
              <a:rPr sz="900" spc="60" dirty="0">
                <a:solidFill>
                  <a:srgbClr val="D2593D"/>
                </a:solidFill>
                <a:latin typeface="Palatino Linotype"/>
                <a:cs typeface="Palatino Linotype"/>
              </a:rPr>
              <a:t> </a:t>
            </a:r>
            <a:r>
              <a:rPr sz="900" spc="5" dirty="0">
                <a:solidFill>
                  <a:srgbClr val="5C5C5C"/>
                </a:solidFill>
                <a:latin typeface="Palatino Linotype"/>
                <a:cs typeface="Palatino Linotype"/>
              </a:rPr>
              <a:t>is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provided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35" dirty="0">
                <a:solidFill>
                  <a:srgbClr val="5C5C5C"/>
                </a:solidFill>
                <a:latin typeface="Palatino Linotype"/>
                <a:cs typeface="Palatino Linotype"/>
              </a:rPr>
              <a:t>by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5" dirty="0">
                <a:solidFill>
                  <a:srgbClr val="5C5C5C"/>
                </a:solidFill>
                <a:latin typeface="Palatino Linotype"/>
                <a:cs typeface="Palatino Linotype"/>
              </a:rPr>
              <a:t>the</a:t>
            </a:r>
            <a:r>
              <a:rPr sz="900" spc="6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u="sng" spc="-15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Human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Relations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Area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Files</a:t>
            </a:r>
            <a:r>
              <a:rPr sz="900" spc="50" dirty="0">
                <a:solidFill>
                  <a:srgbClr val="D2593D"/>
                </a:solidFill>
                <a:latin typeface="Palatino Linotype"/>
                <a:cs typeface="Palatino Linotype"/>
              </a:rPr>
              <a:t> </a:t>
            </a:r>
            <a:r>
              <a:rPr sz="900" spc="0" dirty="0">
                <a:solidFill>
                  <a:srgbClr val="5C5C5C"/>
                </a:solidFill>
                <a:latin typeface="Palatino Linotype"/>
                <a:cs typeface="Palatino Linotype"/>
              </a:rPr>
              <a:t>at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30" dirty="0">
                <a:solidFill>
                  <a:srgbClr val="5C5C5C"/>
                </a:solidFill>
                <a:latin typeface="Palatino Linotype"/>
                <a:cs typeface="Palatino Linotype"/>
              </a:rPr>
              <a:t>Yale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University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dirty="0">
                <a:solidFill>
                  <a:srgbClr val="5C5C5C"/>
                </a:solidFill>
                <a:latin typeface="Palatino Linotype"/>
                <a:cs typeface="Palatino Linotype"/>
              </a:rPr>
              <a:t>in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New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Haven,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0" dirty="0">
                <a:solidFill>
                  <a:srgbClr val="5C5C5C"/>
                </a:solidFill>
                <a:latin typeface="Palatino Linotype"/>
                <a:cs typeface="Palatino Linotype"/>
              </a:rPr>
              <a:t>CT</a:t>
            </a:r>
            <a:endParaRPr sz="9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700" y="9584370"/>
            <a:ext cx="5575935" cy="15621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r>
              <a:rPr sz="900" spc="5" dirty="0">
                <a:solidFill>
                  <a:srgbClr val="5C5C5C"/>
                </a:solidFill>
                <a:latin typeface="Palatino Linotype"/>
                <a:cs typeface="Palatino Linotype"/>
              </a:rPr>
              <a:t>This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20" dirty="0">
                <a:solidFill>
                  <a:srgbClr val="D2593D"/>
                </a:solidFill>
                <a:latin typeface="Palatino Linotype"/>
                <a:cs typeface="Palatino Linotype"/>
              </a:rPr>
              <a:t>Teaching</a:t>
            </a:r>
            <a:r>
              <a:rPr sz="900" spc="60" dirty="0">
                <a:solidFill>
                  <a:srgbClr val="D2593D"/>
                </a:solidFill>
                <a:latin typeface="Palatino Linotype"/>
                <a:cs typeface="Palatino Linotype"/>
              </a:rPr>
              <a:t> </a:t>
            </a:r>
            <a:r>
              <a:rPr sz="900" spc="0" dirty="0">
                <a:solidFill>
                  <a:srgbClr val="D2593D"/>
                </a:solidFill>
                <a:latin typeface="Palatino Linotype"/>
                <a:cs typeface="Palatino Linotype"/>
              </a:rPr>
              <a:t>Exercise</a:t>
            </a:r>
            <a:r>
              <a:rPr sz="900" spc="60" dirty="0">
                <a:solidFill>
                  <a:srgbClr val="D2593D"/>
                </a:solidFill>
                <a:latin typeface="Palatino Linotype"/>
                <a:cs typeface="Palatino Linotype"/>
              </a:rPr>
              <a:t> </a:t>
            </a:r>
            <a:r>
              <a:rPr sz="900" spc="5" dirty="0">
                <a:solidFill>
                  <a:srgbClr val="5C5C5C"/>
                </a:solidFill>
                <a:latin typeface="Palatino Linotype"/>
                <a:cs typeface="Palatino Linotype"/>
              </a:rPr>
              <a:t>is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provided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35" dirty="0">
                <a:solidFill>
                  <a:srgbClr val="5C5C5C"/>
                </a:solidFill>
                <a:latin typeface="Palatino Linotype"/>
                <a:cs typeface="Palatino Linotype"/>
              </a:rPr>
              <a:t>by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5" dirty="0">
                <a:solidFill>
                  <a:srgbClr val="5C5C5C"/>
                </a:solidFill>
                <a:latin typeface="Palatino Linotype"/>
                <a:cs typeface="Palatino Linotype"/>
              </a:rPr>
              <a:t>the</a:t>
            </a:r>
            <a:r>
              <a:rPr sz="900" spc="6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15" dirty="0">
                <a:solidFill>
                  <a:srgbClr val="D2593D"/>
                </a:solidFill>
                <a:latin typeface="Palatino Linotype"/>
                <a:cs typeface="Palatino Linotype"/>
              </a:rPr>
              <a:t>Human</a:t>
            </a:r>
            <a:r>
              <a:rPr sz="900" spc="60" dirty="0">
                <a:solidFill>
                  <a:srgbClr val="D2593D"/>
                </a:solidFill>
                <a:latin typeface="Palatino Linotype"/>
                <a:cs typeface="Palatino Linotype"/>
              </a:rPr>
              <a:t> </a:t>
            </a:r>
            <a:r>
              <a:rPr sz="900" spc="0" dirty="0">
                <a:solidFill>
                  <a:srgbClr val="D2593D"/>
                </a:solidFill>
                <a:latin typeface="Palatino Linotype"/>
                <a:cs typeface="Palatino Linotype"/>
              </a:rPr>
              <a:t>Relations</a:t>
            </a:r>
            <a:r>
              <a:rPr sz="900" spc="60" dirty="0">
                <a:solidFill>
                  <a:srgbClr val="D2593D"/>
                </a:solidFill>
                <a:latin typeface="Palatino Linotype"/>
                <a:cs typeface="Palatino Linotype"/>
              </a:rPr>
              <a:t> </a:t>
            </a:r>
            <a:r>
              <a:rPr sz="900" spc="-20" dirty="0">
                <a:solidFill>
                  <a:srgbClr val="D2593D"/>
                </a:solidFill>
                <a:latin typeface="Palatino Linotype"/>
                <a:cs typeface="Palatino Linotype"/>
              </a:rPr>
              <a:t>Area</a:t>
            </a:r>
            <a:r>
              <a:rPr sz="900" spc="60" dirty="0">
                <a:solidFill>
                  <a:srgbClr val="D2593D"/>
                </a:solidFill>
                <a:latin typeface="Palatino Linotype"/>
                <a:cs typeface="Palatino Linotype"/>
              </a:rPr>
              <a:t> </a:t>
            </a:r>
            <a:r>
              <a:rPr sz="900" spc="0" dirty="0">
                <a:solidFill>
                  <a:srgbClr val="D2593D"/>
                </a:solidFill>
                <a:latin typeface="Palatino Linotype"/>
                <a:cs typeface="Palatino Linotype"/>
              </a:rPr>
              <a:t>Files</a:t>
            </a:r>
            <a:r>
              <a:rPr sz="900" spc="60" dirty="0">
                <a:solidFill>
                  <a:srgbClr val="D2593D"/>
                </a:solidFill>
                <a:latin typeface="Palatino Linotype"/>
                <a:cs typeface="Palatino Linotype"/>
              </a:rPr>
              <a:t> </a:t>
            </a:r>
            <a:r>
              <a:rPr sz="900" spc="0" dirty="0">
                <a:solidFill>
                  <a:srgbClr val="5C5C5C"/>
                </a:solidFill>
                <a:latin typeface="Palatino Linotype"/>
                <a:cs typeface="Palatino Linotype"/>
              </a:rPr>
              <a:t>at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30" dirty="0">
                <a:solidFill>
                  <a:srgbClr val="5C5C5C"/>
                </a:solidFill>
                <a:latin typeface="Palatino Linotype"/>
                <a:cs typeface="Palatino Linotype"/>
              </a:rPr>
              <a:t>Yale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University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dirty="0">
                <a:solidFill>
                  <a:srgbClr val="5C5C5C"/>
                </a:solidFill>
                <a:latin typeface="Palatino Linotype"/>
                <a:cs typeface="Palatino Linotype"/>
              </a:rPr>
              <a:t>in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New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Haven,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0" dirty="0">
                <a:solidFill>
                  <a:srgbClr val="5C5C5C"/>
                </a:solidFill>
                <a:latin typeface="Palatino Linotype"/>
                <a:cs typeface="Palatino Linotype"/>
              </a:rPr>
              <a:t>CT</a:t>
            </a:r>
            <a:endParaRPr sz="9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8037" y="9713448"/>
            <a:ext cx="922019" cy="0"/>
          </a:xfrm>
          <a:custGeom>
            <a:avLst/>
            <a:gdLst/>
            <a:ahLst/>
            <a:cxnLst/>
            <a:rect l="l" t="t" r="r" b="b"/>
            <a:pathLst>
              <a:path w="922019">
                <a:moveTo>
                  <a:pt x="0" y="0"/>
                </a:moveTo>
                <a:lnTo>
                  <a:pt x="921720" y="0"/>
                </a:lnTo>
              </a:path>
            </a:pathLst>
          </a:custGeom>
          <a:ln w="6083">
            <a:solidFill>
              <a:srgbClr val="D259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94781" y="9713448"/>
            <a:ext cx="1458595" cy="0"/>
          </a:xfrm>
          <a:custGeom>
            <a:avLst/>
            <a:gdLst/>
            <a:ahLst/>
            <a:cxnLst/>
            <a:rect l="l" t="t" r="r" b="b"/>
            <a:pathLst>
              <a:path w="1458595">
                <a:moveTo>
                  <a:pt x="0" y="0"/>
                </a:moveTo>
                <a:lnTo>
                  <a:pt x="1458412" y="0"/>
                </a:lnTo>
              </a:path>
            </a:pathLst>
          </a:custGeom>
          <a:ln w="6083">
            <a:solidFill>
              <a:srgbClr val="D259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3276600"/>
            <a:ext cx="1300480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93700" y="2519679"/>
            <a:ext cx="109347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7600"/>
              </a:lnSpc>
              <a:spcBef>
                <a:spcPts val="100"/>
              </a:spcBef>
            </a:pPr>
            <a:r>
              <a:rPr sz="1700" i="1" spc="-40" dirty="0">
                <a:solidFill>
                  <a:srgbClr val="48454F"/>
                </a:solidFill>
                <a:latin typeface="Times New Roman"/>
                <a:cs typeface="Times New Roman"/>
              </a:rPr>
              <a:t>Leather</a:t>
            </a:r>
            <a:r>
              <a:rPr sz="1700" i="1" spc="-50" dirty="0">
                <a:solidFill>
                  <a:srgbClr val="48454F"/>
                </a:solidFill>
                <a:latin typeface="Times New Roman"/>
                <a:cs typeface="Times New Roman"/>
              </a:rPr>
              <a:t> </a:t>
            </a:r>
            <a:r>
              <a:rPr sz="1700" i="1" dirty="0">
                <a:solidFill>
                  <a:srgbClr val="48454F"/>
                </a:solidFill>
                <a:latin typeface="Times New Roman"/>
                <a:cs typeface="Times New Roman"/>
              </a:rPr>
              <a:t>tanning</a:t>
            </a:r>
            <a:r>
              <a:rPr sz="1700" i="1" spc="-50" dirty="0">
                <a:solidFill>
                  <a:srgbClr val="48454F"/>
                </a:solidFill>
                <a:latin typeface="Times New Roman"/>
                <a:cs typeface="Times New Roman"/>
              </a:rPr>
              <a:t> </a:t>
            </a:r>
            <a:r>
              <a:rPr sz="1700" i="1" spc="-5" dirty="0">
                <a:solidFill>
                  <a:srgbClr val="48454F"/>
                </a:solidFill>
                <a:latin typeface="Times New Roman"/>
                <a:cs typeface="Times New Roman"/>
              </a:rPr>
              <a:t>part</a:t>
            </a:r>
            <a:r>
              <a:rPr sz="1700" i="1" spc="-50" dirty="0">
                <a:solidFill>
                  <a:srgbClr val="48454F"/>
                </a:solidFill>
                <a:latin typeface="Times New Roman"/>
                <a:cs typeface="Times New Roman"/>
              </a:rPr>
              <a:t> </a:t>
            </a:r>
            <a:r>
              <a:rPr sz="1700" i="1" spc="-10" dirty="0">
                <a:solidFill>
                  <a:srgbClr val="48454F"/>
                </a:solidFill>
                <a:latin typeface="Times New Roman"/>
                <a:cs typeface="Times New Roman"/>
              </a:rPr>
              <a:t>of</a:t>
            </a:r>
            <a:r>
              <a:rPr sz="1700" i="1" spc="-50" dirty="0">
                <a:solidFill>
                  <a:srgbClr val="48454F"/>
                </a:solidFill>
                <a:latin typeface="Times New Roman"/>
                <a:cs typeface="Times New Roman"/>
              </a:rPr>
              <a:t> </a:t>
            </a:r>
            <a:r>
              <a:rPr sz="1700" i="1" spc="-5" dirty="0">
                <a:solidFill>
                  <a:srgbClr val="48454F"/>
                </a:solidFill>
                <a:latin typeface="Times New Roman"/>
                <a:cs typeface="Times New Roman"/>
              </a:rPr>
              <a:t>the</a:t>
            </a:r>
            <a:r>
              <a:rPr sz="1700" i="1" spc="-50" dirty="0">
                <a:solidFill>
                  <a:srgbClr val="48454F"/>
                </a:solidFill>
                <a:latin typeface="Times New Roman"/>
                <a:cs typeface="Times New Roman"/>
              </a:rPr>
              <a:t> </a:t>
            </a:r>
            <a:r>
              <a:rPr sz="1700" i="1" spc="-55" dirty="0">
                <a:solidFill>
                  <a:srgbClr val="48454F"/>
                </a:solidFill>
                <a:latin typeface="Times New Roman"/>
                <a:cs typeface="Times New Roman"/>
              </a:rPr>
              <a:t>open</a:t>
            </a:r>
            <a:r>
              <a:rPr sz="1700" i="1" spc="-50" dirty="0">
                <a:solidFill>
                  <a:srgbClr val="48454F"/>
                </a:solidFill>
                <a:latin typeface="Times New Roman"/>
                <a:cs typeface="Times New Roman"/>
              </a:rPr>
              <a:t> </a:t>
            </a:r>
            <a:r>
              <a:rPr sz="1700" i="1" spc="-30" dirty="0">
                <a:solidFill>
                  <a:srgbClr val="48454F"/>
                </a:solidFill>
                <a:latin typeface="Times New Roman"/>
                <a:cs typeface="Times New Roman"/>
              </a:rPr>
              <a:t>air</a:t>
            </a:r>
            <a:r>
              <a:rPr sz="1700" i="1" spc="-50" dirty="0">
                <a:solidFill>
                  <a:srgbClr val="48454F"/>
                </a:solidFill>
                <a:latin typeface="Times New Roman"/>
                <a:cs typeface="Times New Roman"/>
              </a:rPr>
              <a:t> </a:t>
            </a:r>
            <a:r>
              <a:rPr sz="1700" i="1" spc="-25" dirty="0">
                <a:solidFill>
                  <a:srgbClr val="48454F"/>
                </a:solidFill>
                <a:latin typeface="Times New Roman"/>
                <a:cs typeface="Times New Roman"/>
              </a:rPr>
              <a:t>museum</a:t>
            </a:r>
            <a:r>
              <a:rPr sz="1700" i="1" spc="-50" dirty="0">
                <a:solidFill>
                  <a:srgbClr val="48454F"/>
                </a:solidFill>
                <a:latin typeface="Times New Roman"/>
                <a:cs typeface="Times New Roman"/>
              </a:rPr>
              <a:t> </a:t>
            </a:r>
            <a:r>
              <a:rPr sz="1700" i="1" spc="-20" dirty="0">
                <a:solidFill>
                  <a:srgbClr val="48454F"/>
                </a:solidFill>
                <a:latin typeface="Times New Roman"/>
                <a:cs typeface="Times New Roman"/>
              </a:rPr>
              <a:t>for</a:t>
            </a:r>
            <a:r>
              <a:rPr sz="1700" i="1" spc="-50" dirty="0">
                <a:solidFill>
                  <a:srgbClr val="48454F"/>
                </a:solidFill>
                <a:latin typeface="Times New Roman"/>
                <a:cs typeface="Times New Roman"/>
              </a:rPr>
              <a:t> </a:t>
            </a:r>
            <a:r>
              <a:rPr sz="1700" i="1" spc="-45" dirty="0">
                <a:solidFill>
                  <a:srgbClr val="48454F"/>
                </a:solidFill>
                <a:latin typeface="Times New Roman"/>
                <a:cs typeface="Times New Roman"/>
              </a:rPr>
              <a:t>hydro</a:t>
            </a:r>
            <a:r>
              <a:rPr sz="1700" i="1" spc="-50" dirty="0">
                <a:solidFill>
                  <a:srgbClr val="48454F"/>
                </a:solidFill>
                <a:latin typeface="Times New Roman"/>
                <a:cs typeface="Times New Roman"/>
              </a:rPr>
              <a:t> </a:t>
            </a:r>
            <a:r>
              <a:rPr sz="1700" i="1" spc="-40" dirty="0">
                <a:solidFill>
                  <a:srgbClr val="48454F"/>
                </a:solidFill>
                <a:latin typeface="Times New Roman"/>
                <a:cs typeface="Times New Roman"/>
              </a:rPr>
              <a:t>power</a:t>
            </a:r>
            <a:r>
              <a:rPr sz="1700" i="1" spc="-50" dirty="0">
                <a:solidFill>
                  <a:srgbClr val="48454F"/>
                </a:solidFill>
                <a:latin typeface="Times New Roman"/>
                <a:cs typeface="Times New Roman"/>
              </a:rPr>
              <a:t> </a:t>
            </a:r>
            <a:r>
              <a:rPr sz="1700" i="1" spc="25" dirty="0">
                <a:solidFill>
                  <a:srgbClr val="48454F"/>
                </a:solidFill>
                <a:latin typeface="Times New Roman"/>
                <a:cs typeface="Times New Roman"/>
              </a:rPr>
              <a:t>at</a:t>
            </a:r>
            <a:r>
              <a:rPr sz="1700" i="1" spc="-50" dirty="0">
                <a:solidFill>
                  <a:srgbClr val="48454F"/>
                </a:solidFill>
                <a:latin typeface="Times New Roman"/>
                <a:cs typeface="Times New Roman"/>
              </a:rPr>
              <a:t> </a:t>
            </a:r>
            <a:r>
              <a:rPr sz="1700" i="1" dirty="0">
                <a:solidFill>
                  <a:srgbClr val="48454F"/>
                </a:solidFill>
                <a:latin typeface="Times New Roman"/>
                <a:cs typeface="Times New Roman"/>
              </a:rPr>
              <a:t>Dimitsana,</a:t>
            </a:r>
            <a:r>
              <a:rPr sz="1700" i="1" spc="-50" dirty="0">
                <a:solidFill>
                  <a:srgbClr val="48454F"/>
                </a:solidFill>
                <a:latin typeface="Times New Roman"/>
                <a:cs typeface="Times New Roman"/>
              </a:rPr>
              <a:t> </a:t>
            </a:r>
            <a:r>
              <a:rPr sz="1700" i="1" spc="5" dirty="0">
                <a:solidFill>
                  <a:srgbClr val="48454F"/>
                </a:solidFill>
                <a:latin typeface="Times New Roman"/>
                <a:cs typeface="Times New Roman"/>
              </a:rPr>
              <a:t>Arkadia,</a:t>
            </a:r>
            <a:r>
              <a:rPr sz="1700" i="1" spc="-50" dirty="0">
                <a:solidFill>
                  <a:srgbClr val="48454F"/>
                </a:solidFill>
                <a:latin typeface="Times New Roman"/>
                <a:cs typeface="Times New Roman"/>
              </a:rPr>
              <a:t> </a:t>
            </a:r>
            <a:r>
              <a:rPr sz="1700" i="1" spc="-80" dirty="0">
                <a:solidFill>
                  <a:srgbClr val="48454F"/>
                </a:solidFill>
                <a:latin typeface="Times New Roman"/>
                <a:cs typeface="Times New Roman"/>
              </a:rPr>
              <a:t>Greece.</a:t>
            </a:r>
            <a:r>
              <a:rPr sz="1700" i="1" spc="-50" dirty="0">
                <a:solidFill>
                  <a:srgbClr val="48454F"/>
                </a:solidFill>
                <a:latin typeface="Times New Roman"/>
                <a:cs typeface="Times New Roman"/>
              </a:rPr>
              <a:t> </a:t>
            </a:r>
            <a:r>
              <a:rPr sz="1700" i="1" spc="75" dirty="0">
                <a:solidFill>
                  <a:srgbClr val="48454F"/>
                </a:solidFill>
                <a:latin typeface="Times New Roman"/>
                <a:cs typeface="Times New Roman"/>
              </a:rPr>
              <a:t>29</a:t>
            </a:r>
            <a:r>
              <a:rPr sz="1700" i="1" spc="-50" dirty="0">
                <a:solidFill>
                  <a:srgbClr val="48454F"/>
                </a:solidFill>
                <a:latin typeface="Times New Roman"/>
                <a:cs typeface="Times New Roman"/>
              </a:rPr>
              <a:t> </a:t>
            </a:r>
            <a:r>
              <a:rPr sz="1700" i="1" spc="-70" dirty="0">
                <a:solidFill>
                  <a:srgbClr val="48454F"/>
                </a:solidFill>
                <a:latin typeface="Times New Roman"/>
                <a:cs typeface="Times New Roman"/>
              </a:rPr>
              <a:t>December</a:t>
            </a:r>
            <a:r>
              <a:rPr sz="1700" i="1" spc="-50" dirty="0">
                <a:solidFill>
                  <a:srgbClr val="48454F"/>
                </a:solidFill>
                <a:latin typeface="Times New Roman"/>
                <a:cs typeface="Times New Roman"/>
              </a:rPr>
              <a:t> </a:t>
            </a:r>
            <a:r>
              <a:rPr sz="1700" i="1" spc="65" dirty="0">
                <a:solidFill>
                  <a:srgbClr val="48454F"/>
                </a:solidFill>
                <a:latin typeface="Times New Roman"/>
                <a:cs typeface="Times New Roman"/>
              </a:rPr>
              <a:t>2013.</a:t>
            </a:r>
            <a:r>
              <a:rPr sz="1700" i="1" spc="-50" dirty="0">
                <a:solidFill>
                  <a:srgbClr val="48454F"/>
                </a:solidFill>
                <a:latin typeface="Times New Roman"/>
                <a:cs typeface="Times New Roman"/>
              </a:rPr>
              <a:t> </a:t>
            </a:r>
            <a:r>
              <a:rPr sz="1700" i="1" dirty="0">
                <a:solidFill>
                  <a:srgbClr val="48454F"/>
                </a:solidFill>
                <a:latin typeface="Times New Roman"/>
                <a:cs typeface="Times New Roman"/>
              </a:rPr>
              <a:t>Dkoukoul.</a:t>
            </a:r>
            <a:r>
              <a:rPr sz="1700" i="1" spc="-50" dirty="0">
                <a:solidFill>
                  <a:srgbClr val="48454F"/>
                </a:solidFill>
                <a:latin typeface="Times New Roman"/>
                <a:cs typeface="Times New Roman"/>
              </a:rPr>
              <a:t> </a:t>
            </a:r>
            <a:r>
              <a:rPr sz="1700" i="1" spc="-25" dirty="0">
                <a:solidFill>
                  <a:srgbClr val="48454F"/>
                </a:solidFill>
                <a:latin typeface="Times New Roman"/>
                <a:cs typeface="Times New Roman"/>
              </a:rPr>
              <a:t>CC-  </a:t>
            </a:r>
            <a:r>
              <a:rPr sz="1700" i="1" spc="-5" dirty="0">
                <a:solidFill>
                  <a:srgbClr val="48454F"/>
                </a:solidFill>
                <a:latin typeface="Times New Roman"/>
                <a:cs typeface="Times New Roman"/>
              </a:rPr>
              <a:t>BY-3.0 </a:t>
            </a:r>
            <a:r>
              <a:rPr sz="1700" i="1" spc="-15" dirty="0">
                <a:solidFill>
                  <a:srgbClr val="48454F"/>
                </a:solidFill>
                <a:latin typeface="Times New Roman"/>
                <a:cs typeface="Times New Roman"/>
              </a:rPr>
              <a:t>via </a:t>
            </a:r>
            <a:r>
              <a:rPr sz="1700" i="1" dirty="0">
                <a:solidFill>
                  <a:srgbClr val="48454F"/>
                </a:solidFill>
                <a:latin typeface="Times New Roman"/>
                <a:cs typeface="Times New Roman"/>
              </a:rPr>
              <a:t>Wikimedia</a:t>
            </a:r>
            <a:r>
              <a:rPr sz="1700" i="1" spc="-150" dirty="0">
                <a:solidFill>
                  <a:srgbClr val="48454F"/>
                </a:solidFill>
                <a:latin typeface="Times New Roman"/>
                <a:cs typeface="Times New Roman"/>
              </a:rPr>
              <a:t> </a:t>
            </a:r>
            <a:r>
              <a:rPr sz="1700" i="1" spc="-30" dirty="0">
                <a:solidFill>
                  <a:srgbClr val="48454F"/>
                </a:solidFill>
                <a:latin typeface="Times New Roman"/>
                <a:cs typeface="Times New Roman"/>
              </a:rPr>
              <a:t>Commons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40600" y="9571670"/>
            <a:ext cx="5601335" cy="18161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00" spc="5" dirty="0">
                <a:solidFill>
                  <a:srgbClr val="5C5C5C"/>
                </a:solidFill>
                <a:latin typeface="Palatino Linotype"/>
                <a:cs typeface="Palatino Linotype"/>
              </a:rPr>
              <a:t>This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Teaching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Exercise</a:t>
            </a:r>
            <a:r>
              <a:rPr sz="900" spc="60" dirty="0">
                <a:solidFill>
                  <a:srgbClr val="D2593D"/>
                </a:solidFill>
                <a:latin typeface="Palatino Linotype"/>
                <a:cs typeface="Palatino Linotype"/>
              </a:rPr>
              <a:t> </a:t>
            </a:r>
            <a:r>
              <a:rPr sz="900" spc="5" dirty="0">
                <a:solidFill>
                  <a:srgbClr val="5C5C5C"/>
                </a:solidFill>
                <a:latin typeface="Palatino Linotype"/>
                <a:cs typeface="Palatino Linotype"/>
              </a:rPr>
              <a:t>is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provided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35" dirty="0">
                <a:solidFill>
                  <a:srgbClr val="5C5C5C"/>
                </a:solidFill>
                <a:latin typeface="Palatino Linotype"/>
                <a:cs typeface="Palatino Linotype"/>
              </a:rPr>
              <a:t>by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5" dirty="0">
                <a:solidFill>
                  <a:srgbClr val="5C5C5C"/>
                </a:solidFill>
                <a:latin typeface="Palatino Linotype"/>
                <a:cs typeface="Palatino Linotype"/>
              </a:rPr>
              <a:t>the</a:t>
            </a:r>
            <a:r>
              <a:rPr sz="900" spc="6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u="sng" spc="-15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Human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Relations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Area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Files</a:t>
            </a:r>
            <a:r>
              <a:rPr sz="900" spc="50" dirty="0">
                <a:solidFill>
                  <a:srgbClr val="D2593D"/>
                </a:solidFill>
                <a:latin typeface="Palatino Linotype"/>
                <a:cs typeface="Palatino Linotype"/>
              </a:rPr>
              <a:t> </a:t>
            </a:r>
            <a:r>
              <a:rPr sz="900" spc="0" dirty="0">
                <a:solidFill>
                  <a:srgbClr val="5C5C5C"/>
                </a:solidFill>
                <a:latin typeface="Palatino Linotype"/>
                <a:cs typeface="Palatino Linotype"/>
              </a:rPr>
              <a:t>at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30" dirty="0">
                <a:solidFill>
                  <a:srgbClr val="5C5C5C"/>
                </a:solidFill>
                <a:latin typeface="Palatino Linotype"/>
                <a:cs typeface="Palatino Linotype"/>
              </a:rPr>
              <a:t>Yale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University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dirty="0">
                <a:solidFill>
                  <a:srgbClr val="5C5C5C"/>
                </a:solidFill>
                <a:latin typeface="Palatino Linotype"/>
                <a:cs typeface="Palatino Linotype"/>
              </a:rPr>
              <a:t>in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New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Haven,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0" dirty="0">
                <a:solidFill>
                  <a:srgbClr val="5C5C5C"/>
                </a:solidFill>
                <a:latin typeface="Palatino Linotype"/>
                <a:cs typeface="Palatino Linotype"/>
              </a:rPr>
              <a:t>CT</a:t>
            </a:r>
            <a:endParaRPr sz="900">
              <a:latin typeface="Palatino Linotype"/>
              <a:cs typeface="Palatino Linotype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55600" y="255015"/>
            <a:ext cx="11644630" cy="2108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2000"/>
              </a:lnSpc>
              <a:spcBef>
                <a:spcPts val="100"/>
              </a:spcBef>
            </a:pPr>
            <a:r>
              <a:rPr sz="3050" i="0" spc="-50" dirty="0">
                <a:solidFill>
                  <a:srgbClr val="5C5C5C"/>
                </a:solidFill>
                <a:latin typeface="Palatino Linotype"/>
                <a:cs typeface="Palatino Linotype"/>
              </a:rPr>
              <a:t>Compared </a:t>
            </a:r>
            <a:r>
              <a:rPr sz="3050" i="0" spc="50" dirty="0">
                <a:solidFill>
                  <a:srgbClr val="5C5C5C"/>
                </a:solidFill>
                <a:latin typeface="Palatino Linotype"/>
                <a:cs typeface="Palatino Linotype"/>
              </a:rPr>
              <a:t>to </a:t>
            </a:r>
            <a:r>
              <a:rPr sz="3050" i="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industrial </a:t>
            </a:r>
            <a:r>
              <a:rPr sz="3050" i="0" spc="5" dirty="0">
                <a:solidFill>
                  <a:srgbClr val="5C5C5C"/>
                </a:solidFill>
                <a:latin typeface="Palatino Linotype"/>
                <a:cs typeface="Palatino Linotype"/>
              </a:rPr>
              <a:t>processes, </a:t>
            </a:r>
            <a:r>
              <a:rPr sz="3050" i="0" spc="30" dirty="0">
                <a:solidFill>
                  <a:srgbClr val="5C5C5C"/>
                </a:solidFill>
                <a:latin typeface="Palatino Linotype"/>
                <a:cs typeface="Palatino Linotype"/>
              </a:rPr>
              <a:t>these </a:t>
            </a:r>
            <a:r>
              <a:rPr sz="3050" i="0" dirty="0">
                <a:solidFill>
                  <a:srgbClr val="5C5C5C"/>
                </a:solidFill>
                <a:latin typeface="Palatino Linotype"/>
                <a:cs typeface="Palatino Linotype"/>
              </a:rPr>
              <a:t>small-scale methods </a:t>
            </a:r>
            <a:r>
              <a:rPr sz="3050" i="0" spc="-20" dirty="0">
                <a:solidFill>
                  <a:srgbClr val="5C5C5C"/>
                </a:solidFill>
                <a:latin typeface="Palatino Linotype"/>
                <a:cs typeface="Palatino Linotype"/>
              </a:rPr>
              <a:t>of  </a:t>
            </a:r>
            <a:r>
              <a:rPr sz="3050" i="0" spc="-40" dirty="0">
                <a:solidFill>
                  <a:srgbClr val="5C5C5C"/>
                </a:solidFill>
                <a:latin typeface="Palatino Linotype"/>
                <a:cs typeface="Palatino Linotype"/>
              </a:rPr>
              <a:t>hide-working </a:t>
            </a:r>
            <a:r>
              <a:rPr sz="3050" i="0" spc="-20" dirty="0">
                <a:solidFill>
                  <a:srgbClr val="5C5C5C"/>
                </a:solidFill>
                <a:latin typeface="Palatino Linotype"/>
                <a:cs typeface="Palatino Linotype"/>
              </a:rPr>
              <a:t>are </a:t>
            </a:r>
            <a:r>
              <a:rPr sz="3050" i="0" spc="-35" dirty="0">
                <a:solidFill>
                  <a:srgbClr val="5C5C5C"/>
                </a:solidFill>
                <a:latin typeface="Palatino Linotype"/>
                <a:cs typeface="Palatino Linotype"/>
              </a:rPr>
              <a:t>long </a:t>
            </a:r>
            <a:r>
              <a:rPr sz="3050" i="0" spc="-75" dirty="0">
                <a:solidFill>
                  <a:srgbClr val="5C5C5C"/>
                </a:solidFill>
                <a:latin typeface="Palatino Linotype"/>
                <a:cs typeface="Palatino Linotype"/>
              </a:rPr>
              <a:t>and </a:t>
            </a:r>
            <a:r>
              <a:rPr sz="3050" i="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labor-intensive </a:t>
            </a:r>
            <a:r>
              <a:rPr sz="3050" i="0" spc="-65" dirty="0">
                <a:solidFill>
                  <a:srgbClr val="5C5C5C"/>
                </a:solidFill>
                <a:latin typeface="Palatino Linotype"/>
                <a:cs typeface="Palatino Linotype"/>
              </a:rPr>
              <a:t>involving </a:t>
            </a:r>
            <a:r>
              <a:rPr sz="3050" i="0" spc="-35" dirty="0">
                <a:solidFill>
                  <a:srgbClr val="5C5C5C"/>
                </a:solidFill>
                <a:latin typeface="Palatino Linotype"/>
                <a:cs typeface="Palatino Linotype"/>
              </a:rPr>
              <a:t>several </a:t>
            </a:r>
            <a:r>
              <a:rPr sz="3050" i="0" dirty="0">
                <a:solidFill>
                  <a:srgbClr val="5C5C5C"/>
                </a:solidFill>
                <a:latin typeface="Palatino Linotype"/>
                <a:cs typeface="Palatino Linotype"/>
              </a:rPr>
              <a:t>discrete  stages—such </a:t>
            </a:r>
            <a:r>
              <a:rPr sz="3050" i="0" spc="-5" dirty="0">
                <a:solidFill>
                  <a:srgbClr val="5C5C5C"/>
                </a:solidFill>
                <a:latin typeface="Palatino Linotype"/>
                <a:cs typeface="Palatino Linotype"/>
              </a:rPr>
              <a:t>as </a:t>
            </a:r>
            <a:r>
              <a:rPr sz="3050" i="0" spc="35" dirty="0">
                <a:solidFill>
                  <a:srgbClr val="5C5C5C"/>
                </a:solidFill>
                <a:latin typeface="Palatino Linotype"/>
                <a:cs typeface="Palatino Linotype"/>
              </a:rPr>
              <a:t>the </a:t>
            </a:r>
            <a:r>
              <a:rPr sz="3050" i="0" spc="-45" dirty="0">
                <a:solidFill>
                  <a:srgbClr val="5C5C5C"/>
                </a:solidFill>
                <a:latin typeface="Palatino Linotype"/>
                <a:cs typeface="Palatino Linotype"/>
              </a:rPr>
              <a:t>removal </a:t>
            </a:r>
            <a:r>
              <a:rPr sz="3050" i="0" spc="-20" dirty="0">
                <a:solidFill>
                  <a:srgbClr val="5C5C5C"/>
                </a:solidFill>
                <a:latin typeface="Palatino Linotype"/>
                <a:cs typeface="Palatino Linotype"/>
              </a:rPr>
              <a:t>of </a:t>
            </a:r>
            <a:r>
              <a:rPr sz="3050" i="0" spc="-50" dirty="0">
                <a:solidFill>
                  <a:srgbClr val="5C5C5C"/>
                </a:solidFill>
                <a:latin typeface="Palatino Linotype"/>
                <a:cs typeface="Palatino Linotype"/>
              </a:rPr>
              <a:t>hair, </a:t>
            </a:r>
            <a:r>
              <a:rPr sz="3050" i="0" spc="35" dirty="0">
                <a:solidFill>
                  <a:srgbClr val="5C5C5C"/>
                </a:solidFill>
                <a:latin typeface="Palatino Linotype"/>
                <a:cs typeface="Palatino Linotype"/>
              </a:rPr>
              <a:t>the </a:t>
            </a:r>
            <a:r>
              <a:rPr sz="3050" i="0" spc="-30" dirty="0">
                <a:solidFill>
                  <a:srgbClr val="5C5C5C"/>
                </a:solidFill>
                <a:latin typeface="Palatino Linotype"/>
                <a:cs typeface="Palatino Linotype"/>
              </a:rPr>
              <a:t>preparation </a:t>
            </a:r>
            <a:r>
              <a:rPr sz="3050" i="0" spc="-20" dirty="0">
                <a:solidFill>
                  <a:srgbClr val="5C5C5C"/>
                </a:solidFill>
                <a:latin typeface="Palatino Linotype"/>
                <a:cs typeface="Palatino Linotype"/>
              </a:rPr>
              <a:t>of </a:t>
            </a:r>
            <a:r>
              <a:rPr sz="3050" i="0" spc="-5" dirty="0">
                <a:solidFill>
                  <a:srgbClr val="5C5C5C"/>
                </a:solidFill>
                <a:latin typeface="Palatino Linotype"/>
                <a:cs typeface="Palatino Linotype"/>
              </a:rPr>
              <a:t>ingredients,  </a:t>
            </a:r>
            <a:r>
              <a:rPr sz="3050" i="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soaking </a:t>
            </a:r>
            <a:r>
              <a:rPr sz="3050" i="0" spc="-20" dirty="0">
                <a:solidFill>
                  <a:srgbClr val="5C5C5C"/>
                </a:solidFill>
                <a:latin typeface="Palatino Linotype"/>
                <a:cs typeface="Palatino Linotype"/>
              </a:rPr>
              <a:t>of </a:t>
            </a:r>
            <a:r>
              <a:rPr sz="3050" i="0" spc="25" dirty="0">
                <a:solidFill>
                  <a:srgbClr val="5C5C5C"/>
                </a:solidFill>
                <a:latin typeface="Palatino Linotype"/>
                <a:cs typeface="Palatino Linotype"/>
              </a:rPr>
              <a:t>skins, </a:t>
            </a:r>
            <a:r>
              <a:rPr sz="3050" i="0" spc="-75" dirty="0">
                <a:solidFill>
                  <a:srgbClr val="5C5C5C"/>
                </a:solidFill>
                <a:latin typeface="Palatino Linotype"/>
                <a:cs typeface="Palatino Linotype"/>
              </a:rPr>
              <a:t>and </a:t>
            </a:r>
            <a:r>
              <a:rPr sz="3050" i="0" spc="-45" dirty="0">
                <a:solidFill>
                  <a:srgbClr val="5C5C5C"/>
                </a:solidFill>
                <a:latin typeface="Palatino Linotype"/>
                <a:cs typeface="Palatino Linotype"/>
              </a:rPr>
              <a:t>kneading </a:t>
            </a:r>
            <a:r>
              <a:rPr sz="3050" i="0" spc="-75" dirty="0">
                <a:solidFill>
                  <a:srgbClr val="5C5C5C"/>
                </a:solidFill>
                <a:latin typeface="Palatino Linotype"/>
                <a:cs typeface="Palatino Linotype"/>
              </a:rPr>
              <a:t>and </a:t>
            </a:r>
            <a:r>
              <a:rPr sz="3050" i="0" spc="-5" dirty="0">
                <a:solidFill>
                  <a:srgbClr val="5C5C5C"/>
                </a:solidFill>
                <a:latin typeface="Palatino Linotype"/>
                <a:cs typeface="Palatino Linotype"/>
              </a:rPr>
              <a:t>conditioning.</a:t>
            </a:r>
            <a:endParaRPr sz="305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1807</Words>
  <Application>Microsoft Office PowerPoint</Application>
  <PresentationFormat>Custom</PresentationFormat>
  <Paragraphs>223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Microsoft YaHei</vt:lpstr>
      <vt:lpstr>MS UI Gothic</vt:lpstr>
      <vt:lpstr>Arial</vt:lpstr>
      <vt:lpstr>Calibri</vt:lpstr>
      <vt:lpstr>Courier New</vt:lpstr>
      <vt:lpstr>Palatino Linotype</vt:lpstr>
      <vt:lpstr>Times New Roman</vt:lpstr>
      <vt:lpstr>Trebuchet MS</vt:lpstr>
      <vt:lpstr>Office Theme</vt:lpstr>
      <vt:lpstr>PowerPoint Presentation</vt:lpstr>
      <vt:lpstr>In this assignment, you will be</vt:lpstr>
      <vt:lpstr>EXERCISE DETAILS</vt:lpstr>
      <vt:lpstr>LEATHER GOODS</vt:lpstr>
      <vt:lpstr>PowerPoint Presentation</vt:lpstr>
      <vt:lpstr>INDUSTRIALIZATION OF WORK IN SKINS IN USA</vt:lpstr>
      <vt:lpstr>HAND-TANNING METHODS PERSIST</vt:lpstr>
      <vt:lpstr>These methods of hide working are connected to older, pre-  industrial practices that have been kept alive by communities of  craftspersons around the world. “The Finest Handmade Bespoke Shoes from Canada” 2016 by Veritas Bespoke. CC-BY-4.0 via Wikimedia Commons</vt:lpstr>
      <vt:lpstr>Compared to industrial processes, these small-scale methods of  hide-working are long and labor-intensive involving several discrete  stages—such as the removal of hair, the preparation of ingredients,  soaking of skins, and kneading and conditioning.</vt:lpstr>
      <vt:lpstr>GENDER STRATIFICATION</vt:lpstr>
      <vt:lpstr>PowerPoint Presentation</vt:lpstr>
      <vt:lpstr>ASSIGNMENT PART 1</vt:lpstr>
      <vt:lpstr>NATIVE AMERICAN SOCIETIES THAT WORK IN HIDES</vt:lpstr>
      <vt:lpstr>Fill in the following information for each society using Advanced Search in eHRAF World Cultures</vt:lpstr>
      <vt:lpstr>ASSIGNMENT PART 2</vt:lpstr>
      <vt:lpstr>PowerPoint Presentation</vt:lpstr>
      <vt:lpstr>RUBRIC</vt:lpstr>
      <vt:lpstr>FURTHER READING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 Hide Working Archaeology.key</dc:title>
  <dc:creator>Alissa Jordan</dc:creator>
  <cp:lastModifiedBy>Alissa Jordan</cp:lastModifiedBy>
  <cp:revision>2</cp:revision>
  <dcterms:created xsi:type="dcterms:W3CDTF">2018-04-10T02:29:06Z</dcterms:created>
  <dcterms:modified xsi:type="dcterms:W3CDTF">2018-04-10T02:33:06Z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2017-08-31T00:00:00Z</vt:filetime>
  </property>
  <property fmtid="{D5CDD505-2E9C-101B-9397-08002B2CF9AE}" pid="3" name="Creator">
    <vt:lpwstr>Keynote</vt:lpwstr>
  </property>
  <property fmtid="{D5CDD505-2E9C-101B-9397-08002B2CF9AE}" pid="4" name="LastSaved">
    <vt:filetime>2018-04-10T00:00:00Z</vt:filetime>
  </property>
</Properties>
</file>