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3004800" cy="9753600"/>
  <p:notesSz cx="13004800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1435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3023616"/>
            <a:ext cx="11054080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 u="heavy">
                <a:solidFill>
                  <a:srgbClr val="74767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rgbClr val="5C5C5C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 u="heavy">
                <a:solidFill>
                  <a:srgbClr val="74767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 u="heavy">
                <a:solidFill>
                  <a:srgbClr val="74767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5954" y="482600"/>
            <a:ext cx="11692890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1" i="0" u="heavy">
                <a:solidFill>
                  <a:srgbClr val="74767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3415" y="1854200"/>
            <a:ext cx="11697969" cy="59359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rgbClr val="5C5C5C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21632" y="9070848"/>
            <a:ext cx="416153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63456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422900"/>
            <a:ext cx="13004800" cy="3606800"/>
          </a:xfrm>
          <a:custGeom>
            <a:avLst/>
            <a:gdLst/>
            <a:ahLst/>
            <a:cxnLst/>
            <a:rect l="l" t="t" r="r" b="b"/>
            <a:pathLst>
              <a:path w="13004800" h="3606800">
                <a:moveTo>
                  <a:pt x="0" y="0"/>
                </a:moveTo>
                <a:lnTo>
                  <a:pt x="13004800" y="0"/>
                </a:lnTo>
                <a:lnTo>
                  <a:pt x="13004800" y="3606800"/>
                </a:lnTo>
                <a:lnTo>
                  <a:pt x="0" y="3606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75986" y="6072785"/>
            <a:ext cx="12395200" cy="155491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618480" algn="r">
              <a:spcBef>
                <a:spcPts val="125"/>
              </a:spcBef>
            </a:pPr>
            <a:r>
              <a:rPr sz="5000" b="1" dirty="0">
                <a:solidFill>
                  <a:srgbClr val="5C5C5C"/>
                </a:solidFill>
                <a:latin typeface="Arial"/>
                <a:cs typeface="Arial"/>
              </a:rPr>
              <a:t>ALTERED STATES </a:t>
            </a:r>
            <a:r>
              <a:rPr sz="5000" b="1" dirty="0" smtClean="0">
                <a:solidFill>
                  <a:srgbClr val="5C5C5C"/>
                </a:solidFill>
                <a:latin typeface="Arial"/>
                <a:cs typeface="Arial"/>
              </a:rPr>
              <a:t>OF</a:t>
            </a:r>
            <a:r>
              <a:rPr lang="en-US" sz="5000" dirty="0">
                <a:latin typeface="Arial"/>
                <a:cs typeface="Arial"/>
              </a:rPr>
              <a:t> </a:t>
            </a:r>
            <a:r>
              <a:rPr sz="5000" b="1" dirty="0" smtClean="0">
                <a:solidFill>
                  <a:srgbClr val="5C5C5C"/>
                </a:solidFill>
                <a:uFill>
                  <a:solidFill>
                    <a:srgbClr val="747676"/>
                  </a:solidFill>
                </a:uFill>
                <a:latin typeface="Arial"/>
                <a:cs typeface="Arial"/>
              </a:rPr>
              <a:t>CONSCIOUSNESS</a:t>
            </a:r>
            <a:endParaRPr sz="5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9700" y="7736879"/>
            <a:ext cx="12832715" cy="1198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25005">
              <a:lnSpc>
                <a:spcPct val="100000"/>
              </a:lnSpc>
              <a:spcBef>
                <a:spcPts val="100"/>
              </a:spcBef>
            </a:pPr>
            <a:r>
              <a:rPr sz="4800" i="1" spc="-195" dirty="0">
                <a:solidFill>
                  <a:srgbClr val="747676"/>
                </a:solidFill>
                <a:latin typeface="Palatino Linotype"/>
                <a:cs typeface="Palatino Linotype"/>
              </a:rPr>
              <a:t>Trance </a:t>
            </a:r>
            <a:r>
              <a:rPr sz="4800" i="1" spc="-90" dirty="0">
                <a:solidFill>
                  <a:srgbClr val="747676"/>
                </a:solidFill>
                <a:latin typeface="Palatino Linotype"/>
                <a:cs typeface="Palatino Linotype"/>
              </a:rPr>
              <a:t>Styles</a:t>
            </a:r>
            <a:r>
              <a:rPr sz="4800" i="1" spc="-114" dirty="0">
                <a:solidFill>
                  <a:srgbClr val="747676"/>
                </a:solidFill>
                <a:latin typeface="Palatino Linotype"/>
                <a:cs typeface="Palatino Linotype"/>
              </a:rPr>
              <a:t> </a:t>
            </a:r>
            <a:r>
              <a:rPr sz="4800" i="1" spc="-85" dirty="0">
                <a:solidFill>
                  <a:srgbClr val="747676"/>
                </a:solidFill>
                <a:latin typeface="Palatino Linotype"/>
                <a:cs typeface="Palatino Linotype"/>
              </a:rPr>
              <a:t>Exercise</a:t>
            </a:r>
            <a:endParaRPr sz="4800" dirty="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1800" spc="-55" dirty="0">
                <a:solidFill>
                  <a:srgbClr val="5C5C5C"/>
                </a:solidFill>
                <a:latin typeface="Palatino Linotype"/>
                <a:cs typeface="Palatino Linotype"/>
              </a:rPr>
              <a:t>Adapted </a:t>
            </a:r>
            <a:r>
              <a:rPr sz="18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from </a:t>
            </a:r>
            <a:r>
              <a:rPr sz="1800" i="1" u="sng" spc="-5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eHRAF </a:t>
            </a:r>
            <a:r>
              <a:rPr sz="1800" i="1" u="sng" spc="-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Teaching </a:t>
            </a:r>
            <a:r>
              <a:rPr sz="1800" i="1" u="sng" spc="-4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Exercises </a:t>
            </a:r>
            <a:r>
              <a:rPr sz="1800" i="1" u="sng" spc="6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1.26 </a:t>
            </a:r>
            <a:r>
              <a:rPr sz="1800" i="1" u="sng" spc="-3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Altered </a:t>
            </a:r>
            <a:r>
              <a:rPr sz="1800" i="1" u="sng" spc="-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States </a:t>
            </a:r>
            <a:r>
              <a:rPr sz="1800" i="1" u="sng" spc="3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of </a:t>
            </a:r>
            <a:r>
              <a:rPr sz="1800" i="1" u="sng" spc="-5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Consciousness</a:t>
            </a:r>
            <a:r>
              <a:rPr sz="1800" i="1" spc="-5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1800" spc="-65" dirty="0">
                <a:solidFill>
                  <a:srgbClr val="5C5C5C"/>
                </a:solidFill>
                <a:latin typeface="Palatino Linotype"/>
                <a:cs typeface="Palatino Linotype"/>
              </a:rPr>
              <a:t>by </a:t>
            </a:r>
            <a:r>
              <a:rPr sz="1800" spc="-20" dirty="0">
                <a:solidFill>
                  <a:srgbClr val="5C5C5C"/>
                </a:solidFill>
                <a:latin typeface="Palatino Linotype"/>
                <a:cs typeface="Palatino Linotype"/>
              </a:rPr>
              <a:t>Jack </a:t>
            </a:r>
            <a:r>
              <a:rPr sz="1800" dirty="0">
                <a:solidFill>
                  <a:srgbClr val="5C5C5C"/>
                </a:solidFill>
                <a:latin typeface="Palatino Linotype"/>
                <a:cs typeface="Palatino Linotype"/>
              </a:rPr>
              <a:t>Dunnington, </a:t>
            </a:r>
            <a:r>
              <a:rPr sz="18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Carol </a:t>
            </a:r>
            <a:r>
              <a:rPr sz="1800" spc="50" dirty="0">
                <a:solidFill>
                  <a:srgbClr val="5C5C5C"/>
                </a:solidFill>
                <a:latin typeface="Palatino Linotype"/>
                <a:cs typeface="Palatino Linotype"/>
              </a:rPr>
              <a:t>R. </a:t>
            </a:r>
            <a:r>
              <a:rPr sz="18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Ember, </a:t>
            </a:r>
            <a:r>
              <a:rPr sz="1800" spc="-40" dirty="0">
                <a:solidFill>
                  <a:srgbClr val="5C5C5C"/>
                </a:solidFill>
                <a:latin typeface="Palatino Linotype"/>
                <a:cs typeface="Palatino Linotype"/>
              </a:rPr>
              <a:t>and </a:t>
            </a:r>
            <a:r>
              <a:rPr sz="1800" dirty="0">
                <a:solidFill>
                  <a:srgbClr val="5C5C5C"/>
                </a:solidFill>
                <a:latin typeface="Palatino Linotype"/>
                <a:cs typeface="Palatino Linotype"/>
              </a:rPr>
              <a:t>Erik</a:t>
            </a:r>
            <a:r>
              <a:rPr sz="1800" spc="22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800" spc="0" dirty="0">
                <a:solidFill>
                  <a:srgbClr val="5C5C5C"/>
                </a:solidFill>
                <a:latin typeface="Palatino Linotype"/>
                <a:cs typeface="Palatino Linotype"/>
              </a:rPr>
              <a:t>Ringen.</a:t>
            </a:r>
            <a:endParaRPr sz="1800" dirty="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700" y="9584370"/>
            <a:ext cx="5575935" cy="15621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This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20" dirty="0">
                <a:solidFill>
                  <a:srgbClr val="D2593D"/>
                </a:solidFill>
                <a:latin typeface="Palatino Linotype"/>
                <a:cs typeface="Palatino Linotype"/>
              </a:rPr>
              <a:t>Teaching</a:t>
            </a:r>
            <a:r>
              <a:rPr sz="900" spc="6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0" dirty="0">
                <a:solidFill>
                  <a:srgbClr val="D2593D"/>
                </a:solidFill>
                <a:latin typeface="Palatino Linotype"/>
                <a:cs typeface="Palatino Linotype"/>
              </a:rPr>
              <a:t>Exercise</a:t>
            </a:r>
            <a:r>
              <a:rPr sz="900" spc="6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is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provided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by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the</a:t>
            </a:r>
            <a:r>
              <a:rPr sz="900" spc="6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15" dirty="0">
                <a:solidFill>
                  <a:srgbClr val="D2593D"/>
                </a:solidFill>
                <a:latin typeface="Palatino Linotype"/>
                <a:cs typeface="Palatino Linotype"/>
              </a:rPr>
              <a:t>Human</a:t>
            </a:r>
            <a:r>
              <a:rPr sz="900" spc="6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0" dirty="0">
                <a:solidFill>
                  <a:srgbClr val="D2593D"/>
                </a:solidFill>
                <a:latin typeface="Palatino Linotype"/>
                <a:cs typeface="Palatino Linotype"/>
              </a:rPr>
              <a:t>Relations</a:t>
            </a:r>
            <a:r>
              <a:rPr sz="900" spc="6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-20" dirty="0">
                <a:solidFill>
                  <a:srgbClr val="D2593D"/>
                </a:solidFill>
                <a:latin typeface="Palatino Linotype"/>
                <a:cs typeface="Palatino Linotype"/>
              </a:rPr>
              <a:t>Area</a:t>
            </a:r>
            <a:r>
              <a:rPr sz="900" spc="6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0" dirty="0">
                <a:solidFill>
                  <a:srgbClr val="D2593D"/>
                </a:solidFill>
                <a:latin typeface="Palatino Linotype"/>
                <a:cs typeface="Palatino Linotype"/>
              </a:rPr>
              <a:t>Files</a:t>
            </a:r>
            <a:r>
              <a:rPr sz="900" spc="6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0" dirty="0">
                <a:solidFill>
                  <a:srgbClr val="5C5C5C"/>
                </a:solidFill>
                <a:latin typeface="Palatino Linotype"/>
                <a:cs typeface="Palatino Linotype"/>
              </a:rPr>
              <a:t>at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Yale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University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dirty="0">
                <a:solidFill>
                  <a:srgbClr val="5C5C5C"/>
                </a:solidFill>
                <a:latin typeface="Palatino Linotype"/>
                <a:cs typeface="Palatino Linotype"/>
              </a:rPr>
              <a:t>in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New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Haven,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0" dirty="0">
                <a:solidFill>
                  <a:srgbClr val="5C5C5C"/>
                </a:solidFill>
                <a:latin typeface="Palatino Linotype"/>
                <a:cs typeface="Palatino Linotype"/>
              </a:rPr>
              <a:t>CT</a:t>
            </a:r>
            <a:endParaRPr sz="9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8037" y="9713448"/>
            <a:ext cx="922019" cy="0"/>
          </a:xfrm>
          <a:custGeom>
            <a:avLst/>
            <a:gdLst/>
            <a:ahLst/>
            <a:cxnLst/>
            <a:rect l="l" t="t" r="r" b="b"/>
            <a:pathLst>
              <a:path w="922019">
                <a:moveTo>
                  <a:pt x="0" y="0"/>
                </a:moveTo>
                <a:lnTo>
                  <a:pt x="921720" y="0"/>
                </a:lnTo>
              </a:path>
            </a:pathLst>
          </a:custGeom>
          <a:ln w="6083">
            <a:solidFill>
              <a:srgbClr val="D259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94781" y="9713448"/>
            <a:ext cx="1458595" cy="0"/>
          </a:xfrm>
          <a:custGeom>
            <a:avLst/>
            <a:gdLst/>
            <a:ahLst/>
            <a:cxnLst/>
            <a:rect l="l" t="t" r="r" b="b"/>
            <a:pathLst>
              <a:path w="1458595">
                <a:moveTo>
                  <a:pt x="0" y="0"/>
                </a:moveTo>
                <a:lnTo>
                  <a:pt x="1458412" y="0"/>
                </a:lnTo>
              </a:path>
            </a:pathLst>
          </a:custGeom>
          <a:ln w="6083">
            <a:solidFill>
              <a:srgbClr val="D259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1500" y="897467"/>
            <a:ext cx="11861800" cy="0"/>
          </a:xfrm>
          <a:custGeom>
            <a:avLst/>
            <a:gdLst/>
            <a:ahLst/>
            <a:cxnLst/>
            <a:rect l="l" t="t" r="r" b="b"/>
            <a:pathLst>
              <a:path w="11861800">
                <a:moveTo>
                  <a:pt x="0" y="0"/>
                </a:moveTo>
                <a:lnTo>
                  <a:pt x="11861800" y="0"/>
                </a:lnTo>
              </a:path>
            </a:pathLst>
          </a:custGeom>
          <a:ln w="38100">
            <a:solidFill>
              <a:srgbClr val="747676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71500" y="305241"/>
            <a:ext cx="11226865" cy="47897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00" u="none" dirty="0"/>
              <a:t>CORRELATIONS IN TRANCE INDUCTION METHODS</a:t>
            </a:r>
            <a:endParaRPr sz="3000" dirty="0"/>
          </a:p>
        </p:txBody>
      </p:sp>
      <p:sp>
        <p:nvSpPr>
          <p:cNvPr id="7" name="object 7"/>
          <p:cNvSpPr/>
          <p:nvPr/>
        </p:nvSpPr>
        <p:spPr>
          <a:xfrm>
            <a:off x="0" y="3759200"/>
            <a:ext cx="13004800" cy="5981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09600" y="863600"/>
            <a:ext cx="11241405" cy="282448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5080">
              <a:lnSpc>
                <a:spcPct val="85400"/>
              </a:lnSpc>
              <a:spcBef>
                <a:spcPts val="625"/>
              </a:spcBef>
            </a:pPr>
            <a:r>
              <a:rPr sz="3000" spc="25" dirty="0">
                <a:solidFill>
                  <a:srgbClr val="5C5C5C"/>
                </a:solidFill>
                <a:latin typeface="Palatino Linotype"/>
                <a:cs typeface="Palatino Linotype"/>
              </a:rPr>
              <a:t>These </a:t>
            </a:r>
            <a:r>
              <a:rPr sz="300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types </a:t>
            </a:r>
            <a:r>
              <a:rPr sz="30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of </a:t>
            </a:r>
            <a:r>
              <a:rPr sz="3000" spc="-20" dirty="0">
                <a:solidFill>
                  <a:srgbClr val="5C5C5C"/>
                </a:solidFill>
                <a:latin typeface="Palatino Linotype"/>
                <a:cs typeface="Palatino Linotype"/>
              </a:rPr>
              <a:t>behaviors are </a:t>
            </a:r>
            <a:r>
              <a:rPr sz="3000" spc="30" dirty="0">
                <a:solidFill>
                  <a:srgbClr val="5C5C5C"/>
                </a:solidFill>
                <a:latin typeface="Palatino Linotype"/>
                <a:cs typeface="Palatino Linotype"/>
              </a:rPr>
              <a:t>not </a:t>
            </a:r>
            <a:r>
              <a:rPr sz="3000" spc="-45" dirty="0">
                <a:solidFill>
                  <a:srgbClr val="5C5C5C"/>
                </a:solidFill>
                <a:latin typeface="Palatino Linotype"/>
                <a:cs typeface="Palatino Linotype"/>
              </a:rPr>
              <a:t>haphazard; </a:t>
            </a:r>
            <a:r>
              <a:rPr sz="30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if </a:t>
            </a:r>
            <a:r>
              <a:rPr sz="3000" spc="-5" dirty="0">
                <a:solidFill>
                  <a:srgbClr val="5C5C5C"/>
                </a:solidFill>
                <a:latin typeface="Palatino Linotype"/>
                <a:cs typeface="Palatino Linotype"/>
              </a:rPr>
              <a:t>sleep </a:t>
            </a:r>
            <a:r>
              <a:rPr sz="3000" spc="-40" dirty="0">
                <a:solidFill>
                  <a:srgbClr val="5C5C5C"/>
                </a:solidFill>
                <a:latin typeface="Palatino Linotype"/>
                <a:cs typeface="Palatino Linotype"/>
              </a:rPr>
              <a:t>deprivation </a:t>
            </a:r>
            <a:r>
              <a:rPr sz="3000" spc="30" dirty="0">
                <a:solidFill>
                  <a:srgbClr val="5C5C5C"/>
                </a:solidFill>
                <a:latin typeface="Palatino Linotype"/>
                <a:cs typeface="Palatino Linotype"/>
              </a:rPr>
              <a:t>is  </a:t>
            </a:r>
            <a:r>
              <a:rPr sz="3000" spc="10" dirty="0">
                <a:solidFill>
                  <a:srgbClr val="5C5C5C"/>
                </a:solidFill>
                <a:latin typeface="Palatino Linotype"/>
                <a:cs typeface="Palatino Linotype"/>
              </a:rPr>
              <a:t>present, </a:t>
            </a:r>
            <a:r>
              <a:rPr sz="30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fasting </a:t>
            </a:r>
            <a:r>
              <a:rPr sz="3000" spc="-70" dirty="0">
                <a:solidFill>
                  <a:srgbClr val="5C5C5C"/>
                </a:solidFill>
                <a:latin typeface="Palatino Linotype"/>
                <a:cs typeface="Palatino Linotype"/>
              </a:rPr>
              <a:t>and </a:t>
            </a:r>
            <a:r>
              <a:rPr sz="3000" spc="0" dirty="0">
                <a:solidFill>
                  <a:srgbClr val="5C5C5C"/>
                </a:solidFill>
                <a:latin typeface="Palatino Linotype"/>
                <a:cs typeface="Palatino Linotype"/>
              </a:rPr>
              <a:t>social </a:t>
            </a:r>
            <a:r>
              <a:rPr sz="3000" spc="10" dirty="0">
                <a:solidFill>
                  <a:srgbClr val="5C5C5C"/>
                </a:solidFill>
                <a:latin typeface="Palatino Linotype"/>
                <a:cs typeface="Palatino Linotype"/>
              </a:rPr>
              <a:t>isolation </a:t>
            </a:r>
            <a:r>
              <a:rPr sz="3000" spc="-20" dirty="0">
                <a:solidFill>
                  <a:srgbClr val="5C5C5C"/>
                </a:solidFill>
                <a:latin typeface="Palatino Linotype"/>
                <a:cs typeface="Palatino Linotype"/>
              </a:rPr>
              <a:t>are </a:t>
            </a:r>
            <a:r>
              <a:rPr sz="3000" spc="15" dirty="0">
                <a:solidFill>
                  <a:srgbClr val="5C5C5C"/>
                </a:solidFill>
                <a:latin typeface="Palatino Linotype"/>
                <a:cs typeface="Palatino Linotype"/>
              </a:rPr>
              <a:t>often </a:t>
            </a:r>
            <a:r>
              <a:rPr sz="3000" dirty="0">
                <a:solidFill>
                  <a:srgbClr val="5C5C5C"/>
                </a:solidFill>
                <a:latin typeface="Palatino Linotype"/>
                <a:cs typeface="Palatino Linotype"/>
              </a:rPr>
              <a:t>also </a:t>
            </a:r>
            <a:r>
              <a:rPr sz="3000" spc="10" dirty="0">
                <a:solidFill>
                  <a:srgbClr val="5C5C5C"/>
                </a:solidFill>
                <a:latin typeface="Palatino Linotype"/>
                <a:cs typeface="Palatino Linotype"/>
              </a:rPr>
              <a:t>present, </a:t>
            </a:r>
            <a:r>
              <a:rPr sz="3000" spc="0" dirty="0">
                <a:solidFill>
                  <a:srgbClr val="5C5C5C"/>
                </a:solidFill>
                <a:latin typeface="Palatino Linotype"/>
                <a:cs typeface="Palatino Linotype"/>
              </a:rPr>
              <a:t>such </a:t>
            </a:r>
            <a:r>
              <a:rPr sz="3000" dirty="0">
                <a:solidFill>
                  <a:srgbClr val="5C5C5C"/>
                </a:solidFill>
                <a:latin typeface="Palatino Linotype"/>
                <a:cs typeface="Palatino Linotype"/>
              </a:rPr>
              <a:t>as  </a:t>
            </a:r>
            <a:r>
              <a:rPr sz="300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when </a:t>
            </a:r>
            <a:r>
              <a:rPr sz="3000" spc="-60" dirty="0">
                <a:solidFill>
                  <a:srgbClr val="5C5C5C"/>
                </a:solidFill>
                <a:latin typeface="Palatino Linotype"/>
                <a:cs typeface="Palatino Linotype"/>
              </a:rPr>
              <a:t>a </a:t>
            </a:r>
            <a:r>
              <a:rPr sz="3000" spc="-75" dirty="0">
                <a:solidFill>
                  <a:srgbClr val="5C5C5C"/>
                </a:solidFill>
                <a:latin typeface="Palatino Linotype"/>
                <a:cs typeface="Palatino Linotype"/>
              </a:rPr>
              <a:t>young </a:t>
            </a:r>
            <a:r>
              <a:rPr sz="30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person goes </a:t>
            </a:r>
            <a:r>
              <a:rPr sz="3000" spc="-5" dirty="0">
                <a:solidFill>
                  <a:srgbClr val="5C5C5C"/>
                </a:solidFill>
                <a:latin typeface="Palatino Linotype"/>
                <a:cs typeface="Palatino Linotype"/>
              </a:rPr>
              <a:t>alone </a:t>
            </a:r>
            <a:r>
              <a:rPr sz="3000" spc="25" dirty="0">
                <a:solidFill>
                  <a:srgbClr val="5C5C5C"/>
                </a:solidFill>
                <a:latin typeface="Palatino Linotype"/>
                <a:cs typeface="Palatino Linotype"/>
              </a:rPr>
              <a:t>into </a:t>
            </a:r>
            <a:r>
              <a:rPr sz="3000" spc="35" dirty="0">
                <a:solidFill>
                  <a:srgbClr val="5C5C5C"/>
                </a:solidFill>
                <a:latin typeface="Palatino Linotype"/>
                <a:cs typeface="Palatino Linotype"/>
              </a:rPr>
              <a:t>the </a:t>
            </a:r>
            <a:r>
              <a:rPr sz="3000" spc="15" dirty="0">
                <a:solidFill>
                  <a:srgbClr val="5C5C5C"/>
                </a:solidFill>
                <a:latin typeface="Palatino Linotype"/>
                <a:cs typeface="Palatino Linotype"/>
              </a:rPr>
              <a:t>forest </a:t>
            </a:r>
            <a:r>
              <a:rPr sz="3000" spc="5" dirty="0">
                <a:solidFill>
                  <a:srgbClr val="5C5C5C"/>
                </a:solidFill>
                <a:latin typeface="Palatino Linotype"/>
                <a:cs typeface="Palatino Linotype"/>
              </a:rPr>
              <a:t>on </a:t>
            </a:r>
            <a:r>
              <a:rPr sz="3000" spc="-60" dirty="0">
                <a:solidFill>
                  <a:srgbClr val="5C5C5C"/>
                </a:solidFill>
                <a:latin typeface="Palatino Linotype"/>
                <a:cs typeface="Palatino Linotype"/>
              </a:rPr>
              <a:t>a </a:t>
            </a:r>
            <a:r>
              <a:rPr sz="3000" spc="25" dirty="0">
                <a:solidFill>
                  <a:srgbClr val="5C5C5C"/>
                </a:solidFill>
                <a:latin typeface="Palatino Linotype"/>
                <a:cs typeface="Palatino Linotype"/>
              </a:rPr>
              <a:t>quest </a:t>
            </a:r>
            <a:r>
              <a:rPr sz="30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for </a:t>
            </a:r>
            <a:r>
              <a:rPr sz="3000" spc="-60" dirty="0">
                <a:solidFill>
                  <a:srgbClr val="5C5C5C"/>
                </a:solidFill>
                <a:latin typeface="Palatino Linotype"/>
                <a:cs typeface="Palatino Linotype"/>
              </a:rPr>
              <a:t>a  </a:t>
            </a:r>
            <a:r>
              <a:rPr sz="3000" spc="-55" dirty="0">
                <a:solidFill>
                  <a:srgbClr val="5C5C5C"/>
                </a:solidFill>
                <a:latin typeface="Palatino Linotype"/>
                <a:cs typeface="Palatino Linotype"/>
              </a:rPr>
              <a:t>guardian </a:t>
            </a:r>
            <a:r>
              <a:rPr sz="3000" spc="10" dirty="0">
                <a:solidFill>
                  <a:srgbClr val="5C5C5C"/>
                </a:solidFill>
                <a:latin typeface="Palatino Linotype"/>
                <a:cs typeface="Palatino Linotype"/>
              </a:rPr>
              <a:t>spirit. </a:t>
            </a:r>
            <a:r>
              <a:rPr sz="3000" spc="-50" dirty="0">
                <a:solidFill>
                  <a:srgbClr val="5C5C5C"/>
                </a:solidFill>
                <a:latin typeface="Palatino Linotype"/>
                <a:cs typeface="Palatino Linotype"/>
              </a:rPr>
              <a:t>Moreover, </a:t>
            </a:r>
            <a:r>
              <a:rPr sz="3000" spc="35" dirty="0">
                <a:solidFill>
                  <a:srgbClr val="5C5C5C"/>
                </a:solidFill>
                <a:latin typeface="Palatino Linotype"/>
                <a:cs typeface="Palatino Linotype"/>
              </a:rPr>
              <a:t>these </a:t>
            </a:r>
            <a:r>
              <a:rPr sz="300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types </a:t>
            </a:r>
            <a:r>
              <a:rPr sz="30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of </a:t>
            </a:r>
            <a:r>
              <a:rPr sz="3000" spc="-5" dirty="0">
                <a:solidFill>
                  <a:srgbClr val="5C5C5C"/>
                </a:solidFill>
                <a:latin typeface="Palatino Linotype"/>
                <a:cs typeface="Palatino Linotype"/>
              </a:rPr>
              <a:t>induction </a:t>
            </a:r>
            <a:r>
              <a:rPr sz="3000" spc="0" dirty="0">
                <a:solidFill>
                  <a:srgbClr val="5C5C5C"/>
                </a:solidFill>
                <a:latin typeface="Palatino Linotype"/>
                <a:cs typeface="Palatino Linotype"/>
              </a:rPr>
              <a:t>methods </a:t>
            </a:r>
            <a:r>
              <a:rPr sz="3000" spc="-50" dirty="0">
                <a:solidFill>
                  <a:srgbClr val="5C5C5C"/>
                </a:solidFill>
                <a:latin typeface="Palatino Linotype"/>
                <a:cs typeface="Palatino Linotype"/>
              </a:rPr>
              <a:t>rarely  </a:t>
            </a:r>
            <a:r>
              <a:rPr sz="3000" spc="-20" dirty="0">
                <a:solidFill>
                  <a:srgbClr val="5C5C5C"/>
                </a:solidFill>
                <a:latin typeface="Palatino Linotype"/>
                <a:cs typeface="Palatino Linotype"/>
              </a:rPr>
              <a:t>are </a:t>
            </a:r>
            <a:r>
              <a:rPr sz="3000" dirty="0">
                <a:solidFill>
                  <a:srgbClr val="5C5C5C"/>
                </a:solidFill>
                <a:latin typeface="Palatino Linotype"/>
                <a:cs typeface="Palatino Linotype"/>
              </a:rPr>
              <a:t>associated </a:t>
            </a:r>
            <a:r>
              <a:rPr sz="30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with </a:t>
            </a:r>
            <a:r>
              <a:rPr sz="3000" spc="10" dirty="0">
                <a:solidFill>
                  <a:srgbClr val="5C5C5C"/>
                </a:solidFill>
                <a:latin typeface="Palatino Linotype"/>
                <a:cs typeface="Palatino Linotype"/>
              </a:rPr>
              <a:t>possession </a:t>
            </a:r>
            <a:r>
              <a:rPr sz="3000" spc="5" dirty="0">
                <a:solidFill>
                  <a:srgbClr val="5C5C5C"/>
                </a:solidFill>
                <a:latin typeface="Palatino Linotype"/>
                <a:cs typeface="Palatino Linotype"/>
              </a:rPr>
              <a:t>trance (Winkelman</a:t>
            </a:r>
            <a:r>
              <a:rPr sz="3000" spc="47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3000" spc="180" dirty="0">
                <a:solidFill>
                  <a:srgbClr val="5C5C5C"/>
                </a:solidFill>
                <a:latin typeface="Palatino Linotype"/>
                <a:cs typeface="Palatino Linotype"/>
              </a:rPr>
              <a:t>1986)</a:t>
            </a:r>
            <a:endParaRPr sz="3000">
              <a:latin typeface="Palatino Linotype"/>
              <a:cs typeface="Palatino Linotype"/>
            </a:endParaRPr>
          </a:p>
          <a:p>
            <a:pPr marL="63500" marR="123189">
              <a:lnSpc>
                <a:spcPct val="117600"/>
              </a:lnSpc>
              <a:spcBef>
                <a:spcPts val="1340"/>
              </a:spcBef>
            </a:pPr>
            <a:r>
              <a:rPr sz="1700" i="1" spc="-20" dirty="0">
                <a:solidFill>
                  <a:srgbClr val="5C5C5C"/>
                </a:solidFill>
                <a:latin typeface="Palatino Linotype"/>
                <a:cs typeface="Palatino Linotype"/>
              </a:rPr>
              <a:t>Dramaticized</a:t>
            </a:r>
            <a:r>
              <a:rPr sz="1700" i="1" spc="-5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-30" dirty="0">
                <a:solidFill>
                  <a:srgbClr val="5C5C5C"/>
                </a:solidFill>
                <a:latin typeface="Palatino Linotype"/>
                <a:cs typeface="Palatino Linotype"/>
              </a:rPr>
              <a:t>image</a:t>
            </a:r>
            <a:r>
              <a:rPr sz="1700" i="1" spc="-5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35" dirty="0">
                <a:solidFill>
                  <a:srgbClr val="5C5C5C"/>
                </a:solidFill>
                <a:latin typeface="Palatino Linotype"/>
                <a:cs typeface="Palatino Linotype"/>
              </a:rPr>
              <a:t>of</a:t>
            </a:r>
            <a:r>
              <a:rPr sz="1700" i="1" spc="-5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-30" dirty="0">
                <a:solidFill>
                  <a:srgbClr val="5C5C5C"/>
                </a:solidFill>
                <a:latin typeface="Palatino Linotype"/>
                <a:cs typeface="Palatino Linotype"/>
              </a:rPr>
              <a:t>Indian</a:t>
            </a:r>
            <a:r>
              <a:rPr sz="1700" i="1" spc="-5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-25" dirty="0">
                <a:solidFill>
                  <a:srgbClr val="5C5C5C"/>
                </a:solidFill>
                <a:latin typeface="Palatino Linotype"/>
                <a:cs typeface="Palatino Linotype"/>
              </a:rPr>
              <a:t>shaman</a:t>
            </a:r>
            <a:r>
              <a:rPr sz="1700" i="1" spc="-5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-25" dirty="0">
                <a:solidFill>
                  <a:srgbClr val="5C5C5C"/>
                </a:solidFill>
                <a:latin typeface="Palatino Linotype"/>
                <a:cs typeface="Palatino Linotype"/>
              </a:rPr>
              <a:t>healing</a:t>
            </a:r>
            <a:r>
              <a:rPr sz="1700" i="1" spc="-5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40" dirty="0">
                <a:solidFill>
                  <a:srgbClr val="5C5C5C"/>
                </a:solidFill>
                <a:latin typeface="Palatino Linotype"/>
                <a:cs typeface="Palatino Linotype"/>
              </a:rPr>
              <a:t>a</a:t>
            </a:r>
            <a:r>
              <a:rPr sz="1700" i="1" spc="-5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-20" dirty="0">
                <a:solidFill>
                  <a:srgbClr val="5C5C5C"/>
                </a:solidFill>
                <a:latin typeface="Palatino Linotype"/>
                <a:cs typeface="Palatino Linotype"/>
              </a:rPr>
              <a:t>sick</a:t>
            </a:r>
            <a:r>
              <a:rPr sz="1700" i="1" spc="-5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-5" dirty="0">
                <a:solidFill>
                  <a:srgbClr val="5C5C5C"/>
                </a:solidFill>
                <a:latin typeface="Palatino Linotype"/>
                <a:cs typeface="Palatino Linotype"/>
              </a:rPr>
              <a:t>patient,</a:t>
            </a:r>
            <a:r>
              <a:rPr sz="1700" i="1" spc="-5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-25" dirty="0">
                <a:solidFill>
                  <a:srgbClr val="5C5C5C"/>
                </a:solidFill>
                <a:latin typeface="Palatino Linotype"/>
                <a:cs typeface="Palatino Linotype"/>
              </a:rPr>
              <a:t>distributed</a:t>
            </a:r>
            <a:r>
              <a:rPr sz="1700" i="1" spc="-5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-10" dirty="0">
                <a:solidFill>
                  <a:srgbClr val="5C5C5C"/>
                </a:solidFill>
                <a:latin typeface="Palatino Linotype"/>
                <a:cs typeface="Palatino Linotype"/>
              </a:rPr>
              <a:t>as</a:t>
            </a:r>
            <a:r>
              <a:rPr sz="1700" i="1" spc="-5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40" dirty="0">
                <a:solidFill>
                  <a:srgbClr val="5C5C5C"/>
                </a:solidFill>
                <a:latin typeface="Palatino Linotype"/>
                <a:cs typeface="Palatino Linotype"/>
              </a:rPr>
              <a:t>a</a:t>
            </a:r>
            <a:r>
              <a:rPr sz="1700" i="1" spc="-5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-45" dirty="0">
                <a:solidFill>
                  <a:srgbClr val="5C5C5C"/>
                </a:solidFill>
                <a:latin typeface="Palatino Linotype"/>
                <a:cs typeface="Palatino Linotype"/>
              </a:rPr>
              <a:t>novelty</a:t>
            </a:r>
            <a:r>
              <a:rPr sz="1700" i="1" spc="-5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-25" dirty="0">
                <a:solidFill>
                  <a:srgbClr val="5C5C5C"/>
                </a:solidFill>
                <a:latin typeface="Palatino Linotype"/>
                <a:cs typeface="Palatino Linotype"/>
              </a:rPr>
              <a:t>item</a:t>
            </a:r>
            <a:r>
              <a:rPr sz="1700" i="1" spc="-5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-35" dirty="0">
                <a:solidFill>
                  <a:srgbClr val="5C5C5C"/>
                </a:solidFill>
                <a:latin typeface="Palatino Linotype"/>
                <a:cs typeface="Palatino Linotype"/>
              </a:rPr>
              <a:t>on</a:t>
            </a:r>
            <a:r>
              <a:rPr sz="1700" i="1" spc="-5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40" dirty="0">
                <a:solidFill>
                  <a:srgbClr val="5C5C5C"/>
                </a:solidFill>
                <a:latin typeface="Palatino Linotype"/>
                <a:cs typeface="Palatino Linotype"/>
              </a:rPr>
              <a:t>a</a:t>
            </a:r>
            <a:r>
              <a:rPr sz="1700" i="1" spc="-5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-20" dirty="0">
                <a:solidFill>
                  <a:srgbClr val="5C5C5C"/>
                </a:solidFill>
                <a:latin typeface="Palatino Linotype"/>
                <a:cs typeface="Palatino Linotype"/>
              </a:rPr>
              <a:t>postcard.</a:t>
            </a:r>
            <a:r>
              <a:rPr sz="1700" i="1" spc="-5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-55" dirty="0">
                <a:solidFill>
                  <a:srgbClr val="5C5C5C"/>
                </a:solidFill>
                <a:latin typeface="Palatino Linotype"/>
                <a:cs typeface="Palatino Linotype"/>
              </a:rPr>
              <a:t>Henry</a:t>
            </a:r>
            <a:r>
              <a:rPr sz="1700" i="1" spc="-5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-20" dirty="0">
                <a:solidFill>
                  <a:srgbClr val="5C5C5C"/>
                </a:solidFill>
                <a:latin typeface="Palatino Linotype"/>
                <a:cs typeface="Palatino Linotype"/>
              </a:rPr>
              <a:t>Solomon</a:t>
            </a:r>
            <a:r>
              <a:rPr sz="1700" i="1" spc="-5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-30" dirty="0">
                <a:solidFill>
                  <a:srgbClr val="5C5C5C"/>
                </a:solidFill>
                <a:latin typeface="Palatino Linotype"/>
                <a:cs typeface="Palatino Linotype"/>
              </a:rPr>
              <a:t>Wellcome.  </a:t>
            </a:r>
            <a:r>
              <a:rPr sz="1700" i="1" spc="-20" dirty="0">
                <a:solidFill>
                  <a:srgbClr val="5C5C5C"/>
                </a:solidFill>
                <a:latin typeface="Palatino Linotype"/>
                <a:cs typeface="Palatino Linotype"/>
              </a:rPr>
              <a:t>held </a:t>
            </a:r>
            <a:r>
              <a:rPr sz="1700" i="1" spc="-40" dirty="0">
                <a:solidFill>
                  <a:srgbClr val="5C5C5C"/>
                </a:solidFill>
                <a:latin typeface="Palatino Linotype"/>
                <a:cs typeface="Palatino Linotype"/>
              </a:rPr>
              <a:t>by </a:t>
            </a:r>
            <a:r>
              <a:rPr sz="1700" i="1" spc="-65" dirty="0">
                <a:solidFill>
                  <a:srgbClr val="5C5C5C"/>
                </a:solidFill>
                <a:latin typeface="Palatino Linotype"/>
                <a:cs typeface="Palatino Linotype"/>
              </a:rPr>
              <a:t>NARA </a:t>
            </a:r>
            <a:r>
              <a:rPr sz="1700" i="1" spc="-55" dirty="0">
                <a:solidFill>
                  <a:srgbClr val="5C5C5C"/>
                </a:solidFill>
                <a:latin typeface="Palatino Linotype"/>
                <a:cs typeface="Palatino Linotype"/>
              </a:rPr>
              <a:t>Pacific </a:t>
            </a:r>
            <a:r>
              <a:rPr sz="1700" i="1" spc="5" dirty="0">
                <a:solidFill>
                  <a:srgbClr val="5C5C5C"/>
                </a:solidFill>
                <a:latin typeface="Palatino Linotype"/>
                <a:cs typeface="Palatino Linotype"/>
              </a:rPr>
              <a:t>Alaska </a:t>
            </a:r>
            <a:r>
              <a:rPr sz="1700" i="1" spc="-20" dirty="0">
                <a:solidFill>
                  <a:srgbClr val="5C5C5C"/>
                </a:solidFill>
                <a:latin typeface="Palatino Linotype"/>
                <a:cs typeface="Palatino Linotype"/>
              </a:rPr>
              <a:t>Region. </a:t>
            </a:r>
            <a:r>
              <a:rPr sz="1700" i="1" spc="-45" dirty="0">
                <a:solidFill>
                  <a:srgbClr val="5C5C5C"/>
                </a:solidFill>
                <a:latin typeface="Palatino Linotype"/>
                <a:cs typeface="Palatino Linotype"/>
              </a:rPr>
              <a:t>Public </a:t>
            </a:r>
            <a:r>
              <a:rPr sz="1700" i="1" spc="-35" dirty="0">
                <a:solidFill>
                  <a:srgbClr val="5C5C5C"/>
                </a:solidFill>
                <a:latin typeface="Palatino Linotype"/>
                <a:cs typeface="Palatino Linotype"/>
              </a:rPr>
              <a:t>Domain </a:t>
            </a:r>
            <a:r>
              <a:rPr sz="1700" i="1" spc="-30" dirty="0">
                <a:solidFill>
                  <a:srgbClr val="5C5C5C"/>
                </a:solidFill>
                <a:latin typeface="Palatino Linotype"/>
                <a:cs typeface="Palatino Linotype"/>
              </a:rPr>
              <a:t>Image </a:t>
            </a:r>
            <a:r>
              <a:rPr sz="1700" i="1" spc="-15" dirty="0">
                <a:solidFill>
                  <a:srgbClr val="5C5C5C"/>
                </a:solidFill>
                <a:latin typeface="Palatino Linotype"/>
                <a:cs typeface="Palatino Linotype"/>
              </a:rPr>
              <a:t>via </a:t>
            </a:r>
            <a:r>
              <a:rPr sz="1700" i="1" spc="-10" dirty="0">
                <a:solidFill>
                  <a:srgbClr val="5C5C5C"/>
                </a:solidFill>
                <a:latin typeface="Palatino Linotype"/>
                <a:cs typeface="Palatino Linotype"/>
              </a:rPr>
              <a:t>Wikimedia</a:t>
            </a:r>
            <a:r>
              <a:rPr sz="1700" i="1" spc="-28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-35" dirty="0">
                <a:solidFill>
                  <a:srgbClr val="5C5C5C"/>
                </a:solidFill>
                <a:latin typeface="Palatino Linotype"/>
                <a:cs typeface="Palatino Linotype"/>
              </a:rPr>
              <a:t>Commons.</a:t>
            </a:r>
            <a:endParaRPr sz="17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2400" y="3797300"/>
            <a:ext cx="56013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FFFFFF"/>
                </a:solidFill>
                <a:latin typeface="Palatino Linotype"/>
                <a:cs typeface="Palatino Linotype"/>
              </a:rPr>
              <a:t>This</a:t>
            </a:r>
            <a:r>
              <a:rPr sz="900" spc="6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900"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Teaching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Exercise</a:t>
            </a:r>
            <a:r>
              <a:rPr sz="900" spc="6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5" dirty="0">
                <a:solidFill>
                  <a:srgbClr val="FFFFFF"/>
                </a:solidFill>
                <a:latin typeface="Palatino Linotype"/>
                <a:cs typeface="Palatino Linotype"/>
              </a:rPr>
              <a:t>is</a:t>
            </a:r>
            <a:r>
              <a:rPr sz="900" spc="6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Palatino Linotype"/>
                <a:cs typeface="Palatino Linotype"/>
              </a:rPr>
              <a:t>provided</a:t>
            </a:r>
            <a:r>
              <a:rPr sz="900" spc="6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900" spc="-35" dirty="0">
                <a:solidFill>
                  <a:srgbClr val="FFFFFF"/>
                </a:solidFill>
                <a:latin typeface="Palatino Linotype"/>
                <a:cs typeface="Palatino Linotype"/>
              </a:rPr>
              <a:t>by</a:t>
            </a:r>
            <a:r>
              <a:rPr sz="900" spc="6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900" spc="5" dirty="0">
                <a:solidFill>
                  <a:srgbClr val="FFFFFF"/>
                </a:solidFill>
                <a:latin typeface="Palatino Linotype"/>
                <a:cs typeface="Palatino Linotype"/>
              </a:rPr>
              <a:t>the</a:t>
            </a:r>
            <a:r>
              <a:rPr sz="900" spc="6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900" u="sng" spc="-1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Human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Relations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Area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Files</a:t>
            </a:r>
            <a:r>
              <a:rPr sz="900" spc="5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0" dirty="0">
                <a:solidFill>
                  <a:srgbClr val="FFFFFF"/>
                </a:solidFill>
                <a:latin typeface="Palatino Linotype"/>
                <a:cs typeface="Palatino Linotype"/>
              </a:rPr>
              <a:t>at</a:t>
            </a:r>
            <a:r>
              <a:rPr sz="900" spc="6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900" spc="-30" dirty="0">
                <a:solidFill>
                  <a:srgbClr val="FFFFFF"/>
                </a:solidFill>
                <a:latin typeface="Palatino Linotype"/>
                <a:cs typeface="Palatino Linotype"/>
              </a:rPr>
              <a:t>Yale</a:t>
            </a:r>
            <a:r>
              <a:rPr sz="900" spc="6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University</a:t>
            </a:r>
            <a:r>
              <a:rPr sz="900" spc="6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900" dirty="0">
                <a:solidFill>
                  <a:srgbClr val="FFFFFF"/>
                </a:solidFill>
                <a:latin typeface="Palatino Linotype"/>
                <a:cs typeface="Palatino Linotype"/>
              </a:rPr>
              <a:t>in</a:t>
            </a:r>
            <a:r>
              <a:rPr sz="900" spc="6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Palatino Linotype"/>
                <a:cs typeface="Palatino Linotype"/>
              </a:rPr>
              <a:t>New</a:t>
            </a:r>
            <a:r>
              <a:rPr sz="900" spc="6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900" spc="-15" dirty="0">
                <a:solidFill>
                  <a:srgbClr val="FFFFFF"/>
                </a:solidFill>
                <a:latin typeface="Palatino Linotype"/>
                <a:cs typeface="Palatino Linotype"/>
              </a:rPr>
              <a:t>Haven,</a:t>
            </a:r>
            <a:r>
              <a:rPr sz="900" spc="6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900" spc="0" dirty="0">
                <a:solidFill>
                  <a:srgbClr val="FFFFFF"/>
                </a:solidFill>
                <a:latin typeface="Palatino Linotype"/>
                <a:cs typeface="Palatino Linotype"/>
              </a:rPr>
              <a:t>CT</a:t>
            </a:r>
            <a:endParaRPr sz="9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1400" y="9588500"/>
            <a:ext cx="56013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This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Teaching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Exercise</a:t>
            </a:r>
            <a:r>
              <a:rPr sz="900" spc="6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is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provided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by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the</a:t>
            </a:r>
            <a:r>
              <a:rPr sz="900" spc="6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u="sng" spc="-1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Human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Relations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Area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Files</a:t>
            </a:r>
            <a:r>
              <a:rPr sz="900" spc="5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0" dirty="0">
                <a:solidFill>
                  <a:srgbClr val="5C5C5C"/>
                </a:solidFill>
                <a:latin typeface="Palatino Linotype"/>
                <a:cs typeface="Palatino Linotype"/>
              </a:rPr>
              <a:t>at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Yale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University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dirty="0">
                <a:solidFill>
                  <a:srgbClr val="5C5C5C"/>
                </a:solidFill>
                <a:latin typeface="Palatino Linotype"/>
                <a:cs typeface="Palatino Linotype"/>
              </a:rPr>
              <a:t>in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New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Haven,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0" dirty="0">
                <a:solidFill>
                  <a:srgbClr val="5C5C5C"/>
                </a:solidFill>
                <a:latin typeface="Palatino Linotype"/>
                <a:cs typeface="Palatino Linotype"/>
              </a:rPr>
              <a:t>CT</a:t>
            </a:r>
            <a:endParaRPr sz="9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9492" y="127082"/>
            <a:ext cx="6248117" cy="96265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23100" y="1574800"/>
            <a:ext cx="5397500" cy="0"/>
          </a:xfrm>
          <a:custGeom>
            <a:avLst/>
            <a:gdLst/>
            <a:ahLst/>
            <a:cxnLst/>
            <a:rect l="l" t="t" r="r" b="b"/>
            <a:pathLst>
              <a:path w="5397500">
                <a:moveTo>
                  <a:pt x="0" y="0"/>
                </a:moveTo>
                <a:lnTo>
                  <a:pt x="5397500" y="0"/>
                </a:lnTo>
              </a:path>
            </a:pathLst>
          </a:custGeom>
          <a:ln w="38100">
            <a:solidFill>
              <a:srgbClr val="747676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061200" y="579627"/>
            <a:ext cx="5156200" cy="47897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00" u="none" spc="-300" dirty="0"/>
              <a:t>SLEEP TRANCE</a:t>
            </a:r>
            <a:endParaRPr sz="3000" spc="-300" dirty="0"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6420485" marR="5080">
              <a:lnSpc>
                <a:spcPts val="3300"/>
              </a:lnSpc>
              <a:spcBef>
                <a:spcPts val="660"/>
              </a:spcBef>
            </a:pPr>
            <a:r>
              <a:rPr sz="3200" spc="-20" dirty="0"/>
              <a:t>If </a:t>
            </a:r>
            <a:r>
              <a:rPr sz="3200" spc="-15" dirty="0"/>
              <a:t>sleeping </a:t>
            </a:r>
            <a:r>
              <a:rPr sz="3200" spc="30" dirty="0"/>
              <a:t>is </a:t>
            </a:r>
            <a:r>
              <a:rPr sz="3200" spc="40" dirty="0"/>
              <a:t>the </a:t>
            </a:r>
            <a:r>
              <a:rPr sz="3200" spc="-5" dirty="0"/>
              <a:t>induction  </a:t>
            </a:r>
            <a:r>
              <a:rPr sz="3200" spc="5" dirty="0"/>
              <a:t>method, trance </a:t>
            </a:r>
            <a:r>
              <a:rPr sz="3200" spc="-50" dirty="0"/>
              <a:t>usually  </a:t>
            </a:r>
            <a:r>
              <a:rPr sz="3200" spc="-45" dirty="0"/>
              <a:t>involves </a:t>
            </a:r>
            <a:r>
              <a:rPr sz="3200" spc="-65" dirty="0"/>
              <a:t>a </a:t>
            </a:r>
            <a:r>
              <a:rPr sz="3200" spc="10" dirty="0"/>
              <a:t>non-possession  </a:t>
            </a:r>
            <a:r>
              <a:rPr sz="3200" spc="5" dirty="0"/>
              <a:t>trance </a:t>
            </a:r>
            <a:r>
              <a:rPr sz="3200" spc="0" dirty="0"/>
              <a:t>such </a:t>
            </a:r>
            <a:r>
              <a:rPr sz="3200" dirty="0"/>
              <a:t>as </a:t>
            </a:r>
            <a:r>
              <a:rPr sz="3200" spc="-65" dirty="0"/>
              <a:t>a </a:t>
            </a:r>
            <a:r>
              <a:rPr sz="3200" spc="0" dirty="0"/>
              <a:t>soul  </a:t>
            </a:r>
            <a:r>
              <a:rPr sz="3200" spc="-40" dirty="0"/>
              <a:t>journey. </a:t>
            </a:r>
            <a:r>
              <a:rPr sz="3200" spc="10" dirty="0"/>
              <a:t>Possession </a:t>
            </a:r>
            <a:r>
              <a:rPr sz="3200" spc="25" dirty="0"/>
              <a:t>trances,  </a:t>
            </a:r>
            <a:r>
              <a:rPr sz="3200" spc="5" dirty="0"/>
              <a:t>on </a:t>
            </a:r>
            <a:r>
              <a:rPr sz="3200" spc="40" dirty="0"/>
              <a:t>the </a:t>
            </a:r>
            <a:r>
              <a:rPr sz="3200" spc="25" dirty="0"/>
              <a:t>other </a:t>
            </a:r>
            <a:r>
              <a:rPr sz="3200" spc="-25" dirty="0"/>
              <a:t>hand, </a:t>
            </a:r>
            <a:r>
              <a:rPr sz="3200" spc="-20" dirty="0"/>
              <a:t>are  </a:t>
            </a:r>
            <a:r>
              <a:rPr sz="3200" dirty="0"/>
              <a:t>associated </a:t>
            </a:r>
            <a:r>
              <a:rPr sz="3200" spc="-15" dirty="0"/>
              <a:t>with </a:t>
            </a:r>
            <a:r>
              <a:rPr sz="3200" spc="10" dirty="0"/>
              <a:t>subsequent  </a:t>
            </a:r>
            <a:r>
              <a:rPr sz="3200" spc="0" dirty="0"/>
              <a:t>amnesia, </a:t>
            </a:r>
            <a:r>
              <a:rPr sz="3200" spc="-5" dirty="0"/>
              <a:t>convulsions, </a:t>
            </a:r>
            <a:r>
              <a:rPr sz="3200" spc="-75" dirty="0"/>
              <a:t>and  </a:t>
            </a:r>
            <a:r>
              <a:rPr sz="3200" dirty="0"/>
              <a:t>spontaneous </a:t>
            </a:r>
            <a:r>
              <a:rPr sz="3200" spc="35" dirty="0"/>
              <a:t>onset </a:t>
            </a:r>
            <a:r>
              <a:rPr sz="3200" spc="-15" dirty="0"/>
              <a:t>of </a:t>
            </a:r>
            <a:r>
              <a:rPr sz="3200" spc="10" dirty="0"/>
              <a:t>trances  </a:t>
            </a:r>
            <a:r>
              <a:rPr sz="3200" spc="5" dirty="0"/>
              <a:t>(Winkelman</a:t>
            </a:r>
            <a:r>
              <a:rPr sz="3200" spc="75" dirty="0"/>
              <a:t> </a:t>
            </a:r>
            <a:r>
              <a:rPr sz="3200" spc="175" dirty="0"/>
              <a:t>1986).</a:t>
            </a:r>
            <a:endParaRPr sz="3200"/>
          </a:p>
          <a:p>
            <a:pPr marL="6395085" marR="266700">
              <a:lnSpc>
                <a:spcPct val="117600"/>
              </a:lnSpc>
              <a:spcBef>
                <a:spcPts val="3379"/>
              </a:spcBef>
            </a:pPr>
            <a:r>
              <a:rPr sz="1700" i="1" spc="-30" dirty="0">
                <a:latin typeface="Palatino Linotype"/>
                <a:cs typeface="Palatino Linotype"/>
              </a:rPr>
              <a:t>A </a:t>
            </a:r>
            <a:r>
              <a:rPr sz="1700" i="1" spc="-50" dirty="0">
                <a:latin typeface="Palatino Linotype"/>
                <a:cs typeface="Palatino Linotype"/>
              </a:rPr>
              <a:t>Tao </a:t>
            </a:r>
            <a:r>
              <a:rPr sz="1700" i="1" spc="-25" dirty="0">
                <a:latin typeface="Palatino Linotype"/>
                <a:cs typeface="Palatino Linotype"/>
              </a:rPr>
              <a:t>priest </a:t>
            </a:r>
            <a:r>
              <a:rPr sz="1700" i="1" spc="-35" dirty="0">
                <a:latin typeface="Palatino Linotype"/>
                <a:cs typeface="Palatino Linotype"/>
              </a:rPr>
              <a:t>enters </a:t>
            </a:r>
            <a:r>
              <a:rPr sz="1700" i="1" spc="-25" dirty="0">
                <a:latin typeface="Palatino Linotype"/>
                <a:cs typeface="Palatino Linotype"/>
              </a:rPr>
              <a:t>deep </a:t>
            </a:r>
            <a:r>
              <a:rPr sz="1700" i="1" spc="-20" dirty="0">
                <a:latin typeface="Palatino Linotype"/>
                <a:cs typeface="Palatino Linotype"/>
              </a:rPr>
              <a:t>meditative </a:t>
            </a:r>
            <a:r>
              <a:rPr sz="1700" i="1" spc="-30" dirty="0">
                <a:latin typeface="Palatino Linotype"/>
                <a:cs typeface="Palatino Linotype"/>
              </a:rPr>
              <a:t>trance </a:t>
            </a:r>
            <a:r>
              <a:rPr sz="1700" i="1" spc="-55" dirty="0">
                <a:latin typeface="Palatino Linotype"/>
                <a:cs typeface="Palatino Linotype"/>
              </a:rPr>
              <a:t>during </a:t>
            </a:r>
            <a:r>
              <a:rPr sz="1700" i="1" spc="-30" dirty="0">
                <a:latin typeface="Palatino Linotype"/>
                <a:cs typeface="Palatino Linotype"/>
              </a:rPr>
              <a:t>which </a:t>
            </a:r>
            <a:r>
              <a:rPr sz="1700" i="1" spc="-25" dirty="0">
                <a:latin typeface="Palatino Linotype"/>
                <a:cs typeface="Palatino Linotype"/>
              </a:rPr>
              <a:t>his  spirit </a:t>
            </a:r>
            <a:r>
              <a:rPr sz="1700" i="1" spc="-10" dirty="0">
                <a:latin typeface="Palatino Linotype"/>
                <a:cs typeface="Palatino Linotype"/>
              </a:rPr>
              <a:t>embarks </a:t>
            </a:r>
            <a:r>
              <a:rPr sz="1700" i="1" spc="-50" dirty="0">
                <a:latin typeface="Palatino Linotype"/>
                <a:cs typeface="Palatino Linotype"/>
              </a:rPr>
              <a:t>upon </a:t>
            </a:r>
            <a:r>
              <a:rPr sz="1700" i="1" spc="40" dirty="0">
                <a:latin typeface="Palatino Linotype"/>
                <a:cs typeface="Palatino Linotype"/>
              </a:rPr>
              <a:t>a </a:t>
            </a:r>
            <a:r>
              <a:rPr sz="1700" i="1" spc="-45" dirty="0">
                <a:latin typeface="Palatino Linotype"/>
                <a:cs typeface="Palatino Linotype"/>
              </a:rPr>
              <a:t>journey. </a:t>
            </a:r>
            <a:r>
              <a:rPr sz="1700" i="1" spc="-25" dirty="0">
                <a:latin typeface="Palatino Linotype"/>
                <a:cs typeface="Palatino Linotype"/>
              </a:rPr>
              <a:t>Illustration from Richard  </a:t>
            </a:r>
            <a:r>
              <a:rPr sz="1700" i="1" spc="-35" dirty="0">
                <a:latin typeface="Palatino Linotype"/>
                <a:cs typeface="Palatino Linotype"/>
              </a:rPr>
              <a:t>Wilhelm </a:t>
            </a:r>
            <a:r>
              <a:rPr sz="1700" i="1" spc="-30" dirty="0">
                <a:latin typeface="Palatino Linotype"/>
                <a:cs typeface="Palatino Linotype"/>
              </a:rPr>
              <a:t>“The Secret </a:t>
            </a:r>
            <a:r>
              <a:rPr sz="1700" i="1" spc="35" dirty="0">
                <a:latin typeface="Palatino Linotype"/>
                <a:cs typeface="Palatino Linotype"/>
              </a:rPr>
              <a:t>of </a:t>
            </a:r>
            <a:r>
              <a:rPr sz="1700" i="1" spc="-5" dirty="0">
                <a:latin typeface="Palatino Linotype"/>
                <a:cs typeface="Palatino Linotype"/>
              </a:rPr>
              <a:t>the </a:t>
            </a:r>
            <a:r>
              <a:rPr sz="1700" i="1" spc="-35" dirty="0">
                <a:latin typeface="Palatino Linotype"/>
                <a:cs typeface="Palatino Linotype"/>
              </a:rPr>
              <a:t>Golden </a:t>
            </a:r>
            <a:r>
              <a:rPr sz="1700" i="1" spc="-15" dirty="0">
                <a:latin typeface="Palatino Linotype"/>
                <a:cs typeface="Palatino Linotype"/>
              </a:rPr>
              <a:t>Flower”. </a:t>
            </a:r>
            <a:r>
              <a:rPr sz="1700" i="1" spc="-45" dirty="0">
                <a:latin typeface="Palatino Linotype"/>
                <a:cs typeface="Palatino Linotype"/>
              </a:rPr>
              <a:t>Public</a:t>
            </a:r>
            <a:r>
              <a:rPr sz="1700" i="1" spc="-275" dirty="0">
                <a:latin typeface="Palatino Linotype"/>
                <a:cs typeface="Palatino Linotype"/>
              </a:rPr>
              <a:t> </a:t>
            </a:r>
            <a:r>
              <a:rPr sz="1700" i="1" spc="-35" dirty="0">
                <a:latin typeface="Palatino Linotype"/>
                <a:cs typeface="Palatino Linotype"/>
              </a:rPr>
              <a:t>Domain  </a:t>
            </a:r>
            <a:r>
              <a:rPr sz="1700" i="1" spc="-30" dirty="0">
                <a:latin typeface="Palatino Linotype"/>
                <a:cs typeface="Palatino Linotype"/>
              </a:rPr>
              <a:t>Image </a:t>
            </a:r>
            <a:r>
              <a:rPr sz="1700" i="1" spc="-15" dirty="0">
                <a:latin typeface="Palatino Linotype"/>
                <a:cs typeface="Palatino Linotype"/>
              </a:rPr>
              <a:t>via </a:t>
            </a:r>
            <a:r>
              <a:rPr sz="1700" i="1" spc="-10" dirty="0">
                <a:latin typeface="Palatino Linotype"/>
                <a:cs typeface="Palatino Linotype"/>
              </a:rPr>
              <a:t>Wikimedia</a:t>
            </a:r>
            <a:r>
              <a:rPr sz="1700" i="1" spc="-125" dirty="0">
                <a:latin typeface="Palatino Linotype"/>
                <a:cs typeface="Palatino Linotype"/>
              </a:rPr>
              <a:t> </a:t>
            </a:r>
            <a:r>
              <a:rPr sz="1700" i="1" spc="-45" dirty="0">
                <a:latin typeface="Palatino Linotype"/>
                <a:cs typeface="Palatino Linotype"/>
              </a:rPr>
              <a:t>Commons</a:t>
            </a:r>
            <a:endParaRPr sz="17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2518" y="1418566"/>
            <a:ext cx="11899900" cy="69313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5638800" algn="l"/>
                <a:tab pos="11886565" algn="l"/>
              </a:tabLst>
            </a:pPr>
            <a:r>
              <a:rPr sz="4400" u="none" spc="-300" dirty="0" smtClean="0">
                <a:solidFill>
                  <a:srgbClr val="5C5C5C"/>
                </a:solidFill>
              </a:rPr>
              <a:t>ASSIGNMENT </a:t>
            </a:r>
            <a:r>
              <a:rPr sz="4400" u="none" spc="-300" dirty="0">
                <a:solidFill>
                  <a:srgbClr val="5C5C5C"/>
                </a:solidFill>
              </a:rPr>
              <a:t>PART 1	</a:t>
            </a:r>
            <a:endParaRPr sz="4400" u="none" spc="-300" dirty="0"/>
          </a:p>
        </p:txBody>
      </p:sp>
      <p:sp>
        <p:nvSpPr>
          <p:cNvPr id="3" name="object 3"/>
          <p:cNvSpPr txBox="1"/>
          <p:nvPr/>
        </p:nvSpPr>
        <p:spPr>
          <a:xfrm>
            <a:off x="609600" y="2832623"/>
            <a:ext cx="305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0" dirty="0">
                <a:solidFill>
                  <a:srgbClr val="5C5C5C"/>
                </a:solidFill>
                <a:latin typeface="MS UI Gothic"/>
                <a:cs typeface="MS UI Gothic"/>
              </a:rPr>
              <a:t>➤</a:t>
            </a:r>
            <a:endParaRPr sz="2400">
              <a:latin typeface="MS UI Gothic"/>
              <a:cs typeface="MS UI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9600" y="5156723"/>
            <a:ext cx="305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0" dirty="0">
                <a:solidFill>
                  <a:srgbClr val="5C5C5C"/>
                </a:solidFill>
                <a:latin typeface="MS UI Gothic"/>
                <a:cs typeface="MS UI Gothic"/>
              </a:rPr>
              <a:t>➤</a:t>
            </a:r>
            <a:endParaRPr sz="2400">
              <a:latin typeface="MS UI Gothic"/>
              <a:cs typeface="MS UI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9600" y="6223523"/>
            <a:ext cx="305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0" dirty="0">
                <a:solidFill>
                  <a:srgbClr val="5C5C5C"/>
                </a:solidFill>
                <a:latin typeface="MS UI Gothic"/>
                <a:cs typeface="MS UI Gothic"/>
              </a:rPr>
              <a:t>➤</a:t>
            </a:r>
            <a:endParaRPr sz="2400">
              <a:latin typeface="MS UI Gothic"/>
              <a:cs typeface="MS UI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79500" y="2781300"/>
            <a:ext cx="11148695" cy="599948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43180">
              <a:lnSpc>
                <a:spcPts val="3300"/>
              </a:lnSpc>
              <a:spcBef>
                <a:spcPts val="660"/>
              </a:spcBef>
            </a:pPr>
            <a:r>
              <a:rPr sz="3200" spc="-5" dirty="0">
                <a:solidFill>
                  <a:srgbClr val="5C5C5C"/>
                </a:solidFill>
                <a:latin typeface="Palatino Linotype"/>
                <a:cs typeface="Palatino Linotype"/>
              </a:rPr>
              <a:t>Using </a:t>
            </a:r>
            <a:r>
              <a:rPr sz="3200" spc="-160" dirty="0">
                <a:solidFill>
                  <a:srgbClr val="5C5C5C"/>
                </a:solidFill>
                <a:latin typeface="Palatino Linotype"/>
                <a:cs typeface="Palatino Linotype"/>
              </a:rPr>
              <a:t>“ADVANCED </a:t>
            </a:r>
            <a:r>
              <a:rPr sz="32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Search” </a:t>
            </a:r>
            <a:r>
              <a:rPr sz="3200" spc="5" dirty="0">
                <a:solidFill>
                  <a:srgbClr val="5C5C5C"/>
                </a:solidFill>
                <a:latin typeface="Palatino Linotype"/>
                <a:cs typeface="Palatino Linotype"/>
              </a:rPr>
              <a:t>in </a:t>
            </a:r>
            <a:r>
              <a:rPr sz="3200" spc="-85" dirty="0">
                <a:solidFill>
                  <a:srgbClr val="5C5C5C"/>
                </a:solidFill>
                <a:latin typeface="Palatino Linotype"/>
                <a:cs typeface="Palatino Linotype"/>
              </a:rPr>
              <a:t>eHRAF, </a:t>
            </a:r>
            <a:r>
              <a:rPr sz="3200" spc="0" dirty="0">
                <a:solidFill>
                  <a:srgbClr val="5C5C5C"/>
                </a:solidFill>
                <a:latin typeface="Palatino Linotype"/>
                <a:cs typeface="Palatino Linotype"/>
              </a:rPr>
              <a:t>search </a:t>
            </a:r>
            <a:r>
              <a:rPr sz="3200" spc="-20" dirty="0">
                <a:solidFill>
                  <a:srgbClr val="5C5C5C"/>
                </a:solidFill>
                <a:latin typeface="Palatino Linotype"/>
                <a:cs typeface="Palatino Linotype"/>
              </a:rPr>
              <a:t>for </a:t>
            </a:r>
            <a:r>
              <a:rPr sz="3200" spc="40" dirty="0">
                <a:solidFill>
                  <a:srgbClr val="5C5C5C"/>
                </a:solidFill>
                <a:latin typeface="Palatino Linotype"/>
                <a:cs typeface="Palatino Linotype"/>
              </a:rPr>
              <a:t>the </a:t>
            </a:r>
            <a:r>
              <a:rPr sz="3200" spc="35" dirty="0">
                <a:solidFill>
                  <a:srgbClr val="5C5C5C"/>
                </a:solidFill>
                <a:latin typeface="Palatino Linotype"/>
                <a:cs typeface="Palatino Linotype"/>
              </a:rPr>
              <a:t>subject  </a:t>
            </a:r>
            <a:r>
              <a:rPr sz="32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altered </a:t>
            </a:r>
            <a:r>
              <a:rPr sz="3200" spc="40" dirty="0">
                <a:solidFill>
                  <a:srgbClr val="5C5C5C"/>
                </a:solidFill>
                <a:latin typeface="Palatino Linotype"/>
                <a:cs typeface="Palatino Linotype"/>
              </a:rPr>
              <a:t>states </a:t>
            </a:r>
            <a:r>
              <a:rPr sz="32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of </a:t>
            </a:r>
            <a:r>
              <a:rPr sz="3200" spc="15" dirty="0">
                <a:solidFill>
                  <a:srgbClr val="5C5C5C"/>
                </a:solidFill>
                <a:latin typeface="Palatino Linotype"/>
                <a:cs typeface="Palatino Linotype"/>
              </a:rPr>
              <a:t>consciousness </a:t>
            </a:r>
            <a:r>
              <a:rPr sz="3200" spc="65" dirty="0">
                <a:solidFill>
                  <a:srgbClr val="5C5C5C"/>
                </a:solidFill>
                <a:latin typeface="Palatino Linotype"/>
                <a:cs typeface="Palatino Linotype"/>
              </a:rPr>
              <a:t>(trances) </a:t>
            </a:r>
            <a:r>
              <a:rPr sz="3200" spc="-20" dirty="0">
                <a:solidFill>
                  <a:srgbClr val="5C5C5C"/>
                </a:solidFill>
                <a:latin typeface="Palatino Linotype"/>
                <a:cs typeface="Palatino Linotype"/>
              </a:rPr>
              <a:t>using </a:t>
            </a:r>
            <a:r>
              <a:rPr sz="3200" spc="55" dirty="0">
                <a:solidFill>
                  <a:srgbClr val="5C5C5C"/>
                </a:solidFill>
                <a:latin typeface="Palatino Linotype"/>
                <a:cs typeface="Palatino Linotype"/>
              </a:rPr>
              <a:t>its  </a:t>
            </a:r>
            <a:r>
              <a:rPr sz="32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corresponding </a:t>
            </a:r>
            <a:r>
              <a:rPr sz="320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OCM code </a:t>
            </a:r>
            <a:r>
              <a:rPr sz="32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(Ecstatic </a:t>
            </a:r>
            <a:r>
              <a:rPr sz="3200" spc="-5" dirty="0">
                <a:solidFill>
                  <a:srgbClr val="5C5C5C"/>
                </a:solidFill>
                <a:latin typeface="Palatino Linotype"/>
                <a:cs typeface="Palatino Linotype"/>
              </a:rPr>
              <a:t>Religious </a:t>
            </a:r>
            <a:r>
              <a:rPr sz="3200" spc="5" dirty="0">
                <a:solidFill>
                  <a:srgbClr val="5C5C5C"/>
                </a:solidFill>
                <a:latin typeface="Palatino Linotype"/>
                <a:cs typeface="Palatino Linotype"/>
              </a:rPr>
              <a:t>Practices, </a:t>
            </a:r>
            <a:r>
              <a:rPr sz="3200" spc="175" dirty="0">
                <a:solidFill>
                  <a:srgbClr val="5C5C5C"/>
                </a:solidFill>
                <a:latin typeface="Palatino Linotype"/>
                <a:cs typeface="Palatino Linotype"/>
              </a:rPr>
              <a:t>786  </a:t>
            </a:r>
            <a:r>
              <a:rPr sz="3200" spc="75" dirty="0">
                <a:solidFill>
                  <a:srgbClr val="5C5C5C"/>
                </a:solidFill>
                <a:latin typeface="Palatino Linotype"/>
                <a:cs typeface="Palatino Linotype"/>
              </a:rPr>
              <a:t>OR </a:t>
            </a:r>
            <a:r>
              <a:rPr sz="32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Revelation </a:t>
            </a:r>
            <a:r>
              <a:rPr sz="3200" spc="-75" dirty="0">
                <a:solidFill>
                  <a:srgbClr val="5C5C5C"/>
                </a:solidFill>
                <a:latin typeface="Palatino Linotype"/>
                <a:cs typeface="Palatino Linotype"/>
              </a:rPr>
              <a:t>and </a:t>
            </a:r>
            <a:r>
              <a:rPr sz="3200" spc="-5" dirty="0">
                <a:solidFill>
                  <a:srgbClr val="5C5C5C"/>
                </a:solidFill>
                <a:latin typeface="Palatino Linotype"/>
                <a:cs typeface="Palatino Linotype"/>
              </a:rPr>
              <a:t>Divination, </a:t>
            </a:r>
            <a:r>
              <a:rPr sz="3200" spc="200" dirty="0">
                <a:solidFill>
                  <a:srgbClr val="5C5C5C"/>
                </a:solidFill>
                <a:latin typeface="Palatino Linotype"/>
                <a:cs typeface="Palatino Linotype"/>
              </a:rPr>
              <a:t>787) </a:t>
            </a:r>
            <a:r>
              <a:rPr sz="3200" spc="5" dirty="0">
                <a:solidFill>
                  <a:srgbClr val="5C5C5C"/>
                </a:solidFill>
                <a:latin typeface="Palatino Linotype"/>
                <a:cs typeface="Palatino Linotype"/>
              </a:rPr>
              <a:t>in </a:t>
            </a:r>
            <a:r>
              <a:rPr sz="3200" spc="15" dirty="0">
                <a:solidFill>
                  <a:srgbClr val="5C5C5C"/>
                </a:solidFill>
                <a:latin typeface="Palatino Linotype"/>
                <a:cs typeface="Palatino Linotype"/>
              </a:rPr>
              <a:t>conjunction </a:t>
            </a:r>
            <a:r>
              <a:rPr sz="32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with </a:t>
            </a:r>
            <a:r>
              <a:rPr sz="3200" spc="40" dirty="0">
                <a:solidFill>
                  <a:srgbClr val="5C5C5C"/>
                </a:solidFill>
                <a:latin typeface="Palatino Linotype"/>
                <a:cs typeface="Palatino Linotype"/>
              </a:rPr>
              <a:t>the  </a:t>
            </a:r>
            <a:r>
              <a:rPr sz="3200" spc="-90" dirty="0">
                <a:solidFill>
                  <a:srgbClr val="5C5C5C"/>
                </a:solidFill>
                <a:latin typeface="Palatino Linotype"/>
                <a:cs typeface="Palatino Linotype"/>
              </a:rPr>
              <a:t>word</a:t>
            </a:r>
            <a:r>
              <a:rPr sz="3200" spc="7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3200" b="1" spc="105" dirty="0">
                <a:solidFill>
                  <a:srgbClr val="5C5C5C"/>
                </a:solidFill>
                <a:latin typeface="Palatino Linotype"/>
                <a:cs typeface="Palatino Linotype"/>
              </a:rPr>
              <a:t>trance*</a:t>
            </a:r>
            <a:r>
              <a:rPr sz="3200" spc="105" dirty="0">
                <a:solidFill>
                  <a:srgbClr val="5C5C5C"/>
                </a:solidFill>
                <a:latin typeface="Palatino Linotype"/>
                <a:cs typeface="Palatino Linotype"/>
              </a:rPr>
              <a:t>.</a:t>
            </a:r>
            <a:endParaRPr sz="3200">
              <a:latin typeface="Palatino Linotype"/>
              <a:cs typeface="Palatino Linotype"/>
            </a:endParaRPr>
          </a:p>
          <a:p>
            <a:pPr marL="12700" marR="1181100">
              <a:lnSpc>
                <a:spcPts val="3300"/>
              </a:lnSpc>
              <a:spcBef>
                <a:spcPts val="1800"/>
              </a:spcBef>
            </a:pPr>
            <a:r>
              <a:rPr sz="3200" spc="-60" dirty="0">
                <a:solidFill>
                  <a:srgbClr val="5C5C5C"/>
                </a:solidFill>
                <a:latin typeface="Palatino Linotype"/>
                <a:cs typeface="Palatino Linotype"/>
              </a:rPr>
              <a:t>Narrow </a:t>
            </a:r>
            <a:r>
              <a:rPr sz="3200" spc="-70" dirty="0">
                <a:solidFill>
                  <a:srgbClr val="5C5C5C"/>
                </a:solidFill>
                <a:latin typeface="Palatino Linotype"/>
                <a:cs typeface="Palatino Linotype"/>
              </a:rPr>
              <a:t>your </a:t>
            </a:r>
            <a:r>
              <a:rPr sz="3200" spc="0" dirty="0">
                <a:solidFill>
                  <a:srgbClr val="5C5C5C"/>
                </a:solidFill>
                <a:latin typeface="Palatino Linotype"/>
                <a:cs typeface="Palatino Linotype"/>
              </a:rPr>
              <a:t>search </a:t>
            </a:r>
            <a:r>
              <a:rPr sz="3200" spc="55" dirty="0">
                <a:solidFill>
                  <a:srgbClr val="5C5C5C"/>
                </a:solidFill>
                <a:latin typeface="Palatino Linotype"/>
                <a:cs typeface="Palatino Linotype"/>
              </a:rPr>
              <a:t>to </a:t>
            </a:r>
            <a:r>
              <a:rPr sz="32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include </a:t>
            </a:r>
            <a:r>
              <a:rPr sz="3200" spc="-50" dirty="0">
                <a:solidFill>
                  <a:srgbClr val="5C5C5C"/>
                </a:solidFill>
                <a:latin typeface="Palatino Linotype"/>
                <a:cs typeface="Palatino Linotype"/>
              </a:rPr>
              <a:t>only </a:t>
            </a:r>
            <a:r>
              <a:rPr sz="3200" spc="5" dirty="0">
                <a:solidFill>
                  <a:srgbClr val="5C5C5C"/>
                </a:solidFill>
                <a:latin typeface="Palatino Linotype"/>
                <a:cs typeface="Palatino Linotype"/>
              </a:rPr>
              <a:t>cultures </a:t>
            </a:r>
            <a:r>
              <a:rPr sz="3200" spc="-5" dirty="0">
                <a:solidFill>
                  <a:srgbClr val="5C5C5C"/>
                </a:solidFill>
                <a:latin typeface="Palatino Linotype"/>
                <a:cs typeface="Palatino Linotype"/>
              </a:rPr>
              <a:t>within </a:t>
            </a:r>
            <a:r>
              <a:rPr sz="3200" spc="40" dirty="0">
                <a:solidFill>
                  <a:srgbClr val="5C5C5C"/>
                </a:solidFill>
                <a:latin typeface="Palatino Linotype"/>
                <a:cs typeface="Palatino Linotype"/>
              </a:rPr>
              <a:t>the  </a:t>
            </a:r>
            <a:r>
              <a:rPr sz="3200" spc="-70" dirty="0">
                <a:solidFill>
                  <a:srgbClr val="5C5C5C"/>
                </a:solidFill>
                <a:latin typeface="Palatino Linotype"/>
                <a:cs typeface="Palatino Linotype"/>
              </a:rPr>
              <a:t>Middle </a:t>
            </a:r>
            <a:r>
              <a:rPr sz="320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America </a:t>
            </a:r>
            <a:r>
              <a:rPr sz="3200" spc="-75" dirty="0">
                <a:solidFill>
                  <a:srgbClr val="5C5C5C"/>
                </a:solidFill>
                <a:latin typeface="Palatino Linotype"/>
                <a:cs typeface="Palatino Linotype"/>
              </a:rPr>
              <a:t>and </a:t>
            </a:r>
            <a:r>
              <a:rPr sz="32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Caribbean</a:t>
            </a:r>
            <a:r>
              <a:rPr sz="3200" spc="51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3200" dirty="0">
                <a:solidFill>
                  <a:srgbClr val="5C5C5C"/>
                </a:solidFill>
                <a:latin typeface="Palatino Linotype"/>
                <a:cs typeface="Palatino Linotype"/>
              </a:rPr>
              <a:t>subregion.</a:t>
            </a:r>
            <a:endParaRPr sz="3200">
              <a:latin typeface="Palatino Linotype"/>
              <a:cs typeface="Palatino Linotype"/>
            </a:endParaRPr>
          </a:p>
          <a:p>
            <a:pPr marL="12700" marR="5080">
              <a:lnSpc>
                <a:spcPts val="3300"/>
              </a:lnSpc>
              <a:spcBef>
                <a:spcPts val="1800"/>
              </a:spcBef>
            </a:pPr>
            <a:r>
              <a:rPr sz="32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Browse </a:t>
            </a:r>
            <a:r>
              <a:rPr sz="32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through </a:t>
            </a:r>
            <a:r>
              <a:rPr sz="3200" spc="40" dirty="0">
                <a:solidFill>
                  <a:srgbClr val="5C5C5C"/>
                </a:solidFill>
                <a:latin typeface="Palatino Linotype"/>
                <a:cs typeface="Palatino Linotype"/>
              </a:rPr>
              <a:t>the </a:t>
            </a:r>
            <a:r>
              <a:rPr sz="3200" spc="0" dirty="0">
                <a:solidFill>
                  <a:srgbClr val="5C5C5C"/>
                </a:solidFill>
                <a:latin typeface="Palatino Linotype"/>
                <a:cs typeface="Palatino Linotype"/>
              </a:rPr>
              <a:t>search </a:t>
            </a:r>
            <a:r>
              <a:rPr sz="3200" spc="25" dirty="0">
                <a:solidFill>
                  <a:srgbClr val="5C5C5C"/>
                </a:solidFill>
                <a:latin typeface="Palatino Linotype"/>
                <a:cs typeface="Palatino Linotype"/>
              </a:rPr>
              <a:t>results </a:t>
            </a:r>
            <a:r>
              <a:rPr sz="32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of </a:t>
            </a:r>
            <a:r>
              <a:rPr sz="3200" spc="40" dirty="0">
                <a:solidFill>
                  <a:srgbClr val="5C5C5C"/>
                </a:solidFill>
                <a:latin typeface="Palatino Linotype"/>
                <a:cs typeface="Palatino Linotype"/>
              </a:rPr>
              <a:t>these </a:t>
            </a:r>
            <a:r>
              <a:rPr sz="3200" spc="175" dirty="0">
                <a:solidFill>
                  <a:srgbClr val="5C5C5C"/>
                </a:solidFill>
                <a:latin typeface="Palatino Linotype"/>
                <a:cs typeface="Palatino Linotype"/>
              </a:rPr>
              <a:t>5 </a:t>
            </a:r>
            <a:r>
              <a:rPr sz="3200" spc="10" dirty="0">
                <a:solidFill>
                  <a:srgbClr val="5C5C5C"/>
                </a:solidFill>
                <a:latin typeface="Palatino Linotype"/>
                <a:cs typeface="Palatino Linotype"/>
              </a:rPr>
              <a:t>cultures:  </a:t>
            </a:r>
            <a:r>
              <a:rPr sz="320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Garifuna </a:t>
            </a:r>
            <a:r>
              <a:rPr sz="3200" dirty="0">
                <a:solidFill>
                  <a:srgbClr val="5C5C5C"/>
                </a:solidFill>
                <a:latin typeface="Palatino Linotype"/>
                <a:cs typeface="Palatino Linotype"/>
              </a:rPr>
              <a:t>(Gonzalez </a:t>
            </a:r>
            <a:r>
              <a:rPr sz="3200" spc="25" dirty="0">
                <a:solidFill>
                  <a:srgbClr val="5C5C5C"/>
                </a:solidFill>
                <a:latin typeface="Palatino Linotype"/>
                <a:cs typeface="Palatino Linotype"/>
              </a:rPr>
              <a:t>document), </a:t>
            </a:r>
            <a:r>
              <a:rPr sz="32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Haitians </a:t>
            </a:r>
            <a:r>
              <a:rPr sz="3200" spc="-5" dirty="0">
                <a:solidFill>
                  <a:srgbClr val="5C5C5C"/>
                </a:solidFill>
                <a:latin typeface="Palatino Linotype"/>
                <a:cs typeface="Palatino Linotype"/>
              </a:rPr>
              <a:t>(Laguerre  </a:t>
            </a:r>
            <a:r>
              <a:rPr sz="3200" spc="25" dirty="0">
                <a:solidFill>
                  <a:srgbClr val="5C5C5C"/>
                </a:solidFill>
                <a:latin typeface="Palatino Linotype"/>
                <a:cs typeface="Palatino Linotype"/>
              </a:rPr>
              <a:t>document), </a:t>
            </a:r>
            <a:r>
              <a:rPr sz="3200" spc="-20" dirty="0">
                <a:solidFill>
                  <a:srgbClr val="5C5C5C"/>
                </a:solidFill>
                <a:latin typeface="Palatino Linotype"/>
                <a:cs typeface="Palatino Linotype"/>
              </a:rPr>
              <a:t>Huichol </a:t>
            </a:r>
            <a:r>
              <a:rPr sz="32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(Myerhoff </a:t>
            </a:r>
            <a:r>
              <a:rPr sz="3200" spc="25" dirty="0">
                <a:solidFill>
                  <a:srgbClr val="5C5C5C"/>
                </a:solidFill>
                <a:latin typeface="Palatino Linotype"/>
                <a:cs typeface="Palatino Linotype"/>
              </a:rPr>
              <a:t>document), </a:t>
            </a:r>
            <a:r>
              <a:rPr sz="3200" spc="-95" dirty="0">
                <a:solidFill>
                  <a:srgbClr val="5C5C5C"/>
                </a:solidFill>
                <a:latin typeface="Palatino Linotype"/>
                <a:cs typeface="Palatino Linotype"/>
              </a:rPr>
              <a:t>Kuna </a:t>
            </a:r>
            <a:r>
              <a:rPr sz="3200" spc="5" dirty="0">
                <a:solidFill>
                  <a:srgbClr val="5C5C5C"/>
                </a:solidFill>
                <a:latin typeface="Palatino Linotype"/>
                <a:cs typeface="Palatino Linotype"/>
              </a:rPr>
              <a:t>(Chapin  </a:t>
            </a:r>
            <a:r>
              <a:rPr sz="3200" spc="25" dirty="0">
                <a:solidFill>
                  <a:srgbClr val="5C5C5C"/>
                </a:solidFill>
                <a:latin typeface="Palatino Linotype"/>
                <a:cs typeface="Palatino Linotype"/>
              </a:rPr>
              <a:t>document), </a:t>
            </a:r>
            <a:r>
              <a:rPr sz="3200" spc="-75" dirty="0">
                <a:solidFill>
                  <a:srgbClr val="5C5C5C"/>
                </a:solidFill>
                <a:latin typeface="Palatino Linotype"/>
                <a:cs typeface="Palatino Linotype"/>
              </a:rPr>
              <a:t>and </a:t>
            </a:r>
            <a:r>
              <a:rPr sz="3200" spc="5" dirty="0">
                <a:solidFill>
                  <a:srgbClr val="5C5C5C"/>
                </a:solidFill>
                <a:latin typeface="Palatino Linotype"/>
                <a:cs typeface="Palatino Linotype"/>
              </a:rPr>
              <a:t>Miskito </a:t>
            </a:r>
            <a:r>
              <a:rPr sz="3200" spc="15" dirty="0">
                <a:solidFill>
                  <a:srgbClr val="5C5C5C"/>
                </a:solidFill>
                <a:latin typeface="Palatino Linotype"/>
                <a:cs typeface="Palatino Linotype"/>
              </a:rPr>
              <a:t>(Conzemius </a:t>
            </a:r>
            <a:r>
              <a:rPr sz="3200" spc="25" dirty="0">
                <a:solidFill>
                  <a:srgbClr val="5C5C5C"/>
                </a:solidFill>
                <a:latin typeface="Palatino Linotype"/>
                <a:cs typeface="Palatino Linotype"/>
              </a:rPr>
              <a:t>document). </a:t>
            </a:r>
            <a:r>
              <a:rPr sz="3200" spc="-20" dirty="0">
                <a:solidFill>
                  <a:srgbClr val="5C5C5C"/>
                </a:solidFill>
                <a:latin typeface="Palatino Linotype"/>
                <a:cs typeface="Palatino Linotype"/>
              </a:rPr>
              <a:t>Look for  </a:t>
            </a:r>
            <a:r>
              <a:rPr sz="32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examples of </a:t>
            </a:r>
            <a:r>
              <a:rPr sz="3200" spc="-5" dirty="0">
                <a:solidFill>
                  <a:srgbClr val="5C5C5C"/>
                </a:solidFill>
                <a:latin typeface="Palatino Linotype"/>
                <a:cs typeface="Palatino Linotype"/>
              </a:rPr>
              <a:t>each </a:t>
            </a:r>
            <a:r>
              <a:rPr sz="3200" spc="-60" dirty="0">
                <a:solidFill>
                  <a:srgbClr val="5C5C5C"/>
                </a:solidFill>
                <a:latin typeface="Palatino Linotype"/>
                <a:cs typeface="Palatino Linotype"/>
              </a:rPr>
              <a:t>type </a:t>
            </a:r>
            <a:r>
              <a:rPr sz="3200" spc="40" dirty="0">
                <a:solidFill>
                  <a:srgbClr val="5C5C5C"/>
                </a:solidFill>
                <a:latin typeface="Palatino Linotype"/>
                <a:cs typeface="Palatino Linotype"/>
              </a:rPr>
              <a:t>(A </a:t>
            </a:r>
            <a:r>
              <a:rPr sz="3200" dirty="0">
                <a:solidFill>
                  <a:srgbClr val="5C5C5C"/>
                </a:solidFill>
                <a:latin typeface="Palatino Linotype"/>
                <a:cs typeface="Palatino Linotype"/>
              </a:rPr>
              <a:t>or </a:t>
            </a:r>
            <a:r>
              <a:rPr sz="3200" spc="150" dirty="0">
                <a:solidFill>
                  <a:srgbClr val="5C5C5C"/>
                </a:solidFill>
                <a:latin typeface="Palatino Linotype"/>
                <a:cs typeface="Palatino Linotype"/>
              </a:rPr>
              <a:t>B) </a:t>
            </a:r>
            <a:r>
              <a:rPr sz="32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of </a:t>
            </a:r>
            <a:r>
              <a:rPr sz="3200" spc="0" dirty="0">
                <a:solidFill>
                  <a:srgbClr val="5C5C5C"/>
                </a:solidFill>
                <a:latin typeface="Palatino Linotype"/>
                <a:cs typeface="Palatino Linotype"/>
              </a:rPr>
              <a:t>institutionalized </a:t>
            </a:r>
            <a:r>
              <a:rPr sz="3200" spc="5" dirty="0">
                <a:solidFill>
                  <a:srgbClr val="5C5C5C"/>
                </a:solidFill>
                <a:latin typeface="Palatino Linotype"/>
                <a:cs typeface="Palatino Linotype"/>
              </a:rPr>
              <a:t>trance </a:t>
            </a:r>
            <a:r>
              <a:rPr sz="3200" spc="-75" dirty="0">
                <a:solidFill>
                  <a:srgbClr val="5C5C5C"/>
                </a:solidFill>
                <a:latin typeface="Palatino Linotype"/>
                <a:cs typeface="Palatino Linotype"/>
              </a:rPr>
              <a:t>and  </a:t>
            </a:r>
            <a:r>
              <a:rPr sz="3200" spc="30" dirty="0">
                <a:solidFill>
                  <a:srgbClr val="5C5C5C"/>
                </a:solidFill>
                <a:latin typeface="Palatino Linotype"/>
                <a:cs typeface="Palatino Linotype"/>
              </a:rPr>
              <a:t>note</a:t>
            </a:r>
            <a:r>
              <a:rPr sz="3200" spc="7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3200" spc="35" dirty="0">
                <a:solidFill>
                  <a:srgbClr val="5C5C5C"/>
                </a:solidFill>
                <a:latin typeface="Palatino Linotype"/>
                <a:cs typeface="Palatino Linotype"/>
              </a:rPr>
              <a:t>them.</a:t>
            </a:r>
            <a:endParaRPr sz="3200">
              <a:latin typeface="Palatino Linotype"/>
              <a:cs typeface="Palatino Linotyp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0" y="9601200"/>
            <a:ext cx="56013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This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Teaching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Exercise</a:t>
            </a:r>
            <a:r>
              <a:rPr sz="900" spc="6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is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provided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by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the</a:t>
            </a:r>
            <a:r>
              <a:rPr sz="900" spc="6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u="sng" spc="-1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Human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Relations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Area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Files</a:t>
            </a:r>
            <a:r>
              <a:rPr sz="900" spc="5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0" dirty="0">
                <a:solidFill>
                  <a:srgbClr val="5C5C5C"/>
                </a:solidFill>
                <a:latin typeface="Palatino Linotype"/>
                <a:cs typeface="Palatino Linotype"/>
              </a:rPr>
              <a:t>at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Yale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University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dirty="0">
                <a:solidFill>
                  <a:srgbClr val="5C5C5C"/>
                </a:solidFill>
                <a:latin typeface="Palatino Linotype"/>
                <a:cs typeface="Palatino Linotype"/>
              </a:rPr>
              <a:t>in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New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Haven,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0" dirty="0">
                <a:solidFill>
                  <a:srgbClr val="5C5C5C"/>
                </a:solidFill>
                <a:latin typeface="Palatino Linotype"/>
                <a:cs typeface="Palatino Linotype"/>
              </a:rPr>
              <a:t>CT</a:t>
            </a:r>
            <a:endParaRPr sz="9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1400" y="9588500"/>
            <a:ext cx="56013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This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Teaching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Exercise</a:t>
            </a:r>
            <a:r>
              <a:rPr sz="900" spc="6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is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provided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by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the</a:t>
            </a:r>
            <a:r>
              <a:rPr sz="900" spc="6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u="sng" spc="-1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Human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Relations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Area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Files</a:t>
            </a:r>
            <a:r>
              <a:rPr sz="900" spc="5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0" dirty="0">
                <a:solidFill>
                  <a:srgbClr val="5C5C5C"/>
                </a:solidFill>
                <a:latin typeface="Palatino Linotype"/>
                <a:cs typeface="Palatino Linotype"/>
              </a:rPr>
              <a:t>at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Yale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University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dirty="0">
                <a:solidFill>
                  <a:srgbClr val="5C5C5C"/>
                </a:solidFill>
                <a:latin typeface="Palatino Linotype"/>
                <a:cs typeface="Palatino Linotype"/>
              </a:rPr>
              <a:t>in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New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Haven,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0" dirty="0">
                <a:solidFill>
                  <a:srgbClr val="5C5C5C"/>
                </a:solidFill>
                <a:latin typeface="Palatino Linotype"/>
                <a:cs typeface="Palatino Linotype"/>
              </a:rPr>
              <a:t>CT</a:t>
            </a:r>
            <a:endParaRPr sz="9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38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486400" y="406400"/>
            <a:ext cx="6946900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933565" algn="l"/>
              </a:tabLst>
            </a:pPr>
            <a:r>
              <a:rPr sz="5000" u="none" spc="-300" dirty="0"/>
              <a:t>ASSIGNMENT PART 2	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73700" y="1854200"/>
            <a:ext cx="6664325" cy="249936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 marR="45720" algn="just">
              <a:lnSpc>
                <a:spcPct val="84600"/>
              </a:lnSpc>
              <a:spcBef>
                <a:spcPts val="725"/>
              </a:spcBef>
            </a:pPr>
            <a:r>
              <a:rPr sz="3400" b="1" spc="65" dirty="0">
                <a:solidFill>
                  <a:srgbClr val="5C5C5C"/>
                </a:solidFill>
                <a:latin typeface="Palatino Linotype"/>
                <a:cs typeface="Palatino Linotype"/>
              </a:rPr>
              <a:t>Question </a:t>
            </a:r>
            <a:r>
              <a:rPr sz="3400" b="1" spc="229" dirty="0">
                <a:solidFill>
                  <a:srgbClr val="5C5C5C"/>
                </a:solidFill>
                <a:latin typeface="Palatino Linotype"/>
                <a:cs typeface="Palatino Linotype"/>
              </a:rPr>
              <a:t>3: </a:t>
            </a:r>
            <a:r>
              <a:rPr sz="3400" spc="-110" dirty="0">
                <a:solidFill>
                  <a:srgbClr val="5C5C5C"/>
                </a:solidFill>
                <a:latin typeface="Palatino Linotype"/>
                <a:cs typeface="Palatino Linotype"/>
              </a:rPr>
              <a:t>How </a:t>
            </a:r>
            <a:r>
              <a:rPr sz="3400" spc="-80" dirty="0">
                <a:solidFill>
                  <a:srgbClr val="5C5C5C"/>
                </a:solidFill>
                <a:latin typeface="Palatino Linotype"/>
                <a:cs typeface="Palatino Linotype"/>
              </a:rPr>
              <a:t>many </a:t>
            </a:r>
            <a:r>
              <a:rPr sz="34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examples  of </a:t>
            </a:r>
            <a:r>
              <a:rPr sz="3400" spc="-5" dirty="0">
                <a:solidFill>
                  <a:srgbClr val="5C5C5C"/>
                </a:solidFill>
                <a:latin typeface="Palatino Linotype"/>
                <a:cs typeface="Palatino Linotype"/>
              </a:rPr>
              <a:t>each </a:t>
            </a:r>
            <a:r>
              <a:rPr sz="3400" spc="-60" dirty="0">
                <a:solidFill>
                  <a:srgbClr val="5C5C5C"/>
                </a:solidFill>
                <a:latin typeface="Palatino Linotype"/>
                <a:cs typeface="Palatino Linotype"/>
              </a:rPr>
              <a:t>type </a:t>
            </a:r>
            <a:r>
              <a:rPr sz="3400" spc="40" dirty="0">
                <a:solidFill>
                  <a:srgbClr val="5C5C5C"/>
                </a:solidFill>
                <a:latin typeface="Palatino Linotype"/>
                <a:cs typeface="Palatino Linotype"/>
              </a:rPr>
              <a:t>(A </a:t>
            </a:r>
            <a:r>
              <a:rPr sz="3400" spc="175" dirty="0">
                <a:solidFill>
                  <a:srgbClr val="5C5C5C"/>
                </a:solidFill>
                <a:latin typeface="Palatino Linotype"/>
                <a:cs typeface="Palatino Linotype"/>
              </a:rPr>
              <a:t>&amp; </a:t>
            </a:r>
            <a:r>
              <a:rPr sz="3400" spc="160" dirty="0">
                <a:solidFill>
                  <a:srgbClr val="5C5C5C"/>
                </a:solidFill>
                <a:latin typeface="Palatino Linotype"/>
                <a:cs typeface="Palatino Linotype"/>
              </a:rPr>
              <a:t>B) </a:t>
            </a:r>
            <a:r>
              <a:rPr sz="3400" spc="-110" dirty="0">
                <a:solidFill>
                  <a:srgbClr val="5C5C5C"/>
                </a:solidFill>
                <a:latin typeface="Palatino Linotype"/>
                <a:cs typeface="Palatino Linotype"/>
              </a:rPr>
              <a:t>did </a:t>
            </a:r>
            <a:r>
              <a:rPr sz="3400" spc="-95" dirty="0">
                <a:solidFill>
                  <a:srgbClr val="5C5C5C"/>
                </a:solidFill>
                <a:latin typeface="Palatino Linotype"/>
                <a:cs typeface="Palatino Linotype"/>
              </a:rPr>
              <a:t>you </a:t>
            </a:r>
            <a:r>
              <a:rPr sz="3400" spc="-20" dirty="0">
                <a:solidFill>
                  <a:srgbClr val="5C5C5C"/>
                </a:solidFill>
                <a:latin typeface="Palatino Linotype"/>
                <a:cs typeface="Palatino Linotype"/>
              </a:rPr>
              <a:t>find?  </a:t>
            </a:r>
            <a:r>
              <a:rPr sz="3400" spc="229" dirty="0">
                <a:solidFill>
                  <a:srgbClr val="5C5C5C"/>
                </a:solidFill>
                <a:latin typeface="Palatino Linotype"/>
                <a:cs typeface="Palatino Linotype"/>
              </a:rPr>
              <a:t>(5</a:t>
            </a:r>
            <a:r>
              <a:rPr sz="3400" spc="8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3400" spc="50" dirty="0">
                <a:solidFill>
                  <a:srgbClr val="5C5C5C"/>
                </a:solidFill>
                <a:latin typeface="Palatino Linotype"/>
                <a:cs typeface="Palatino Linotype"/>
              </a:rPr>
              <a:t>minutes)</a:t>
            </a:r>
            <a:endParaRPr sz="3400">
              <a:latin typeface="Palatino Linotype"/>
              <a:cs typeface="Palatino Linotype"/>
            </a:endParaRPr>
          </a:p>
          <a:p>
            <a:pPr marL="12700" marR="5080" algn="just">
              <a:lnSpc>
                <a:spcPts val="3400"/>
              </a:lnSpc>
              <a:spcBef>
                <a:spcPts val="1700"/>
              </a:spcBef>
            </a:pPr>
            <a:r>
              <a:rPr sz="3400" b="1" spc="65" dirty="0">
                <a:solidFill>
                  <a:srgbClr val="5C5C5C"/>
                </a:solidFill>
                <a:latin typeface="Palatino Linotype"/>
                <a:cs typeface="Palatino Linotype"/>
              </a:rPr>
              <a:t>Question </a:t>
            </a:r>
            <a:r>
              <a:rPr sz="3400" b="1" spc="229" dirty="0">
                <a:solidFill>
                  <a:srgbClr val="5C5C5C"/>
                </a:solidFill>
                <a:latin typeface="Palatino Linotype"/>
                <a:cs typeface="Palatino Linotype"/>
              </a:rPr>
              <a:t>2: </a:t>
            </a:r>
            <a:r>
              <a:rPr sz="3400" spc="35" dirty="0">
                <a:solidFill>
                  <a:srgbClr val="5C5C5C"/>
                </a:solidFill>
                <a:latin typeface="Palatino Linotype"/>
                <a:cs typeface="Palatino Linotype"/>
              </a:rPr>
              <a:t>What </a:t>
            </a:r>
            <a:r>
              <a:rPr sz="3400" spc="5" dirty="0">
                <a:solidFill>
                  <a:srgbClr val="5C5C5C"/>
                </a:solidFill>
                <a:latin typeface="Palatino Linotype"/>
                <a:cs typeface="Palatino Linotype"/>
              </a:rPr>
              <a:t>criteria </a:t>
            </a:r>
            <a:r>
              <a:rPr sz="3400" spc="-110" dirty="0">
                <a:solidFill>
                  <a:srgbClr val="5C5C5C"/>
                </a:solidFill>
                <a:latin typeface="Palatino Linotype"/>
                <a:cs typeface="Palatino Linotype"/>
              </a:rPr>
              <a:t>did </a:t>
            </a:r>
            <a:r>
              <a:rPr sz="3400" spc="-95" dirty="0">
                <a:solidFill>
                  <a:srgbClr val="5C5C5C"/>
                </a:solidFill>
                <a:latin typeface="Palatino Linotype"/>
                <a:cs typeface="Palatino Linotype"/>
              </a:rPr>
              <a:t>you  </a:t>
            </a:r>
            <a:r>
              <a:rPr sz="3400" spc="5" dirty="0">
                <a:solidFill>
                  <a:srgbClr val="5C5C5C"/>
                </a:solidFill>
                <a:latin typeface="Palatino Linotype"/>
                <a:cs typeface="Palatino Linotype"/>
              </a:rPr>
              <a:t>use </a:t>
            </a:r>
            <a:r>
              <a:rPr sz="34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to </a:t>
            </a:r>
            <a:r>
              <a:rPr sz="34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identify </a:t>
            </a:r>
            <a:r>
              <a:rPr sz="3400" spc="40" dirty="0">
                <a:solidFill>
                  <a:srgbClr val="5C5C5C"/>
                </a:solidFill>
                <a:latin typeface="Palatino Linotype"/>
                <a:cs typeface="Palatino Linotype"/>
              </a:rPr>
              <a:t>them? </a:t>
            </a:r>
            <a:r>
              <a:rPr sz="3400" spc="229" dirty="0">
                <a:solidFill>
                  <a:srgbClr val="5C5C5C"/>
                </a:solidFill>
                <a:latin typeface="Palatino Linotype"/>
                <a:cs typeface="Palatino Linotype"/>
              </a:rPr>
              <a:t>(5</a:t>
            </a:r>
            <a:r>
              <a:rPr sz="3400" spc="32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3400" spc="50" dirty="0">
                <a:solidFill>
                  <a:srgbClr val="5C5C5C"/>
                </a:solidFill>
                <a:latin typeface="Palatino Linotype"/>
                <a:cs typeface="Palatino Linotype"/>
              </a:rPr>
              <a:t>minutes)</a:t>
            </a:r>
            <a:endParaRPr sz="340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75300" y="4919979"/>
            <a:ext cx="597979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600"/>
              </a:lnSpc>
              <a:spcBef>
                <a:spcPts val="100"/>
              </a:spcBef>
            </a:pPr>
            <a:r>
              <a:rPr sz="1700" i="1" spc="-30" dirty="0">
                <a:solidFill>
                  <a:srgbClr val="5C5C5C"/>
                </a:solidFill>
                <a:latin typeface="Palatino Linotype"/>
                <a:cs typeface="Palatino Linotype"/>
              </a:rPr>
              <a:t>Image </a:t>
            </a:r>
            <a:r>
              <a:rPr sz="1700" i="1" spc="35" dirty="0">
                <a:solidFill>
                  <a:srgbClr val="5C5C5C"/>
                </a:solidFill>
                <a:latin typeface="Palatino Linotype"/>
                <a:cs typeface="Palatino Linotype"/>
              </a:rPr>
              <a:t>of </a:t>
            </a:r>
            <a:r>
              <a:rPr sz="1700" i="1" spc="-30" dirty="0">
                <a:solidFill>
                  <a:srgbClr val="5C5C5C"/>
                </a:solidFill>
                <a:latin typeface="Palatino Linotype"/>
                <a:cs typeface="Palatino Linotype"/>
              </a:rPr>
              <a:t>Eastern </a:t>
            </a:r>
            <a:r>
              <a:rPr sz="1700" i="1" spc="-35" dirty="0">
                <a:solidFill>
                  <a:srgbClr val="5C5C5C"/>
                </a:solidFill>
                <a:latin typeface="Palatino Linotype"/>
                <a:cs typeface="Palatino Linotype"/>
              </a:rPr>
              <a:t>Passage, </a:t>
            </a:r>
            <a:r>
              <a:rPr sz="1700" i="1" spc="-10" dirty="0">
                <a:solidFill>
                  <a:srgbClr val="5C5C5C"/>
                </a:solidFill>
                <a:latin typeface="Palatino Linotype"/>
                <a:cs typeface="Palatino Linotype"/>
              </a:rPr>
              <a:t>Knowth, </a:t>
            </a:r>
            <a:r>
              <a:rPr sz="1700" i="1" spc="-20" dirty="0">
                <a:solidFill>
                  <a:srgbClr val="5C5C5C"/>
                </a:solidFill>
                <a:latin typeface="Palatino Linotype"/>
                <a:cs typeface="Palatino Linotype"/>
              </a:rPr>
              <a:t>Ireland, </a:t>
            </a:r>
            <a:r>
              <a:rPr sz="1700" i="1" spc="-30" dirty="0">
                <a:solidFill>
                  <a:srgbClr val="5C5C5C"/>
                </a:solidFill>
                <a:latin typeface="Palatino Linotype"/>
                <a:cs typeface="Palatino Linotype"/>
              </a:rPr>
              <a:t>where </a:t>
            </a:r>
            <a:r>
              <a:rPr sz="1700" i="1" spc="-45" dirty="0">
                <a:solidFill>
                  <a:srgbClr val="5C5C5C"/>
                </a:solidFill>
                <a:latin typeface="Palatino Linotype"/>
                <a:cs typeface="Palatino Linotype"/>
              </a:rPr>
              <a:t>cavernous </a:t>
            </a:r>
            <a:r>
              <a:rPr sz="1700" i="1" spc="-20" dirty="0">
                <a:solidFill>
                  <a:srgbClr val="5C5C5C"/>
                </a:solidFill>
                <a:latin typeface="Palatino Linotype"/>
                <a:cs typeface="Palatino Linotype"/>
              </a:rPr>
              <a:t>hallways  </a:t>
            </a:r>
            <a:r>
              <a:rPr sz="1700" i="1" spc="-25" dirty="0">
                <a:solidFill>
                  <a:srgbClr val="5C5C5C"/>
                </a:solidFill>
                <a:latin typeface="Palatino Linotype"/>
                <a:cs typeface="Palatino Linotype"/>
              </a:rPr>
              <a:t>and </a:t>
            </a:r>
            <a:r>
              <a:rPr sz="1700" i="1" spc="-40" dirty="0">
                <a:solidFill>
                  <a:srgbClr val="5C5C5C"/>
                </a:solidFill>
                <a:latin typeface="Palatino Linotype"/>
                <a:cs typeface="Palatino Linotype"/>
              </a:rPr>
              <a:t>rooms </a:t>
            </a:r>
            <a:r>
              <a:rPr sz="1700" i="1" spc="-15" dirty="0">
                <a:solidFill>
                  <a:srgbClr val="5C5C5C"/>
                </a:solidFill>
                <a:latin typeface="Palatino Linotype"/>
                <a:cs typeface="Palatino Linotype"/>
              </a:rPr>
              <a:t>are </a:t>
            </a:r>
            <a:r>
              <a:rPr sz="1700" i="1" spc="-20" dirty="0">
                <a:solidFill>
                  <a:srgbClr val="5C5C5C"/>
                </a:solidFill>
                <a:latin typeface="Palatino Linotype"/>
                <a:cs typeface="Palatino Linotype"/>
              </a:rPr>
              <a:t>thought </a:t>
            </a:r>
            <a:r>
              <a:rPr sz="1700" i="1" spc="5" dirty="0">
                <a:solidFill>
                  <a:srgbClr val="5C5C5C"/>
                </a:solidFill>
                <a:latin typeface="Palatino Linotype"/>
                <a:cs typeface="Palatino Linotype"/>
              </a:rPr>
              <a:t>to </a:t>
            </a:r>
            <a:r>
              <a:rPr sz="1700" i="1" spc="-15" dirty="0">
                <a:solidFill>
                  <a:srgbClr val="5C5C5C"/>
                </a:solidFill>
                <a:latin typeface="Palatino Linotype"/>
                <a:cs typeface="Palatino Linotype"/>
              </a:rPr>
              <a:t>have </a:t>
            </a:r>
            <a:r>
              <a:rPr sz="1700" i="1" spc="-25" dirty="0">
                <a:solidFill>
                  <a:srgbClr val="5C5C5C"/>
                </a:solidFill>
                <a:latin typeface="Palatino Linotype"/>
                <a:cs typeface="Palatino Linotype"/>
              </a:rPr>
              <a:t>been </a:t>
            </a:r>
            <a:r>
              <a:rPr sz="1700" i="1" spc="-50" dirty="0">
                <a:solidFill>
                  <a:srgbClr val="5C5C5C"/>
                </a:solidFill>
                <a:latin typeface="Palatino Linotype"/>
                <a:cs typeface="Palatino Linotype"/>
              </a:rPr>
              <a:t>used </a:t>
            </a:r>
            <a:r>
              <a:rPr sz="1700" i="1" spc="-40" dirty="0">
                <a:solidFill>
                  <a:srgbClr val="5C5C5C"/>
                </a:solidFill>
                <a:latin typeface="Palatino Linotype"/>
                <a:cs typeface="Palatino Linotype"/>
              </a:rPr>
              <a:t>by </a:t>
            </a:r>
            <a:r>
              <a:rPr sz="1700" i="1" spc="-35" dirty="0">
                <a:solidFill>
                  <a:srgbClr val="5C5C5C"/>
                </a:solidFill>
                <a:latin typeface="Palatino Linotype"/>
                <a:cs typeface="Palatino Linotype"/>
              </a:rPr>
              <a:t>ancient </a:t>
            </a:r>
            <a:r>
              <a:rPr sz="1700" i="1" spc="-20" dirty="0">
                <a:solidFill>
                  <a:srgbClr val="5C5C5C"/>
                </a:solidFill>
                <a:latin typeface="Palatino Linotype"/>
                <a:cs typeface="Palatino Linotype"/>
              </a:rPr>
              <a:t>people’s </a:t>
            </a:r>
            <a:r>
              <a:rPr sz="1700" i="1" spc="5" dirty="0">
                <a:solidFill>
                  <a:srgbClr val="5C5C5C"/>
                </a:solidFill>
                <a:latin typeface="Palatino Linotype"/>
                <a:cs typeface="Palatino Linotype"/>
              </a:rPr>
              <a:t>to </a:t>
            </a:r>
            <a:r>
              <a:rPr sz="1700" i="1" spc="-55" dirty="0">
                <a:solidFill>
                  <a:srgbClr val="5C5C5C"/>
                </a:solidFill>
                <a:latin typeface="Palatino Linotype"/>
                <a:cs typeface="Palatino Linotype"/>
              </a:rPr>
              <a:t>induce  </a:t>
            </a:r>
            <a:r>
              <a:rPr sz="1700" i="1" spc="-15" dirty="0">
                <a:solidFill>
                  <a:srgbClr val="5C5C5C"/>
                </a:solidFill>
                <a:latin typeface="Palatino Linotype"/>
                <a:cs typeface="Palatino Linotype"/>
              </a:rPr>
              <a:t>altered states </a:t>
            </a:r>
            <a:r>
              <a:rPr sz="1700" i="1" spc="35" dirty="0">
                <a:solidFill>
                  <a:srgbClr val="5C5C5C"/>
                </a:solidFill>
                <a:latin typeface="Palatino Linotype"/>
                <a:cs typeface="Palatino Linotype"/>
              </a:rPr>
              <a:t>of </a:t>
            </a:r>
            <a:r>
              <a:rPr sz="1700" i="1" spc="-45" dirty="0">
                <a:solidFill>
                  <a:srgbClr val="5C5C5C"/>
                </a:solidFill>
                <a:latin typeface="Palatino Linotype"/>
                <a:cs typeface="Palatino Linotype"/>
              </a:rPr>
              <a:t>consciousness. </a:t>
            </a:r>
            <a:r>
              <a:rPr sz="1700" i="1" spc="-10" dirty="0">
                <a:solidFill>
                  <a:srgbClr val="5C5C5C"/>
                </a:solidFill>
                <a:latin typeface="Palatino Linotype"/>
                <a:cs typeface="Palatino Linotype"/>
              </a:rPr>
              <a:t>Photo </a:t>
            </a:r>
            <a:r>
              <a:rPr sz="1700" i="1" spc="-60" dirty="0">
                <a:solidFill>
                  <a:srgbClr val="5C5C5C"/>
                </a:solidFill>
                <a:latin typeface="Palatino Linotype"/>
                <a:cs typeface="Palatino Linotype"/>
              </a:rPr>
              <a:t>By </a:t>
            </a:r>
            <a:r>
              <a:rPr sz="1700" i="1" spc="-90" dirty="0">
                <a:solidFill>
                  <a:srgbClr val="5C5C5C"/>
                </a:solidFill>
                <a:latin typeface="Palatino Linotype"/>
                <a:cs typeface="Palatino Linotype"/>
              </a:rPr>
              <a:t>Przemys</a:t>
            </a:r>
            <a:r>
              <a:rPr sz="1700" i="1" spc="-90" dirty="0">
                <a:solidFill>
                  <a:srgbClr val="5C5C5C"/>
                </a:solidFill>
                <a:latin typeface="Courier New"/>
                <a:cs typeface="Courier New"/>
              </a:rPr>
              <a:t>ł</a:t>
            </a:r>
            <a:r>
              <a:rPr sz="1700" i="1" spc="-90" dirty="0">
                <a:solidFill>
                  <a:srgbClr val="5C5C5C"/>
                </a:solidFill>
                <a:latin typeface="Palatino Linotype"/>
                <a:cs typeface="Palatino Linotype"/>
              </a:rPr>
              <a:t>aw </a:t>
            </a:r>
            <a:r>
              <a:rPr sz="1700" i="1" spc="10" dirty="0">
                <a:solidFill>
                  <a:srgbClr val="5C5C5C"/>
                </a:solidFill>
                <a:latin typeface="Palatino Linotype"/>
                <a:cs typeface="Palatino Linotype"/>
              </a:rPr>
              <a:t>Sakrajda </a:t>
            </a:r>
            <a:r>
              <a:rPr sz="1700" i="1" spc="-25" dirty="0">
                <a:solidFill>
                  <a:srgbClr val="5C5C5C"/>
                </a:solidFill>
                <a:latin typeface="Palatino Linotype"/>
                <a:cs typeface="Palatino Linotype"/>
              </a:rPr>
              <a:t>CC</a:t>
            </a:r>
            <a:r>
              <a:rPr sz="1700" i="1" spc="-28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-130" dirty="0">
                <a:solidFill>
                  <a:srgbClr val="5C5C5C"/>
                </a:solidFill>
                <a:latin typeface="Palatino Linotype"/>
                <a:cs typeface="Palatino Linotype"/>
              </a:rPr>
              <a:t>BY-  </a:t>
            </a:r>
            <a:r>
              <a:rPr sz="1700" i="1" spc="-15" dirty="0">
                <a:solidFill>
                  <a:srgbClr val="5C5C5C"/>
                </a:solidFill>
                <a:latin typeface="Palatino Linotype"/>
                <a:cs typeface="Palatino Linotype"/>
              </a:rPr>
              <a:t>SA </a:t>
            </a:r>
            <a:r>
              <a:rPr sz="1700" i="1" spc="55" dirty="0">
                <a:solidFill>
                  <a:srgbClr val="5C5C5C"/>
                </a:solidFill>
                <a:latin typeface="Palatino Linotype"/>
                <a:cs typeface="Palatino Linotype"/>
              </a:rPr>
              <a:t>3.0 </a:t>
            </a:r>
            <a:r>
              <a:rPr sz="1700" i="1" spc="-15" dirty="0">
                <a:solidFill>
                  <a:srgbClr val="5C5C5C"/>
                </a:solidFill>
                <a:latin typeface="Palatino Linotype"/>
                <a:cs typeface="Palatino Linotype"/>
              </a:rPr>
              <a:t>via </a:t>
            </a:r>
            <a:r>
              <a:rPr sz="1700" i="1" spc="-10" dirty="0">
                <a:solidFill>
                  <a:srgbClr val="5C5C5C"/>
                </a:solidFill>
                <a:latin typeface="Palatino Linotype"/>
                <a:cs typeface="Palatino Linotype"/>
              </a:rPr>
              <a:t>Wikimedia</a:t>
            </a:r>
            <a:r>
              <a:rPr sz="1700" i="1" spc="-254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-45" dirty="0">
                <a:solidFill>
                  <a:srgbClr val="5C5C5C"/>
                </a:solidFill>
                <a:latin typeface="Palatino Linotype"/>
                <a:cs typeface="Palatino Linotype"/>
              </a:rPr>
              <a:t>Commons</a:t>
            </a:r>
            <a:endParaRPr sz="17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1400" y="9588500"/>
            <a:ext cx="56013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This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Teaching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Exercise</a:t>
            </a:r>
            <a:r>
              <a:rPr sz="900" spc="6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is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provided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by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the</a:t>
            </a:r>
            <a:r>
              <a:rPr sz="900" spc="6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u="sng" spc="-1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Human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Relations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Area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Files</a:t>
            </a:r>
            <a:r>
              <a:rPr sz="900" spc="5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0" dirty="0">
                <a:solidFill>
                  <a:srgbClr val="5C5C5C"/>
                </a:solidFill>
                <a:latin typeface="Palatino Linotype"/>
                <a:cs typeface="Palatino Linotype"/>
              </a:rPr>
              <a:t>at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Yale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University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dirty="0">
                <a:solidFill>
                  <a:srgbClr val="5C5C5C"/>
                </a:solidFill>
                <a:latin typeface="Palatino Linotype"/>
                <a:cs typeface="Palatino Linotype"/>
              </a:rPr>
              <a:t>in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New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Haven,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0" dirty="0">
                <a:solidFill>
                  <a:srgbClr val="5C5C5C"/>
                </a:solidFill>
                <a:latin typeface="Palatino Linotype"/>
                <a:cs typeface="Palatino Linotype"/>
              </a:rPr>
              <a:t>CT</a:t>
            </a:r>
            <a:endParaRPr sz="9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5954" y="482600"/>
            <a:ext cx="1169289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244">
              <a:lnSpc>
                <a:spcPct val="100000"/>
              </a:lnSpc>
              <a:spcBef>
                <a:spcPts val="100"/>
              </a:spcBef>
              <a:tabLst>
                <a:tab pos="11679555" algn="l"/>
              </a:tabLst>
            </a:pPr>
            <a:r>
              <a:rPr sz="4000" u="none" spc="-300" dirty="0"/>
              <a:t>ASSIGNMENT PART 3	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95885" marR="5080">
              <a:lnSpc>
                <a:spcPts val="3000"/>
              </a:lnSpc>
              <a:spcBef>
                <a:spcPts val="600"/>
              </a:spcBef>
            </a:pPr>
            <a:r>
              <a:rPr b="1" spc="55" dirty="0">
                <a:latin typeface="Palatino Linotype"/>
                <a:cs typeface="Palatino Linotype"/>
              </a:rPr>
              <a:t>Question </a:t>
            </a:r>
            <a:r>
              <a:rPr b="1" spc="200" dirty="0">
                <a:latin typeface="Palatino Linotype"/>
                <a:cs typeface="Palatino Linotype"/>
              </a:rPr>
              <a:t>3: </a:t>
            </a:r>
            <a:r>
              <a:rPr spc="-95" dirty="0"/>
              <a:t>How </a:t>
            </a:r>
            <a:r>
              <a:rPr spc="-15" dirty="0"/>
              <a:t>does </a:t>
            </a:r>
            <a:r>
              <a:rPr spc="35" dirty="0"/>
              <a:t>the </a:t>
            </a:r>
            <a:r>
              <a:rPr spc="-5" dirty="0"/>
              <a:t>definition </a:t>
            </a:r>
            <a:r>
              <a:rPr spc="-15" dirty="0"/>
              <a:t>of </a:t>
            </a:r>
            <a:r>
              <a:rPr spc="-45" dirty="0"/>
              <a:t>“types” </a:t>
            </a:r>
            <a:r>
              <a:rPr spc="5" dirty="0"/>
              <a:t>in </a:t>
            </a:r>
            <a:r>
              <a:rPr spc="-45" dirty="0"/>
              <a:t>anthropology, </a:t>
            </a:r>
            <a:r>
              <a:rPr spc="0" dirty="0"/>
              <a:t>such  </a:t>
            </a:r>
            <a:r>
              <a:rPr dirty="0"/>
              <a:t>as </a:t>
            </a:r>
            <a:r>
              <a:rPr spc="-30" dirty="0"/>
              <a:t>types </a:t>
            </a:r>
            <a:r>
              <a:rPr spc="-15" dirty="0"/>
              <a:t>of </a:t>
            </a:r>
            <a:r>
              <a:rPr spc="-5" dirty="0"/>
              <a:t>ritual </a:t>
            </a:r>
            <a:r>
              <a:rPr spc="-30" dirty="0"/>
              <a:t>behavior </a:t>
            </a:r>
            <a:r>
              <a:rPr dirty="0"/>
              <a:t>as </a:t>
            </a:r>
            <a:r>
              <a:rPr spc="-75" dirty="0"/>
              <a:t>we </a:t>
            </a:r>
            <a:r>
              <a:rPr spc="-15" dirty="0"/>
              <a:t>discussed </a:t>
            </a:r>
            <a:r>
              <a:rPr spc="15" dirty="0"/>
              <a:t>here, </a:t>
            </a:r>
            <a:r>
              <a:rPr spc="5" dirty="0"/>
              <a:t>become </a:t>
            </a:r>
            <a:r>
              <a:rPr spc="-10" dirty="0"/>
              <a:t>useful </a:t>
            </a:r>
            <a:r>
              <a:rPr spc="-15" dirty="0"/>
              <a:t>for  ethnographic </a:t>
            </a:r>
            <a:r>
              <a:rPr dirty="0"/>
              <a:t>or </a:t>
            </a:r>
            <a:r>
              <a:rPr spc="-15" dirty="0"/>
              <a:t>anthropological </a:t>
            </a:r>
            <a:r>
              <a:rPr spc="5" dirty="0"/>
              <a:t>research? </a:t>
            </a:r>
            <a:r>
              <a:rPr spc="200" dirty="0"/>
              <a:t>(5</a:t>
            </a:r>
            <a:r>
              <a:rPr spc="415" dirty="0"/>
              <a:t> </a:t>
            </a:r>
            <a:r>
              <a:rPr spc="40" dirty="0"/>
              <a:t>minutes)</a:t>
            </a:r>
          </a:p>
          <a:p>
            <a:pPr marL="95885" marR="87630">
              <a:lnSpc>
                <a:spcPts val="3000"/>
              </a:lnSpc>
              <a:spcBef>
                <a:spcPts val="1600"/>
              </a:spcBef>
            </a:pPr>
            <a:r>
              <a:rPr b="1" spc="55" dirty="0">
                <a:latin typeface="Palatino Linotype"/>
                <a:cs typeface="Palatino Linotype"/>
              </a:rPr>
              <a:t>Question </a:t>
            </a:r>
            <a:r>
              <a:rPr b="1" spc="200" dirty="0">
                <a:latin typeface="Palatino Linotype"/>
                <a:cs typeface="Palatino Linotype"/>
              </a:rPr>
              <a:t>4: </a:t>
            </a:r>
            <a:r>
              <a:rPr spc="-55" dirty="0"/>
              <a:t>Are </a:t>
            </a:r>
            <a:r>
              <a:rPr spc="25" dirty="0"/>
              <a:t>there limits </a:t>
            </a:r>
            <a:r>
              <a:rPr spc="50" dirty="0"/>
              <a:t>to </a:t>
            </a:r>
            <a:r>
              <a:rPr spc="35" dirty="0"/>
              <a:t>the </a:t>
            </a:r>
            <a:r>
              <a:rPr spc="-60" dirty="0"/>
              <a:t>value </a:t>
            </a:r>
            <a:r>
              <a:rPr spc="-15" dirty="0"/>
              <a:t>of </a:t>
            </a:r>
            <a:r>
              <a:rPr spc="-45" dirty="0"/>
              <a:t>“types” </a:t>
            </a:r>
            <a:r>
              <a:rPr spc="-65" dirty="0"/>
              <a:t>and </a:t>
            </a:r>
            <a:r>
              <a:rPr spc="-30" dirty="0"/>
              <a:t>“models” </a:t>
            </a:r>
            <a:r>
              <a:rPr spc="-15" dirty="0"/>
              <a:t>for  </a:t>
            </a:r>
            <a:r>
              <a:rPr spc="-50" dirty="0"/>
              <a:t>grouping </a:t>
            </a:r>
            <a:r>
              <a:rPr spc="-65" dirty="0"/>
              <a:t>and </a:t>
            </a:r>
            <a:r>
              <a:rPr spc="-25" dirty="0"/>
              <a:t>explaining </a:t>
            </a:r>
            <a:r>
              <a:rPr spc="-20" dirty="0"/>
              <a:t>human </a:t>
            </a:r>
            <a:r>
              <a:rPr spc="-15" dirty="0"/>
              <a:t>variation? </a:t>
            </a:r>
            <a:r>
              <a:rPr spc="-20" dirty="0"/>
              <a:t>If </a:t>
            </a:r>
            <a:r>
              <a:rPr spc="50" dirty="0"/>
              <a:t>so, </a:t>
            </a:r>
            <a:r>
              <a:rPr spc="-15" dirty="0"/>
              <a:t>please </a:t>
            </a:r>
            <a:r>
              <a:rPr spc="0" dirty="0"/>
              <a:t>describe. </a:t>
            </a:r>
            <a:r>
              <a:rPr spc="200" dirty="0"/>
              <a:t>(5  </a:t>
            </a:r>
            <a:r>
              <a:rPr spc="50" dirty="0"/>
              <a:t>minutes)?</a:t>
            </a:r>
          </a:p>
          <a:p>
            <a:pPr marL="95885" marR="894080">
              <a:lnSpc>
                <a:spcPts val="3000"/>
              </a:lnSpc>
              <a:spcBef>
                <a:spcPts val="1600"/>
              </a:spcBef>
            </a:pPr>
            <a:r>
              <a:rPr b="1" spc="55" dirty="0">
                <a:latin typeface="Palatino Linotype"/>
                <a:cs typeface="Palatino Linotype"/>
              </a:rPr>
              <a:t>Question </a:t>
            </a:r>
            <a:r>
              <a:rPr b="1" spc="200" dirty="0">
                <a:latin typeface="Palatino Linotype"/>
                <a:cs typeface="Palatino Linotype"/>
              </a:rPr>
              <a:t>5: </a:t>
            </a:r>
            <a:r>
              <a:rPr spc="-95" dirty="0"/>
              <a:t>How </a:t>
            </a:r>
            <a:r>
              <a:rPr spc="-20" dirty="0"/>
              <a:t>should </a:t>
            </a:r>
            <a:r>
              <a:rPr dirty="0"/>
              <a:t>anthropologists </a:t>
            </a:r>
            <a:r>
              <a:rPr spc="-10" dirty="0"/>
              <a:t>balance </a:t>
            </a:r>
            <a:r>
              <a:rPr spc="35" dirty="0"/>
              <a:t>the </a:t>
            </a:r>
            <a:r>
              <a:rPr spc="15" dirty="0"/>
              <a:t>benefits </a:t>
            </a:r>
            <a:r>
              <a:rPr spc="-15" dirty="0"/>
              <a:t>of  </a:t>
            </a:r>
            <a:r>
              <a:rPr spc="-35" dirty="0"/>
              <a:t>“typologies” </a:t>
            </a:r>
            <a:r>
              <a:rPr spc="-15" dirty="0"/>
              <a:t>with </a:t>
            </a:r>
            <a:r>
              <a:rPr spc="35" dirty="0"/>
              <a:t>the </a:t>
            </a:r>
            <a:r>
              <a:rPr spc="25" dirty="0"/>
              <a:t>limits </a:t>
            </a:r>
            <a:r>
              <a:rPr spc="-15" dirty="0"/>
              <a:t>of </a:t>
            </a:r>
            <a:r>
              <a:rPr spc="-35" dirty="0"/>
              <a:t>typological </a:t>
            </a:r>
            <a:r>
              <a:rPr dirty="0"/>
              <a:t>models? </a:t>
            </a:r>
            <a:r>
              <a:rPr spc="200" dirty="0"/>
              <a:t>(5</a:t>
            </a:r>
            <a:r>
              <a:rPr spc="725" dirty="0"/>
              <a:t> </a:t>
            </a:r>
            <a:r>
              <a:rPr spc="40" dirty="0"/>
              <a:t>minutes)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949554"/>
            <a:ext cx="13004800" cy="2674620"/>
          </a:xfrm>
          <a:custGeom>
            <a:avLst/>
            <a:gdLst/>
            <a:ahLst/>
            <a:cxnLst/>
            <a:rect l="l" t="t" r="r" b="b"/>
            <a:pathLst>
              <a:path w="13004800" h="2674620">
                <a:moveTo>
                  <a:pt x="0" y="0"/>
                </a:moveTo>
                <a:lnTo>
                  <a:pt x="13004800" y="0"/>
                </a:lnTo>
                <a:lnTo>
                  <a:pt x="13004800" y="2674391"/>
                </a:lnTo>
                <a:lnTo>
                  <a:pt x="0" y="267439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99439" y="7566754"/>
            <a:ext cx="11682095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  <a:tabLst>
                <a:tab pos="6040120" algn="l"/>
              </a:tabLst>
            </a:pPr>
            <a:r>
              <a:rPr sz="5000" b="1" spc="-300" dirty="0" smtClean="0">
                <a:solidFill>
                  <a:srgbClr val="5C5C5C"/>
                </a:solidFill>
                <a:uFill>
                  <a:solidFill>
                    <a:srgbClr val="747676"/>
                  </a:solidFill>
                </a:uFill>
                <a:latin typeface="Arial"/>
                <a:cs typeface="Arial"/>
              </a:rPr>
              <a:t>RESOURCES</a:t>
            </a:r>
            <a:endParaRPr sz="5000" spc="-3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60985" y="8244876"/>
            <a:ext cx="86340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i="1" spc="-140" dirty="0">
                <a:solidFill>
                  <a:srgbClr val="747676"/>
                </a:solidFill>
                <a:latin typeface="Palatino Linotype"/>
                <a:cs typeface="Palatino Linotype"/>
              </a:rPr>
              <a:t>Assignment </a:t>
            </a:r>
            <a:r>
              <a:rPr sz="4800" i="1" spc="-100" dirty="0">
                <a:solidFill>
                  <a:srgbClr val="747676"/>
                </a:solidFill>
                <a:latin typeface="Palatino Linotype"/>
                <a:cs typeface="Palatino Linotype"/>
              </a:rPr>
              <a:t>Rubric, </a:t>
            </a:r>
            <a:r>
              <a:rPr sz="4800" i="1" spc="-120" dirty="0">
                <a:solidFill>
                  <a:srgbClr val="747676"/>
                </a:solidFill>
                <a:latin typeface="Palatino Linotype"/>
                <a:cs typeface="Palatino Linotype"/>
              </a:rPr>
              <a:t>Tips,</a:t>
            </a:r>
            <a:r>
              <a:rPr sz="4800" i="1" spc="-215" dirty="0">
                <a:solidFill>
                  <a:srgbClr val="747676"/>
                </a:solidFill>
                <a:latin typeface="Palatino Linotype"/>
                <a:cs typeface="Palatino Linotype"/>
              </a:rPr>
              <a:t> </a:t>
            </a:r>
            <a:r>
              <a:rPr sz="4800" i="1" spc="-85" dirty="0">
                <a:solidFill>
                  <a:srgbClr val="747676"/>
                </a:solidFill>
                <a:latin typeface="Palatino Linotype"/>
                <a:cs typeface="Palatino Linotype"/>
              </a:rPr>
              <a:t>References</a:t>
            </a:r>
            <a:endParaRPr sz="480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6400" y="8996680"/>
            <a:ext cx="120681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600"/>
              </a:lnSpc>
              <a:spcBef>
                <a:spcPts val="100"/>
              </a:spcBef>
            </a:pPr>
            <a:r>
              <a:rPr sz="1700" i="1" spc="-25" dirty="0">
                <a:solidFill>
                  <a:srgbClr val="5C5C5C"/>
                </a:solidFill>
                <a:latin typeface="Palatino Linotype"/>
                <a:cs typeface="Palatino Linotype"/>
              </a:rPr>
              <a:t>Balinese</a:t>
            </a:r>
            <a:r>
              <a:rPr sz="1700" i="1" spc="-5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-45" dirty="0">
                <a:solidFill>
                  <a:srgbClr val="5C5C5C"/>
                </a:solidFill>
                <a:latin typeface="Palatino Linotype"/>
                <a:cs typeface="Palatino Linotype"/>
              </a:rPr>
              <a:t>Legong</a:t>
            </a:r>
            <a:r>
              <a:rPr sz="1700" i="1" spc="-5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-45" dirty="0">
                <a:solidFill>
                  <a:srgbClr val="5C5C5C"/>
                </a:solidFill>
                <a:latin typeface="Palatino Linotype"/>
                <a:cs typeface="Palatino Linotype"/>
              </a:rPr>
              <a:t>Dancers</a:t>
            </a:r>
            <a:r>
              <a:rPr sz="1700" i="1" spc="-5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0" dirty="0">
                <a:solidFill>
                  <a:srgbClr val="5C5C5C"/>
                </a:solidFill>
                <a:latin typeface="Palatino Linotype"/>
                <a:cs typeface="Palatino Linotype"/>
              </a:rPr>
              <a:t>1953.P.</a:t>
            </a:r>
            <a:r>
              <a:rPr sz="1700" i="1" spc="-5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-10" dirty="0">
                <a:solidFill>
                  <a:srgbClr val="5C5C5C"/>
                </a:solidFill>
                <a:latin typeface="Palatino Linotype"/>
                <a:cs typeface="Palatino Linotype"/>
              </a:rPr>
              <a:t>(Paul)</a:t>
            </a:r>
            <a:r>
              <a:rPr sz="1700" i="1" spc="-5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-25" dirty="0">
                <a:solidFill>
                  <a:srgbClr val="5C5C5C"/>
                </a:solidFill>
                <a:latin typeface="Palatino Linotype"/>
                <a:cs typeface="Palatino Linotype"/>
              </a:rPr>
              <a:t>Spies</a:t>
            </a:r>
            <a:r>
              <a:rPr sz="1700" i="1" spc="-5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30" dirty="0">
                <a:solidFill>
                  <a:srgbClr val="5C5C5C"/>
                </a:solidFill>
                <a:latin typeface="Palatino Linotype"/>
                <a:cs typeface="Palatino Linotype"/>
              </a:rPr>
              <a:t>.</a:t>
            </a:r>
            <a:r>
              <a:rPr sz="1700" i="1" spc="-5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-70" dirty="0">
                <a:solidFill>
                  <a:srgbClr val="5C5C5C"/>
                </a:solidFill>
                <a:latin typeface="Palatino Linotype"/>
                <a:cs typeface="Palatino Linotype"/>
              </a:rPr>
              <a:t>TropenMuseum,</a:t>
            </a:r>
            <a:r>
              <a:rPr sz="1700" i="1" spc="-5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-5" dirty="0">
                <a:solidFill>
                  <a:srgbClr val="5C5C5C"/>
                </a:solidFill>
                <a:latin typeface="Palatino Linotype"/>
                <a:cs typeface="Palatino Linotype"/>
              </a:rPr>
              <a:t>part</a:t>
            </a:r>
            <a:r>
              <a:rPr sz="1700" i="1" spc="-5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35" dirty="0">
                <a:solidFill>
                  <a:srgbClr val="5C5C5C"/>
                </a:solidFill>
                <a:latin typeface="Palatino Linotype"/>
                <a:cs typeface="Palatino Linotype"/>
              </a:rPr>
              <a:t>of</a:t>
            </a:r>
            <a:r>
              <a:rPr sz="1700" i="1" spc="-5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-5" dirty="0">
                <a:solidFill>
                  <a:srgbClr val="5C5C5C"/>
                </a:solidFill>
                <a:latin typeface="Palatino Linotype"/>
                <a:cs typeface="Palatino Linotype"/>
              </a:rPr>
              <a:t>the</a:t>
            </a:r>
            <a:r>
              <a:rPr sz="1700" i="1" spc="-5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-15" dirty="0">
                <a:solidFill>
                  <a:srgbClr val="5C5C5C"/>
                </a:solidFill>
                <a:latin typeface="Palatino Linotype"/>
                <a:cs typeface="Palatino Linotype"/>
              </a:rPr>
              <a:t>National</a:t>
            </a:r>
            <a:r>
              <a:rPr sz="1700" i="1" spc="-5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-85" dirty="0">
                <a:solidFill>
                  <a:srgbClr val="5C5C5C"/>
                </a:solidFill>
                <a:latin typeface="Palatino Linotype"/>
                <a:cs typeface="Palatino Linotype"/>
              </a:rPr>
              <a:t>Museum</a:t>
            </a:r>
            <a:r>
              <a:rPr sz="1700" i="1" spc="-5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35" dirty="0">
                <a:solidFill>
                  <a:srgbClr val="5C5C5C"/>
                </a:solidFill>
                <a:latin typeface="Palatino Linotype"/>
                <a:cs typeface="Palatino Linotype"/>
              </a:rPr>
              <a:t>of</a:t>
            </a:r>
            <a:r>
              <a:rPr sz="1700" i="1" spc="-5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-30" dirty="0">
                <a:solidFill>
                  <a:srgbClr val="5C5C5C"/>
                </a:solidFill>
                <a:latin typeface="Palatino Linotype"/>
                <a:cs typeface="Palatino Linotype"/>
              </a:rPr>
              <a:t>World</a:t>
            </a:r>
            <a:r>
              <a:rPr sz="1700" i="1" spc="-5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-40" dirty="0">
                <a:solidFill>
                  <a:srgbClr val="5C5C5C"/>
                </a:solidFill>
                <a:latin typeface="Palatino Linotype"/>
                <a:cs typeface="Palatino Linotype"/>
              </a:rPr>
              <a:t>Cultures.</a:t>
            </a:r>
            <a:r>
              <a:rPr sz="1700" i="1" spc="-5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-30" dirty="0">
                <a:solidFill>
                  <a:srgbClr val="5C5C5C"/>
                </a:solidFill>
                <a:latin typeface="Palatino Linotype"/>
                <a:cs typeface="Palatino Linotype"/>
              </a:rPr>
              <a:t>CC</a:t>
            </a:r>
            <a:r>
              <a:rPr sz="1700" i="1" spc="-5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-40" dirty="0">
                <a:solidFill>
                  <a:srgbClr val="5C5C5C"/>
                </a:solidFill>
                <a:latin typeface="Palatino Linotype"/>
                <a:cs typeface="Palatino Linotype"/>
              </a:rPr>
              <a:t>by</a:t>
            </a:r>
            <a:r>
              <a:rPr sz="1700" i="1" spc="-5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-15" dirty="0">
                <a:solidFill>
                  <a:srgbClr val="5C5C5C"/>
                </a:solidFill>
                <a:latin typeface="Palatino Linotype"/>
                <a:cs typeface="Palatino Linotype"/>
              </a:rPr>
              <a:t>SA</a:t>
            </a:r>
            <a:r>
              <a:rPr sz="1700" i="1" spc="-5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55" dirty="0">
                <a:solidFill>
                  <a:srgbClr val="5C5C5C"/>
                </a:solidFill>
                <a:latin typeface="Palatino Linotype"/>
                <a:cs typeface="Palatino Linotype"/>
              </a:rPr>
              <a:t>3.0</a:t>
            </a:r>
            <a:r>
              <a:rPr sz="1700" i="1" spc="-5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-15" dirty="0">
                <a:solidFill>
                  <a:srgbClr val="5C5C5C"/>
                </a:solidFill>
                <a:latin typeface="Palatino Linotype"/>
                <a:cs typeface="Palatino Linotype"/>
              </a:rPr>
              <a:t>via</a:t>
            </a:r>
            <a:r>
              <a:rPr sz="1700" i="1" spc="-5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-10" dirty="0">
                <a:solidFill>
                  <a:srgbClr val="5C5C5C"/>
                </a:solidFill>
                <a:latin typeface="Palatino Linotype"/>
                <a:cs typeface="Palatino Linotype"/>
              </a:rPr>
              <a:t>Wikimedia  </a:t>
            </a:r>
            <a:r>
              <a:rPr sz="1700" i="1" spc="-45" dirty="0">
                <a:solidFill>
                  <a:srgbClr val="5C5C5C"/>
                </a:solidFill>
                <a:latin typeface="Palatino Linotype"/>
                <a:cs typeface="Palatino Linotype"/>
              </a:rPr>
              <a:t>Commons</a:t>
            </a:r>
            <a:endParaRPr sz="1700">
              <a:latin typeface="Palatino Linotype"/>
              <a:cs typeface="Palatino Linotyp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37400" y="0"/>
            <a:ext cx="58248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FFFFFF"/>
                </a:solidFill>
                <a:latin typeface="Palatino Linotype"/>
                <a:cs typeface="Palatino Linotype"/>
              </a:rPr>
              <a:t>This </a:t>
            </a:r>
            <a:r>
              <a:rPr sz="900" b="1" u="sng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Teaching </a:t>
            </a:r>
            <a:r>
              <a:rPr sz="900" b="1" u="sng" spc="2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Exercise</a:t>
            </a:r>
            <a:r>
              <a:rPr sz="900" b="1" spc="25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b="1" spc="5" dirty="0">
                <a:solidFill>
                  <a:srgbClr val="FFFFFF"/>
                </a:solidFill>
                <a:latin typeface="Palatino Linotype"/>
                <a:cs typeface="Palatino Linotype"/>
              </a:rPr>
              <a:t>is </a:t>
            </a:r>
            <a:r>
              <a:rPr sz="900" b="1" dirty="0">
                <a:solidFill>
                  <a:srgbClr val="FFFFFF"/>
                </a:solidFill>
                <a:latin typeface="Palatino Linotype"/>
                <a:cs typeface="Palatino Linotype"/>
              </a:rPr>
              <a:t>provided </a:t>
            </a:r>
            <a:r>
              <a:rPr sz="90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by </a:t>
            </a:r>
            <a:r>
              <a:rPr sz="90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the </a:t>
            </a:r>
            <a:r>
              <a:rPr sz="900" b="1" u="sng" spc="1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Human </a:t>
            </a:r>
            <a:r>
              <a:rPr sz="900" b="1" u="sng" spc="1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Relations </a:t>
            </a:r>
            <a:r>
              <a:rPr sz="900" b="1" u="sng" spc="1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Area Files</a:t>
            </a:r>
            <a:r>
              <a:rPr sz="900" b="1" spc="1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b="1" spc="30" dirty="0">
                <a:solidFill>
                  <a:srgbClr val="FFFFFF"/>
                </a:solidFill>
                <a:latin typeface="Palatino Linotype"/>
                <a:cs typeface="Palatino Linotype"/>
              </a:rPr>
              <a:t>at </a:t>
            </a:r>
            <a:r>
              <a:rPr sz="900" b="1" spc="-10" dirty="0">
                <a:solidFill>
                  <a:srgbClr val="FFFFFF"/>
                </a:solidFill>
                <a:latin typeface="Palatino Linotype"/>
                <a:cs typeface="Palatino Linotype"/>
              </a:rPr>
              <a:t>Yale </a:t>
            </a:r>
            <a:r>
              <a:rPr sz="900" b="1" spc="5" dirty="0">
                <a:solidFill>
                  <a:srgbClr val="FFFFFF"/>
                </a:solidFill>
                <a:latin typeface="Palatino Linotype"/>
                <a:cs typeface="Palatino Linotype"/>
              </a:rPr>
              <a:t>University </a:t>
            </a:r>
            <a:r>
              <a:rPr sz="90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in </a:t>
            </a:r>
            <a:r>
              <a:rPr sz="900" b="1" spc="5" dirty="0">
                <a:solidFill>
                  <a:srgbClr val="FFFFFF"/>
                </a:solidFill>
                <a:latin typeface="Palatino Linotype"/>
                <a:cs typeface="Palatino Linotype"/>
              </a:rPr>
              <a:t>New</a:t>
            </a:r>
            <a:r>
              <a:rPr sz="900" b="1" spc="7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90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Haven,</a:t>
            </a:r>
            <a:endParaRPr sz="9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9575800"/>
            <a:ext cx="56013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This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Teaching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Exercise</a:t>
            </a:r>
            <a:r>
              <a:rPr sz="900" spc="6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is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provided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by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the</a:t>
            </a:r>
            <a:r>
              <a:rPr sz="900" spc="6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u="sng" spc="-1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Human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Relations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Area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Files</a:t>
            </a:r>
            <a:r>
              <a:rPr sz="900" spc="5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0" dirty="0">
                <a:solidFill>
                  <a:srgbClr val="5C5C5C"/>
                </a:solidFill>
                <a:latin typeface="Palatino Linotype"/>
                <a:cs typeface="Palatino Linotype"/>
              </a:rPr>
              <a:t>at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Yale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University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dirty="0">
                <a:solidFill>
                  <a:srgbClr val="5C5C5C"/>
                </a:solidFill>
                <a:latin typeface="Palatino Linotype"/>
                <a:cs typeface="Palatino Linotype"/>
              </a:rPr>
              <a:t>in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New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Haven,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0" dirty="0">
                <a:solidFill>
                  <a:srgbClr val="5C5C5C"/>
                </a:solidFill>
                <a:latin typeface="Palatino Linotype"/>
                <a:cs typeface="Palatino Linotype"/>
              </a:rPr>
              <a:t>CT</a:t>
            </a:r>
            <a:endParaRPr sz="9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1500" y="1574800"/>
            <a:ext cx="11861800" cy="0"/>
          </a:xfrm>
          <a:custGeom>
            <a:avLst/>
            <a:gdLst/>
            <a:ahLst/>
            <a:cxnLst/>
            <a:rect l="l" t="t" r="r" b="b"/>
            <a:pathLst>
              <a:path w="11861800">
                <a:moveTo>
                  <a:pt x="0" y="0"/>
                </a:moveTo>
                <a:lnTo>
                  <a:pt x="11861800" y="0"/>
                </a:lnTo>
              </a:path>
            </a:pathLst>
          </a:custGeom>
          <a:ln w="38100">
            <a:solidFill>
              <a:srgbClr val="747676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09599" y="579627"/>
            <a:ext cx="4991735" cy="63286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000" u="none" spc="-300" dirty="0"/>
              <a:t>RUBRIC</a:t>
            </a:r>
            <a:endParaRPr sz="4000" spc="-300" dirty="0"/>
          </a:p>
        </p:txBody>
      </p:sp>
      <p:sp>
        <p:nvSpPr>
          <p:cNvPr id="5" name="object 5"/>
          <p:cNvSpPr txBox="1"/>
          <p:nvPr/>
        </p:nvSpPr>
        <p:spPr>
          <a:xfrm>
            <a:off x="609600" y="1914624"/>
            <a:ext cx="305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0" dirty="0">
                <a:solidFill>
                  <a:srgbClr val="5C5C5C"/>
                </a:solidFill>
                <a:latin typeface="MS UI Gothic"/>
                <a:cs typeface="MS UI Gothic"/>
              </a:rPr>
              <a:t>➤</a:t>
            </a:r>
            <a:endParaRPr sz="2400">
              <a:latin typeface="MS UI Gothic"/>
              <a:cs typeface="MS UI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79500" y="1854200"/>
            <a:ext cx="106502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25" dirty="0">
                <a:solidFill>
                  <a:srgbClr val="5C5C5C"/>
                </a:solidFill>
                <a:latin typeface="Palatino Linotype"/>
                <a:cs typeface="Palatino Linotype"/>
              </a:rPr>
              <a:t>The </a:t>
            </a:r>
            <a:r>
              <a:rPr sz="320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following </a:t>
            </a:r>
            <a:r>
              <a:rPr sz="32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rubric </a:t>
            </a:r>
            <a:r>
              <a:rPr sz="3200" spc="30" dirty="0">
                <a:solidFill>
                  <a:srgbClr val="5C5C5C"/>
                </a:solidFill>
                <a:latin typeface="Palatino Linotype"/>
                <a:cs typeface="Palatino Linotype"/>
              </a:rPr>
              <a:t>is </a:t>
            </a:r>
            <a:r>
              <a:rPr sz="32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suggested </a:t>
            </a:r>
            <a:r>
              <a:rPr sz="3200" spc="-20" dirty="0">
                <a:solidFill>
                  <a:srgbClr val="5C5C5C"/>
                </a:solidFill>
                <a:latin typeface="Palatino Linotype"/>
                <a:cs typeface="Palatino Linotype"/>
              </a:rPr>
              <a:t>for </a:t>
            </a:r>
            <a:r>
              <a:rPr sz="3200" spc="-40" dirty="0">
                <a:solidFill>
                  <a:srgbClr val="5C5C5C"/>
                </a:solidFill>
                <a:latin typeface="Palatino Linotype"/>
                <a:cs typeface="Palatino Linotype"/>
              </a:rPr>
              <a:t>evaluating</a:t>
            </a:r>
            <a:r>
              <a:rPr sz="3200" spc="65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3200" spc="10" dirty="0">
                <a:solidFill>
                  <a:srgbClr val="5C5C5C"/>
                </a:solidFill>
                <a:latin typeface="Palatino Linotype"/>
                <a:cs typeface="Palatino Linotype"/>
              </a:rPr>
              <a:t>responses:</a:t>
            </a:r>
            <a:endParaRPr sz="3200">
              <a:latin typeface="Palatino Linotype"/>
              <a:cs typeface="Palatino Linotype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31800" y="2705100"/>
          <a:ext cx="12148184" cy="68186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2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9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87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76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44575">
                <a:tc gridSpan="2">
                  <a:txBody>
                    <a:bodyPr/>
                    <a:lstStyle/>
                    <a:p>
                      <a:pPr marL="1833880" algn="ctr">
                        <a:lnSpc>
                          <a:spcPts val="2440"/>
                        </a:lnSpc>
                        <a:spcBef>
                          <a:spcPts val="1700"/>
                        </a:spcBef>
                      </a:pPr>
                      <a:r>
                        <a:rPr sz="2400" b="1" spc="-1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Unsatisfactory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  <a:p>
                      <a:pPr marL="1844039" algn="ctr">
                        <a:lnSpc>
                          <a:spcPts val="2200"/>
                        </a:lnSpc>
                      </a:pPr>
                      <a:r>
                        <a:rPr sz="2200" b="1" spc="-254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(0%)</a:t>
                      </a:r>
                      <a:endParaRPr sz="2200">
                        <a:latin typeface="Trebuchet MS"/>
                        <a:cs typeface="Trebuchet MS"/>
                      </a:endParaRPr>
                    </a:p>
                  </a:txBody>
                  <a:tcPr marL="0" marR="0" marT="215900" marB="0">
                    <a:solidFill>
                      <a:srgbClr val="A6BBB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57300" marR="102870" indent="-863600">
                        <a:lnSpc>
                          <a:spcPts val="2500"/>
                        </a:lnSpc>
                        <a:spcBef>
                          <a:spcPts val="1600"/>
                        </a:spcBef>
                      </a:pPr>
                      <a:r>
                        <a:rPr sz="2100" b="1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Needs</a:t>
                      </a:r>
                      <a:r>
                        <a:rPr sz="2100" b="1" spc="-1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100" b="1" spc="-1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Improvement  </a:t>
                      </a:r>
                      <a:r>
                        <a:rPr sz="2100" b="1" spc="-2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(25%)</a:t>
                      </a:r>
                      <a:endParaRPr sz="2100">
                        <a:latin typeface="Trebuchet MS"/>
                        <a:cs typeface="Trebuchet MS"/>
                      </a:endParaRPr>
                    </a:p>
                  </a:txBody>
                  <a:tcPr marL="0" marR="0" marT="203200" marB="0">
                    <a:solidFill>
                      <a:srgbClr val="A6BBBB"/>
                    </a:solidFill>
                  </a:tcPr>
                </a:tc>
                <a:tc>
                  <a:txBody>
                    <a:bodyPr/>
                    <a:lstStyle/>
                    <a:p>
                      <a:pPr marL="929640" marR="434340" indent="-419100">
                        <a:lnSpc>
                          <a:spcPts val="2500"/>
                        </a:lnSpc>
                        <a:spcBef>
                          <a:spcPts val="1600"/>
                        </a:spcBef>
                      </a:pPr>
                      <a:r>
                        <a:rPr sz="21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21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21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ti</a:t>
                      </a:r>
                      <a:r>
                        <a:rPr sz="21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21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21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21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ct</a:t>
                      </a:r>
                      <a:r>
                        <a:rPr sz="21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ory  </a:t>
                      </a:r>
                      <a:r>
                        <a:rPr sz="2100" b="1" spc="-2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(75%</a:t>
                      </a:r>
                      <a:endParaRPr sz="2100">
                        <a:latin typeface="Trebuchet MS"/>
                        <a:cs typeface="Trebuchet MS"/>
                      </a:endParaRPr>
                    </a:p>
                  </a:txBody>
                  <a:tcPr marL="0" marR="0" marT="203200" marB="0">
                    <a:solidFill>
                      <a:srgbClr val="A6BBBB"/>
                    </a:solidFill>
                  </a:tcPr>
                </a:tc>
                <a:tc>
                  <a:txBody>
                    <a:bodyPr/>
                    <a:lstStyle/>
                    <a:p>
                      <a:pPr marL="1018540" marR="650240" indent="-342900">
                        <a:lnSpc>
                          <a:spcPts val="2500"/>
                        </a:lnSpc>
                        <a:spcBef>
                          <a:spcPts val="1600"/>
                        </a:spcBef>
                      </a:pPr>
                      <a:r>
                        <a:rPr sz="21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21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ut</a:t>
                      </a:r>
                      <a:r>
                        <a:rPr sz="21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21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21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an</a:t>
                      </a:r>
                      <a:r>
                        <a:rPr sz="21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din</a:t>
                      </a:r>
                      <a:r>
                        <a:rPr sz="21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g  </a:t>
                      </a:r>
                      <a:r>
                        <a:rPr sz="2100" b="1" spc="-2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(100%)</a:t>
                      </a:r>
                      <a:endParaRPr sz="2100">
                        <a:latin typeface="Trebuchet MS"/>
                        <a:cs typeface="Trebuchet MS"/>
                      </a:endParaRPr>
                    </a:p>
                  </a:txBody>
                  <a:tcPr marL="0" marR="0" marT="203200" marB="0">
                    <a:solidFill>
                      <a:srgbClr val="A6BB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2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152400" marR="159385" algn="ctr">
                        <a:lnSpc>
                          <a:spcPct val="113999"/>
                        </a:lnSpc>
                      </a:pPr>
                      <a:r>
                        <a:rPr sz="190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Assi</a:t>
                      </a:r>
                      <a:r>
                        <a:rPr sz="1900" spc="-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g</a:t>
                      </a:r>
                      <a:r>
                        <a:rPr sz="190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n</a:t>
                      </a:r>
                      <a:r>
                        <a:rPr sz="1900" spc="-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m</a:t>
                      </a:r>
                      <a:r>
                        <a:rPr sz="190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ent  </a:t>
                      </a:r>
                      <a:r>
                        <a:rPr sz="1900" spc="-2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Part </a:t>
                      </a:r>
                      <a:r>
                        <a:rPr sz="1900" spc="7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1:  </a:t>
                      </a:r>
                      <a:r>
                        <a:rPr sz="1800" i="1" u="sng" spc="-45" dirty="0">
                          <a:solidFill>
                            <a:srgbClr val="5C5C5C"/>
                          </a:solidFill>
                          <a:uFill>
                            <a:solidFill>
                              <a:srgbClr val="5C5C5C"/>
                            </a:solidFill>
                          </a:uFill>
                          <a:latin typeface="Palatino Linotype"/>
                          <a:cs typeface="Palatino Linotype"/>
                        </a:rPr>
                        <a:t>Questions</a:t>
                      </a:r>
                      <a:r>
                        <a:rPr sz="1800" i="1" u="sng" spc="-130" dirty="0">
                          <a:solidFill>
                            <a:srgbClr val="5C5C5C"/>
                          </a:solidFill>
                          <a:uFill>
                            <a:solidFill>
                              <a:srgbClr val="5C5C5C"/>
                            </a:solidFill>
                          </a:u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800" i="1" u="sng" spc="30" dirty="0">
                          <a:solidFill>
                            <a:srgbClr val="5C5C5C"/>
                          </a:solidFill>
                          <a:uFill>
                            <a:solidFill>
                              <a:srgbClr val="5C5C5C"/>
                            </a:solidFill>
                          </a:uFill>
                          <a:latin typeface="Palatino Linotype"/>
                          <a:cs typeface="Palatino Linotype"/>
                        </a:rPr>
                        <a:t>1-2</a:t>
                      </a:r>
                      <a:endParaRPr sz="180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>
                    <a:lnB w="12700">
                      <a:solidFill>
                        <a:srgbClr val="5C5C5C"/>
                      </a:solidFill>
                      <a:prstDash val="solid"/>
                    </a:lnB>
                    <a:solidFill>
                      <a:srgbClr val="CBCBCB">
                        <a:alpha val="359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L="969010">
                        <a:lnSpc>
                          <a:spcPct val="100000"/>
                        </a:lnSpc>
                      </a:pPr>
                      <a:r>
                        <a:rPr sz="1600" i="1" spc="-2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Unsatisfactory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  <a:p>
                      <a:pPr marL="251460" marR="394335" indent="-194310">
                        <a:lnSpc>
                          <a:spcPts val="1500"/>
                        </a:lnSpc>
                        <a:spcBef>
                          <a:spcPts val="1580"/>
                        </a:spcBef>
                      </a:pPr>
                      <a:r>
                        <a:rPr sz="1425" spc="-89" baseline="5847" dirty="0">
                          <a:solidFill>
                            <a:srgbClr val="5C5C5C"/>
                          </a:solidFill>
                          <a:latin typeface="MS UI Gothic"/>
                          <a:cs typeface="MS UI Gothic"/>
                        </a:rPr>
                        <a:t>➤ </a:t>
                      </a:r>
                      <a:r>
                        <a:rPr sz="1300" spc="-1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Answers </a:t>
                      </a:r>
                      <a:r>
                        <a:rPr sz="13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are </a:t>
                      </a:r>
                      <a:r>
                        <a:rPr sz="1300" spc="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absent </a:t>
                      </a:r>
                      <a:r>
                        <a:rPr sz="130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or </a:t>
                      </a:r>
                      <a:r>
                        <a:rPr sz="1300" spc="-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mostly  </a:t>
                      </a:r>
                      <a:r>
                        <a:rPr sz="130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incomplete</a:t>
                      </a:r>
                      <a:endParaRPr sz="130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>
                    <a:lnB w="12700">
                      <a:solidFill>
                        <a:srgbClr val="5C5C5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749300">
                        <a:lnSpc>
                          <a:spcPct val="100000"/>
                        </a:lnSpc>
                      </a:pPr>
                      <a:r>
                        <a:rPr sz="1600" i="1" spc="-4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Needs</a:t>
                      </a:r>
                      <a:r>
                        <a:rPr sz="1600" i="1" spc="-6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i="1" spc="-4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Improvement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482600" marR="179070" indent="-187960">
                        <a:lnSpc>
                          <a:spcPct val="109000"/>
                        </a:lnSpc>
                      </a:pPr>
                      <a:r>
                        <a:rPr sz="1425" spc="-89" baseline="5847" dirty="0">
                          <a:solidFill>
                            <a:srgbClr val="5C5C5C"/>
                          </a:solidFill>
                          <a:latin typeface="MS UI Gothic"/>
                          <a:cs typeface="MS UI Gothic"/>
                        </a:rPr>
                        <a:t>➤ </a:t>
                      </a:r>
                      <a:r>
                        <a:rPr sz="1300" spc="-1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Answers </a:t>
                      </a:r>
                      <a:r>
                        <a:rPr sz="13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are </a:t>
                      </a:r>
                      <a:r>
                        <a:rPr sz="1300" spc="-2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only </a:t>
                      </a:r>
                      <a:r>
                        <a:rPr sz="1300" spc="-2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partially  </a:t>
                      </a:r>
                      <a:r>
                        <a:rPr sz="13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completed </a:t>
                      </a:r>
                      <a:r>
                        <a:rPr sz="1300" spc="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and/or</a:t>
                      </a:r>
                      <a:r>
                        <a:rPr sz="1300" spc="5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300" spc="-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inaccurate</a:t>
                      </a:r>
                      <a:endParaRPr sz="130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>
                    <a:lnB w="12700">
                      <a:solidFill>
                        <a:srgbClr val="5C5C5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7073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i="1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Satisfactory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  <a:p>
                      <a:pPr marL="281940" marR="331470" indent="-186690">
                        <a:lnSpc>
                          <a:spcPct val="109000"/>
                        </a:lnSpc>
                        <a:spcBef>
                          <a:spcPts val="1735"/>
                        </a:spcBef>
                      </a:pPr>
                      <a:r>
                        <a:rPr sz="1425" spc="-89" baseline="5847" dirty="0">
                          <a:solidFill>
                            <a:srgbClr val="5C5C5C"/>
                          </a:solidFill>
                          <a:latin typeface="MS UI Gothic"/>
                          <a:cs typeface="MS UI Gothic"/>
                        </a:rPr>
                        <a:t>➤ </a:t>
                      </a:r>
                      <a:r>
                        <a:rPr sz="1300" spc="-1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Answers </a:t>
                      </a:r>
                      <a:r>
                        <a:rPr sz="13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are </a:t>
                      </a:r>
                      <a:r>
                        <a:rPr sz="1300" spc="-2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paritally  </a:t>
                      </a:r>
                      <a:r>
                        <a:rPr sz="130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complete </a:t>
                      </a:r>
                      <a:r>
                        <a:rPr sz="1300" spc="-3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and</a:t>
                      </a:r>
                      <a:r>
                        <a:rPr sz="1300" spc="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300" spc="-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accurate</a:t>
                      </a:r>
                      <a:endParaRPr sz="130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>
                    <a:lnB w="12700">
                      <a:solidFill>
                        <a:srgbClr val="5C5C5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8407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i="1" spc="-4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Outstanding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  <a:p>
                      <a:pPr marL="269240" marR="462915" indent="-197485">
                        <a:lnSpc>
                          <a:spcPct val="109000"/>
                        </a:lnSpc>
                        <a:spcBef>
                          <a:spcPts val="1735"/>
                        </a:spcBef>
                      </a:pPr>
                      <a:r>
                        <a:rPr sz="1425" spc="-89" baseline="5847" dirty="0">
                          <a:solidFill>
                            <a:srgbClr val="5C5C5C"/>
                          </a:solidFill>
                          <a:latin typeface="MS UI Gothic"/>
                          <a:cs typeface="MS UI Gothic"/>
                        </a:rPr>
                        <a:t>➤ </a:t>
                      </a:r>
                      <a:r>
                        <a:rPr sz="1300" spc="-1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Answers </a:t>
                      </a:r>
                      <a:r>
                        <a:rPr sz="13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are </a:t>
                      </a:r>
                      <a:r>
                        <a:rPr sz="130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complete </a:t>
                      </a:r>
                      <a:r>
                        <a:rPr sz="1300" spc="-3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and  </a:t>
                      </a:r>
                      <a:r>
                        <a:rPr sz="1300" spc="-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accurate</a:t>
                      </a:r>
                      <a:endParaRPr sz="130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>
                    <a:lnB w="12700">
                      <a:solidFill>
                        <a:srgbClr val="5C5C5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07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127000" marR="137160" indent="2540" algn="ctr">
                        <a:lnSpc>
                          <a:spcPct val="113999"/>
                        </a:lnSpc>
                      </a:pPr>
                      <a:r>
                        <a:rPr sz="1900" spc="-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Assignment  </a:t>
                      </a:r>
                      <a:r>
                        <a:rPr sz="1900" spc="-2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Part </a:t>
                      </a:r>
                      <a:r>
                        <a:rPr sz="1900" spc="7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3:  </a:t>
                      </a:r>
                      <a:r>
                        <a:rPr sz="1900" i="1" u="sng" spc="-50" dirty="0">
                          <a:solidFill>
                            <a:srgbClr val="5C5C5C"/>
                          </a:solidFill>
                          <a:uFill>
                            <a:solidFill>
                              <a:srgbClr val="5C5C5C"/>
                            </a:solidFill>
                          </a:uFill>
                          <a:latin typeface="Palatino Linotype"/>
                          <a:cs typeface="Palatino Linotype"/>
                        </a:rPr>
                        <a:t>Questions</a:t>
                      </a:r>
                      <a:r>
                        <a:rPr sz="1900" i="1" u="sng" spc="-130" dirty="0">
                          <a:solidFill>
                            <a:srgbClr val="5C5C5C"/>
                          </a:solidFill>
                          <a:uFill>
                            <a:solidFill>
                              <a:srgbClr val="5C5C5C"/>
                            </a:solidFill>
                          </a:u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900" i="1" u="sng" spc="35" dirty="0">
                          <a:solidFill>
                            <a:srgbClr val="5C5C5C"/>
                          </a:solidFill>
                          <a:uFill>
                            <a:solidFill>
                              <a:srgbClr val="5C5C5C"/>
                            </a:solidFill>
                          </a:uFill>
                          <a:latin typeface="Palatino Linotype"/>
                          <a:cs typeface="Palatino Linotype"/>
                        </a:rPr>
                        <a:t>3-5</a:t>
                      </a:r>
                      <a:endParaRPr sz="190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>
                    <a:lnT w="12700">
                      <a:solidFill>
                        <a:srgbClr val="5C5C5C"/>
                      </a:solidFill>
                      <a:prstDash val="solid"/>
                    </a:lnT>
                    <a:solidFill>
                      <a:srgbClr val="CBCBCB">
                        <a:alpha val="359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969010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sz="1600" i="1" spc="-2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Unsatisfactory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  <a:p>
                      <a:pPr marL="57150">
                        <a:lnSpc>
                          <a:spcPts val="1530"/>
                        </a:lnSpc>
                        <a:spcBef>
                          <a:spcPts val="980"/>
                        </a:spcBef>
                      </a:pPr>
                      <a:r>
                        <a:rPr sz="1425" spc="-89" baseline="5847" dirty="0">
                          <a:solidFill>
                            <a:srgbClr val="5C5C5C"/>
                          </a:solidFill>
                          <a:latin typeface="MS UI Gothic"/>
                          <a:cs typeface="MS UI Gothic"/>
                        </a:rPr>
                        <a:t>➤  </a:t>
                      </a:r>
                      <a:r>
                        <a:rPr sz="1300" spc="-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Major </a:t>
                      </a:r>
                      <a:r>
                        <a:rPr sz="130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points </a:t>
                      </a:r>
                      <a:r>
                        <a:rPr sz="13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are </a:t>
                      </a:r>
                      <a:r>
                        <a:rPr sz="1300" spc="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not</a:t>
                      </a:r>
                      <a:r>
                        <a:rPr sz="1300" spc="13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300" spc="-2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clear.</a:t>
                      </a:r>
                      <a:endParaRPr sz="1300">
                        <a:latin typeface="Palatino Linotype"/>
                        <a:cs typeface="Palatino Linotype"/>
                      </a:endParaRPr>
                    </a:p>
                    <a:p>
                      <a:pPr marL="57150">
                        <a:lnSpc>
                          <a:spcPts val="1530"/>
                        </a:lnSpc>
                      </a:pPr>
                      <a:r>
                        <a:rPr sz="1425" spc="-89" baseline="2923" dirty="0">
                          <a:solidFill>
                            <a:srgbClr val="5C5C5C"/>
                          </a:solidFill>
                          <a:latin typeface="MS UI Gothic"/>
                          <a:cs typeface="MS UI Gothic"/>
                        </a:rPr>
                        <a:t>➤ </a:t>
                      </a:r>
                      <a:r>
                        <a:rPr sz="13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Specific examples are </a:t>
                      </a:r>
                      <a:r>
                        <a:rPr sz="1300" spc="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not</a:t>
                      </a:r>
                      <a:r>
                        <a:rPr sz="1300" spc="16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300" spc="-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used.</a:t>
                      </a:r>
                      <a:endParaRPr sz="130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>
                    <a:lnT w="12700">
                      <a:solidFill>
                        <a:srgbClr val="5C5C5C"/>
                      </a:solidFill>
                      <a:prstDash val="solid"/>
                    </a:lnT>
                    <a:solidFill>
                      <a:srgbClr val="CBCBCB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49300">
                        <a:lnSpc>
                          <a:spcPct val="100000"/>
                        </a:lnSpc>
                        <a:spcBef>
                          <a:spcPts val="1570"/>
                        </a:spcBef>
                      </a:pPr>
                      <a:r>
                        <a:rPr sz="1600" i="1" spc="-4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Needs</a:t>
                      </a:r>
                      <a:r>
                        <a:rPr sz="1600" i="1" spc="-6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600" i="1" spc="-4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Improvement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482600" marR="86360" indent="-187960">
                        <a:lnSpc>
                          <a:spcPct val="109000"/>
                        </a:lnSpc>
                        <a:spcBef>
                          <a:spcPts val="5"/>
                        </a:spcBef>
                      </a:pPr>
                      <a:r>
                        <a:rPr sz="1425" spc="-89" baseline="2923" dirty="0">
                          <a:solidFill>
                            <a:srgbClr val="5C5C5C"/>
                          </a:solidFill>
                          <a:latin typeface="MS UI Gothic"/>
                          <a:cs typeface="MS UI Gothic"/>
                        </a:rPr>
                        <a:t>➤ </a:t>
                      </a:r>
                      <a:r>
                        <a:rPr sz="13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Commentary </a:t>
                      </a:r>
                      <a:r>
                        <a:rPr sz="130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on research  </a:t>
                      </a:r>
                      <a:r>
                        <a:rPr sz="1300" spc="-2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findings </a:t>
                      </a:r>
                      <a:r>
                        <a:rPr sz="1300" spc="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is not </a:t>
                      </a:r>
                      <a:r>
                        <a:rPr sz="13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comprehensive  </a:t>
                      </a:r>
                      <a:r>
                        <a:rPr sz="1300" spc="-3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and </a:t>
                      </a:r>
                      <a:r>
                        <a:rPr sz="1300" spc="5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/or</a:t>
                      </a:r>
                      <a:r>
                        <a:rPr sz="1300" spc="8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3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persuasive.</a:t>
                      </a:r>
                      <a:endParaRPr sz="1300">
                        <a:latin typeface="Palatino Linotype"/>
                        <a:cs typeface="Palatino Linotype"/>
                      </a:endParaRPr>
                    </a:p>
                    <a:p>
                      <a:pPr marL="482600" marR="259079" indent="-187960">
                        <a:lnSpc>
                          <a:spcPct val="109000"/>
                        </a:lnSpc>
                      </a:pPr>
                      <a:r>
                        <a:rPr sz="1425" spc="-89" baseline="2923" dirty="0">
                          <a:solidFill>
                            <a:srgbClr val="5C5C5C"/>
                          </a:solidFill>
                          <a:latin typeface="MS UI Gothic"/>
                          <a:cs typeface="MS UI Gothic"/>
                        </a:rPr>
                        <a:t>➤ </a:t>
                      </a:r>
                      <a:r>
                        <a:rPr sz="1300" spc="-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Major </a:t>
                      </a:r>
                      <a:r>
                        <a:rPr sz="130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points </a:t>
                      </a:r>
                      <a:r>
                        <a:rPr sz="13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are </a:t>
                      </a:r>
                      <a:r>
                        <a:rPr sz="1300" spc="-1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addressed,  </a:t>
                      </a:r>
                      <a:r>
                        <a:rPr sz="1300" spc="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but </a:t>
                      </a:r>
                      <a:r>
                        <a:rPr sz="1300" spc="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not </a:t>
                      </a:r>
                      <a:r>
                        <a:rPr sz="1300" spc="-2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well</a:t>
                      </a:r>
                      <a:r>
                        <a:rPr sz="1300" spc="6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3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supported.</a:t>
                      </a:r>
                      <a:endParaRPr sz="1300">
                        <a:latin typeface="Palatino Linotype"/>
                        <a:cs typeface="Palatino Linotype"/>
                      </a:endParaRPr>
                    </a:p>
                    <a:p>
                      <a:pPr marL="482600" marR="192405" indent="-187960">
                        <a:lnSpc>
                          <a:spcPct val="109000"/>
                        </a:lnSpc>
                      </a:pPr>
                      <a:r>
                        <a:rPr sz="1425" spc="-89" baseline="2923" dirty="0">
                          <a:solidFill>
                            <a:srgbClr val="5C5C5C"/>
                          </a:solidFill>
                          <a:latin typeface="MS UI Gothic"/>
                          <a:cs typeface="MS UI Gothic"/>
                        </a:rPr>
                        <a:t>➤ </a:t>
                      </a:r>
                      <a:r>
                        <a:rPr sz="1300" spc="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Responses </a:t>
                      </a:r>
                      <a:r>
                        <a:rPr sz="13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are inadequate </a:t>
                      </a:r>
                      <a:r>
                        <a:rPr sz="130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or  </a:t>
                      </a:r>
                      <a:r>
                        <a:rPr sz="1300" spc="-3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do </a:t>
                      </a:r>
                      <a:r>
                        <a:rPr sz="1300" spc="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not </a:t>
                      </a:r>
                      <a:r>
                        <a:rPr sz="1300" spc="-1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address </a:t>
                      </a:r>
                      <a:r>
                        <a:rPr sz="130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topic or  response </a:t>
                      </a:r>
                      <a:r>
                        <a:rPr sz="1300" spc="2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to </a:t>
                      </a:r>
                      <a:r>
                        <a:rPr sz="1300" spc="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the</a:t>
                      </a:r>
                      <a:r>
                        <a:rPr sz="1300" spc="5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300" spc="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questions</a:t>
                      </a:r>
                      <a:endParaRPr sz="1300">
                        <a:latin typeface="Palatino Linotype"/>
                        <a:cs typeface="Palatino Linotype"/>
                      </a:endParaRPr>
                    </a:p>
                    <a:p>
                      <a:pPr marL="482600" marR="212090" indent="-187960">
                        <a:lnSpc>
                          <a:spcPct val="109000"/>
                        </a:lnSpc>
                      </a:pPr>
                      <a:r>
                        <a:rPr sz="1425" spc="-89" baseline="2923" dirty="0">
                          <a:solidFill>
                            <a:srgbClr val="5C5C5C"/>
                          </a:solidFill>
                          <a:latin typeface="MS UI Gothic"/>
                          <a:cs typeface="MS UI Gothic"/>
                        </a:rPr>
                        <a:t>➤ </a:t>
                      </a:r>
                      <a:r>
                        <a:rPr sz="13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Specific examples </a:t>
                      </a:r>
                      <a:r>
                        <a:rPr sz="1300" spc="-3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do </a:t>
                      </a:r>
                      <a:r>
                        <a:rPr sz="1300" spc="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not  </a:t>
                      </a:r>
                      <a:r>
                        <a:rPr sz="13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support </a:t>
                      </a:r>
                      <a:r>
                        <a:rPr sz="130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topic or response </a:t>
                      </a:r>
                      <a:r>
                        <a:rPr sz="1300" spc="2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to  </a:t>
                      </a:r>
                      <a:r>
                        <a:rPr sz="1300" spc="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the</a:t>
                      </a:r>
                      <a:r>
                        <a:rPr sz="1300" spc="2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300" spc="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questions.</a:t>
                      </a:r>
                      <a:endParaRPr sz="1300">
                        <a:latin typeface="Palatino Linotype"/>
                        <a:cs typeface="Palatino Linotype"/>
                      </a:endParaRPr>
                    </a:p>
                  </a:txBody>
                  <a:tcPr marL="0" marR="0" marT="199390" marB="0">
                    <a:lnT w="12700">
                      <a:solidFill>
                        <a:srgbClr val="5C5C5C"/>
                      </a:solidFill>
                      <a:prstDash val="solid"/>
                    </a:lnT>
                    <a:solidFill>
                      <a:srgbClr val="CBCBCB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707390">
                        <a:lnSpc>
                          <a:spcPct val="100000"/>
                        </a:lnSpc>
                      </a:pPr>
                      <a:r>
                        <a:rPr sz="1600" i="1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Satisfactory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  <a:p>
                      <a:pPr marL="281940" marR="56515" indent="-186690">
                        <a:lnSpc>
                          <a:spcPct val="109000"/>
                        </a:lnSpc>
                        <a:spcBef>
                          <a:spcPts val="1639"/>
                        </a:spcBef>
                      </a:pPr>
                      <a:r>
                        <a:rPr sz="1425" spc="-89" baseline="2923" dirty="0">
                          <a:solidFill>
                            <a:srgbClr val="5C5C5C"/>
                          </a:solidFill>
                          <a:latin typeface="MS UI Gothic"/>
                          <a:cs typeface="MS UI Gothic"/>
                        </a:rPr>
                        <a:t>➤ </a:t>
                      </a:r>
                      <a:r>
                        <a:rPr sz="13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Evaluation </a:t>
                      </a:r>
                      <a:r>
                        <a:rPr sz="1300" spc="-3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and </a:t>
                      </a:r>
                      <a:r>
                        <a:rPr sz="1300" spc="-1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analysis </a:t>
                      </a:r>
                      <a:r>
                        <a:rPr sz="13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of  </a:t>
                      </a:r>
                      <a:r>
                        <a:rPr sz="130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research </a:t>
                      </a:r>
                      <a:r>
                        <a:rPr sz="1300" spc="-2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findings </a:t>
                      </a:r>
                      <a:r>
                        <a:rPr sz="1300" spc="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is  </a:t>
                      </a:r>
                      <a:r>
                        <a:rPr sz="130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accurate. </a:t>
                      </a:r>
                      <a:r>
                        <a:rPr sz="1300" spc="-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Major </a:t>
                      </a:r>
                      <a:r>
                        <a:rPr sz="130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points </a:t>
                      </a:r>
                      <a:r>
                        <a:rPr sz="13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are  </a:t>
                      </a:r>
                      <a:r>
                        <a:rPr sz="1300" spc="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stated.</a:t>
                      </a:r>
                      <a:endParaRPr sz="1300">
                        <a:latin typeface="Palatino Linotype"/>
                        <a:cs typeface="Palatino Linotype"/>
                      </a:endParaRPr>
                    </a:p>
                    <a:p>
                      <a:pPr marL="281940" marR="132715" indent="-186690">
                        <a:lnSpc>
                          <a:spcPct val="109000"/>
                        </a:lnSpc>
                      </a:pPr>
                      <a:r>
                        <a:rPr sz="1425" spc="-89" baseline="2923" dirty="0">
                          <a:solidFill>
                            <a:srgbClr val="5C5C5C"/>
                          </a:solidFill>
                          <a:latin typeface="MS UI Gothic"/>
                          <a:cs typeface="MS UI Gothic"/>
                        </a:rPr>
                        <a:t>➤ </a:t>
                      </a:r>
                      <a:r>
                        <a:rPr sz="1300" spc="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Responses </a:t>
                      </a:r>
                      <a:r>
                        <a:rPr sz="13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are adequate  </a:t>
                      </a:r>
                      <a:r>
                        <a:rPr sz="1300" spc="-3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and </a:t>
                      </a:r>
                      <a:r>
                        <a:rPr sz="1300" spc="-1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address </a:t>
                      </a:r>
                      <a:r>
                        <a:rPr sz="1300" spc="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the </a:t>
                      </a:r>
                      <a:r>
                        <a:rPr sz="1300" spc="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question  at</a:t>
                      </a:r>
                      <a:r>
                        <a:rPr sz="1300" spc="2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3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hand.</a:t>
                      </a:r>
                      <a:endParaRPr sz="1300">
                        <a:latin typeface="Palatino Linotype"/>
                        <a:cs typeface="Palatino Linotype"/>
                      </a:endParaRPr>
                    </a:p>
                    <a:p>
                      <a:pPr marL="9525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425" spc="-89" baseline="2923" dirty="0">
                          <a:solidFill>
                            <a:srgbClr val="5C5C5C"/>
                          </a:solidFill>
                          <a:latin typeface="MS UI Gothic"/>
                          <a:cs typeface="MS UI Gothic"/>
                        </a:rPr>
                        <a:t>➤ </a:t>
                      </a:r>
                      <a:r>
                        <a:rPr sz="1300" spc="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Content </a:t>
                      </a:r>
                      <a:r>
                        <a:rPr sz="1300" spc="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is</a:t>
                      </a:r>
                      <a:r>
                        <a:rPr sz="1300" spc="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300" spc="-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accurate</a:t>
                      </a:r>
                      <a:endParaRPr sz="1300">
                        <a:latin typeface="Palatino Linotype"/>
                        <a:cs typeface="Palatino Linotype"/>
                      </a:endParaRPr>
                    </a:p>
                    <a:p>
                      <a:pPr marL="281940" marR="209550" indent="-186690">
                        <a:lnSpc>
                          <a:spcPct val="109000"/>
                        </a:lnSpc>
                      </a:pPr>
                      <a:r>
                        <a:rPr sz="1425" spc="-89" baseline="2923" dirty="0">
                          <a:solidFill>
                            <a:srgbClr val="5C5C5C"/>
                          </a:solidFill>
                          <a:latin typeface="MS UI Gothic"/>
                          <a:cs typeface="MS UI Gothic"/>
                        </a:rPr>
                        <a:t>➤ </a:t>
                      </a:r>
                      <a:r>
                        <a:rPr sz="1300" spc="-7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 </a:t>
                      </a:r>
                      <a:r>
                        <a:rPr sz="13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specific example from  </a:t>
                      </a:r>
                      <a:r>
                        <a:rPr sz="1300" spc="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the </a:t>
                      </a:r>
                      <a:r>
                        <a:rPr sz="130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research </a:t>
                      </a:r>
                      <a:r>
                        <a:rPr sz="1300" spc="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is</a:t>
                      </a:r>
                      <a:r>
                        <a:rPr sz="1300" spc="6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300" spc="-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used.</a:t>
                      </a:r>
                      <a:endParaRPr sz="1300">
                        <a:latin typeface="Palatino Linotype"/>
                        <a:cs typeface="Palatino Linotype"/>
                      </a:endParaRPr>
                    </a:p>
                  </a:txBody>
                  <a:tcPr marL="0" marR="0" marT="3175" marB="0">
                    <a:lnT w="12700">
                      <a:solidFill>
                        <a:srgbClr val="5C5C5C"/>
                      </a:solidFill>
                      <a:prstDash val="solid"/>
                    </a:lnT>
                    <a:solidFill>
                      <a:srgbClr val="CBCBCB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600" i="1" spc="-4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Outstanding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269240" marR="328295" indent="-197485">
                        <a:lnSpc>
                          <a:spcPct val="109000"/>
                        </a:lnSpc>
                      </a:pPr>
                      <a:r>
                        <a:rPr sz="1425" spc="-89" baseline="2923" dirty="0">
                          <a:solidFill>
                            <a:srgbClr val="5C5C5C"/>
                          </a:solidFill>
                          <a:latin typeface="MS UI Gothic"/>
                          <a:cs typeface="MS UI Gothic"/>
                        </a:rPr>
                        <a:t>➤ </a:t>
                      </a:r>
                      <a:r>
                        <a:rPr sz="13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Evaluation </a:t>
                      </a:r>
                      <a:r>
                        <a:rPr sz="1300" spc="-3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and </a:t>
                      </a:r>
                      <a:r>
                        <a:rPr sz="1300" spc="-1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analysis </a:t>
                      </a:r>
                      <a:r>
                        <a:rPr sz="13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of  </a:t>
                      </a:r>
                      <a:r>
                        <a:rPr sz="130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research </a:t>
                      </a:r>
                      <a:r>
                        <a:rPr sz="1300" spc="-2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findings </a:t>
                      </a:r>
                      <a:r>
                        <a:rPr sz="1300" spc="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is </a:t>
                      </a:r>
                      <a:r>
                        <a:rPr sz="1300" spc="-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accurate  </a:t>
                      </a:r>
                      <a:r>
                        <a:rPr sz="1300" spc="-3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and</a:t>
                      </a:r>
                      <a:r>
                        <a:rPr sz="1300" spc="2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3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persuasive.</a:t>
                      </a:r>
                      <a:endParaRPr sz="1300">
                        <a:latin typeface="Palatino Linotype"/>
                        <a:cs typeface="Palatino Linotype"/>
                      </a:endParaRPr>
                    </a:p>
                    <a:p>
                      <a:pPr marL="269240" marR="134620" indent="-197485">
                        <a:lnSpc>
                          <a:spcPct val="109000"/>
                        </a:lnSpc>
                      </a:pPr>
                      <a:r>
                        <a:rPr sz="1425" spc="-89" baseline="2923" dirty="0">
                          <a:solidFill>
                            <a:srgbClr val="5C5C5C"/>
                          </a:solidFill>
                          <a:latin typeface="MS UI Gothic"/>
                          <a:cs typeface="MS UI Gothic"/>
                        </a:rPr>
                        <a:t>➤ </a:t>
                      </a:r>
                      <a:r>
                        <a:rPr sz="1300" spc="-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Major </a:t>
                      </a:r>
                      <a:r>
                        <a:rPr sz="130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points </a:t>
                      </a:r>
                      <a:r>
                        <a:rPr sz="13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are </a:t>
                      </a:r>
                      <a:r>
                        <a:rPr sz="1300" spc="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stated </a:t>
                      </a:r>
                      <a:r>
                        <a:rPr sz="1300" spc="-2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clearly  </a:t>
                      </a:r>
                      <a:r>
                        <a:rPr sz="1300" spc="-3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and </a:t>
                      </a:r>
                      <a:r>
                        <a:rPr sz="13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are </a:t>
                      </a:r>
                      <a:r>
                        <a:rPr sz="1300" spc="-2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well</a:t>
                      </a:r>
                      <a:r>
                        <a:rPr sz="1300" spc="12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3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supported.</a:t>
                      </a:r>
                      <a:endParaRPr sz="1300">
                        <a:latin typeface="Palatino Linotype"/>
                        <a:cs typeface="Palatino Linotype"/>
                      </a:endParaRPr>
                    </a:p>
                    <a:p>
                      <a:pPr marL="269240" marR="344805" indent="-197485">
                        <a:lnSpc>
                          <a:spcPct val="109000"/>
                        </a:lnSpc>
                      </a:pPr>
                      <a:r>
                        <a:rPr sz="1425" spc="-89" baseline="2923" dirty="0">
                          <a:solidFill>
                            <a:srgbClr val="5C5C5C"/>
                          </a:solidFill>
                          <a:latin typeface="MS UI Gothic"/>
                          <a:cs typeface="MS UI Gothic"/>
                        </a:rPr>
                        <a:t>➤ </a:t>
                      </a:r>
                      <a:r>
                        <a:rPr sz="1300" spc="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Responses </a:t>
                      </a:r>
                      <a:r>
                        <a:rPr sz="13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are </a:t>
                      </a:r>
                      <a:r>
                        <a:rPr sz="1300" spc="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excellent </a:t>
                      </a:r>
                      <a:r>
                        <a:rPr sz="1300" spc="-3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and  </a:t>
                      </a:r>
                      <a:r>
                        <a:rPr sz="1300" spc="-1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address</a:t>
                      </a:r>
                      <a:r>
                        <a:rPr sz="1300" spc="2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300" spc="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questions</a:t>
                      </a:r>
                      <a:endParaRPr sz="1300">
                        <a:latin typeface="Palatino Linotype"/>
                        <a:cs typeface="Palatino Linotype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425" spc="-89" baseline="2923" dirty="0">
                          <a:solidFill>
                            <a:srgbClr val="5C5C5C"/>
                          </a:solidFill>
                          <a:latin typeface="MS UI Gothic"/>
                          <a:cs typeface="MS UI Gothic"/>
                        </a:rPr>
                        <a:t>➤ </a:t>
                      </a:r>
                      <a:r>
                        <a:rPr sz="1300" spc="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Content </a:t>
                      </a:r>
                      <a:r>
                        <a:rPr sz="1300" spc="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is</a:t>
                      </a:r>
                      <a:r>
                        <a:rPr sz="1300" spc="8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300" spc="-2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clear.</a:t>
                      </a:r>
                      <a:endParaRPr sz="1300">
                        <a:latin typeface="Palatino Linotype"/>
                        <a:cs typeface="Palatino Linotype"/>
                      </a:endParaRPr>
                    </a:p>
                    <a:p>
                      <a:pPr marL="269240" marR="160655" indent="-197485">
                        <a:lnSpc>
                          <a:spcPct val="109000"/>
                        </a:lnSpc>
                      </a:pPr>
                      <a:r>
                        <a:rPr sz="1425" spc="-89" baseline="2923" dirty="0">
                          <a:solidFill>
                            <a:srgbClr val="5C5C5C"/>
                          </a:solidFill>
                          <a:latin typeface="MS UI Gothic"/>
                          <a:cs typeface="MS UI Gothic"/>
                        </a:rPr>
                        <a:t>➤ </a:t>
                      </a:r>
                      <a:r>
                        <a:rPr sz="1300" spc="-1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Several </a:t>
                      </a:r>
                      <a:r>
                        <a:rPr sz="13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specific examples from  </a:t>
                      </a:r>
                      <a:r>
                        <a:rPr sz="1300" spc="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the </a:t>
                      </a:r>
                      <a:r>
                        <a:rPr sz="130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research </a:t>
                      </a:r>
                      <a:r>
                        <a:rPr sz="1300" spc="-10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are</a:t>
                      </a:r>
                      <a:r>
                        <a:rPr sz="1300" spc="7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300" spc="-5" dirty="0">
                          <a:solidFill>
                            <a:srgbClr val="5C5C5C"/>
                          </a:solidFill>
                          <a:latin typeface="Palatino Linotype"/>
                          <a:cs typeface="Palatino Linotype"/>
                        </a:rPr>
                        <a:t>used.</a:t>
                      </a:r>
                      <a:endParaRPr sz="130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>
                    <a:lnT w="12700">
                      <a:solidFill>
                        <a:srgbClr val="5C5C5C"/>
                      </a:solidFill>
                      <a:prstDash val="solid"/>
                    </a:lnT>
                    <a:solidFill>
                      <a:srgbClr val="CBCBCB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9575800"/>
            <a:ext cx="56013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This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Teaching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Exercise</a:t>
            </a:r>
            <a:r>
              <a:rPr sz="900" spc="6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is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provided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by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the</a:t>
            </a:r>
            <a:r>
              <a:rPr sz="900" spc="6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u="sng" spc="-1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Human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Relations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Area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Files</a:t>
            </a:r>
            <a:r>
              <a:rPr sz="900" spc="5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0" dirty="0">
                <a:solidFill>
                  <a:srgbClr val="5C5C5C"/>
                </a:solidFill>
                <a:latin typeface="Palatino Linotype"/>
                <a:cs typeface="Palatino Linotype"/>
              </a:rPr>
              <a:t>at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Yale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University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dirty="0">
                <a:solidFill>
                  <a:srgbClr val="5C5C5C"/>
                </a:solidFill>
                <a:latin typeface="Palatino Linotype"/>
                <a:cs typeface="Palatino Linotype"/>
              </a:rPr>
              <a:t>in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New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Haven,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0" dirty="0">
                <a:solidFill>
                  <a:srgbClr val="5C5C5C"/>
                </a:solidFill>
                <a:latin typeface="Palatino Linotype"/>
                <a:cs typeface="Palatino Linotype"/>
              </a:rPr>
              <a:t>CT</a:t>
            </a:r>
            <a:endParaRPr sz="9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1500" y="1574800"/>
            <a:ext cx="11861800" cy="0"/>
          </a:xfrm>
          <a:custGeom>
            <a:avLst/>
            <a:gdLst/>
            <a:ahLst/>
            <a:cxnLst/>
            <a:rect l="l" t="t" r="r" b="b"/>
            <a:pathLst>
              <a:path w="11861800">
                <a:moveTo>
                  <a:pt x="0" y="0"/>
                </a:moveTo>
                <a:lnTo>
                  <a:pt x="11861800" y="0"/>
                </a:lnTo>
              </a:path>
            </a:pathLst>
          </a:custGeom>
          <a:ln w="38100">
            <a:solidFill>
              <a:srgbClr val="747676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09600" y="579627"/>
            <a:ext cx="7493000" cy="47897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00" u="none" spc="-300" dirty="0"/>
              <a:t>FURTHER READING</a:t>
            </a:r>
            <a:endParaRPr sz="3000" spc="-300" dirty="0"/>
          </a:p>
        </p:txBody>
      </p:sp>
      <p:sp>
        <p:nvSpPr>
          <p:cNvPr id="5" name="object 5"/>
          <p:cNvSpPr txBox="1"/>
          <p:nvPr/>
        </p:nvSpPr>
        <p:spPr>
          <a:xfrm>
            <a:off x="609600" y="1909098"/>
            <a:ext cx="299720" cy="384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50" spc="-195" dirty="0">
                <a:solidFill>
                  <a:srgbClr val="5C5C5C"/>
                </a:solidFill>
                <a:latin typeface="MS UI Gothic"/>
                <a:cs typeface="MS UI Gothic"/>
              </a:rPr>
              <a:t>➤</a:t>
            </a:r>
            <a:endParaRPr sz="2350">
              <a:latin typeface="MS UI Gothic"/>
              <a:cs typeface="MS UI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9600" y="4266726"/>
            <a:ext cx="299720" cy="384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50" spc="-195" dirty="0">
                <a:solidFill>
                  <a:srgbClr val="5C5C5C"/>
                </a:solidFill>
                <a:latin typeface="MS UI Gothic"/>
                <a:cs typeface="MS UI Gothic"/>
              </a:rPr>
              <a:t>➤</a:t>
            </a:r>
            <a:endParaRPr sz="2350">
              <a:latin typeface="MS UI Gothic"/>
              <a:cs typeface="MS UI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9600" y="6624354"/>
            <a:ext cx="299720" cy="384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50" spc="-195" dirty="0">
                <a:solidFill>
                  <a:srgbClr val="5C5C5C"/>
                </a:solidFill>
                <a:latin typeface="MS UI Gothic"/>
                <a:cs typeface="MS UI Gothic"/>
              </a:rPr>
              <a:t>➤</a:t>
            </a:r>
            <a:endParaRPr sz="2350">
              <a:latin typeface="MS UI Gothic"/>
              <a:cs typeface="MS UI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9600" y="7915181"/>
            <a:ext cx="299720" cy="384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50" spc="-195" dirty="0">
                <a:solidFill>
                  <a:srgbClr val="5C5C5C"/>
                </a:solidFill>
                <a:latin typeface="MS UI Gothic"/>
                <a:cs typeface="MS UI Gothic"/>
              </a:rPr>
              <a:t>➤</a:t>
            </a:r>
            <a:endParaRPr sz="2350">
              <a:latin typeface="MS UI Gothic"/>
              <a:cs typeface="MS UI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66800" y="1794154"/>
            <a:ext cx="11240770" cy="70993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2900"/>
              </a:lnSpc>
              <a:spcBef>
                <a:spcPts val="90"/>
              </a:spcBef>
            </a:pPr>
            <a:r>
              <a:rPr sz="3100" spc="0" dirty="0">
                <a:solidFill>
                  <a:srgbClr val="5C5C5C"/>
                </a:solidFill>
                <a:latin typeface="Palatino Linotype"/>
                <a:cs typeface="Palatino Linotype"/>
              </a:rPr>
              <a:t>For </a:t>
            </a:r>
            <a:r>
              <a:rPr sz="3100" spc="15" dirty="0">
                <a:solidFill>
                  <a:srgbClr val="5C5C5C"/>
                </a:solidFill>
                <a:latin typeface="Palatino Linotype"/>
                <a:cs typeface="Palatino Linotype"/>
              </a:rPr>
              <a:t>more information </a:t>
            </a:r>
            <a:r>
              <a:rPr sz="3100" spc="25" dirty="0">
                <a:solidFill>
                  <a:srgbClr val="5C5C5C"/>
                </a:solidFill>
                <a:latin typeface="Palatino Linotype"/>
                <a:cs typeface="Palatino Linotype"/>
              </a:rPr>
              <a:t>on </a:t>
            </a:r>
            <a:r>
              <a:rPr sz="3100" spc="0" dirty="0">
                <a:solidFill>
                  <a:srgbClr val="5C5C5C"/>
                </a:solidFill>
                <a:latin typeface="Palatino Linotype"/>
                <a:cs typeface="Palatino Linotype"/>
              </a:rPr>
              <a:t>altered </a:t>
            </a:r>
            <a:r>
              <a:rPr sz="3100" spc="55" dirty="0">
                <a:solidFill>
                  <a:srgbClr val="5C5C5C"/>
                </a:solidFill>
                <a:latin typeface="Palatino Linotype"/>
                <a:cs typeface="Palatino Linotype"/>
              </a:rPr>
              <a:t>states </a:t>
            </a:r>
            <a:r>
              <a:rPr sz="3100" dirty="0">
                <a:solidFill>
                  <a:srgbClr val="5C5C5C"/>
                </a:solidFill>
                <a:latin typeface="Palatino Linotype"/>
                <a:cs typeface="Palatino Linotype"/>
              </a:rPr>
              <a:t>of </a:t>
            </a:r>
            <a:r>
              <a:rPr sz="3100" spc="30" dirty="0">
                <a:solidFill>
                  <a:srgbClr val="5C5C5C"/>
                </a:solidFill>
                <a:latin typeface="Palatino Linotype"/>
                <a:cs typeface="Palatino Linotype"/>
              </a:rPr>
              <a:t>consciousness </a:t>
            </a:r>
            <a:r>
              <a:rPr sz="3100" spc="25" dirty="0">
                <a:solidFill>
                  <a:srgbClr val="5C5C5C"/>
                </a:solidFill>
                <a:latin typeface="Palatino Linotype"/>
                <a:cs typeface="Palatino Linotype"/>
              </a:rPr>
              <a:t>across  </a:t>
            </a:r>
            <a:r>
              <a:rPr sz="3100" spc="55" dirty="0">
                <a:solidFill>
                  <a:srgbClr val="5C5C5C"/>
                </a:solidFill>
                <a:latin typeface="Palatino Linotype"/>
                <a:cs typeface="Palatino Linotype"/>
              </a:rPr>
              <a:t>time, </a:t>
            </a:r>
            <a:r>
              <a:rPr sz="3100" spc="5" dirty="0">
                <a:solidFill>
                  <a:srgbClr val="5C5C5C"/>
                </a:solidFill>
                <a:latin typeface="Palatino Linotype"/>
                <a:cs typeface="Palatino Linotype"/>
              </a:rPr>
              <a:t>space, </a:t>
            </a:r>
            <a:r>
              <a:rPr sz="3100" spc="-50" dirty="0">
                <a:solidFill>
                  <a:srgbClr val="5C5C5C"/>
                </a:solidFill>
                <a:latin typeface="Palatino Linotype"/>
                <a:cs typeface="Palatino Linotype"/>
              </a:rPr>
              <a:t>and </a:t>
            </a:r>
            <a:r>
              <a:rPr sz="3100" spc="10" dirty="0">
                <a:solidFill>
                  <a:srgbClr val="5C5C5C"/>
                </a:solidFill>
                <a:latin typeface="Palatino Linotype"/>
                <a:cs typeface="Palatino Linotype"/>
              </a:rPr>
              <a:t>society </a:t>
            </a:r>
            <a:r>
              <a:rPr sz="3100" spc="15" dirty="0">
                <a:solidFill>
                  <a:srgbClr val="5C5C5C"/>
                </a:solidFill>
                <a:latin typeface="Palatino Linotype"/>
                <a:cs typeface="Palatino Linotype"/>
              </a:rPr>
              <a:t>check </a:t>
            </a:r>
            <a:r>
              <a:rPr sz="3100" spc="35" dirty="0">
                <a:solidFill>
                  <a:srgbClr val="5C5C5C"/>
                </a:solidFill>
                <a:latin typeface="Palatino Linotype"/>
                <a:cs typeface="Palatino Linotype"/>
              </a:rPr>
              <a:t>out </a:t>
            </a:r>
            <a:r>
              <a:rPr sz="3100" spc="55" dirty="0">
                <a:solidFill>
                  <a:srgbClr val="5C5C5C"/>
                </a:solidFill>
                <a:latin typeface="Palatino Linotype"/>
                <a:cs typeface="Palatino Linotype"/>
              </a:rPr>
              <a:t>the </a:t>
            </a:r>
            <a:r>
              <a:rPr sz="3100" i="1" u="heavy" spc="-3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Altered </a:t>
            </a:r>
            <a:r>
              <a:rPr sz="3100" i="1" u="heavy" spc="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States </a:t>
            </a:r>
            <a:r>
              <a:rPr sz="3100" i="1" u="heavy" spc="8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of </a:t>
            </a:r>
            <a:r>
              <a:rPr sz="3100" i="1" spc="8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3100" i="1" u="heavy" spc="-7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Consciousness</a:t>
            </a:r>
            <a:r>
              <a:rPr sz="3100" i="1" spc="-7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31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module </a:t>
            </a:r>
            <a:r>
              <a:rPr sz="3100" spc="-90" dirty="0">
                <a:solidFill>
                  <a:srgbClr val="5C5C5C"/>
                </a:solidFill>
                <a:latin typeface="Palatino Linotype"/>
                <a:cs typeface="Palatino Linotype"/>
              </a:rPr>
              <a:t>by </a:t>
            </a:r>
            <a:r>
              <a:rPr sz="3100" dirty="0">
                <a:solidFill>
                  <a:srgbClr val="5C5C5C"/>
                </a:solidFill>
                <a:latin typeface="Palatino Linotype"/>
                <a:cs typeface="Palatino Linotype"/>
              </a:rPr>
              <a:t>Carol </a:t>
            </a:r>
            <a:r>
              <a:rPr sz="3100" spc="30" dirty="0">
                <a:solidFill>
                  <a:srgbClr val="5C5C5C"/>
                </a:solidFill>
                <a:latin typeface="Palatino Linotype"/>
                <a:cs typeface="Palatino Linotype"/>
              </a:rPr>
              <a:t>Ember </a:t>
            </a:r>
            <a:r>
              <a:rPr sz="3100" spc="-50" dirty="0">
                <a:solidFill>
                  <a:srgbClr val="5C5C5C"/>
                </a:solidFill>
                <a:latin typeface="Palatino Linotype"/>
                <a:cs typeface="Palatino Linotype"/>
              </a:rPr>
              <a:t>and </a:t>
            </a:r>
            <a:r>
              <a:rPr sz="3100" spc="25" dirty="0">
                <a:solidFill>
                  <a:srgbClr val="5C5C5C"/>
                </a:solidFill>
                <a:latin typeface="Palatino Linotype"/>
                <a:cs typeface="Palatino Linotype"/>
              </a:rPr>
              <a:t>Christina </a:t>
            </a:r>
            <a:r>
              <a:rPr sz="3100" spc="5" dirty="0">
                <a:solidFill>
                  <a:srgbClr val="5C5C5C"/>
                </a:solidFill>
                <a:latin typeface="Palatino Linotype"/>
                <a:cs typeface="Palatino Linotype"/>
              </a:rPr>
              <a:t>Carolous </a:t>
            </a:r>
            <a:r>
              <a:rPr sz="3100" spc="25" dirty="0">
                <a:solidFill>
                  <a:srgbClr val="5C5C5C"/>
                </a:solidFill>
                <a:latin typeface="Palatino Linotype"/>
                <a:cs typeface="Palatino Linotype"/>
              </a:rPr>
              <a:t>in  HRAF’s </a:t>
            </a:r>
            <a:r>
              <a:rPr sz="3100" i="1" u="heavy" spc="-3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Explaining </a:t>
            </a:r>
            <a:r>
              <a:rPr sz="3100" i="1" u="heavy" spc="-8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Human </a:t>
            </a:r>
            <a:r>
              <a:rPr sz="3100" i="1" u="heavy" spc="-6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Culture</a:t>
            </a:r>
            <a:r>
              <a:rPr sz="3100" i="1" spc="85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3100" spc="0" dirty="0">
                <a:solidFill>
                  <a:srgbClr val="5C5C5C"/>
                </a:solidFill>
                <a:latin typeface="Palatino Linotype"/>
                <a:cs typeface="Palatino Linotype"/>
              </a:rPr>
              <a:t>database.</a:t>
            </a:r>
            <a:endParaRPr sz="3100">
              <a:latin typeface="Palatino Linotype"/>
              <a:cs typeface="Palatino Linotype"/>
            </a:endParaRPr>
          </a:p>
          <a:p>
            <a:pPr marL="12700" marR="228600">
              <a:lnSpc>
                <a:spcPct val="112900"/>
              </a:lnSpc>
              <a:spcBef>
                <a:spcPts val="1800"/>
              </a:spcBef>
            </a:pPr>
            <a:r>
              <a:rPr sz="3100" spc="0" dirty="0">
                <a:solidFill>
                  <a:srgbClr val="5C5C5C"/>
                </a:solidFill>
                <a:latin typeface="Palatino Linotype"/>
                <a:cs typeface="Palatino Linotype"/>
              </a:rPr>
              <a:t>For </a:t>
            </a:r>
            <a:r>
              <a:rPr sz="3100" spc="-45" dirty="0">
                <a:solidFill>
                  <a:srgbClr val="5C5C5C"/>
                </a:solidFill>
                <a:latin typeface="Palatino Linotype"/>
                <a:cs typeface="Palatino Linotype"/>
              </a:rPr>
              <a:t>a </a:t>
            </a:r>
            <a:r>
              <a:rPr sz="3100" spc="15" dirty="0">
                <a:solidFill>
                  <a:srgbClr val="5C5C5C"/>
                </a:solidFill>
                <a:latin typeface="Palatino Linotype"/>
                <a:cs typeface="Palatino Linotype"/>
              </a:rPr>
              <a:t>more </a:t>
            </a:r>
            <a:r>
              <a:rPr sz="31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detailed </a:t>
            </a:r>
            <a:r>
              <a:rPr sz="3100" spc="-5" dirty="0">
                <a:solidFill>
                  <a:srgbClr val="5C5C5C"/>
                </a:solidFill>
                <a:latin typeface="Palatino Linotype"/>
                <a:cs typeface="Palatino Linotype"/>
              </a:rPr>
              <a:t>version </a:t>
            </a:r>
            <a:r>
              <a:rPr sz="3100" dirty="0">
                <a:solidFill>
                  <a:srgbClr val="5C5C5C"/>
                </a:solidFill>
                <a:latin typeface="Palatino Linotype"/>
                <a:cs typeface="Palatino Linotype"/>
              </a:rPr>
              <a:t>of </a:t>
            </a:r>
            <a:r>
              <a:rPr sz="3100" spc="55" dirty="0">
                <a:solidFill>
                  <a:srgbClr val="5C5C5C"/>
                </a:solidFill>
                <a:latin typeface="Palatino Linotype"/>
                <a:cs typeface="Palatino Linotype"/>
              </a:rPr>
              <a:t>this </a:t>
            </a:r>
            <a:r>
              <a:rPr sz="3100" spc="-5" dirty="0">
                <a:solidFill>
                  <a:srgbClr val="5C5C5C"/>
                </a:solidFill>
                <a:latin typeface="Palatino Linotype"/>
                <a:cs typeface="Palatino Linotype"/>
              </a:rPr>
              <a:t>particular </a:t>
            </a:r>
            <a:r>
              <a:rPr sz="3100" spc="25" dirty="0">
                <a:solidFill>
                  <a:srgbClr val="5C5C5C"/>
                </a:solidFill>
                <a:latin typeface="Palatino Linotype"/>
                <a:cs typeface="Palatino Linotype"/>
              </a:rPr>
              <a:t>exercise </a:t>
            </a:r>
            <a:r>
              <a:rPr sz="3100" spc="0" dirty="0">
                <a:solidFill>
                  <a:srgbClr val="5C5C5C"/>
                </a:solidFill>
                <a:latin typeface="Palatino Linotype"/>
                <a:cs typeface="Palatino Linotype"/>
              </a:rPr>
              <a:t>with  </a:t>
            </a:r>
            <a:r>
              <a:rPr sz="31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additional </a:t>
            </a:r>
            <a:r>
              <a:rPr sz="3100" spc="35" dirty="0">
                <a:solidFill>
                  <a:srgbClr val="5C5C5C"/>
                </a:solidFill>
                <a:latin typeface="Palatino Linotype"/>
                <a:cs typeface="Palatino Linotype"/>
              </a:rPr>
              <a:t>questions </a:t>
            </a:r>
            <a:r>
              <a:rPr sz="3100" spc="-50" dirty="0">
                <a:solidFill>
                  <a:srgbClr val="5C5C5C"/>
                </a:solidFill>
                <a:latin typeface="Palatino Linotype"/>
                <a:cs typeface="Palatino Linotype"/>
              </a:rPr>
              <a:t>and </a:t>
            </a:r>
            <a:r>
              <a:rPr sz="3100" spc="15" dirty="0">
                <a:solidFill>
                  <a:srgbClr val="5C5C5C"/>
                </a:solidFill>
                <a:latin typeface="Palatino Linotype"/>
                <a:cs typeface="Palatino Linotype"/>
              </a:rPr>
              <a:t>activities check </a:t>
            </a:r>
            <a:r>
              <a:rPr sz="3100" spc="35" dirty="0">
                <a:solidFill>
                  <a:srgbClr val="5C5C5C"/>
                </a:solidFill>
                <a:latin typeface="Palatino Linotype"/>
                <a:cs typeface="Palatino Linotype"/>
              </a:rPr>
              <a:t>out </a:t>
            </a:r>
            <a:r>
              <a:rPr sz="3100" i="1" u="heavy" spc="-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eHRAF </a:t>
            </a:r>
            <a:r>
              <a:rPr sz="3100" i="1" u="heavy" spc="-8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Teaching </a:t>
            </a:r>
            <a:r>
              <a:rPr sz="3100" i="1" spc="-85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3100" i="1" u="heavy" spc="-5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Exercises </a:t>
            </a:r>
            <a:r>
              <a:rPr sz="3100" i="1" u="heavy" spc="13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1.26 </a:t>
            </a:r>
            <a:r>
              <a:rPr sz="3100" i="1" u="heavy" spc="-3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Altered </a:t>
            </a:r>
            <a:r>
              <a:rPr sz="3100" i="1" u="heavy" spc="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States </a:t>
            </a:r>
            <a:r>
              <a:rPr sz="3100" i="1" u="heavy" spc="8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of </a:t>
            </a:r>
            <a:r>
              <a:rPr sz="3100" i="1" u="heavy" spc="-7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Consciousness</a:t>
            </a:r>
            <a:r>
              <a:rPr sz="3100" i="1" spc="-7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3100" spc="-90" dirty="0">
                <a:solidFill>
                  <a:srgbClr val="5C5C5C"/>
                </a:solidFill>
                <a:latin typeface="Palatino Linotype"/>
                <a:cs typeface="Palatino Linotype"/>
              </a:rPr>
              <a:t>by </a:t>
            </a:r>
            <a:r>
              <a:rPr sz="31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Jack</a:t>
            </a:r>
            <a:r>
              <a:rPr sz="3100" spc="-11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3100" spc="25" dirty="0">
                <a:solidFill>
                  <a:srgbClr val="5C5C5C"/>
                </a:solidFill>
                <a:latin typeface="Palatino Linotype"/>
                <a:cs typeface="Palatino Linotype"/>
              </a:rPr>
              <a:t>Dunnington,  </a:t>
            </a:r>
            <a:r>
              <a:rPr sz="3100" dirty="0">
                <a:solidFill>
                  <a:srgbClr val="5C5C5C"/>
                </a:solidFill>
                <a:latin typeface="Palatino Linotype"/>
                <a:cs typeface="Palatino Linotype"/>
              </a:rPr>
              <a:t>Carol </a:t>
            </a:r>
            <a:r>
              <a:rPr sz="3100" spc="105" dirty="0">
                <a:solidFill>
                  <a:srgbClr val="5C5C5C"/>
                </a:solidFill>
                <a:latin typeface="Palatino Linotype"/>
                <a:cs typeface="Palatino Linotype"/>
              </a:rPr>
              <a:t>R. </a:t>
            </a:r>
            <a:r>
              <a:rPr sz="3100" dirty="0">
                <a:solidFill>
                  <a:srgbClr val="5C5C5C"/>
                </a:solidFill>
                <a:latin typeface="Palatino Linotype"/>
                <a:cs typeface="Palatino Linotype"/>
              </a:rPr>
              <a:t>Ember, </a:t>
            </a:r>
            <a:r>
              <a:rPr sz="3100" spc="-50" dirty="0">
                <a:solidFill>
                  <a:srgbClr val="5C5C5C"/>
                </a:solidFill>
                <a:latin typeface="Palatino Linotype"/>
                <a:cs typeface="Palatino Linotype"/>
              </a:rPr>
              <a:t>and </a:t>
            </a:r>
            <a:r>
              <a:rPr sz="3100" spc="25" dirty="0">
                <a:solidFill>
                  <a:srgbClr val="5C5C5C"/>
                </a:solidFill>
                <a:latin typeface="Palatino Linotype"/>
                <a:cs typeface="Palatino Linotype"/>
              </a:rPr>
              <a:t>Erik</a:t>
            </a:r>
            <a:r>
              <a:rPr sz="3100" spc="40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3100" spc="30" dirty="0">
                <a:solidFill>
                  <a:srgbClr val="5C5C5C"/>
                </a:solidFill>
                <a:latin typeface="Palatino Linotype"/>
                <a:cs typeface="Palatino Linotype"/>
              </a:rPr>
              <a:t>Ringen.</a:t>
            </a:r>
            <a:endParaRPr sz="3100">
              <a:latin typeface="Palatino Linotype"/>
              <a:cs typeface="Palatino Linotype"/>
            </a:endParaRPr>
          </a:p>
          <a:p>
            <a:pPr marL="12700" marR="255904">
              <a:lnSpc>
                <a:spcPct val="112900"/>
              </a:lnSpc>
              <a:spcBef>
                <a:spcPts val="1700"/>
              </a:spcBef>
            </a:pPr>
            <a:r>
              <a:rPr sz="3100" spc="15" dirty="0">
                <a:solidFill>
                  <a:srgbClr val="5C5C5C"/>
                </a:solidFill>
                <a:latin typeface="Palatino Linotype"/>
                <a:cs typeface="Palatino Linotype"/>
              </a:rPr>
              <a:t>Check </a:t>
            </a:r>
            <a:r>
              <a:rPr sz="3100" spc="35" dirty="0">
                <a:solidFill>
                  <a:srgbClr val="5C5C5C"/>
                </a:solidFill>
                <a:latin typeface="Palatino Linotype"/>
                <a:cs typeface="Palatino Linotype"/>
              </a:rPr>
              <a:t>out </a:t>
            </a:r>
            <a:r>
              <a:rPr sz="3100" spc="55" dirty="0">
                <a:solidFill>
                  <a:srgbClr val="5C5C5C"/>
                </a:solidFill>
                <a:latin typeface="Palatino Linotype"/>
                <a:cs typeface="Palatino Linotype"/>
              </a:rPr>
              <a:t>the </a:t>
            </a:r>
            <a:r>
              <a:rPr sz="3100" i="1" u="heavy" spc="-5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Advanced </a:t>
            </a:r>
            <a:r>
              <a:rPr sz="3100" i="1" u="heavy" spc="-1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Search </a:t>
            </a:r>
            <a:r>
              <a:rPr sz="3100" i="1" u="heavy" spc="-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Tutorial</a:t>
            </a:r>
            <a:r>
              <a:rPr sz="3100" i="1" spc="-6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3100" spc="-5" dirty="0">
                <a:solidFill>
                  <a:srgbClr val="5C5C5C"/>
                </a:solidFill>
                <a:latin typeface="Palatino Linotype"/>
                <a:cs typeface="Palatino Linotype"/>
              </a:rPr>
              <a:t>for </a:t>
            </a:r>
            <a:r>
              <a:rPr sz="31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detailed </a:t>
            </a:r>
            <a:r>
              <a:rPr sz="3100" spc="35" dirty="0">
                <a:solidFill>
                  <a:srgbClr val="5C5C5C"/>
                </a:solidFill>
                <a:latin typeface="Palatino Linotype"/>
                <a:cs typeface="Palatino Linotype"/>
              </a:rPr>
              <a:t>instructions  </a:t>
            </a:r>
            <a:r>
              <a:rPr sz="3100" spc="25" dirty="0">
                <a:solidFill>
                  <a:srgbClr val="5C5C5C"/>
                </a:solidFill>
                <a:latin typeface="Palatino Linotype"/>
                <a:cs typeface="Palatino Linotype"/>
              </a:rPr>
              <a:t>on </a:t>
            </a:r>
            <a:r>
              <a:rPr sz="3100" dirty="0">
                <a:solidFill>
                  <a:srgbClr val="5C5C5C"/>
                </a:solidFill>
                <a:latin typeface="Palatino Linotype"/>
                <a:cs typeface="Palatino Linotype"/>
              </a:rPr>
              <a:t>conducting </a:t>
            </a:r>
            <a:r>
              <a:rPr sz="3100" spc="25" dirty="0">
                <a:solidFill>
                  <a:srgbClr val="5C5C5C"/>
                </a:solidFill>
                <a:latin typeface="Palatino Linotype"/>
                <a:cs typeface="Palatino Linotype"/>
              </a:rPr>
              <a:t>searches in </a:t>
            </a:r>
            <a:r>
              <a:rPr sz="3100" spc="0" dirty="0">
                <a:solidFill>
                  <a:srgbClr val="5C5C5C"/>
                </a:solidFill>
                <a:latin typeface="Palatino Linotype"/>
                <a:cs typeface="Palatino Linotype"/>
              </a:rPr>
              <a:t>eHRAF </a:t>
            </a:r>
            <a:r>
              <a:rPr sz="3100" spc="-45" dirty="0">
                <a:solidFill>
                  <a:srgbClr val="5C5C5C"/>
                </a:solidFill>
                <a:latin typeface="Palatino Linotype"/>
                <a:cs typeface="Palatino Linotype"/>
              </a:rPr>
              <a:t>World</a:t>
            </a:r>
            <a:r>
              <a:rPr sz="3100" spc="47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3100" spc="25" dirty="0">
                <a:solidFill>
                  <a:srgbClr val="5C5C5C"/>
                </a:solidFill>
                <a:latin typeface="Palatino Linotype"/>
                <a:cs typeface="Palatino Linotype"/>
              </a:rPr>
              <a:t>Cultures.</a:t>
            </a:r>
            <a:endParaRPr sz="3100">
              <a:latin typeface="Palatino Linotype"/>
              <a:cs typeface="Palatino Linotype"/>
            </a:endParaRPr>
          </a:p>
          <a:p>
            <a:pPr marL="12700" marR="578485">
              <a:lnSpc>
                <a:spcPct val="112900"/>
              </a:lnSpc>
              <a:spcBef>
                <a:spcPts val="1800"/>
              </a:spcBef>
            </a:pPr>
            <a:r>
              <a:rPr sz="3100" spc="0" dirty="0">
                <a:solidFill>
                  <a:srgbClr val="5C5C5C"/>
                </a:solidFill>
                <a:latin typeface="Palatino Linotype"/>
                <a:cs typeface="Palatino Linotype"/>
              </a:rPr>
              <a:t>For </a:t>
            </a:r>
            <a:r>
              <a:rPr sz="3100" spc="15" dirty="0">
                <a:solidFill>
                  <a:srgbClr val="5C5C5C"/>
                </a:solidFill>
                <a:latin typeface="Palatino Linotype"/>
                <a:cs typeface="Palatino Linotype"/>
              </a:rPr>
              <a:t>more </a:t>
            </a:r>
            <a:r>
              <a:rPr sz="3100" spc="30" dirty="0">
                <a:solidFill>
                  <a:srgbClr val="5C5C5C"/>
                </a:solidFill>
                <a:latin typeface="Palatino Linotype"/>
                <a:cs typeface="Palatino Linotype"/>
              </a:rPr>
              <a:t>exercises </a:t>
            </a:r>
            <a:r>
              <a:rPr sz="3100" spc="-50" dirty="0">
                <a:solidFill>
                  <a:srgbClr val="5C5C5C"/>
                </a:solidFill>
                <a:latin typeface="Palatino Linotype"/>
                <a:cs typeface="Palatino Linotype"/>
              </a:rPr>
              <a:t>and </a:t>
            </a:r>
            <a:r>
              <a:rPr sz="3100" spc="5" dirty="0">
                <a:solidFill>
                  <a:srgbClr val="5C5C5C"/>
                </a:solidFill>
                <a:latin typeface="Palatino Linotype"/>
                <a:cs typeface="Palatino Linotype"/>
              </a:rPr>
              <a:t>teaching </a:t>
            </a:r>
            <a:r>
              <a:rPr sz="3100" spc="25" dirty="0">
                <a:solidFill>
                  <a:srgbClr val="5C5C5C"/>
                </a:solidFill>
                <a:latin typeface="Palatino Linotype"/>
                <a:cs typeface="Palatino Linotype"/>
              </a:rPr>
              <a:t>resources </a:t>
            </a:r>
            <a:r>
              <a:rPr sz="3100" spc="0" dirty="0">
                <a:solidFill>
                  <a:srgbClr val="5C5C5C"/>
                </a:solidFill>
                <a:latin typeface="Palatino Linotype"/>
                <a:cs typeface="Palatino Linotype"/>
              </a:rPr>
              <a:t>related </a:t>
            </a:r>
            <a:r>
              <a:rPr sz="3100" spc="75" dirty="0">
                <a:solidFill>
                  <a:srgbClr val="5C5C5C"/>
                </a:solidFill>
                <a:latin typeface="Palatino Linotype"/>
                <a:cs typeface="Palatino Linotype"/>
              </a:rPr>
              <a:t>to </a:t>
            </a:r>
            <a:r>
              <a:rPr sz="3100" dirty="0">
                <a:solidFill>
                  <a:srgbClr val="5C5C5C"/>
                </a:solidFill>
                <a:latin typeface="Palatino Linotype"/>
                <a:cs typeface="Palatino Linotype"/>
              </a:rPr>
              <a:t>human  </a:t>
            </a:r>
            <a:r>
              <a:rPr sz="3100" spc="50" dirty="0">
                <a:solidFill>
                  <a:srgbClr val="5C5C5C"/>
                </a:solidFill>
                <a:latin typeface="Palatino Linotype"/>
                <a:cs typeface="Palatino Linotype"/>
              </a:rPr>
              <a:t>societies </a:t>
            </a:r>
            <a:r>
              <a:rPr sz="3100" spc="0" dirty="0">
                <a:solidFill>
                  <a:srgbClr val="5C5C5C"/>
                </a:solidFill>
                <a:latin typeface="Palatino Linotype"/>
                <a:cs typeface="Palatino Linotype"/>
              </a:rPr>
              <a:t>past </a:t>
            </a:r>
            <a:r>
              <a:rPr sz="3100" spc="-50" dirty="0">
                <a:solidFill>
                  <a:srgbClr val="5C5C5C"/>
                </a:solidFill>
                <a:latin typeface="Palatino Linotype"/>
                <a:cs typeface="Palatino Linotype"/>
              </a:rPr>
              <a:t>and </a:t>
            </a:r>
            <a:r>
              <a:rPr sz="3100" spc="30" dirty="0">
                <a:solidFill>
                  <a:srgbClr val="5C5C5C"/>
                </a:solidFill>
                <a:latin typeface="Palatino Linotype"/>
                <a:cs typeface="Palatino Linotype"/>
              </a:rPr>
              <a:t>present, </a:t>
            </a:r>
            <a:r>
              <a:rPr sz="3100" dirty="0">
                <a:solidFill>
                  <a:srgbClr val="5C5C5C"/>
                </a:solidFill>
                <a:latin typeface="Palatino Linotype"/>
                <a:cs typeface="Palatino Linotype"/>
              </a:rPr>
              <a:t>explore </a:t>
            </a:r>
            <a:r>
              <a:rPr sz="3100" i="1" u="heavy" spc="-8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Teaching</a:t>
            </a:r>
            <a:r>
              <a:rPr sz="3100" i="1" u="heavy" spc="34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3100" i="1" u="heavy" spc="-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eHRAF</a:t>
            </a:r>
            <a:endParaRPr sz="31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9575800"/>
            <a:ext cx="56013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This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Teaching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Exercise</a:t>
            </a:r>
            <a:r>
              <a:rPr sz="900" spc="6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is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provided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by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the</a:t>
            </a:r>
            <a:r>
              <a:rPr sz="900" spc="6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u="sng" spc="-1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Human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Relations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Area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Files</a:t>
            </a:r>
            <a:r>
              <a:rPr sz="900" spc="5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0" dirty="0">
                <a:solidFill>
                  <a:srgbClr val="5C5C5C"/>
                </a:solidFill>
                <a:latin typeface="Palatino Linotype"/>
                <a:cs typeface="Palatino Linotype"/>
              </a:rPr>
              <a:t>at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Yale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University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dirty="0">
                <a:solidFill>
                  <a:srgbClr val="5C5C5C"/>
                </a:solidFill>
                <a:latin typeface="Palatino Linotype"/>
                <a:cs typeface="Palatino Linotype"/>
              </a:rPr>
              <a:t>in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New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Haven,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0" dirty="0">
                <a:solidFill>
                  <a:srgbClr val="5C5C5C"/>
                </a:solidFill>
                <a:latin typeface="Palatino Linotype"/>
                <a:cs typeface="Palatino Linotype"/>
              </a:rPr>
              <a:t>CT</a:t>
            </a:r>
            <a:endParaRPr sz="9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1500" y="1574800"/>
            <a:ext cx="11861800" cy="0"/>
          </a:xfrm>
          <a:custGeom>
            <a:avLst/>
            <a:gdLst/>
            <a:ahLst/>
            <a:cxnLst/>
            <a:rect l="l" t="t" r="r" b="b"/>
            <a:pathLst>
              <a:path w="11861800">
                <a:moveTo>
                  <a:pt x="0" y="0"/>
                </a:moveTo>
                <a:lnTo>
                  <a:pt x="11861800" y="0"/>
                </a:lnTo>
              </a:path>
            </a:pathLst>
          </a:custGeom>
          <a:ln w="38100">
            <a:solidFill>
              <a:srgbClr val="747676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09600" y="579627"/>
            <a:ext cx="5816600" cy="7626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800" u="none" spc="-300" dirty="0"/>
              <a:t>REFERENCES</a:t>
            </a:r>
            <a:endParaRPr sz="4800" spc="-300" dirty="0"/>
          </a:p>
        </p:txBody>
      </p:sp>
      <p:sp>
        <p:nvSpPr>
          <p:cNvPr id="5" name="object 5"/>
          <p:cNvSpPr txBox="1"/>
          <p:nvPr/>
        </p:nvSpPr>
        <p:spPr>
          <a:xfrm>
            <a:off x="609600" y="1905675"/>
            <a:ext cx="252729" cy="322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spc="-165" dirty="0">
                <a:solidFill>
                  <a:srgbClr val="5C5C5C"/>
                </a:solidFill>
                <a:latin typeface="MS UI Gothic"/>
                <a:cs typeface="MS UI Gothic"/>
              </a:rPr>
              <a:t>➤</a:t>
            </a:r>
            <a:endParaRPr sz="1950">
              <a:latin typeface="MS UI Gothic"/>
              <a:cs typeface="MS UI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9600" y="3505875"/>
            <a:ext cx="252729" cy="322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spc="-165" dirty="0">
                <a:solidFill>
                  <a:srgbClr val="5C5C5C"/>
                </a:solidFill>
                <a:latin typeface="MS UI Gothic"/>
                <a:cs typeface="MS UI Gothic"/>
              </a:rPr>
              <a:t>➤</a:t>
            </a:r>
            <a:endParaRPr sz="1950">
              <a:latin typeface="MS UI Gothic"/>
              <a:cs typeface="MS UI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79500" y="1805939"/>
            <a:ext cx="11286490" cy="3454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0340">
              <a:lnSpc>
                <a:spcPct val="115399"/>
              </a:lnSpc>
              <a:spcBef>
                <a:spcPts val="100"/>
              </a:spcBef>
            </a:pPr>
            <a:r>
              <a:rPr sz="26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Winkelman, </a:t>
            </a:r>
            <a:r>
              <a:rPr sz="2600" spc="-5" dirty="0">
                <a:solidFill>
                  <a:srgbClr val="5C5C5C"/>
                </a:solidFill>
                <a:latin typeface="Palatino Linotype"/>
                <a:cs typeface="Palatino Linotype"/>
              </a:rPr>
              <a:t>Michael. </a:t>
            </a:r>
            <a:r>
              <a:rPr sz="2600" spc="125" dirty="0">
                <a:solidFill>
                  <a:srgbClr val="5C5C5C"/>
                </a:solidFill>
                <a:latin typeface="Palatino Linotype"/>
                <a:cs typeface="Palatino Linotype"/>
              </a:rPr>
              <a:t>1986. </a:t>
            </a:r>
            <a:r>
              <a:rPr sz="2600" spc="-50" dirty="0">
                <a:solidFill>
                  <a:srgbClr val="5C5C5C"/>
                </a:solidFill>
                <a:latin typeface="Palatino Linotype"/>
                <a:cs typeface="Palatino Linotype"/>
              </a:rPr>
              <a:t>“Trance </a:t>
            </a:r>
            <a:r>
              <a:rPr sz="2600" spc="35" dirty="0">
                <a:solidFill>
                  <a:srgbClr val="5C5C5C"/>
                </a:solidFill>
                <a:latin typeface="Palatino Linotype"/>
                <a:cs typeface="Palatino Linotype"/>
              </a:rPr>
              <a:t>States: </a:t>
            </a:r>
            <a:r>
              <a:rPr sz="2600" spc="-145" dirty="0">
                <a:solidFill>
                  <a:srgbClr val="5C5C5C"/>
                </a:solidFill>
                <a:latin typeface="Palatino Linotype"/>
                <a:cs typeface="Palatino Linotype"/>
              </a:rPr>
              <a:t>A </a:t>
            </a:r>
            <a:r>
              <a:rPr sz="2600" spc="5" dirty="0">
                <a:solidFill>
                  <a:srgbClr val="5C5C5C"/>
                </a:solidFill>
                <a:latin typeface="Palatino Linotype"/>
                <a:cs typeface="Palatino Linotype"/>
              </a:rPr>
              <a:t>Theoretical </a:t>
            </a:r>
            <a:r>
              <a:rPr sz="2600" spc="-40" dirty="0">
                <a:solidFill>
                  <a:srgbClr val="5C5C5C"/>
                </a:solidFill>
                <a:latin typeface="Palatino Linotype"/>
                <a:cs typeface="Palatino Linotype"/>
              </a:rPr>
              <a:t>Model </a:t>
            </a:r>
            <a:r>
              <a:rPr sz="2600" spc="-60" dirty="0">
                <a:solidFill>
                  <a:srgbClr val="5C5C5C"/>
                </a:solidFill>
                <a:latin typeface="Palatino Linotype"/>
                <a:cs typeface="Palatino Linotype"/>
              </a:rPr>
              <a:t>and </a:t>
            </a:r>
            <a:r>
              <a:rPr sz="2600" spc="15" dirty="0">
                <a:solidFill>
                  <a:srgbClr val="5C5C5C"/>
                </a:solidFill>
                <a:latin typeface="Palatino Linotype"/>
                <a:cs typeface="Palatino Linotype"/>
              </a:rPr>
              <a:t>Cross-  </a:t>
            </a:r>
            <a:r>
              <a:rPr sz="26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Cultural </a:t>
            </a:r>
            <a:r>
              <a:rPr sz="260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Analysis.” </a:t>
            </a:r>
            <a:r>
              <a:rPr sz="2600" spc="35" dirty="0">
                <a:solidFill>
                  <a:srgbClr val="5C5C5C"/>
                </a:solidFill>
                <a:latin typeface="Palatino Linotype"/>
                <a:cs typeface="Palatino Linotype"/>
              </a:rPr>
              <a:t>Ethos </a:t>
            </a:r>
            <a:r>
              <a:rPr sz="2600" spc="140" dirty="0">
                <a:solidFill>
                  <a:srgbClr val="5C5C5C"/>
                </a:solidFill>
                <a:latin typeface="Palatino Linotype"/>
                <a:cs typeface="Palatino Linotype"/>
              </a:rPr>
              <a:t>14 </a:t>
            </a:r>
            <a:r>
              <a:rPr sz="2600" spc="155" dirty="0">
                <a:solidFill>
                  <a:srgbClr val="5C5C5C"/>
                </a:solidFill>
                <a:latin typeface="Palatino Linotype"/>
                <a:cs typeface="Palatino Linotype"/>
              </a:rPr>
              <a:t>(2): </a:t>
            </a:r>
            <a:r>
              <a:rPr sz="2600" spc="110" dirty="0">
                <a:solidFill>
                  <a:srgbClr val="5C5C5C"/>
                </a:solidFill>
                <a:latin typeface="Palatino Linotype"/>
                <a:cs typeface="Palatino Linotype"/>
              </a:rPr>
              <a:t>174–203. </a:t>
            </a:r>
            <a:r>
              <a:rPr sz="2600" spc="85" dirty="0">
                <a:solidFill>
                  <a:srgbClr val="5C5C5C"/>
                </a:solidFill>
                <a:latin typeface="Palatino Linotype"/>
                <a:cs typeface="Palatino Linotype"/>
              </a:rPr>
              <a:t>doi:10.1525/eth.</a:t>
            </a:r>
            <a:endParaRPr sz="260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600" spc="114" dirty="0">
                <a:solidFill>
                  <a:srgbClr val="5C5C5C"/>
                </a:solidFill>
                <a:latin typeface="Palatino Linotype"/>
                <a:cs typeface="Palatino Linotype"/>
              </a:rPr>
              <a:t>1986.14.2.02a00040</a:t>
            </a:r>
            <a:endParaRPr sz="2600">
              <a:latin typeface="Palatino Linotype"/>
              <a:cs typeface="Palatino Linotype"/>
            </a:endParaRPr>
          </a:p>
          <a:p>
            <a:pPr marL="12700" marR="5080">
              <a:lnSpc>
                <a:spcPct val="115399"/>
              </a:lnSpc>
              <a:spcBef>
                <a:spcPts val="1800"/>
              </a:spcBef>
            </a:pPr>
            <a:r>
              <a:rPr sz="26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Winkelman, </a:t>
            </a:r>
            <a:r>
              <a:rPr sz="2600" spc="-5" dirty="0">
                <a:solidFill>
                  <a:srgbClr val="5C5C5C"/>
                </a:solidFill>
                <a:latin typeface="Palatino Linotype"/>
                <a:cs typeface="Palatino Linotype"/>
              </a:rPr>
              <a:t>Michael. </a:t>
            </a:r>
            <a:r>
              <a:rPr sz="2600" spc="125" dirty="0">
                <a:solidFill>
                  <a:srgbClr val="5C5C5C"/>
                </a:solidFill>
                <a:latin typeface="Palatino Linotype"/>
                <a:cs typeface="Palatino Linotype"/>
              </a:rPr>
              <a:t>2006. </a:t>
            </a:r>
            <a:r>
              <a:rPr sz="26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“Cross-Cultural </a:t>
            </a:r>
            <a:r>
              <a:rPr sz="2600" spc="15" dirty="0">
                <a:solidFill>
                  <a:srgbClr val="5C5C5C"/>
                </a:solidFill>
                <a:latin typeface="Palatino Linotype"/>
                <a:cs typeface="Palatino Linotype"/>
              </a:rPr>
              <a:t>Assessments </a:t>
            </a:r>
            <a:r>
              <a:rPr sz="26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of </a:t>
            </a:r>
            <a:r>
              <a:rPr sz="2600" spc="-5" dirty="0">
                <a:solidFill>
                  <a:srgbClr val="5C5C5C"/>
                </a:solidFill>
                <a:latin typeface="Palatino Linotype"/>
                <a:cs typeface="Palatino Linotype"/>
              </a:rPr>
              <a:t>Shamanism </a:t>
            </a:r>
            <a:r>
              <a:rPr sz="2600" dirty="0">
                <a:solidFill>
                  <a:srgbClr val="5C5C5C"/>
                </a:solidFill>
                <a:latin typeface="Palatino Linotype"/>
                <a:cs typeface="Palatino Linotype"/>
              </a:rPr>
              <a:t>as </a:t>
            </a:r>
            <a:r>
              <a:rPr sz="2600" spc="-50" dirty="0">
                <a:solidFill>
                  <a:srgbClr val="5C5C5C"/>
                </a:solidFill>
                <a:latin typeface="Palatino Linotype"/>
                <a:cs typeface="Palatino Linotype"/>
              </a:rPr>
              <a:t>a  </a:t>
            </a:r>
            <a:r>
              <a:rPr sz="2600" spc="5" dirty="0">
                <a:solidFill>
                  <a:srgbClr val="5C5C5C"/>
                </a:solidFill>
                <a:latin typeface="Palatino Linotype"/>
                <a:cs typeface="Palatino Linotype"/>
              </a:rPr>
              <a:t>Biogenetic </a:t>
            </a:r>
            <a:r>
              <a:rPr sz="26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Foundation for </a:t>
            </a:r>
            <a:r>
              <a:rPr sz="2600" spc="-5" dirty="0">
                <a:solidFill>
                  <a:srgbClr val="5C5C5C"/>
                </a:solidFill>
                <a:latin typeface="Palatino Linotype"/>
                <a:cs typeface="Palatino Linotype"/>
              </a:rPr>
              <a:t>Religion.” </a:t>
            </a:r>
            <a:r>
              <a:rPr sz="2600" dirty="0">
                <a:solidFill>
                  <a:srgbClr val="5C5C5C"/>
                </a:solidFill>
                <a:latin typeface="Palatino Linotype"/>
                <a:cs typeface="Palatino Linotype"/>
              </a:rPr>
              <a:t>In </a:t>
            </a:r>
            <a:r>
              <a:rPr sz="2600" spc="15" dirty="0">
                <a:solidFill>
                  <a:srgbClr val="5C5C5C"/>
                </a:solidFill>
                <a:latin typeface="Palatino Linotype"/>
                <a:cs typeface="Palatino Linotype"/>
              </a:rPr>
              <a:t>The </a:t>
            </a:r>
            <a:r>
              <a:rPr sz="2600" spc="-55" dirty="0">
                <a:solidFill>
                  <a:srgbClr val="5C5C5C"/>
                </a:solidFill>
                <a:latin typeface="Palatino Linotype"/>
                <a:cs typeface="Palatino Linotype"/>
              </a:rPr>
              <a:t>Psychology </a:t>
            </a:r>
            <a:r>
              <a:rPr sz="26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of </a:t>
            </a:r>
            <a:r>
              <a:rPr sz="2600" spc="-5" dirty="0">
                <a:solidFill>
                  <a:srgbClr val="5C5C5C"/>
                </a:solidFill>
                <a:latin typeface="Palatino Linotype"/>
                <a:cs typeface="Palatino Linotype"/>
              </a:rPr>
              <a:t>Religious  </a:t>
            </a:r>
            <a:r>
              <a:rPr sz="2600" spc="5" dirty="0">
                <a:solidFill>
                  <a:srgbClr val="5C5C5C"/>
                </a:solidFill>
                <a:latin typeface="Palatino Linotype"/>
                <a:cs typeface="Palatino Linotype"/>
              </a:rPr>
              <a:t>Experience, </a:t>
            </a:r>
            <a:r>
              <a:rPr sz="2600" spc="-20" dirty="0">
                <a:solidFill>
                  <a:srgbClr val="5C5C5C"/>
                </a:solidFill>
                <a:latin typeface="Palatino Linotype"/>
                <a:cs typeface="Palatino Linotype"/>
              </a:rPr>
              <a:t>edited </a:t>
            </a:r>
            <a:r>
              <a:rPr sz="2600" spc="-90" dirty="0">
                <a:solidFill>
                  <a:srgbClr val="5C5C5C"/>
                </a:solidFill>
                <a:latin typeface="Palatino Linotype"/>
                <a:cs typeface="Palatino Linotype"/>
              </a:rPr>
              <a:t>by </a:t>
            </a:r>
            <a:r>
              <a:rPr sz="2600" spc="-20" dirty="0">
                <a:solidFill>
                  <a:srgbClr val="5C5C5C"/>
                </a:solidFill>
                <a:latin typeface="Palatino Linotype"/>
                <a:cs typeface="Palatino Linotype"/>
              </a:rPr>
              <a:t>Patrick </a:t>
            </a:r>
            <a:r>
              <a:rPr sz="260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McNamara. </a:t>
            </a:r>
            <a:r>
              <a:rPr sz="2600" spc="-55" dirty="0">
                <a:solidFill>
                  <a:srgbClr val="5C5C5C"/>
                </a:solidFill>
                <a:latin typeface="Palatino Linotype"/>
                <a:cs typeface="Palatino Linotype"/>
              </a:rPr>
              <a:t>Vol. </a:t>
            </a:r>
            <a:r>
              <a:rPr sz="2600" spc="100" dirty="0">
                <a:solidFill>
                  <a:srgbClr val="5C5C5C"/>
                </a:solidFill>
                <a:latin typeface="Palatino Linotype"/>
                <a:cs typeface="Palatino Linotype"/>
              </a:rPr>
              <a:t>3. </a:t>
            </a:r>
            <a:r>
              <a:rPr sz="2600" spc="15" dirty="0">
                <a:solidFill>
                  <a:srgbClr val="5C5C5C"/>
                </a:solidFill>
                <a:latin typeface="Palatino Linotype"/>
                <a:cs typeface="Palatino Linotype"/>
              </a:rPr>
              <a:t>Where </a:t>
            </a:r>
            <a:r>
              <a:rPr sz="2600" spc="-60" dirty="0">
                <a:solidFill>
                  <a:srgbClr val="5C5C5C"/>
                </a:solidFill>
                <a:latin typeface="Palatino Linotype"/>
                <a:cs typeface="Palatino Linotype"/>
              </a:rPr>
              <a:t>God and </a:t>
            </a:r>
            <a:r>
              <a:rPr sz="2600" spc="10" dirty="0">
                <a:solidFill>
                  <a:srgbClr val="5C5C5C"/>
                </a:solidFill>
                <a:latin typeface="Palatino Linotype"/>
                <a:cs typeface="Palatino Linotype"/>
              </a:rPr>
              <a:t>Science  </a:t>
            </a:r>
            <a:r>
              <a:rPr sz="2600" spc="15" dirty="0">
                <a:solidFill>
                  <a:srgbClr val="5C5C5C"/>
                </a:solidFill>
                <a:latin typeface="Palatino Linotype"/>
                <a:cs typeface="Palatino Linotype"/>
              </a:rPr>
              <a:t>Meet. </a:t>
            </a:r>
            <a:r>
              <a:rPr sz="2600" spc="0" dirty="0">
                <a:solidFill>
                  <a:srgbClr val="5C5C5C"/>
                </a:solidFill>
                <a:latin typeface="Palatino Linotype"/>
                <a:cs typeface="Palatino Linotype"/>
              </a:rPr>
              <a:t>Westport, </a:t>
            </a:r>
            <a:r>
              <a:rPr sz="2600" spc="50" dirty="0">
                <a:solidFill>
                  <a:srgbClr val="5C5C5C"/>
                </a:solidFill>
                <a:latin typeface="Palatino Linotype"/>
                <a:cs typeface="Palatino Linotype"/>
              </a:rPr>
              <a:t>Ct.: </a:t>
            </a:r>
            <a:r>
              <a:rPr sz="2600" spc="-45" dirty="0">
                <a:solidFill>
                  <a:srgbClr val="5C5C5C"/>
                </a:solidFill>
                <a:latin typeface="Palatino Linotype"/>
                <a:cs typeface="Palatino Linotype"/>
              </a:rPr>
              <a:t>Prager</a:t>
            </a:r>
            <a:r>
              <a:rPr sz="2600" spc="20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600" spc="5" dirty="0">
                <a:solidFill>
                  <a:srgbClr val="5C5C5C"/>
                </a:solidFill>
                <a:latin typeface="Palatino Linotype"/>
                <a:cs typeface="Palatino Linotype"/>
              </a:rPr>
              <a:t>Publishers.</a:t>
            </a:r>
            <a:endParaRPr sz="26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9575800"/>
            <a:ext cx="56013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This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Teaching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Exercise</a:t>
            </a:r>
            <a:r>
              <a:rPr sz="900" spc="6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is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provided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by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the</a:t>
            </a:r>
            <a:r>
              <a:rPr sz="900" spc="6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u="sng" spc="-1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Human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Relations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Area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Files</a:t>
            </a:r>
            <a:r>
              <a:rPr sz="900" spc="5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0" dirty="0">
                <a:solidFill>
                  <a:srgbClr val="5C5C5C"/>
                </a:solidFill>
                <a:latin typeface="Palatino Linotype"/>
                <a:cs typeface="Palatino Linotype"/>
              </a:rPr>
              <a:t>at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Yale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University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dirty="0">
                <a:solidFill>
                  <a:srgbClr val="5C5C5C"/>
                </a:solidFill>
                <a:latin typeface="Palatino Linotype"/>
                <a:cs typeface="Palatino Linotype"/>
              </a:rPr>
              <a:t>in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New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Haven,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0" dirty="0">
                <a:solidFill>
                  <a:srgbClr val="5C5C5C"/>
                </a:solidFill>
                <a:latin typeface="Palatino Linotype"/>
                <a:cs typeface="Palatino Linotype"/>
              </a:rPr>
              <a:t>CT</a:t>
            </a:r>
            <a:endParaRPr sz="9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2391" y="596393"/>
            <a:ext cx="8460809" cy="94064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0" u="none" dirty="0">
                <a:solidFill>
                  <a:srgbClr val="5C5C5C"/>
                </a:solidFill>
              </a:rPr>
              <a:t>TRANCE STYLES</a:t>
            </a:r>
            <a:endParaRPr sz="6000" u="none" dirty="0"/>
          </a:p>
        </p:txBody>
      </p:sp>
      <p:sp>
        <p:nvSpPr>
          <p:cNvPr id="4" name="object 4"/>
          <p:cNvSpPr/>
          <p:nvPr/>
        </p:nvSpPr>
        <p:spPr>
          <a:xfrm>
            <a:off x="7899400" y="0"/>
            <a:ext cx="51054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09600" y="2476500"/>
            <a:ext cx="5493385" cy="3268979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660"/>
              </a:spcBef>
            </a:pPr>
            <a:r>
              <a:rPr sz="3200" spc="0" dirty="0">
                <a:solidFill>
                  <a:srgbClr val="5C5C5C"/>
                </a:solidFill>
                <a:latin typeface="Palatino Linotype"/>
                <a:cs typeface="Palatino Linotype"/>
              </a:rPr>
              <a:t>In </a:t>
            </a:r>
            <a:r>
              <a:rPr sz="3200" spc="40" dirty="0">
                <a:solidFill>
                  <a:srgbClr val="5C5C5C"/>
                </a:solidFill>
                <a:latin typeface="Palatino Linotype"/>
                <a:cs typeface="Palatino Linotype"/>
              </a:rPr>
              <a:t>this </a:t>
            </a:r>
            <a:r>
              <a:rPr sz="3200" spc="25" dirty="0">
                <a:solidFill>
                  <a:srgbClr val="5C5C5C"/>
                </a:solidFill>
                <a:latin typeface="Palatino Linotype"/>
                <a:cs typeface="Palatino Linotype"/>
              </a:rPr>
              <a:t>exercise, </a:t>
            </a:r>
            <a:r>
              <a:rPr sz="3200" spc="-90" dirty="0">
                <a:solidFill>
                  <a:srgbClr val="5C5C5C"/>
                </a:solidFill>
                <a:latin typeface="Palatino Linotype"/>
                <a:cs typeface="Palatino Linotype"/>
              </a:rPr>
              <a:t>you </a:t>
            </a:r>
            <a:r>
              <a:rPr sz="3200" spc="-45" dirty="0">
                <a:solidFill>
                  <a:srgbClr val="5C5C5C"/>
                </a:solidFill>
                <a:latin typeface="Palatino Linotype"/>
                <a:cs typeface="Palatino Linotype"/>
              </a:rPr>
              <a:t>will </a:t>
            </a:r>
            <a:r>
              <a:rPr sz="32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read,  </a:t>
            </a:r>
            <a:r>
              <a:rPr sz="32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compare, </a:t>
            </a:r>
            <a:r>
              <a:rPr sz="3200" spc="-75" dirty="0">
                <a:solidFill>
                  <a:srgbClr val="5C5C5C"/>
                </a:solidFill>
                <a:latin typeface="Palatino Linotype"/>
                <a:cs typeface="Palatino Linotype"/>
              </a:rPr>
              <a:t>and </a:t>
            </a:r>
            <a:r>
              <a:rPr sz="3200" spc="25" dirty="0">
                <a:solidFill>
                  <a:srgbClr val="5C5C5C"/>
                </a:solidFill>
                <a:latin typeface="Palatino Linotype"/>
                <a:cs typeface="Palatino Linotype"/>
              </a:rPr>
              <a:t>contrast  </a:t>
            </a:r>
            <a:r>
              <a:rPr sz="32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ethnographic </a:t>
            </a:r>
            <a:r>
              <a:rPr sz="3200" spc="-60" dirty="0">
                <a:solidFill>
                  <a:srgbClr val="5C5C5C"/>
                </a:solidFill>
                <a:latin typeface="Palatino Linotype"/>
                <a:cs typeface="Palatino Linotype"/>
              </a:rPr>
              <a:t>work </a:t>
            </a:r>
            <a:r>
              <a:rPr sz="3200" spc="5" dirty="0">
                <a:solidFill>
                  <a:srgbClr val="5C5C5C"/>
                </a:solidFill>
                <a:latin typeface="Palatino Linotype"/>
                <a:cs typeface="Palatino Linotype"/>
              </a:rPr>
              <a:t>on </a:t>
            </a:r>
            <a:r>
              <a:rPr sz="3200" spc="-70" dirty="0">
                <a:solidFill>
                  <a:srgbClr val="5C5C5C"/>
                </a:solidFill>
                <a:latin typeface="Palatino Linotype"/>
                <a:cs typeface="Palatino Linotype"/>
              </a:rPr>
              <a:t>Middle  </a:t>
            </a:r>
            <a:r>
              <a:rPr sz="320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America </a:t>
            </a:r>
            <a:r>
              <a:rPr sz="3200" spc="-75" dirty="0">
                <a:solidFill>
                  <a:srgbClr val="5C5C5C"/>
                </a:solidFill>
                <a:latin typeface="Palatino Linotype"/>
                <a:cs typeface="Palatino Linotype"/>
              </a:rPr>
              <a:t>and </a:t>
            </a:r>
            <a:r>
              <a:rPr sz="32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Caribbean </a:t>
            </a:r>
            <a:r>
              <a:rPr sz="3200" spc="5" dirty="0">
                <a:solidFill>
                  <a:srgbClr val="5C5C5C"/>
                </a:solidFill>
                <a:latin typeface="Palatino Linotype"/>
                <a:cs typeface="Palatino Linotype"/>
              </a:rPr>
              <a:t>trance  practices.</a:t>
            </a:r>
            <a:endParaRPr sz="3200">
              <a:latin typeface="Palatino Linotype"/>
              <a:cs typeface="Palatino Linotype"/>
            </a:endParaRPr>
          </a:p>
          <a:p>
            <a:pPr marL="50800" marR="290195">
              <a:lnSpc>
                <a:spcPct val="117600"/>
              </a:lnSpc>
              <a:spcBef>
                <a:spcPts val="3679"/>
              </a:spcBef>
            </a:pPr>
            <a:r>
              <a:rPr sz="1700" i="1" spc="-30" dirty="0">
                <a:solidFill>
                  <a:srgbClr val="5C5C5C"/>
                </a:solidFill>
                <a:latin typeface="Palatino Linotype"/>
                <a:cs typeface="Palatino Linotype"/>
              </a:rPr>
              <a:t>Tibetan </a:t>
            </a:r>
            <a:r>
              <a:rPr sz="1700" i="1" spc="-15" dirty="0">
                <a:solidFill>
                  <a:srgbClr val="5C5C5C"/>
                </a:solidFill>
                <a:latin typeface="Palatino Linotype"/>
                <a:cs typeface="Palatino Linotype"/>
              </a:rPr>
              <a:t>Rope </a:t>
            </a:r>
            <a:r>
              <a:rPr sz="1700" i="1" spc="-40" dirty="0">
                <a:solidFill>
                  <a:srgbClr val="5C5C5C"/>
                </a:solidFill>
                <a:latin typeface="Palatino Linotype"/>
                <a:cs typeface="Palatino Linotype"/>
              </a:rPr>
              <a:t>Incense. </a:t>
            </a:r>
            <a:r>
              <a:rPr sz="1700" i="1" spc="-60" dirty="0">
                <a:solidFill>
                  <a:srgbClr val="5C5C5C"/>
                </a:solidFill>
                <a:latin typeface="Palatino Linotype"/>
                <a:cs typeface="Palatino Linotype"/>
              </a:rPr>
              <a:t>By </a:t>
            </a:r>
            <a:r>
              <a:rPr sz="1700" i="1" spc="-35" dirty="0">
                <a:solidFill>
                  <a:srgbClr val="5C5C5C"/>
                </a:solidFill>
                <a:latin typeface="Palatino Linotype"/>
                <a:cs typeface="Palatino Linotype"/>
              </a:rPr>
              <a:t>GrammarFascist </a:t>
            </a:r>
            <a:r>
              <a:rPr sz="1700" i="1" spc="-30" dirty="0">
                <a:solidFill>
                  <a:srgbClr val="5C5C5C"/>
                </a:solidFill>
                <a:latin typeface="Palatino Linotype"/>
                <a:cs typeface="Palatino Linotype"/>
              </a:rPr>
              <a:t>CC </a:t>
            </a:r>
            <a:r>
              <a:rPr sz="1700" i="1" spc="-85" dirty="0">
                <a:solidFill>
                  <a:srgbClr val="5C5C5C"/>
                </a:solidFill>
                <a:latin typeface="Palatino Linotype"/>
                <a:cs typeface="Palatino Linotype"/>
              </a:rPr>
              <a:t>BY-SA </a:t>
            </a:r>
            <a:r>
              <a:rPr sz="1700" i="1" spc="55" dirty="0">
                <a:solidFill>
                  <a:srgbClr val="5C5C5C"/>
                </a:solidFill>
                <a:latin typeface="Palatino Linotype"/>
                <a:cs typeface="Palatino Linotype"/>
              </a:rPr>
              <a:t>4.0</a:t>
            </a:r>
            <a:r>
              <a:rPr sz="1700" i="1" spc="-17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-15" dirty="0">
                <a:solidFill>
                  <a:srgbClr val="5C5C5C"/>
                </a:solidFill>
                <a:latin typeface="Palatino Linotype"/>
                <a:cs typeface="Palatino Linotype"/>
              </a:rPr>
              <a:t>via  </a:t>
            </a:r>
            <a:r>
              <a:rPr sz="1700" i="1" spc="-10" dirty="0">
                <a:solidFill>
                  <a:srgbClr val="5C5C5C"/>
                </a:solidFill>
                <a:latin typeface="Palatino Linotype"/>
                <a:cs typeface="Palatino Linotype"/>
              </a:rPr>
              <a:t>Wikimedia</a:t>
            </a:r>
            <a:r>
              <a:rPr sz="1700" i="1" spc="-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-45" dirty="0">
                <a:solidFill>
                  <a:srgbClr val="5C5C5C"/>
                </a:solidFill>
                <a:latin typeface="Palatino Linotype"/>
                <a:cs typeface="Palatino Linotype"/>
              </a:rPr>
              <a:t>Commons</a:t>
            </a:r>
            <a:endParaRPr sz="17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9575800"/>
            <a:ext cx="56013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This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Teaching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Exercise</a:t>
            </a:r>
            <a:r>
              <a:rPr sz="900" spc="6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is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provided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by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the</a:t>
            </a:r>
            <a:r>
              <a:rPr sz="900" spc="6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u="sng" spc="-1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Human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Relations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Area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Files</a:t>
            </a:r>
            <a:r>
              <a:rPr sz="900" spc="5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0" dirty="0">
                <a:solidFill>
                  <a:srgbClr val="5C5C5C"/>
                </a:solidFill>
                <a:latin typeface="Palatino Linotype"/>
                <a:cs typeface="Palatino Linotype"/>
              </a:rPr>
              <a:t>at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Yale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University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dirty="0">
                <a:solidFill>
                  <a:srgbClr val="5C5C5C"/>
                </a:solidFill>
                <a:latin typeface="Palatino Linotype"/>
                <a:cs typeface="Palatino Linotype"/>
              </a:rPr>
              <a:t>in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New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Haven,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0" dirty="0">
                <a:solidFill>
                  <a:srgbClr val="5C5C5C"/>
                </a:solidFill>
                <a:latin typeface="Palatino Linotype"/>
                <a:cs typeface="Palatino Linotype"/>
              </a:rPr>
              <a:t>CT</a:t>
            </a:r>
            <a:endParaRPr sz="9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1500" y="1574800"/>
            <a:ext cx="11861800" cy="0"/>
          </a:xfrm>
          <a:custGeom>
            <a:avLst/>
            <a:gdLst/>
            <a:ahLst/>
            <a:cxnLst/>
            <a:rect l="l" t="t" r="r" b="b"/>
            <a:pathLst>
              <a:path w="11861800">
                <a:moveTo>
                  <a:pt x="0" y="0"/>
                </a:moveTo>
                <a:lnTo>
                  <a:pt x="11861800" y="0"/>
                </a:lnTo>
              </a:path>
            </a:pathLst>
          </a:custGeom>
          <a:ln w="38100">
            <a:solidFill>
              <a:srgbClr val="747676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09600" y="579627"/>
            <a:ext cx="9321800" cy="61747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900" u="none" spc="-300" dirty="0" smtClean="0"/>
              <a:t>EXERCISE DETAILS</a:t>
            </a:r>
            <a:endParaRPr sz="3900" spc="-300" dirty="0"/>
          </a:p>
        </p:txBody>
      </p:sp>
      <p:sp>
        <p:nvSpPr>
          <p:cNvPr id="5" name="object 5"/>
          <p:cNvSpPr txBox="1"/>
          <p:nvPr/>
        </p:nvSpPr>
        <p:spPr>
          <a:xfrm>
            <a:off x="596900" y="1843023"/>
            <a:ext cx="4295140" cy="1096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650" b="1" spc="50" dirty="0">
                <a:solidFill>
                  <a:srgbClr val="5C5C5C"/>
                </a:solidFill>
                <a:latin typeface="Palatino Linotype"/>
                <a:cs typeface="Palatino Linotype"/>
              </a:rPr>
              <a:t>TIME</a:t>
            </a:r>
            <a:r>
              <a:rPr sz="2650" spc="50" dirty="0">
                <a:solidFill>
                  <a:srgbClr val="5C5C5C"/>
                </a:solidFill>
                <a:latin typeface="Palatino Linotype"/>
                <a:cs typeface="Palatino Linotype"/>
              </a:rPr>
              <a:t>: </a:t>
            </a:r>
            <a:r>
              <a:rPr sz="2650" spc="160" dirty="0">
                <a:solidFill>
                  <a:srgbClr val="5C5C5C"/>
                </a:solidFill>
                <a:latin typeface="Palatino Linotype"/>
                <a:cs typeface="Palatino Linotype"/>
              </a:rPr>
              <a:t>35</a:t>
            </a:r>
            <a:r>
              <a:rPr sz="2650" spc="10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650" spc="30" dirty="0">
                <a:solidFill>
                  <a:srgbClr val="5C5C5C"/>
                </a:solidFill>
                <a:latin typeface="Palatino Linotype"/>
                <a:cs typeface="Palatino Linotype"/>
              </a:rPr>
              <a:t>minutes</a:t>
            </a:r>
            <a:endParaRPr sz="265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2020"/>
              </a:spcBef>
            </a:pPr>
            <a:r>
              <a:rPr sz="2650" b="1" spc="25" dirty="0">
                <a:solidFill>
                  <a:srgbClr val="5C5C5C"/>
                </a:solidFill>
                <a:latin typeface="Palatino Linotype"/>
                <a:cs typeface="Palatino Linotype"/>
              </a:rPr>
              <a:t>MATERIALS</a:t>
            </a:r>
            <a:r>
              <a:rPr sz="2650" b="1" spc="10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650" b="1" spc="105" dirty="0">
                <a:solidFill>
                  <a:srgbClr val="5C5C5C"/>
                </a:solidFill>
                <a:latin typeface="Palatino Linotype"/>
                <a:cs typeface="Palatino Linotype"/>
              </a:rPr>
              <a:t>REQUIRED:</a:t>
            </a:r>
            <a:endParaRPr sz="265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76500" y="3213310"/>
            <a:ext cx="260350" cy="3327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0" spc="-155" dirty="0">
                <a:solidFill>
                  <a:srgbClr val="5C5C5C"/>
                </a:solidFill>
                <a:latin typeface="MS UI Gothic"/>
                <a:cs typeface="MS UI Gothic"/>
              </a:rPr>
              <a:t>➤</a:t>
            </a:r>
            <a:endParaRPr sz="2000">
              <a:latin typeface="MS UI Gothic"/>
              <a:cs typeface="MS UI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76500" y="3875234"/>
            <a:ext cx="260350" cy="3327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0" spc="-155" dirty="0">
                <a:solidFill>
                  <a:srgbClr val="5C5C5C"/>
                </a:solidFill>
                <a:latin typeface="MS UI Gothic"/>
                <a:cs typeface="MS UI Gothic"/>
              </a:rPr>
              <a:t>➤</a:t>
            </a:r>
            <a:endParaRPr sz="2000">
              <a:latin typeface="MS UI Gothic"/>
              <a:cs typeface="MS UI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70200" y="3163823"/>
            <a:ext cx="9173845" cy="11087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07314">
              <a:lnSpc>
                <a:spcPct val="100000"/>
              </a:lnSpc>
              <a:spcBef>
                <a:spcPts val="135"/>
              </a:spcBef>
            </a:pPr>
            <a:r>
              <a:rPr sz="2650" dirty="0">
                <a:solidFill>
                  <a:srgbClr val="5C5C5C"/>
                </a:solidFill>
                <a:latin typeface="Palatino Linotype"/>
                <a:cs typeface="Palatino Linotype"/>
              </a:rPr>
              <a:t>HRAF</a:t>
            </a:r>
            <a:r>
              <a:rPr sz="2650" spc="7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650" spc="0" dirty="0">
                <a:solidFill>
                  <a:srgbClr val="5C5C5C"/>
                </a:solidFill>
                <a:latin typeface="Palatino Linotype"/>
                <a:cs typeface="Palatino Linotype"/>
              </a:rPr>
              <a:t>Access</a:t>
            </a:r>
            <a:endParaRPr sz="265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2120"/>
              </a:spcBef>
            </a:pPr>
            <a:r>
              <a:rPr sz="2650" spc="15" dirty="0">
                <a:solidFill>
                  <a:srgbClr val="5C5C5C"/>
                </a:solidFill>
                <a:latin typeface="Palatino Linotype"/>
                <a:cs typeface="Palatino Linotype"/>
              </a:rPr>
              <a:t>Worksheet </a:t>
            </a:r>
            <a:r>
              <a:rPr sz="2650" spc="-40" dirty="0">
                <a:solidFill>
                  <a:srgbClr val="5C5C5C"/>
                </a:solidFill>
                <a:latin typeface="Palatino Linotype"/>
                <a:cs typeface="Palatino Linotype"/>
              </a:rPr>
              <a:t>and </a:t>
            </a:r>
            <a:r>
              <a:rPr sz="265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pen </a:t>
            </a:r>
            <a:r>
              <a:rPr sz="2650" spc="10" dirty="0">
                <a:solidFill>
                  <a:srgbClr val="5C5C5C"/>
                </a:solidFill>
                <a:latin typeface="Palatino Linotype"/>
                <a:cs typeface="Palatino Linotype"/>
              </a:rPr>
              <a:t>or </a:t>
            </a:r>
            <a:r>
              <a:rPr sz="2650" spc="35" dirty="0">
                <a:solidFill>
                  <a:srgbClr val="5C5C5C"/>
                </a:solidFill>
                <a:latin typeface="Palatino Linotype"/>
                <a:cs typeface="Palatino Linotype"/>
              </a:rPr>
              <a:t>other </a:t>
            </a:r>
            <a:r>
              <a:rPr sz="2650" spc="15" dirty="0">
                <a:solidFill>
                  <a:srgbClr val="5C5C5C"/>
                </a:solidFill>
                <a:latin typeface="Palatino Linotype"/>
                <a:cs typeface="Palatino Linotype"/>
              </a:rPr>
              <a:t>materials </a:t>
            </a:r>
            <a:r>
              <a:rPr sz="2650" dirty="0">
                <a:solidFill>
                  <a:srgbClr val="5C5C5C"/>
                </a:solidFill>
                <a:latin typeface="Palatino Linotype"/>
                <a:cs typeface="Palatino Linotype"/>
              </a:rPr>
              <a:t>for </a:t>
            </a:r>
            <a:r>
              <a:rPr sz="265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recording</a:t>
            </a:r>
            <a:r>
              <a:rPr sz="2650" spc="61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650" spc="0" dirty="0">
                <a:solidFill>
                  <a:srgbClr val="5C5C5C"/>
                </a:solidFill>
                <a:latin typeface="Palatino Linotype"/>
                <a:cs typeface="Palatino Linotype"/>
              </a:rPr>
              <a:t>answers</a:t>
            </a:r>
            <a:endParaRPr sz="265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6900" y="4497323"/>
            <a:ext cx="6791325" cy="1096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650" b="1" spc="80" dirty="0">
                <a:solidFill>
                  <a:srgbClr val="5C5C5C"/>
                </a:solidFill>
                <a:latin typeface="Palatino Linotype"/>
                <a:cs typeface="Palatino Linotype"/>
              </a:rPr>
              <a:t>STUDENT </a:t>
            </a:r>
            <a:r>
              <a:rPr sz="2650" b="1" spc="50" dirty="0">
                <a:solidFill>
                  <a:srgbClr val="5C5C5C"/>
                </a:solidFill>
                <a:latin typeface="Palatino Linotype"/>
                <a:cs typeface="Palatino Linotype"/>
              </a:rPr>
              <a:t>LEARNING</a:t>
            </a:r>
            <a:r>
              <a:rPr sz="2650" b="1" spc="16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650" b="1" spc="60" dirty="0">
                <a:solidFill>
                  <a:srgbClr val="5C5C5C"/>
                </a:solidFill>
                <a:latin typeface="Palatino Linotype"/>
                <a:cs typeface="Palatino Linotype"/>
              </a:rPr>
              <a:t>OUTCOMES:</a:t>
            </a:r>
            <a:endParaRPr sz="265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2020"/>
              </a:spcBef>
            </a:pPr>
            <a:r>
              <a:rPr sz="2650" i="1" spc="-50" dirty="0">
                <a:solidFill>
                  <a:srgbClr val="5C5C5C"/>
                </a:solidFill>
                <a:latin typeface="Palatino Linotype"/>
                <a:cs typeface="Palatino Linotype"/>
              </a:rPr>
              <a:t>At</a:t>
            </a:r>
            <a:r>
              <a:rPr sz="2650" i="1" spc="-7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650" i="1" spc="0" dirty="0">
                <a:solidFill>
                  <a:srgbClr val="5C5C5C"/>
                </a:solidFill>
                <a:latin typeface="Palatino Linotype"/>
                <a:cs typeface="Palatino Linotype"/>
              </a:rPr>
              <a:t>the</a:t>
            </a:r>
            <a:r>
              <a:rPr sz="2650" i="1" spc="-7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650" i="1" spc="-50" dirty="0">
                <a:solidFill>
                  <a:srgbClr val="5C5C5C"/>
                </a:solidFill>
                <a:latin typeface="Palatino Linotype"/>
                <a:cs typeface="Palatino Linotype"/>
              </a:rPr>
              <a:t>end</a:t>
            </a:r>
            <a:r>
              <a:rPr sz="2650" i="1" spc="-7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650" i="1" spc="75" dirty="0">
                <a:solidFill>
                  <a:srgbClr val="5C5C5C"/>
                </a:solidFill>
                <a:latin typeface="Palatino Linotype"/>
                <a:cs typeface="Palatino Linotype"/>
              </a:rPr>
              <a:t>of</a:t>
            </a:r>
            <a:r>
              <a:rPr sz="2650" i="1" spc="-7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650" i="1" spc="-15" dirty="0">
                <a:solidFill>
                  <a:srgbClr val="5C5C5C"/>
                </a:solidFill>
                <a:latin typeface="Palatino Linotype"/>
                <a:cs typeface="Palatino Linotype"/>
              </a:rPr>
              <a:t>this</a:t>
            </a:r>
            <a:r>
              <a:rPr sz="2650" i="1" spc="-7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650" i="1" spc="-20" dirty="0">
                <a:solidFill>
                  <a:srgbClr val="5C5C5C"/>
                </a:solidFill>
                <a:latin typeface="Palatino Linotype"/>
                <a:cs typeface="Palatino Linotype"/>
              </a:rPr>
              <a:t>Exercise,</a:t>
            </a:r>
            <a:r>
              <a:rPr sz="2650" i="1" spc="-7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650" i="1" spc="-50" dirty="0">
                <a:solidFill>
                  <a:srgbClr val="5C5C5C"/>
                </a:solidFill>
                <a:latin typeface="Palatino Linotype"/>
                <a:cs typeface="Palatino Linotype"/>
              </a:rPr>
              <a:t>students</a:t>
            </a:r>
            <a:r>
              <a:rPr sz="2650" i="1" spc="-7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650" i="1" spc="-15" dirty="0">
                <a:solidFill>
                  <a:srgbClr val="5C5C5C"/>
                </a:solidFill>
                <a:latin typeface="Palatino Linotype"/>
                <a:cs typeface="Palatino Linotype"/>
              </a:rPr>
              <a:t>will</a:t>
            </a:r>
            <a:r>
              <a:rPr sz="2650" i="1" spc="-7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650" i="1" spc="15" dirty="0">
                <a:solidFill>
                  <a:srgbClr val="5C5C5C"/>
                </a:solidFill>
                <a:latin typeface="Palatino Linotype"/>
                <a:cs typeface="Palatino Linotype"/>
              </a:rPr>
              <a:t>be</a:t>
            </a:r>
            <a:r>
              <a:rPr sz="2650" i="1" spc="-7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650" i="1" spc="25" dirty="0">
                <a:solidFill>
                  <a:srgbClr val="5C5C5C"/>
                </a:solidFill>
                <a:latin typeface="Palatino Linotype"/>
                <a:cs typeface="Palatino Linotype"/>
              </a:rPr>
              <a:t>able</a:t>
            </a:r>
            <a:r>
              <a:rPr sz="2650" i="1" spc="-7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650" i="1" spc="50" dirty="0">
                <a:solidFill>
                  <a:srgbClr val="5C5C5C"/>
                </a:solidFill>
                <a:latin typeface="Palatino Linotype"/>
                <a:cs typeface="Palatino Linotype"/>
              </a:rPr>
              <a:t>to:</a:t>
            </a:r>
            <a:endParaRPr sz="2650">
              <a:latin typeface="Palatino Linotype"/>
              <a:cs typeface="Palatino Linotyp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76500" y="5851151"/>
            <a:ext cx="238760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spc="-125" dirty="0">
                <a:solidFill>
                  <a:srgbClr val="5C5C5C"/>
                </a:solidFill>
                <a:latin typeface="MS UI Gothic"/>
                <a:cs typeface="MS UI Gothic"/>
              </a:rPr>
              <a:t>➤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76500" y="6357500"/>
            <a:ext cx="238760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spc="-125" dirty="0">
                <a:solidFill>
                  <a:srgbClr val="5C5C5C"/>
                </a:solidFill>
                <a:latin typeface="MS UI Gothic"/>
                <a:cs typeface="MS UI Gothic"/>
              </a:rPr>
              <a:t>➤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76500" y="7178175"/>
            <a:ext cx="238760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spc="-125" dirty="0">
                <a:solidFill>
                  <a:srgbClr val="5C5C5C"/>
                </a:solidFill>
                <a:latin typeface="MS UI Gothic"/>
                <a:cs typeface="MS UI Gothic"/>
              </a:rPr>
              <a:t>➤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76500" y="7998848"/>
            <a:ext cx="238760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spc="-125" dirty="0">
                <a:solidFill>
                  <a:srgbClr val="5C5C5C"/>
                </a:solidFill>
                <a:latin typeface="MS UI Gothic"/>
                <a:cs typeface="MS UI Gothic"/>
              </a:rPr>
              <a:t>➤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32100" y="5675274"/>
            <a:ext cx="9555480" cy="3042285"/>
          </a:xfrm>
          <a:prstGeom prst="rect">
            <a:avLst/>
          </a:prstGeom>
        </p:spPr>
        <p:txBody>
          <a:bodyPr vert="horz" wrap="square" lIns="0" tIns="1536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sz="2400" spc="5" dirty="0">
                <a:solidFill>
                  <a:srgbClr val="5C5C5C"/>
                </a:solidFill>
                <a:latin typeface="Palatino Linotype"/>
                <a:cs typeface="Palatino Linotype"/>
              </a:rPr>
              <a:t>describe </a:t>
            </a:r>
            <a:r>
              <a:rPr sz="240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and </a:t>
            </a:r>
            <a:r>
              <a:rPr sz="2400" spc="-5" dirty="0">
                <a:solidFill>
                  <a:srgbClr val="5C5C5C"/>
                </a:solidFill>
                <a:latin typeface="Palatino Linotype"/>
                <a:cs typeface="Palatino Linotype"/>
              </a:rPr>
              <a:t>explain </a:t>
            </a:r>
            <a:r>
              <a:rPr sz="2400" spc="15" dirty="0">
                <a:solidFill>
                  <a:srgbClr val="5C5C5C"/>
                </a:solidFill>
                <a:latin typeface="Palatino Linotype"/>
                <a:cs typeface="Palatino Linotype"/>
              </a:rPr>
              <a:t>di</a:t>
            </a:r>
            <a:r>
              <a:rPr sz="2400" spc="15" dirty="0">
                <a:solidFill>
                  <a:srgbClr val="5C5C5C"/>
                </a:solidFill>
                <a:latin typeface="Courier New"/>
                <a:cs typeface="Courier New"/>
              </a:rPr>
              <a:t>ﬀ</a:t>
            </a:r>
            <a:r>
              <a:rPr sz="2400" spc="15" dirty="0">
                <a:solidFill>
                  <a:srgbClr val="5C5C5C"/>
                </a:solidFill>
                <a:latin typeface="Palatino Linotype"/>
                <a:cs typeface="Palatino Linotype"/>
              </a:rPr>
              <a:t>erences </a:t>
            </a:r>
            <a:r>
              <a:rPr sz="2400" spc="25" dirty="0">
                <a:solidFill>
                  <a:srgbClr val="5C5C5C"/>
                </a:solidFill>
                <a:latin typeface="Palatino Linotype"/>
                <a:cs typeface="Palatino Linotype"/>
              </a:rPr>
              <a:t>in possession </a:t>
            </a:r>
            <a:r>
              <a:rPr sz="240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and </a:t>
            </a:r>
            <a:r>
              <a:rPr sz="2400" spc="15" dirty="0">
                <a:solidFill>
                  <a:srgbClr val="5C5C5C"/>
                </a:solidFill>
                <a:latin typeface="Palatino Linotype"/>
                <a:cs typeface="Palatino Linotype"/>
              </a:rPr>
              <a:t>trance</a:t>
            </a:r>
            <a:r>
              <a:rPr sz="2400" spc="62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400" spc="5" dirty="0">
                <a:solidFill>
                  <a:srgbClr val="5C5C5C"/>
                </a:solidFill>
                <a:latin typeface="Palatino Linotype"/>
                <a:cs typeface="Palatino Linotype"/>
              </a:rPr>
              <a:t>phenomena</a:t>
            </a:r>
            <a:endParaRPr sz="2400">
              <a:latin typeface="Palatino Linotype"/>
              <a:cs typeface="Palatino Linotype"/>
            </a:endParaRPr>
          </a:p>
          <a:p>
            <a:pPr marL="12700" marR="1351915">
              <a:lnSpc>
                <a:spcPts val="2400"/>
              </a:lnSpc>
              <a:spcBef>
                <a:spcPts val="1600"/>
              </a:spcBef>
            </a:pPr>
            <a:r>
              <a:rPr sz="2400" spc="15" dirty="0">
                <a:solidFill>
                  <a:srgbClr val="5C5C5C"/>
                </a:solidFill>
                <a:latin typeface="Palatino Linotype"/>
                <a:cs typeface="Palatino Linotype"/>
              </a:rPr>
              <a:t>demonstrate </a:t>
            </a:r>
            <a:r>
              <a:rPr sz="2400" spc="-20" dirty="0">
                <a:solidFill>
                  <a:srgbClr val="5C5C5C"/>
                </a:solidFill>
                <a:latin typeface="Palatino Linotype"/>
                <a:cs typeface="Palatino Linotype"/>
              </a:rPr>
              <a:t>knowledge </a:t>
            </a:r>
            <a:r>
              <a:rPr sz="2400" spc="0" dirty="0">
                <a:solidFill>
                  <a:srgbClr val="5C5C5C"/>
                </a:solidFill>
                <a:latin typeface="Palatino Linotype"/>
                <a:cs typeface="Palatino Linotype"/>
              </a:rPr>
              <a:t>of </a:t>
            </a:r>
            <a:r>
              <a:rPr sz="2400" spc="-20" dirty="0">
                <a:solidFill>
                  <a:srgbClr val="5C5C5C"/>
                </a:solidFill>
                <a:latin typeface="Palatino Linotype"/>
                <a:cs typeface="Palatino Linotype"/>
              </a:rPr>
              <a:t>how </a:t>
            </a:r>
            <a:r>
              <a:rPr sz="2400" spc="50" dirty="0">
                <a:solidFill>
                  <a:srgbClr val="5C5C5C"/>
                </a:solidFill>
                <a:latin typeface="Palatino Linotype"/>
                <a:cs typeface="Palatino Linotype"/>
              </a:rPr>
              <a:t>these </a:t>
            </a:r>
            <a:r>
              <a:rPr sz="2400" spc="15" dirty="0">
                <a:solidFill>
                  <a:srgbClr val="5C5C5C"/>
                </a:solidFill>
                <a:latin typeface="Palatino Linotype"/>
                <a:cs typeface="Palatino Linotype"/>
              </a:rPr>
              <a:t>di</a:t>
            </a:r>
            <a:r>
              <a:rPr sz="2400" spc="15" dirty="0">
                <a:solidFill>
                  <a:srgbClr val="5C5C5C"/>
                </a:solidFill>
                <a:latin typeface="Courier New"/>
                <a:cs typeface="Courier New"/>
              </a:rPr>
              <a:t>ﬀ</a:t>
            </a:r>
            <a:r>
              <a:rPr sz="2400" spc="15" dirty="0">
                <a:solidFill>
                  <a:srgbClr val="5C5C5C"/>
                </a:solidFill>
                <a:latin typeface="Palatino Linotype"/>
                <a:cs typeface="Palatino Linotype"/>
              </a:rPr>
              <a:t>erences </a:t>
            </a:r>
            <a:r>
              <a:rPr sz="240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have </a:t>
            </a:r>
            <a:r>
              <a:rPr sz="2400" spc="25" dirty="0">
                <a:solidFill>
                  <a:srgbClr val="5C5C5C"/>
                </a:solidFill>
                <a:latin typeface="Palatino Linotype"/>
                <a:cs typeface="Palatino Linotype"/>
              </a:rPr>
              <a:t>been  </a:t>
            </a:r>
            <a:r>
              <a:rPr sz="2400" spc="-20" dirty="0">
                <a:solidFill>
                  <a:srgbClr val="5C5C5C"/>
                </a:solidFill>
                <a:latin typeface="Palatino Linotype"/>
                <a:cs typeface="Palatino Linotype"/>
              </a:rPr>
              <a:t>organized </a:t>
            </a:r>
            <a:r>
              <a:rPr sz="2400" spc="35" dirty="0">
                <a:solidFill>
                  <a:srgbClr val="5C5C5C"/>
                </a:solidFill>
                <a:latin typeface="Palatino Linotype"/>
                <a:cs typeface="Palatino Linotype"/>
              </a:rPr>
              <a:t>into </a:t>
            </a:r>
            <a:r>
              <a:rPr sz="24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types </a:t>
            </a:r>
            <a:r>
              <a:rPr sz="2400" spc="-65" dirty="0">
                <a:solidFill>
                  <a:srgbClr val="5C5C5C"/>
                </a:solidFill>
                <a:latin typeface="Palatino Linotype"/>
                <a:cs typeface="Palatino Linotype"/>
              </a:rPr>
              <a:t>by</a:t>
            </a:r>
            <a:r>
              <a:rPr sz="2400" spc="28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400" spc="10" dirty="0">
                <a:solidFill>
                  <a:srgbClr val="5C5C5C"/>
                </a:solidFill>
                <a:latin typeface="Palatino Linotype"/>
                <a:cs typeface="Palatino Linotype"/>
              </a:rPr>
              <a:t>anthropologists</a:t>
            </a:r>
            <a:endParaRPr sz="2400">
              <a:latin typeface="Palatino Linotype"/>
              <a:cs typeface="Palatino Linotype"/>
            </a:endParaRPr>
          </a:p>
          <a:p>
            <a:pPr marL="12700" marR="762000">
              <a:lnSpc>
                <a:spcPts val="2500"/>
              </a:lnSpc>
              <a:spcBef>
                <a:spcPts val="1520"/>
              </a:spcBef>
            </a:pPr>
            <a:r>
              <a:rPr sz="2400" spc="25" dirty="0">
                <a:solidFill>
                  <a:srgbClr val="5C5C5C"/>
                </a:solidFill>
                <a:latin typeface="Palatino Linotype"/>
                <a:cs typeface="Palatino Linotype"/>
              </a:rPr>
              <a:t>use </a:t>
            </a:r>
            <a:r>
              <a:rPr sz="2400" spc="50" dirty="0">
                <a:solidFill>
                  <a:srgbClr val="5C5C5C"/>
                </a:solidFill>
                <a:latin typeface="Palatino Linotype"/>
                <a:cs typeface="Palatino Linotype"/>
              </a:rPr>
              <a:t>the </a:t>
            </a:r>
            <a:r>
              <a:rPr sz="2400" spc="25" dirty="0">
                <a:solidFill>
                  <a:srgbClr val="5C5C5C"/>
                </a:solidFill>
                <a:latin typeface="Palatino Linotype"/>
                <a:cs typeface="Palatino Linotype"/>
              </a:rPr>
              <a:t>possession </a:t>
            </a:r>
            <a:r>
              <a:rPr sz="2400" spc="-40" dirty="0">
                <a:solidFill>
                  <a:srgbClr val="5C5C5C"/>
                </a:solidFill>
                <a:latin typeface="Palatino Linotype"/>
                <a:cs typeface="Palatino Linotype"/>
              </a:rPr>
              <a:t>typology </a:t>
            </a:r>
            <a:r>
              <a:rPr sz="2400" spc="55" dirty="0">
                <a:solidFill>
                  <a:srgbClr val="5C5C5C"/>
                </a:solidFill>
                <a:latin typeface="Palatino Linotype"/>
                <a:cs typeface="Palatino Linotype"/>
              </a:rPr>
              <a:t>to </a:t>
            </a:r>
            <a:r>
              <a:rPr sz="2400" spc="0" dirty="0">
                <a:solidFill>
                  <a:srgbClr val="5C5C5C"/>
                </a:solidFill>
                <a:latin typeface="Palatino Linotype"/>
                <a:cs typeface="Palatino Linotype"/>
              </a:rPr>
              <a:t>categorize </a:t>
            </a:r>
            <a:r>
              <a:rPr sz="2400" spc="15" dirty="0">
                <a:solidFill>
                  <a:srgbClr val="5C5C5C"/>
                </a:solidFill>
                <a:latin typeface="Palatino Linotype"/>
                <a:cs typeface="Palatino Linotype"/>
              </a:rPr>
              <a:t>trance </a:t>
            </a:r>
            <a:r>
              <a:rPr sz="240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and </a:t>
            </a:r>
            <a:r>
              <a:rPr sz="2400" spc="25" dirty="0">
                <a:solidFill>
                  <a:srgbClr val="5C5C5C"/>
                </a:solidFill>
                <a:latin typeface="Palatino Linotype"/>
                <a:cs typeface="Palatino Linotype"/>
              </a:rPr>
              <a:t>possession  </a:t>
            </a:r>
            <a:r>
              <a:rPr sz="2400" spc="5" dirty="0">
                <a:solidFill>
                  <a:srgbClr val="5C5C5C"/>
                </a:solidFill>
                <a:latin typeface="Palatino Linotype"/>
                <a:cs typeface="Palatino Linotype"/>
              </a:rPr>
              <a:t>phenomena </a:t>
            </a:r>
            <a:r>
              <a:rPr sz="2400" spc="25" dirty="0">
                <a:solidFill>
                  <a:srgbClr val="5C5C5C"/>
                </a:solidFill>
                <a:latin typeface="Palatino Linotype"/>
                <a:cs typeface="Palatino Linotype"/>
              </a:rPr>
              <a:t>in </a:t>
            </a:r>
            <a:r>
              <a:rPr sz="2400" spc="50" dirty="0">
                <a:solidFill>
                  <a:srgbClr val="5C5C5C"/>
                </a:solidFill>
                <a:latin typeface="Palatino Linotype"/>
                <a:cs typeface="Palatino Linotype"/>
              </a:rPr>
              <a:t>the </a:t>
            </a:r>
            <a:r>
              <a:rPr sz="2400" spc="0" dirty="0">
                <a:solidFill>
                  <a:srgbClr val="5C5C5C"/>
                </a:solidFill>
                <a:latin typeface="Palatino Linotype"/>
                <a:cs typeface="Palatino Linotype"/>
              </a:rPr>
              <a:t>ethnographic records of </a:t>
            </a:r>
            <a:r>
              <a:rPr sz="2400" spc="5" dirty="0">
                <a:solidFill>
                  <a:srgbClr val="5C5C5C"/>
                </a:solidFill>
                <a:latin typeface="Palatino Linotype"/>
                <a:cs typeface="Palatino Linotype"/>
              </a:rPr>
              <a:t>multiple</a:t>
            </a:r>
            <a:r>
              <a:rPr sz="2400" spc="43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400" spc="40" dirty="0">
                <a:solidFill>
                  <a:srgbClr val="5C5C5C"/>
                </a:solidFill>
                <a:latin typeface="Palatino Linotype"/>
                <a:cs typeface="Palatino Linotype"/>
              </a:rPr>
              <a:t>societies.</a:t>
            </a:r>
            <a:endParaRPr sz="2400">
              <a:latin typeface="Palatino Linotype"/>
              <a:cs typeface="Palatino Linotype"/>
            </a:endParaRPr>
          </a:p>
          <a:p>
            <a:pPr marL="50800" marR="196215">
              <a:lnSpc>
                <a:spcPts val="2800"/>
              </a:lnSpc>
              <a:spcBef>
                <a:spcPts val="1260"/>
              </a:spcBef>
            </a:pPr>
            <a:r>
              <a:rPr sz="2400" spc="30" dirty="0">
                <a:solidFill>
                  <a:srgbClr val="5C5C5C"/>
                </a:solidFill>
                <a:latin typeface="Palatino Linotype"/>
                <a:cs typeface="Palatino Linotype"/>
              </a:rPr>
              <a:t>construct </a:t>
            </a:r>
            <a:r>
              <a:rPr sz="2400" spc="15" dirty="0">
                <a:solidFill>
                  <a:srgbClr val="5C5C5C"/>
                </a:solidFill>
                <a:latin typeface="Palatino Linotype"/>
                <a:cs typeface="Palatino Linotype"/>
              </a:rPr>
              <a:t>e</a:t>
            </a:r>
            <a:r>
              <a:rPr sz="2400" spc="15" dirty="0">
                <a:solidFill>
                  <a:srgbClr val="5C5C5C"/>
                </a:solidFill>
                <a:latin typeface="Courier New"/>
                <a:cs typeface="Courier New"/>
              </a:rPr>
              <a:t>ﬀ</a:t>
            </a:r>
            <a:r>
              <a:rPr sz="2400" spc="15" dirty="0">
                <a:solidFill>
                  <a:srgbClr val="5C5C5C"/>
                </a:solidFill>
                <a:latin typeface="Palatino Linotype"/>
                <a:cs typeface="Palatino Linotype"/>
              </a:rPr>
              <a:t>ective </a:t>
            </a:r>
            <a:r>
              <a:rPr sz="240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and </a:t>
            </a:r>
            <a:r>
              <a:rPr sz="2400" spc="130" dirty="0">
                <a:solidFill>
                  <a:srgbClr val="5C5C5C"/>
                </a:solidFill>
                <a:latin typeface="Palatino Linotype"/>
                <a:cs typeface="Palatino Linotype"/>
              </a:rPr>
              <a:t>e</a:t>
            </a:r>
            <a:r>
              <a:rPr sz="2400" spc="130" dirty="0">
                <a:solidFill>
                  <a:srgbClr val="5C5C5C"/>
                </a:solidFill>
                <a:latin typeface="Courier New"/>
                <a:cs typeface="Courier New"/>
              </a:rPr>
              <a:t>ﬃ</a:t>
            </a:r>
            <a:r>
              <a:rPr sz="2400" spc="130" dirty="0">
                <a:solidFill>
                  <a:srgbClr val="5C5C5C"/>
                </a:solidFill>
                <a:latin typeface="Palatino Linotype"/>
                <a:cs typeface="Palatino Linotype"/>
              </a:rPr>
              <a:t>cient </a:t>
            </a:r>
            <a:r>
              <a:rPr sz="2400" spc="15" dirty="0">
                <a:solidFill>
                  <a:srgbClr val="5C5C5C"/>
                </a:solidFill>
                <a:latin typeface="Palatino Linotype"/>
                <a:cs typeface="Palatino Linotype"/>
              </a:rPr>
              <a:t>search </a:t>
            </a:r>
            <a:r>
              <a:rPr sz="2400" spc="25" dirty="0">
                <a:solidFill>
                  <a:srgbClr val="5C5C5C"/>
                </a:solidFill>
                <a:latin typeface="Palatino Linotype"/>
                <a:cs typeface="Palatino Linotype"/>
              </a:rPr>
              <a:t>strategies in </a:t>
            </a:r>
            <a:r>
              <a:rPr sz="2400" spc="5" dirty="0">
                <a:solidFill>
                  <a:srgbClr val="5C5C5C"/>
                </a:solidFill>
                <a:latin typeface="Palatino Linotype"/>
                <a:cs typeface="Palatino Linotype"/>
              </a:rPr>
              <a:t>eHRAF </a:t>
            </a:r>
            <a:r>
              <a:rPr sz="2400" spc="25" dirty="0">
                <a:solidFill>
                  <a:srgbClr val="5C5C5C"/>
                </a:solidFill>
                <a:latin typeface="Palatino Linotype"/>
                <a:cs typeface="Palatino Linotype"/>
              </a:rPr>
              <a:t>in </a:t>
            </a:r>
            <a:r>
              <a:rPr sz="24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order  </a:t>
            </a:r>
            <a:r>
              <a:rPr sz="2400" spc="55" dirty="0">
                <a:solidFill>
                  <a:srgbClr val="5C5C5C"/>
                </a:solidFill>
                <a:latin typeface="Palatino Linotype"/>
                <a:cs typeface="Palatino Linotype"/>
              </a:rPr>
              <a:t>to </a:t>
            </a:r>
            <a:r>
              <a:rPr sz="2400" spc="0" dirty="0">
                <a:solidFill>
                  <a:srgbClr val="5C5C5C"/>
                </a:solidFill>
                <a:latin typeface="Palatino Linotype"/>
                <a:cs typeface="Palatino Linotype"/>
              </a:rPr>
              <a:t>retrieve </a:t>
            </a:r>
            <a:r>
              <a:rPr sz="2400" spc="-20" dirty="0">
                <a:solidFill>
                  <a:srgbClr val="5C5C5C"/>
                </a:solidFill>
                <a:latin typeface="Palatino Linotype"/>
                <a:cs typeface="Palatino Linotype"/>
              </a:rPr>
              <a:t>data </a:t>
            </a:r>
            <a:r>
              <a:rPr sz="2400" dirty="0">
                <a:solidFill>
                  <a:srgbClr val="5C5C5C"/>
                </a:solidFill>
                <a:latin typeface="Palatino Linotype"/>
                <a:cs typeface="Palatino Linotype"/>
              </a:rPr>
              <a:t>relevant </a:t>
            </a:r>
            <a:r>
              <a:rPr sz="2400" spc="55" dirty="0">
                <a:solidFill>
                  <a:srgbClr val="5C5C5C"/>
                </a:solidFill>
                <a:latin typeface="Palatino Linotype"/>
                <a:cs typeface="Palatino Linotype"/>
              </a:rPr>
              <a:t>to </a:t>
            </a:r>
            <a:r>
              <a:rPr sz="240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a </a:t>
            </a:r>
            <a:r>
              <a:rPr sz="2400" dirty="0">
                <a:solidFill>
                  <a:srgbClr val="5C5C5C"/>
                </a:solidFill>
                <a:latin typeface="Palatino Linotype"/>
                <a:cs typeface="Palatino Linotype"/>
              </a:rPr>
              <a:t>specific</a:t>
            </a:r>
            <a:r>
              <a:rPr sz="2400" spc="459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400" spc="35" dirty="0">
                <a:solidFill>
                  <a:srgbClr val="5C5C5C"/>
                </a:solidFill>
                <a:latin typeface="Palatino Linotype"/>
                <a:cs typeface="Palatino Linotype"/>
              </a:rPr>
              <a:t>topic/assignment</a:t>
            </a:r>
            <a:r>
              <a:rPr sz="2650" spc="35" dirty="0">
                <a:solidFill>
                  <a:srgbClr val="5C5C5C"/>
                </a:solidFill>
                <a:latin typeface="Palatino Linotype"/>
                <a:cs typeface="Palatino Linotype"/>
              </a:rPr>
              <a:t>.</a:t>
            </a:r>
            <a:endParaRPr sz="2650">
              <a:latin typeface="Palatino Linotype"/>
              <a:cs typeface="Palatino Linotype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940480" y="180459"/>
            <a:ext cx="197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pc="-1260" dirty="0"/>
              <a:t>EXERCISE</a:t>
            </a:r>
            <a:r>
              <a:rPr lang="en-US" spc="-1230" dirty="0"/>
              <a:t> </a:t>
            </a:r>
            <a:r>
              <a:rPr lang="en-US" spc="-1235" dirty="0"/>
              <a:t>DETAILS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66000" y="9597070"/>
            <a:ext cx="5575935" cy="15621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This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20" dirty="0">
                <a:solidFill>
                  <a:srgbClr val="D2593D"/>
                </a:solidFill>
                <a:latin typeface="Palatino Linotype"/>
                <a:cs typeface="Palatino Linotype"/>
              </a:rPr>
              <a:t>Teaching</a:t>
            </a:r>
            <a:r>
              <a:rPr sz="900" spc="6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0" dirty="0">
                <a:solidFill>
                  <a:srgbClr val="D2593D"/>
                </a:solidFill>
                <a:latin typeface="Palatino Linotype"/>
                <a:cs typeface="Palatino Linotype"/>
              </a:rPr>
              <a:t>Exercise</a:t>
            </a:r>
            <a:r>
              <a:rPr sz="900" spc="6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is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provided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by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the</a:t>
            </a:r>
            <a:r>
              <a:rPr sz="900" spc="6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15" dirty="0">
                <a:solidFill>
                  <a:srgbClr val="D2593D"/>
                </a:solidFill>
                <a:latin typeface="Palatino Linotype"/>
                <a:cs typeface="Palatino Linotype"/>
              </a:rPr>
              <a:t>Human</a:t>
            </a:r>
            <a:r>
              <a:rPr sz="900" spc="6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0" dirty="0">
                <a:solidFill>
                  <a:srgbClr val="D2593D"/>
                </a:solidFill>
                <a:latin typeface="Palatino Linotype"/>
                <a:cs typeface="Palatino Linotype"/>
              </a:rPr>
              <a:t>Relations</a:t>
            </a:r>
            <a:r>
              <a:rPr sz="900" spc="6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-20" dirty="0">
                <a:solidFill>
                  <a:srgbClr val="D2593D"/>
                </a:solidFill>
                <a:latin typeface="Palatino Linotype"/>
                <a:cs typeface="Palatino Linotype"/>
              </a:rPr>
              <a:t>Area</a:t>
            </a:r>
            <a:r>
              <a:rPr sz="900" spc="6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0" dirty="0">
                <a:solidFill>
                  <a:srgbClr val="D2593D"/>
                </a:solidFill>
                <a:latin typeface="Palatino Linotype"/>
                <a:cs typeface="Palatino Linotype"/>
              </a:rPr>
              <a:t>Files</a:t>
            </a:r>
            <a:r>
              <a:rPr sz="900" spc="6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0" dirty="0">
                <a:solidFill>
                  <a:srgbClr val="5C5C5C"/>
                </a:solidFill>
                <a:latin typeface="Palatino Linotype"/>
                <a:cs typeface="Palatino Linotype"/>
              </a:rPr>
              <a:t>at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Yale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University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dirty="0">
                <a:solidFill>
                  <a:srgbClr val="5C5C5C"/>
                </a:solidFill>
                <a:latin typeface="Palatino Linotype"/>
                <a:cs typeface="Palatino Linotype"/>
              </a:rPr>
              <a:t>in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New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Haven,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0" dirty="0">
                <a:solidFill>
                  <a:srgbClr val="5C5C5C"/>
                </a:solidFill>
                <a:latin typeface="Palatino Linotype"/>
                <a:cs typeface="Palatino Linotype"/>
              </a:rPr>
              <a:t>CT</a:t>
            </a:r>
            <a:endParaRPr sz="9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7724443"/>
            <a:ext cx="13004800" cy="2029460"/>
          </a:xfrm>
          <a:custGeom>
            <a:avLst/>
            <a:gdLst/>
            <a:ahLst/>
            <a:cxnLst/>
            <a:rect l="l" t="t" r="r" b="b"/>
            <a:pathLst>
              <a:path w="13004800" h="2029459">
                <a:moveTo>
                  <a:pt x="0" y="2029156"/>
                </a:moveTo>
                <a:lnTo>
                  <a:pt x="0" y="0"/>
                </a:lnTo>
                <a:lnTo>
                  <a:pt x="13004800" y="0"/>
                </a:lnTo>
                <a:lnTo>
                  <a:pt x="13004800" y="2029156"/>
                </a:lnTo>
                <a:lnTo>
                  <a:pt x="0" y="20291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2166" y="7771954"/>
            <a:ext cx="11861800" cy="1981835"/>
          </a:xfrm>
          <a:custGeom>
            <a:avLst/>
            <a:gdLst/>
            <a:ahLst/>
            <a:cxnLst/>
            <a:rect l="l" t="t" r="r" b="b"/>
            <a:pathLst>
              <a:path w="11861800" h="1981834">
                <a:moveTo>
                  <a:pt x="0" y="0"/>
                </a:moveTo>
                <a:lnTo>
                  <a:pt x="11861800" y="0"/>
                </a:lnTo>
                <a:lnTo>
                  <a:pt x="11861800" y="1981645"/>
                </a:lnTo>
                <a:lnTo>
                  <a:pt x="0" y="198164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06400" y="7724140"/>
            <a:ext cx="11466195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2900"/>
              </a:lnSpc>
              <a:spcBef>
                <a:spcPts val="100"/>
              </a:spcBef>
            </a:pPr>
            <a:r>
              <a:rPr sz="3100" spc="-60" dirty="0">
                <a:solidFill>
                  <a:srgbClr val="5C5C5C"/>
                </a:solidFill>
                <a:latin typeface="Palatino Linotype"/>
                <a:cs typeface="Palatino Linotype"/>
              </a:rPr>
              <a:t>Trance </a:t>
            </a:r>
            <a:r>
              <a:rPr sz="3100" spc="-70" dirty="0">
                <a:solidFill>
                  <a:srgbClr val="5C5C5C"/>
                </a:solidFill>
                <a:latin typeface="Palatino Linotype"/>
                <a:cs typeface="Palatino Linotype"/>
              </a:rPr>
              <a:t>and </a:t>
            </a:r>
            <a:r>
              <a:rPr sz="3100" spc="25" dirty="0">
                <a:solidFill>
                  <a:srgbClr val="5C5C5C"/>
                </a:solidFill>
                <a:latin typeface="Palatino Linotype"/>
                <a:cs typeface="Palatino Linotype"/>
              </a:rPr>
              <a:t>other </a:t>
            </a:r>
            <a:r>
              <a:rPr sz="31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altered </a:t>
            </a:r>
            <a:r>
              <a:rPr sz="3100" spc="40" dirty="0">
                <a:solidFill>
                  <a:srgbClr val="5C5C5C"/>
                </a:solidFill>
                <a:latin typeface="Palatino Linotype"/>
                <a:cs typeface="Palatino Linotype"/>
              </a:rPr>
              <a:t>states </a:t>
            </a:r>
            <a:r>
              <a:rPr sz="31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of </a:t>
            </a:r>
            <a:r>
              <a:rPr sz="3100" spc="15" dirty="0">
                <a:solidFill>
                  <a:srgbClr val="5C5C5C"/>
                </a:solidFill>
                <a:latin typeface="Palatino Linotype"/>
                <a:cs typeface="Palatino Linotype"/>
              </a:rPr>
              <a:t>consciousness </a:t>
            </a:r>
            <a:r>
              <a:rPr sz="3100" spc="-20" dirty="0">
                <a:solidFill>
                  <a:srgbClr val="5C5C5C"/>
                </a:solidFill>
                <a:latin typeface="Palatino Linotype"/>
                <a:cs typeface="Palatino Linotype"/>
              </a:rPr>
              <a:t>are </a:t>
            </a:r>
            <a:r>
              <a:rPr sz="31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strongly  </a:t>
            </a:r>
            <a:r>
              <a:rPr sz="3100" dirty="0">
                <a:solidFill>
                  <a:srgbClr val="5C5C5C"/>
                </a:solidFill>
                <a:latin typeface="Palatino Linotype"/>
                <a:cs typeface="Palatino Linotype"/>
              </a:rPr>
              <a:t>associated </a:t>
            </a:r>
            <a:r>
              <a:rPr sz="31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with </a:t>
            </a:r>
            <a:r>
              <a:rPr sz="3100" spc="-20" dirty="0">
                <a:solidFill>
                  <a:srgbClr val="5C5C5C"/>
                </a:solidFill>
                <a:latin typeface="Palatino Linotype"/>
                <a:cs typeface="Palatino Linotype"/>
              </a:rPr>
              <a:t>healing </a:t>
            </a:r>
            <a:r>
              <a:rPr sz="3100" dirty="0">
                <a:solidFill>
                  <a:srgbClr val="5C5C5C"/>
                </a:solidFill>
                <a:latin typeface="Palatino Linotype"/>
                <a:cs typeface="Palatino Linotype"/>
              </a:rPr>
              <a:t>practices </a:t>
            </a:r>
            <a:r>
              <a:rPr sz="31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of </a:t>
            </a:r>
            <a:r>
              <a:rPr sz="3100" spc="5" dirty="0">
                <a:solidFill>
                  <a:srgbClr val="5C5C5C"/>
                </a:solidFill>
                <a:latin typeface="Palatino Linotype"/>
                <a:cs typeface="Palatino Linotype"/>
              </a:rPr>
              <a:t>shamans, </a:t>
            </a:r>
            <a:r>
              <a:rPr sz="3100" spc="-60" dirty="0">
                <a:solidFill>
                  <a:srgbClr val="5C5C5C"/>
                </a:solidFill>
                <a:latin typeface="Palatino Linotype"/>
                <a:cs typeface="Palatino Linotype"/>
              </a:rPr>
              <a:t>a </a:t>
            </a:r>
            <a:r>
              <a:rPr sz="3100" spc="30" dirty="0">
                <a:solidFill>
                  <a:srgbClr val="5C5C5C"/>
                </a:solidFill>
                <a:latin typeface="Palatino Linotype"/>
                <a:cs typeface="Palatino Linotype"/>
              </a:rPr>
              <a:t>subset </a:t>
            </a:r>
            <a:r>
              <a:rPr sz="31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of</a:t>
            </a:r>
            <a:r>
              <a:rPr sz="3100" spc="4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3100" dirty="0">
                <a:solidFill>
                  <a:srgbClr val="5C5C5C"/>
                </a:solidFill>
                <a:latin typeface="Palatino Linotype"/>
                <a:cs typeface="Palatino Linotype"/>
              </a:rPr>
              <a:t>magico-</a:t>
            </a:r>
            <a:endParaRPr sz="3100">
              <a:latin typeface="Palatino Linotype"/>
              <a:cs typeface="Palatino Linotyp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6400" y="8851900"/>
            <a:ext cx="3011805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religious</a:t>
            </a:r>
            <a:r>
              <a:rPr sz="3100" spc="2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3100" spc="10" dirty="0">
                <a:solidFill>
                  <a:srgbClr val="5C5C5C"/>
                </a:solidFill>
                <a:latin typeface="Palatino Linotype"/>
                <a:cs typeface="Palatino Linotype"/>
              </a:rPr>
              <a:t>healers.</a:t>
            </a:r>
            <a:endParaRPr sz="310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702854" y="8938251"/>
            <a:ext cx="8782050" cy="711200"/>
          </a:xfrm>
          <a:custGeom>
            <a:avLst/>
            <a:gdLst/>
            <a:ahLst/>
            <a:cxnLst/>
            <a:rect l="l" t="t" r="r" b="b"/>
            <a:pathLst>
              <a:path w="8782050" h="711200">
                <a:moveTo>
                  <a:pt x="0" y="0"/>
                </a:moveTo>
                <a:lnTo>
                  <a:pt x="8781895" y="0"/>
                </a:lnTo>
                <a:lnTo>
                  <a:pt x="8781895" y="711199"/>
                </a:lnTo>
                <a:lnTo>
                  <a:pt x="0" y="7111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746500" y="8991600"/>
            <a:ext cx="847788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i="1" spc="-35" dirty="0">
                <a:solidFill>
                  <a:srgbClr val="5C5C5C"/>
                </a:solidFill>
                <a:latin typeface="Palatino Linotype"/>
                <a:cs typeface="Palatino Linotype"/>
              </a:rPr>
              <a:t>Hupa Female </a:t>
            </a:r>
            <a:r>
              <a:rPr sz="1700" i="1" spc="-10" dirty="0">
                <a:solidFill>
                  <a:srgbClr val="5C5C5C"/>
                </a:solidFill>
                <a:latin typeface="Palatino Linotype"/>
                <a:cs typeface="Palatino Linotype"/>
              </a:rPr>
              <a:t>Shaman. Photo </a:t>
            </a:r>
            <a:r>
              <a:rPr sz="1700" i="1" spc="-40" dirty="0">
                <a:solidFill>
                  <a:srgbClr val="5C5C5C"/>
                </a:solidFill>
                <a:latin typeface="Palatino Linotype"/>
                <a:cs typeface="Palatino Linotype"/>
              </a:rPr>
              <a:t>by </a:t>
            </a:r>
            <a:r>
              <a:rPr sz="1700" i="1" spc="-25" dirty="0">
                <a:solidFill>
                  <a:srgbClr val="5C5C5C"/>
                </a:solidFill>
                <a:latin typeface="Palatino Linotype"/>
                <a:cs typeface="Palatino Linotype"/>
              </a:rPr>
              <a:t>Edward </a:t>
            </a:r>
            <a:r>
              <a:rPr sz="1700" i="1" spc="10" dirty="0">
                <a:solidFill>
                  <a:srgbClr val="5C5C5C"/>
                </a:solidFill>
                <a:latin typeface="Palatino Linotype"/>
                <a:cs typeface="Palatino Linotype"/>
              </a:rPr>
              <a:t>S.</a:t>
            </a:r>
            <a:r>
              <a:rPr sz="1700" i="1" spc="-30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-30" dirty="0">
                <a:solidFill>
                  <a:srgbClr val="5C5C5C"/>
                </a:solidFill>
                <a:latin typeface="Palatino Linotype"/>
                <a:cs typeface="Palatino Linotype"/>
              </a:rPr>
              <a:t>Curtis. </a:t>
            </a:r>
            <a:r>
              <a:rPr sz="1700" i="1" spc="-45" dirty="0">
                <a:solidFill>
                  <a:srgbClr val="5C5C5C"/>
                </a:solidFill>
                <a:latin typeface="Palatino Linotype"/>
                <a:cs typeface="Palatino Linotype"/>
              </a:rPr>
              <a:t>Public </a:t>
            </a:r>
            <a:r>
              <a:rPr sz="1700" i="1" spc="-35" dirty="0">
                <a:solidFill>
                  <a:srgbClr val="5C5C5C"/>
                </a:solidFill>
                <a:latin typeface="Palatino Linotype"/>
                <a:cs typeface="Palatino Linotype"/>
              </a:rPr>
              <a:t>Domain </a:t>
            </a:r>
            <a:r>
              <a:rPr sz="1700" i="1" spc="-20" dirty="0">
                <a:solidFill>
                  <a:srgbClr val="5C5C5C"/>
                </a:solidFill>
                <a:latin typeface="Palatino Linotype"/>
                <a:cs typeface="Palatino Linotype"/>
              </a:rPr>
              <a:t>Image, </a:t>
            </a:r>
            <a:r>
              <a:rPr sz="1700" i="1" spc="-15" dirty="0">
                <a:solidFill>
                  <a:srgbClr val="5C5C5C"/>
                </a:solidFill>
                <a:latin typeface="Palatino Linotype"/>
                <a:cs typeface="Palatino Linotype"/>
              </a:rPr>
              <a:t>via </a:t>
            </a:r>
            <a:r>
              <a:rPr sz="1700" i="1" spc="-10" dirty="0">
                <a:solidFill>
                  <a:srgbClr val="5C5C5C"/>
                </a:solidFill>
                <a:latin typeface="Palatino Linotype"/>
                <a:cs typeface="Palatino Linotype"/>
              </a:rPr>
              <a:t>Wikimedia </a:t>
            </a:r>
            <a:r>
              <a:rPr sz="1700" i="1" spc="-35" dirty="0">
                <a:solidFill>
                  <a:srgbClr val="5C5C5C"/>
                </a:solidFill>
                <a:latin typeface="Palatino Linotype"/>
                <a:cs typeface="Palatino Linotype"/>
              </a:rPr>
              <a:t>Commons.</a:t>
            </a:r>
            <a:endParaRPr sz="1700">
              <a:latin typeface="Palatino Linotype"/>
              <a:cs typeface="Palatino Linotyp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4000" y="25400"/>
            <a:ext cx="51422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CBCBCB"/>
                </a:solidFill>
                <a:latin typeface="Palatino Linotype"/>
                <a:cs typeface="Palatino Linotype"/>
              </a:rPr>
              <a:t>This </a:t>
            </a:r>
            <a:r>
              <a:rPr sz="900"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Teaching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Exercise</a:t>
            </a:r>
            <a:r>
              <a:rPr sz="900" spc="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5" dirty="0">
                <a:solidFill>
                  <a:srgbClr val="CBCBCB"/>
                </a:solidFill>
                <a:latin typeface="Palatino Linotype"/>
                <a:cs typeface="Palatino Linotype"/>
              </a:rPr>
              <a:t>is </a:t>
            </a:r>
            <a:r>
              <a:rPr sz="900" spc="-25" dirty="0">
                <a:solidFill>
                  <a:srgbClr val="CBCBCB"/>
                </a:solidFill>
                <a:latin typeface="Palatino Linotype"/>
                <a:cs typeface="Palatino Linotype"/>
              </a:rPr>
              <a:t>provided </a:t>
            </a:r>
            <a:r>
              <a:rPr sz="900" spc="-35" dirty="0">
                <a:solidFill>
                  <a:srgbClr val="CBCBCB"/>
                </a:solidFill>
                <a:latin typeface="Palatino Linotype"/>
                <a:cs typeface="Palatino Linotype"/>
              </a:rPr>
              <a:t>by </a:t>
            </a:r>
            <a:r>
              <a:rPr sz="900" spc="5" dirty="0">
                <a:solidFill>
                  <a:srgbClr val="CBCBCB"/>
                </a:solidFill>
                <a:latin typeface="Palatino Linotype"/>
                <a:cs typeface="Palatino Linotype"/>
              </a:rPr>
              <a:t>the </a:t>
            </a:r>
            <a:r>
              <a:rPr sz="900" u="sng" spc="-1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Human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Relations </a:t>
            </a:r>
            <a:r>
              <a:rPr sz="900"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Area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Files</a:t>
            </a:r>
            <a:r>
              <a:rPr sz="900" spc="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0" dirty="0">
                <a:solidFill>
                  <a:srgbClr val="CBCBCB"/>
                </a:solidFill>
                <a:latin typeface="Palatino Linotype"/>
                <a:cs typeface="Palatino Linotype"/>
              </a:rPr>
              <a:t>at </a:t>
            </a:r>
            <a:r>
              <a:rPr sz="900" spc="-30" dirty="0">
                <a:solidFill>
                  <a:srgbClr val="CBCBCB"/>
                </a:solidFill>
                <a:latin typeface="Palatino Linotype"/>
                <a:cs typeface="Palatino Linotype"/>
              </a:rPr>
              <a:t>Yale </a:t>
            </a:r>
            <a:r>
              <a:rPr sz="900" spc="-10" dirty="0">
                <a:solidFill>
                  <a:srgbClr val="CBCBCB"/>
                </a:solidFill>
                <a:latin typeface="Palatino Linotype"/>
                <a:cs typeface="Palatino Linotype"/>
              </a:rPr>
              <a:t>University </a:t>
            </a:r>
            <a:r>
              <a:rPr sz="900" dirty="0">
                <a:solidFill>
                  <a:srgbClr val="CBCBCB"/>
                </a:solidFill>
                <a:latin typeface="Palatino Linotype"/>
                <a:cs typeface="Palatino Linotype"/>
              </a:rPr>
              <a:t>in </a:t>
            </a:r>
            <a:r>
              <a:rPr sz="900" spc="-25" dirty="0">
                <a:solidFill>
                  <a:srgbClr val="CBCBCB"/>
                </a:solidFill>
                <a:latin typeface="Palatino Linotype"/>
                <a:cs typeface="Palatino Linotype"/>
              </a:rPr>
              <a:t>New</a:t>
            </a:r>
            <a:r>
              <a:rPr sz="900" spc="-65" dirty="0">
                <a:solidFill>
                  <a:srgbClr val="CBCBCB"/>
                </a:solidFill>
                <a:latin typeface="Palatino Linotype"/>
                <a:cs typeface="Palatino Linotype"/>
              </a:rPr>
              <a:t> </a:t>
            </a:r>
            <a:r>
              <a:rPr sz="900" spc="-35" dirty="0">
                <a:solidFill>
                  <a:srgbClr val="CBCBCB"/>
                </a:solidFill>
                <a:latin typeface="Palatino Linotype"/>
                <a:cs typeface="Palatino Linotype"/>
              </a:rPr>
              <a:t>H</a:t>
            </a:r>
            <a:endParaRPr sz="9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9575800"/>
            <a:ext cx="56013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This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Teaching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Exercise</a:t>
            </a:r>
            <a:r>
              <a:rPr sz="900" spc="6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is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provided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by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the</a:t>
            </a:r>
            <a:r>
              <a:rPr sz="900" spc="6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u="sng" spc="-1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Human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Relations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Area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Files</a:t>
            </a:r>
            <a:r>
              <a:rPr sz="900" spc="5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0" dirty="0">
                <a:solidFill>
                  <a:srgbClr val="5C5C5C"/>
                </a:solidFill>
                <a:latin typeface="Palatino Linotype"/>
                <a:cs typeface="Palatino Linotype"/>
              </a:rPr>
              <a:t>at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Yale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University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dirty="0">
                <a:solidFill>
                  <a:srgbClr val="5C5C5C"/>
                </a:solidFill>
                <a:latin typeface="Palatino Linotype"/>
                <a:cs typeface="Palatino Linotype"/>
              </a:rPr>
              <a:t>in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New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Haven,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0" dirty="0">
                <a:solidFill>
                  <a:srgbClr val="5C5C5C"/>
                </a:solidFill>
                <a:latin typeface="Palatino Linotype"/>
                <a:cs typeface="Palatino Linotype"/>
              </a:rPr>
              <a:t>CT</a:t>
            </a:r>
            <a:endParaRPr sz="9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31100" y="0"/>
            <a:ext cx="54737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1500" y="4429347"/>
            <a:ext cx="6451600" cy="635"/>
          </a:xfrm>
          <a:custGeom>
            <a:avLst/>
            <a:gdLst/>
            <a:ahLst/>
            <a:cxnLst/>
            <a:rect l="l" t="t" r="r" b="b"/>
            <a:pathLst>
              <a:path w="6451600" h="635">
                <a:moveTo>
                  <a:pt x="0" y="1"/>
                </a:moveTo>
                <a:lnTo>
                  <a:pt x="6451600" y="0"/>
                </a:lnTo>
              </a:path>
            </a:pathLst>
          </a:custGeom>
          <a:ln w="38100">
            <a:solidFill>
              <a:srgbClr val="747676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09600" y="673100"/>
            <a:ext cx="6367145" cy="3446779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660"/>
              </a:spcBef>
            </a:pPr>
            <a:r>
              <a:rPr sz="3200" spc="-60" dirty="0">
                <a:solidFill>
                  <a:srgbClr val="5C5C5C"/>
                </a:solidFill>
                <a:latin typeface="Palatino Linotype"/>
                <a:cs typeface="Palatino Linotype"/>
              </a:rPr>
              <a:t>Among </a:t>
            </a:r>
            <a:r>
              <a:rPr sz="3200" spc="5" dirty="0">
                <a:solidFill>
                  <a:srgbClr val="5C5C5C"/>
                </a:solidFill>
                <a:latin typeface="Palatino Linotype"/>
                <a:cs typeface="Palatino Linotype"/>
              </a:rPr>
              <a:t>shamans, </a:t>
            </a:r>
            <a:r>
              <a:rPr sz="3200" spc="10" dirty="0">
                <a:solidFill>
                  <a:srgbClr val="5C5C5C"/>
                </a:solidFill>
                <a:latin typeface="Palatino Linotype"/>
                <a:cs typeface="Palatino Linotype"/>
              </a:rPr>
              <a:t>trances </a:t>
            </a:r>
            <a:r>
              <a:rPr sz="3200" spc="-20" dirty="0">
                <a:solidFill>
                  <a:srgbClr val="5C5C5C"/>
                </a:solidFill>
                <a:latin typeface="Palatino Linotype"/>
                <a:cs typeface="Palatino Linotype"/>
              </a:rPr>
              <a:t>are  </a:t>
            </a:r>
            <a:r>
              <a:rPr sz="3200" spc="-50" dirty="0">
                <a:solidFill>
                  <a:srgbClr val="5C5C5C"/>
                </a:solidFill>
                <a:latin typeface="Palatino Linotype"/>
                <a:cs typeface="Palatino Linotype"/>
              </a:rPr>
              <a:t>usually </a:t>
            </a:r>
            <a:r>
              <a:rPr sz="3200" spc="-45" dirty="0">
                <a:solidFill>
                  <a:srgbClr val="5C5C5C"/>
                </a:solidFill>
                <a:latin typeface="Palatino Linotype"/>
                <a:cs typeface="Palatino Linotype"/>
              </a:rPr>
              <a:t>induced </a:t>
            </a:r>
            <a:r>
              <a:rPr sz="3200" spc="-110" dirty="0">
                <a:solidFill>
                  <a:srgbClr val="5C5C5C"/>
                </a:solidFill>
                <a:latin typeface="Palatino Linotype"/>
                <a:cs typeface="Palatino Linotype"/>
              </a:rPr>
              <a:t>by </a:t>
            </a:r>
            <a:r>
              <a:rPr sz="3200" spc="5" dirty="0">
                <a:solidFill>
                  <a:srgbClr val="5C5C5C"/>
                </a:solidFill>
                <a:latin typeface="Palatino Linotype"/>
                <a:cs typeface="Palatino Linotype"/>
              </a:rPr>
              <a:t>mechanisms  </a:t>
            </a:r>
            <a:r>
              <a:rPr sz="3200" spc="0" dirty="0">
                <a:solidFill>
                  <a:srgbClr val="5C5C5C"/>
                </a:solidFill>
                <a:latin typeface="Palatino Linotype"/>
                <a:cs typeface="Palatino Linotype"/>
              </a:rPr>
              <a:t>such </a:t>
            </a:r>
            <a:r>
              <a:rPr sz="3200" dirty="0">
                <a:solidFill>
                  <a:srgbClr val="5C5C5C"/>
                </a:solidFill>
                <a:latin typeface="Palatino Linotype"/>
                <a:cs typeface="Palatino Linotype"/>
              </a:rPr>
              <a:t>as </a:t>
            </a:r>
            <a:r>
              <a:rPr sz="32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singing, </a:t>
            </a:r>
            <a:r>
              <a:rPr sz="3200" spc="0" dirty="0">
                <a:solidFill>
                  <a:srgbClr val="5C5C5C"/>
                </a:solidFill>
                <a:latin typeface="Palatino Linotype"/>
                <a:cs typeface="Palatino Linotype"/>
              </a:rPr>
              <a:t>chanting,  </a:t>
            </a:r>
            <a:r>
              <a:rPr sz="320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drumming, </a:t>
            </a:r>
            <a:r>
              <a:rPr sz="3200" dirty="0">
                <a:solidFill>
                  <a:srgbClr val="5C5C5C"/>
                </a:solidFill>
                <a:latin typeface="Palatino Linotype"/>
                <a:cs typeface="Palatino Linotype"/>
              </a:rPr>
              <a:t>or </a:t>
            </a:r>
            <a:r>
              <a:rPr sz="320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dancing, </a:t>
            </a:r>
            <a:r>
              <a:rPr sz="3200" dirty="0">
                <a:solidFill>
                  <a:srgbClr val="5C5C5C"/>
                </a:solidFill>
                <a:latin typeface="Palatino Linotype"/>
                <a:cs typeface="Palatino Linotype"/>
              </a:rPr>
              <a:t>after </a:t>
            </a:r>
            <a:r>
              <a:rPr sz="320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which  </a:t>
            </a:r>
            <a:r>
              <a:rPr sz="3200" spc="40" dirty="0">
                <a:solidFill>
                  <a:srgbClr val="5C5C5C"/>
                </a:solidFill>
                <a:latin typeface="Palatino Linotype"/>
                <a:cs typeface="Palatino Linotype"/>
              </a:rPr>
              <a:t>the </a:t>
            </a:r>
            <a:r>
              <a:rPr sz="32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shaman </a:t>
            </a:r>
            <a:r>
              <a:rPr sz="3200" spc="5" dirty="0">
                <a:solidFill>
                  <a:srgbClr val="5C5C5C"/>
                </a:solidFill>
                <a:latin typeface="Palatino Linotype"/>
                <a:cs typeface="Palatino Linotype"/>
              </a:rPr>
              <a:t>in </a:t>
            </a:r>
            <a:r>
              <a:rPr sz="32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training </a:t>
            </a:r>
            <a:r>
              <a:rPr sz="3200" dirty="0">
                <a:solidFill>
                  <a:srgbClr val="5C5C5C"/>
                </a:solidFill>
                <a:latin typeface="Palatino Linotype"/>
                <a:cs typeface="Palatino Linotype"/>
              </a:rPr>
              <a:t>or </a:t>
            </a:r>
            <a:r>
              <a:rPr sz="32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practice  </a:t>
            </a:r>
            <a:r>
              <a:rPr sz="3200" spc="-5" dirty="0">
                <a:solidFill>
                  <a:srgbClr val="5C5C5C"/>
                </a:solidFill>
                <a:latin typeface="Palatino Linotype"/>
                <a:cs typeface="Palatino Linotype"/>
              </a:rPr>
              <a:t>collapses </a:t>
            </a:r>
            <a:r>
              <a:rPr sz="3200" spc="-75" dirty="0">
                <a:solidFill>
                  <a:srgbClr val="5C5C5C"/>
                </a:solidFill>
                <a:latin typeface="Palatino Linotype"/>
                <a:cs typeface="Palatino Linotype"/>
              </a:rPr>
              <a:t>and </a:t>
            </a:r>
            <a:r>
              <a:rPr sz="3200" spc="15" dirty="0">
                <a:solidFill>
                  <a:srgbClr val="5C5C5C"/>
                </a:solidFill>
                <a:latin typeface="Palatino Linotype"/>
                <a:cs typeface="Palatino Linotype"/>
              </a:rPr>
              <a:t>becomes  </a:t>
            </a:r>
            <a:r>
              <a:rPr sz="3200" spc="0" dirty="0">
                <a:solidFill>
                  <a:srgbClr val="5C5C5C"/>
                </a:solidFill>
                <a:latin typeface="Palatino Linotype"/>
                <a:cs typeface="Palatino Linotype"/>
              </a:rPr>
              <a:t>unconscious </a:t>
            </a:r>
            <a:r>
              <a:rPr sz="3200" spc="-75" dirty="0">
                <a:solidFill>
                  <a:srgbClr val="5C5C5C"/>
                </a:solidFill>
                <a:latin typeface="Palatino Linotype"/>
                <a:cs typeface="Palatino Linotype"/>
              </a:rPr>
              <a:t>and </a:t>
            </a:r>
            <a:r>
              <a:rPr sz="3200" dirty="0">
                <a:solidFill>
                  <a:srgbClr val="5C5C5C"/>
                </a:solidFill>
                <a:latin typeface="Palatino Linotype"/>
                <a:cs typeface="Palatino Linotype"/>
              </a:rPr>
              <a:t>has </a:t>
            </a:r>
            <a:r>
              <a:rPr sz="3200" spc="30" dirty="0">
                <a:solidFill>
                  <a:srgbClr val="5C5C5C"/>
                </a:solidFill>
                <a:latin typeface="Palatino Linotype"/>
                <a:cs typeface="Palatino Linotype"/>
              </a:rPr>
              <a:t>intense </a:t>
            </a:r>
            <a:r>
              <a:rPr sz="3200" spc="-45" dirty="0">
                <a:solidFill>
                  <a:srgbClr val="5C5C5C"/>
                </a:solidFill>
                <a:latin typeface="Palatino Linotype"/>
                <a:cs typeface="Palatino Linotype"/>
              </a:rPr>
              <a:t>visual  </a:t>
            </a:r>
            <a:r>
              <a:rPr sz="3200" spc="5" dirty="0">
                <a:solidFill>
                  <a:srgbClr val="5C5C5C"/>
                </a:solidFill>
                <a:latin typeface="Palatino Linotype"/>
                <a:cs typeface="Palatino Linotype"/>
              </a:rPr>
              <a:t>experiences.</a:t>
            </a:r>
            <a:endParaRPr sz="320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8892" y="4266076"/>
            <a:ext cx="5940425" cy="1863972"/>
          </a:xfrm>
          <a:prstGeom prst="rect">
            <a:avLst/>
          </a:prstGeom>
        </p:spPr>
        <p:txBody>
          <a:bodyPr vert="horz" wrap="square" lIns="0" tIns="321945" rIns="0" bIns="0" rtlCol="0">
            <a:spAutoFit/>
          </a:bodyPr>
          <a:lstStyle/>
          <a:p>
            <a:pPr marL="69215" marR="5080" indent="-57150">
              <a:spcBef>
                <a:spcPts val="2535"/>
              </a:spcBef>
            </a:pPr>
            <a:r>
              <a:rPr sz="5000" b="1" spc="-300" dirty="0">
                <a:solidFill>
                  <a:srgbClr val="5C5C5C"/>
                </a:solidFill>
                <a:latin typeface="Arial"/>
                <a:cs typeface="Arial"/>
              </a:rPr>
              <a:t>TRANCE AND  SHAMANISM</a:t>
            </a:r>
            <a:endParaRPr sz="5000" spc="-3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10748" y="7734300"/>
            <a:ext cx="6173470" cy="711200"/>
          </a:xfrm>
          <a:custGeom>
            <a:avLst/>
            <a:gdLst/>
            <a:ahLst/>
            <a:cxnLst/>
            <a:rect l="l" t="t" r="r" b="b"/>
            <a:pathLst>
              <a:path w="6173470" h="711200">
                <a:moveTo>
                  <a:pt x="0" y="0"/>
                </a:moveTo>
                <a:lnTo>
                  <a:pt x="6173103" y="0"/>
                </a:lnTo>
                <a:lnTo>
                  <a:pt x="6173103" y="711200"/>
                </a:lnTo>
                <a:lnTo>
                  <a:pt x="0" y="7112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49300" y="7739380"/>
            <a:ext cx="56273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600"/>
              </a:lnSpc>
              <a:spcBef>
                <a:spcPts val="100"/>
              </a:spcBef>
            </a:pPr>
            <a:r>
              <a:rPr sz="1700" i="1" spc="-15" dirty="0">
                <a:solidFill>
                  <a:srgbClr val="5C5C5C"/>
                </a:solidFill>
                <a:latin typeface="Palatino Linotype"/>
                <a:cs typeface="Palatino Linotype"/>
              </a:rPr>
              <a:t>Shaman</a:t>
            </a:r>
            <a:r>
              <a:rPr sz="1700" i="1" spc="-5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35" dirty="0">
                <a:solidFill>
                  <a:srgbClr val="5C5C5C"/>
                </a:solidFill>
                <a:latin typeface="Palatino Linotype"/>
                <a:cs typeface="Palatino Linotype"/>
              </a:rPr>
              <a:t>of</a:t>
            </a:r>
            <a:r>
              <a:rPr sz="1700" i="1" spc="-5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-5" dirty="0">
                <a:solidFill>
                  <a:srgbClr val="5C5C5C"/>
                </a:solidFill>
                <a:latin typeface="Palatino Linotype"/>
                <a:cs typeface="Palatino Linotype"/>
              </a:rPr>
              <a:t>the</a:t>
            </a:r>
            <a:r>
              <a:rPr sz="1700" i="1" spc="-5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-40" dirty="0">
                <a:solidFill>
                  <a:srgbClr val="5C5C5C"/>
                </a:solidFill>
                <a:latin typeface="Palatino Linotype"/>
                <a:cs typeface="Palatino Linotype"/>
              </a:rPr>
              <a:t>Yenisei-Ostiaks</a:t>
            </a:r>
            <a:r>
              <a:rPr sz="1700" i="1" spc="-5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dirty="0">
                <a:solidFill>
                  <a:srgbClr val="5C5C5C"/>
                </a:solidFill>
                <a:latin typeface="Palatino Linotype"/>
                <a:cs typeface="Palatino Linotype"/>
              </a:rPr>
              <a:t>(Sumarokova,</a:t>
            </a:r>
            <a:r>
              <a:rPr sz="1700" i="1" spc="-5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dirty="0">
                <a:solidFill>
                  <a:srgbClr val="5C5C5C"/>
                </a:solidFill>
                <a:latin typeface="Palatino Linotype"/>
                <a:cs typeface="Palatino Linotype"/>
              </a:rPr>
              <a:t>Sept.</a:t>
            </a:r>
            <a:r>
              <a:rPr sz="1700" i="1" spc="-5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25" dirty="0">
                <a:solidFill>
                  <a:srgbClr val="5C5C5C"/>
                </a:solidFill>
                <a:latin typeface="Palatino Linotype"/>
                <a:cs typeface="Palatino Linotype"/>
              </a:rPr>
              <a:t>16th)”.</a:t>
            </a:r>
            <a:r>
              <a:rPr sz="1700" i="1" spc="-5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65" dirty="0">
                <a:solidFill>
                  <a:srgbClr val="5C5C5C"/>
                </a:solidFill>
                <a:latin typeface="Palatino Linotype"/>
                <a:cs typeface="Palatino Linotype"/>
              </a:rPr>
              <a:t>1914.  </a:t>
            </a:r>
            <a:r>
              <a:rPr sz="1700" i="1" spc="-55" dirty="0">
                <a:solidFill>
                  <a:srgbClr val="5C5C5C"/>
                </a:solidFill>
                <a:latin typeface="Palatino Linotype"/>
                <a:cs typeface="Palatino Linotype"/>
              </a:rPr>
              <a:t>Nansen </a:t>
            </a:r>
            <a:r>
              <a:rPr sz="1700" i="1" spc="-10" dirty="0">
                <a:solidFill>
                  <a:srgbClr val="5C5C5C"/>
                </a:solidFill>
                <a:latin typeface="Palatino Linotype"/>
                <a:cs typeface="Palatino Linotype"/>
              </a:rPr>
              <a:t>Fridtjof </a:t>
            </a:r>
            <a:r>
              <a:rPr sz="1700" i="1" spc="-25" dirty="0">
                <a:solidFill>
                  <a:srgbClr val="5C5C5C"/>
                </a:solidFill>
                <a:latin typeface="Palatino Linotype"/>
                <a:cs typeface="Palatino Linotype"/>
              </a:rPr>
              <a:t>Wedel-Jarlsberg. </a:t>
            </a:r>
            <a:r>
              <a:rPr sz="1700" i="1" spc="-45" dirty="0">
                <a:solidFill>
                  <a:srgbClr val="5C5C5C"/>
                </a:solidFill>
                <a:latin typeface="Palatino Linotype"/>
                <a:cs typeface="Palatino Linotype"/>
              </a:rPr>
              <a:t>Public </a:t>
            </a:r>
            <a:r>
              <a:rPr sz="1700" i="1" spc="-35" dirty="0">
                <a:solidFill>
                  <a:srgbClr val="5C5C5C"/>
                </a:solidFill>
                <a:latin typeface="Palatino Linotype"/>
                <a:cs typeface="Palatino Linotype"/>
              </a:rPr>
              <a:t>Domain</a:t>
            </a:r>
            <a:r>
              <a:rPr sz="1700" i="1" spc="-13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-20" dirty="0">
                <a:solidFill>
                  <a:srgbClr val="5C5C5C"/>
                </a:solidFill>
                <a:latin typeface="Palatino Linotype"/>
                <a:cs typeface="Palatino Linotype"/>
              </a:rPr>
              <a:t>Image.</a:t>
            </a:r>
            <a:endParaRPr sz="17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1400" y="9588500"/>
            <a:ext cx="56013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This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Teaching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Exercise</a:t>
            </a:r>
            <a:r>
              <a:rPr sz="900" spc="6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is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provided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by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the</a:t>
            </a:r>
            <a:r>
              <a:rPr sz="900" spc="6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u="sng" spc="-1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Human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Relations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Area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Files</a:t>
            </a:r>
            <a:r>
              <a:rPr sz="900" spc="5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0" dirty="0">
                <a:solidFill>
                  <a:srgbClr val="5C5C5C"/>
                </a:solidFill>
                <a:latin typeface="Palatino Linotype"/>
                <a:cs typeface="Palatino Linotype"/>
              </a:rPr>
              <a:t>at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Yale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University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dirty="0">
                <a:solidFill>
                  <a:srgbClr val="5C5C5C"/>
                </a:solidFill>
                <a:latin typeface="Palatino Linotype"/>
                <a:cs typeface="Palatino Linotype"/>
              </a:rPr>
              <a:t>in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New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Haven,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0" dirty="0">
                <a:solidFill>
                  <a:srgbClr val="5C5C5C"/>
                </a:solidFill>
                <a:latin typeface="Palatino Linotype"/>
                <a:cs typeface="Palatino Linotype"/>
              </a:rPr>
              <a:t>CT</a:t>
            </a:r>
            <a:endParaRPr sz="9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64389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23100" y="1574800"/>
            <a:ext cx="5397500" cy="0"/>
          </a:xfrm>
          <a:custGeom>
            <a:avLst/>
            <a:gdLst/>
            <a:ahLst/>
            <a:cxnLst/>
            <a:rect l="l" t="t" r="r" b="b"/>
            <a:pathLst>
              <a:path w="5397500">
                <a:moveTo>
                  <a:pt x="0" y="0"/>
                </a:moveTo>
                <a:lnTo>
                  <a:pt x="5397500" y="0"/>
                </a:lnTo>
              </a:path>
            </a:pathLst>
          </a:custGeom>
          <a:ln w="38100">
            <a:solidFill>
              <a:srgbClr val="747676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061200" y="579627"/>
            <a:ext cx="2921635" cy="47897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00" u="none" spc="-300" dirty="0"/>
              <a:t>TRANCE STATES</a:t>
            </a:r>
            <a:endParaRPr sz="3000" spc="-300" dirty="0"/>
          </a:p>
        </p:txBody>
      </p:sp>
      <p:sp>
        <p:nvSpPr>
          <p:cNvPr id="6" name="object 6"/>
          <p:cNvSpPr txBox="1"/>
          <p:nvPr/>
        </p:nvSpPr>
        <p:spPr>
          <a:xfrm>
            <a:off x="7061200" y="1854200"/>
            <a:ext cx="5196205" cy="478028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660"/>
              </a:spcBef>
            </a:pPr>
            <a:r>
              <a:rPr sz="3200" spc="30" dirty="0">
                <a:solidFill>
                  <a:srgbClr val="5C5C5C"/>
                </a:solidFill>
                <a:latin typeface="Palatino Linotype"/>
                <a:cs typeface="Palatino Linotype"/>
              </a:rPr>
              <a:t>These </a:t>
            </a:r>
            <a:r>
              <a:rPr sz="3200" dirty="0">
                <a:solidFill>
                  <a:srgbClr val="5C5C5C"/>
                </a:solidFill>
                <a:latin typeface="Palatino Linotype"/>
                <a:cs typeface="Palatino Linotype"/>
              </a:rPr>
              <a:t>experiences  </a:t>
            </a:r>
            <a:r>
              <a:rPr sz="3200" spc="-40" dirty="0">
                <a:solidFill>
                  <a:srgbClr val="5C5C5C"/>
                </a:solidFill>
                <a:latin typeface="Palatino Linotype"/>
                <a:cs typeface="Palatino Linotype"/>
              </a:rPr>
              <a:t>presumably </a:t>
            </a:r>
            <a:r>
              <a:rPr sz="32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induce </a:t>
            </a:r>
            <a:r>
              <a:rPr sz="3200" spc="-65" dirty="0">
                <a:solidFill>
                  <a:srgbClr val="5C5C5C"/>
                </a:solidFill>
                <a:latin typeface="Palatino Linotype"/>
                <a:cs typeface="Palatino Linotype"/>
              </a:rPr>
              <a:t>a </a:t>
            </a:r>
            <a:r>
              <a:rPr sz="3200" spc="40" dirty="0">
                <a:solidFill>
                  <a:srgbClr val="5C5C5C"/>
                </a:solidFill>
                <a:latin typeface="Palatino Linotype"/>
                <a:cs typeface="Palatino Linotype"/>
              </a:rPr>
              <a:t>state </a:t>
            </a:r>
            <a:r>
              <a:rPr sz="32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of  </a:t>
            </a:r>
            <a:r>
              <a:rPr sz="3200" spc="0" dirty="0">
                <a:solidFill>
                  <a:srgbClr val="5C5C5C"/>
                </a:solidFill>
                <a:latin typeface="Palatino Linotype"/>
                <a:cs typeface="Palatino Linotype"/>
              </a:rPr>
              <a:t>relaxation </a:t>
            </a:r>
            <a:r>
              <a:rPr sz="3200" spc="35" dirty="0">
                <a:solidFill>
                  <a:srgbClr val="5C5C5C"/>
                </a:solidFill>
                <a:latin typeface="Palatino Linotype"/>
                <a:cs typeface="Palatino Linotype"/>
              </a:rPr>
              <a:t>that </a:t>
            </a:r>
            <a:r>
              <a:rPr sz="32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replaces </a:t>
            </a:r>
            <a:r>
              <a:rPr sz="3200" spc="5" dirty="0">
                <a:solidFill>
                  <a:srgbClr val="5C5C5C"/>
                </a:solidFill>
                <a:latin typeface="Palatino Linotype"/>
                <a:cs typeface="Palatino Linotype"/>
              </a:rPr>
              <a:t>fast  </a:t>
            </a:r>
            <a:r>
              <a:rPr sz="32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brain </a:t>
            </a:r>
            <a:r>
              <a:rPr sz="320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activity </a:t>
            </a:r>
            <a:r>
              <a:rPr sz="3200" spc="5" dirty="0">
                <a:solidFill>
                  <a:srgbClr val="5C5C5C"/>
                </a:solidFill>
                <a:latin typeface="Palatino Linotype"/>
                <a:cs typeface="Palatino Linotype"/>
              </a:rPr>
              <a:t>in </a:t>
            </a:r>
            <a:r>
              <a:rPr sz="3200" spc="40" dirty="0">
                <a:solidFill>
                  <a:srgbClr val="5C5C5C"/>
                </a:solidFill>
                <a:latin typeface="Palatino Linotype"/>
                <a:cs typeface="Palatino Linotype"/>
              </a:rPr>
              <a:t>the </a:t>
            </a:r>
            <a:r>
              <a:rPr sz="3200" spc="5" dirty="0">
                <a:solidFill>
                  <a:srgbClr val="5C5C5C"/>
                </a:solidFill>
                <a:latin typeface="Palatino Linotype"/>
                <a:cs typeface="Palatino Linotype"/>
              </a:rPr>
              <a:t>front  </a:t>
            </a:r>
            <a:r>
              <a:rPr sz="32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areas </a:t>
            </a:r>
            <a:r>
              <a:rPr sz="32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of </a:t>
            </a:r>
            <a:r>
              <a:rPr sz="3200" spc="40" dirty="0">
                <a:solidFill>
                  <a:srgbClr val="5C5C5C"/>
                </a:solidFill>
                <a:latin typeface="Palatino Linotype"/>
                <a:cs typeface="Palatino Linotype"/>
              </a:rPr>
              <a:t>the </a:t>
            </a:r>
            <a:r>
              <a:rPr sz="32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brain with </a:t>
            </a:r>
            <a:r>
              <a:rPr sz="320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slow  </a:t>
            </a:r>
            <a:r>
              <a:rPr sz="3200" spc="-114" dirty="0">
                <a:solidFill>
                  <a:srgbClr val="5C5C5C"/>
                </a:solidFill>
                <a:latin typeface="Palatino Linotype"/>
                <a:cs typeface="Palatino Linotype"/>
              </a:rPr>
              <a:t>wave </a:t>
            </a:r>
            <a:r>
              <a:rPr sz="320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activity </a:t>
            </a:r>
            <a:r>
              <a:rPr sz="3200" spc="-5" dirty="0">
                <a:solidFill>
                  <a:srgbClr val="5C5C5C"/>
                </a:solidFill>
                <a:latin typeface="Palatino Linotype"/>
                <a:cs typeface="Palatino Linotype"/>
              </a:rPr>
              <a:t>representing  </a:t>
            </a:r>
            <a:r>
              <a:rPr sz="3200" dirty="0">
                <a:solidFill>
                  <a:srgbClr val="5C5C5C"/>
                </a:solidFill>
                <a:latin typeface="Palatino Linotype"/>
                <a:cs typeface="Palatino Linotype"/>
              </a:rPr>
              <a:t>more </a:t>
            </a:r>
            <a:r>
              <a:rPr sz="3200" spc="5" dirty="0">
                <a:solidFill>
                  <a:srgbClr val="5C5C5C"/>
                </a:solidFill>
                <a:latin typeface="Palatino Linotype"/>
                <a:cs typeface="Palatino Linotype"/>
              </a:rPr>
              <a:t>emotional </a:t>
            </a:r>
            <a:r>
              <a:rPr sz="3200" dirty="0">
                <a:solidFill>
                  <a:srgbClr val="5C5C5C"/>
                </a:solidFill>
                <a:latin typeface="Palatino Linotype"/>
                <a:cs typeface="Palatino Linotype"/>
              </a:rPr>
              <a:t>information  </a:t>
            </a:r>
            <a:r>
              <a:rPr sz="3200" spc="5" dirty="0">
                <a:solidFill>
                  <a:srgbClr val="5C5C5C"/>
                </a:solidFill>
                <a:latin typeface="Palatino Linotype"/>
                <a:cs typeface="Palatino Linotype"/>
              </a:rPr>
              <a:t>(Winkelman</a:t>
            </a:r>
            <a:r>
              <a:rPr sz="3200" spc="7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3200" spc="190" dirty="0">
                <a:solidFill>
                  <a:srgbClr val="5C5C5C"/>
                </a:solidFill>
                <a:latin typeface="Palatino Linotype"/>
                <a:cs typeface="Palatino Linotype"/>
              </a:rPr>
              <a:t>1986)</a:t>
            </a:r>
            <a:endParaRPr sz="3200">
              <a:latin typeface="Palatino Linotype"/>
              <a:cs typeface="Palatino Linotype"/>
            </a:endParaRPr>
          </a:p>
          <a:p>
            <a:pPr marL="190500" marR="252729">
              <a:lnSpc>
                <a:spcPct val="117600"/>
              </a:lnSpc>
              <a:spcBef>
                <a:spcPts val="3279"/>
              </a:spcBef>
            </a:pPr>
            <a:r>
              <a:rPr sz="1700" i="1" spc="-25" dirty="0">
                <a:solidFill>
                  <a:srgbClr val="5C5C5C"/>
                </a:solidFill>
                <a:latin typeface="Palatino Linotype"/>
                <a:cs typeface="Palatino Linotype"/>
              </a:rPr>
              <a:t>Portrait</a:t>
            </a:r>
            <a:r>
              <a:rPr sz="1700" i="1" spc="-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35" dirty="0">
                <a:solidFill>
                  <a:srgbClr val="5C5C5C"/>
                </a:solidFill>
                <a:latin typeface="Palatino Linotype"/>
                <a:cs typeface="Palatino Linotype"/>
              </a:rPr>
              <a:t>of</a:t>
            </a:r>
            <a:r>
              <a:rPr sz="1700" i="1" spc="-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40" dirty="0">
                <a:solidFill>
                  <a:srgbClr val="5C5C5C"/>
                </a:solidFill>
                <a:latin typeface="Palatino Linotype"/>
                <a:cs typeface="Palatino Linotype"/>
              </a:rPr>
              <a:t>a</a:t>
            </a:r>
            <a:r>
              <a:rPr sz="1700" i="1" spc="-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-40" dirty="0">
                <a:solidFill>
                  <a:srgbClr val="5C5C5C"/>
                </a:solidFill>
                <a:latin typeface="Palatino Linotype"/>
                <a:cs typeface="Palatino Linotype"/>
              </a:rPr>
              <a:t>medicine</a:t>
            </a:r>
            <a:r>
              <a:rPr sz="1700" i="1" spc="-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-25" dirty="0">
                <a:solidFill>
                  <a:srgbClr val="5C5C5C"/>
                </a:solidFill>
                <a:latin typeface="Palatino Linotype"/>
                <a:cs typeface="Palatino Linotype"/>
              </a:rPr>
              <a:t>man,</a:t>
            </a:r>
            <a:r>
              <a:rPr sz="1700" i="1" spc="-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-5" dirty="0">
                <a:solidFill>
                  <a:srgbClr val="5C5C5C"/>
                </a:solidFill>
                <a:latin typeface="Palatino Linotype"/>
                <a:cs typeface="Palatino Linotype"/>
              </a:rPr>
              <a:t>Navajo,</a:t>
            </a:r>
            <a:r>
              <a:rPr sz="1700" i="1" spc="-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-50" dirty="0">
                <a:solidFill>
                  <a:srgbClr val="5C5C5C"/>
                </a:solidFill>
                <a:latin typeface="Palatino Linotype"/>
                <a:cs typeface="Palatino Linotype"/>
              </a:rPr>
              <a:t>in</a:t>
            </a:r>
            <a:r>
              <a:rPr sz="1700" i="1" spc="-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-20" dirty="0">
                <a:solidFill>
                  <a:srgbClr val="5C5C5C"/>
                </a:solidFill>
                <a:latin typeface="Palatino Linotype"/>
                <a:cs typeface="Palatino Linotype"/>
              </a:rPr>
              <a:t>trance.</a:t>
            </a:r>
            <a:r>
              <a:rPr sz="1700" i="1" spc="-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-25" dirty="0">
                <a:solidFill>
                  <a:srgbClr val="5C5C5C"/>
                </a:solidFill>
                <a:latin typeface="Palatino Linotype"/>
                <a:cs typeface="Palatino Linotype"/>
              </a:rPr>
              <a:t>Edward</a:t>
            </a:r>
            <a:r>
              <a:rPr sz="1700" i="1" spc="-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dirty="0">
                <a:solidFill>
                  <a:srgbClr val="5C5C5C"/>
                </a:solidFill>
                <a:latin typeface="Palatino Linotype"/>
                <a:cs typeface="Palatino Linotype"/>
              </a:rPr>
              <a:t>S  </a:t>
            </a:r>
            <a:r>
              <a:rPr sz="1700" i="1" spc="-30" dirty="0">
                <a:solidFill>
                  <a:srgbClr val="5C5C5C"/>
                </a:solidFill>
                <a:latin typeface="Palatino Linotype"/>
                <a:cs typeface="Palatino Linotype"/>
              </a:rPr>
              <a:t>Curtis. </a:t>
            </a:r>
            <a:r>
              <a:rPr sz="1700" i="1" spc="-40" dirty="0">
                <a:solidFill>
                  <a:srgbClr val="5C5C5C"/>
                </a:solidFill>
                <a:latin typeface="Palatino Linotype"/>
                <a:cs typeface="Palatino Linotype"/>
              </a:rPr>
              <a:t>Wellcome </a:t>
            </a:r>
            <a:r>
              <a:rPr sz="1700" i="1" spc="-35" dirty="0">
                <a:solidFill>
                  <a:srgbClr val="5C5C5C"/>
                </a:solidFill>
                <a:latin typeface="Palatino Linotype"/>
                <a:cs typeface="Palatino Linotype"/>
              </a:rPr>
              <a:t>Images </a:t>
            </a:r>
            <a:r>
              <a:rPr sz="1700" i="1" spc="-30" dirty="0">
                <a:solidFill>
                  <a:srgbClr val="5C5C5C"/>
                </a:solidFill>
                <a:latin typeface="Palatino Linotype"/>
                <a:cs typeface="Palatino Linotype"/>
              </a:rPr>
              <a:t>CC </a:t>
            </a:r>
            <a:r>
              <a:rPr sz="1700" i="1" spc="-110" dirty="0">
                <a:solidFill>
                  <a:srgbClr val="5C5C5C"/>
                </a:solidFill>
                <a:latin typeface="Palatino Linotype"/>
                <a:cs typeface="Palatino Linotype"/>
              </a:rPr>
              <a:t>BY </a:t>
            </a:r>
            <a:r>
              <a:rPr sz="1700" i="1" spc="50" dirty="0">
                <a:solidFill>
                  <a:srgbClr val="5C5C5C"/>
                </a:solidFill>
                <a:latin typeface="Palatino Linotype"/>
                <a:cs typeface="Palatino Linotype"/>
              </a:rPr>
              <a:t>4.0. </a:t>
            </a:r>
            <a:r>
              <a:rPr sz="1700" i="1" spc="-15" dirty="0">
                <a:solidFill>
                  <a:srgbClr val="5C5C5C"/>
                </a:solidFill>
                <a:latin typeface="Palatino Linotype"/>
                <a:cs typeface="Palatino Linotype"/>
              </a:rPr>
              <a:t>via </a:t>
            </a:r>
            <a:r>
              <a:rPr sz="1700" i="1" spc="-10" dirty="0">
                <a:solidFill>
                  <a:srgbClr val="5C5C5C"/>
                </a:solidFill>
                <a:latin typeface="Palatino Linotype"/>
                <a:cs typeface="Palatino Linotype"/>
              </a:rPr>
              <a:t>Wikimedia  </a:t>
            </a:r>
            <a:r>
              <a:rPr sz="1700" i="1" spc="-45" dirty="0">
                <a:solidFill>
                  <a:srgbClr val="5C5C5C"/>
                </a:solidFill>
                <a:latin typeface="Palatino Linotype"/>
                <a:cs typeface="Palatino Linotype"/>
              </a:rPr>
              <a:t>Commons</a:t>
            </a:r>
            <a:endParaRPr sz="17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9575800"/>
            <a:ext cx="54133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This </a:t>
            </a:r>
            <a:r>
              <a:rPr sz="900"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Teaching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Exercise</a:t>
            </a:r>
            <a:r>
              <a:rPr sz="900" spc="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is </a:t>
            </a:r>
            <a:r>
              <a:rPr sz="9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provided </a:t>
            </a:r>
            <a:r>
              <a:rPr sz="90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by </a:t>
            </a: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the </a:t>
            </a:r>
            <a:r>
              <a:rPr sz="900" u="sng" spc="-1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Human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Relations </a:t>
            </a:r>
            <a:r>
              <a:rPr sz="900"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Area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Files</a:t>
            </a:r>
            <a:r>
              <a:rPr sz="900" spc="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0" dirty="0">
                <a:solidFill>
                  <a:srgbClr val="5C5C5C"/>
                </a:solidFill>
                <a:latin typeface="Palatino Linotype"/>
                <a:cs typeface="Palatino Linotype"/>
              </a:rPr>
              <a:t>at </a:t>
            </a:r>
            <a:r>
              <a:rPr sz="90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Yale </a:t>
            </a:r>
            <a:r>
              <a:rPr sz="9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University </a:t>
            </a:r>
            <a:r>
              <a:rPr sz="900" dirty="0">
                <a:solidFill>
                  <a:srgbClr val="5C5C5C"/>
                </a:solidFill>
                <a:latin typeface="Palatino Linotype"/>
                <a:cs typeface="Palatino Linotype"/>
              </a:rPr>
              <a:t>in </a:t>
            </a:r>
            <a:r>
              <a:rPr sz="9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New</a:t>
            </a:r>
            <a:r>
              <a:rPr sz="900" spc="-4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Haven,</a:t>
            </a:r>
            <a:endParaRPr sz="9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33236" y="9584370"/>
            <a:ext cx="155575" cy="15621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CT</a:t>
            </a:r>
            <a:endParaRPr sz="90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22900" y="0"/>
            <a:ext cx="75819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0160" y="4876798"/>
            <a:ext cx="4521200" cy="635"/>
          </a:xfrm>
          <a:custGeom>
            <a:avLst/>
            <a:gdLst/>
            <a:ahLst/>
            <a:cxnLst/>
            <a:rect l="l" t="t" r="r" b="b"/>
            <a:pathLst>
              <a:path w="4521200" h="635">
                <a:moveTo>
                  <a:pt x="0" y="1"/>
                </a:moveTo>
                <a:lnTo>
                  <a:pt x="4521159" y="0"/>
                </a:lnTo>
              </a:path>
            </a:pathLst>
          </a:custGeom>
          <a:ln w="38100">
            <a:solidFill>
              <a:srgbClr val="747676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09600" y="1305686"/>
            <a:ext cx="4497705" cy="337121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 marR="5080">
              <a:lnSpc>
                <a:spcPct val="84900"/>
              </a:lnSpc>
              <a:spcBef>
                <a:spcPts val="770"/>
              </a:spcBef>
            </a:pPr>
            <a:r>
              <a:rPr sz="3600" spc="10" dirty="0">
                <a:solidFill>
                  <a:srgbClr val="5C5C5C"/>
                </a:solidFill>
                <a:latin typeface="Palatino Linotype"/>
                <a:cs typeface="Palatino Linotype"/>
              </a:rPr>
              <a:t>Institutionalized  </a:t>
            </a:r>
            <a:r>
              <a:rPr sz="3600" spc="25" dirty="0">
                <a:solidFill>
                  <a:srgbClr val="5C5C5C"/>
                </a:solidFill>
                <a:latin typeface="Palatino Linotype"/>
                <a:cs typeface="Palatino Linotype"/>
              </a:rPr>
              <a:t>trances </a:t>
            </a:r>
            <a:r>
              <a:rPr sz="36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are </a:t>
            </a:r>
            <a:r>
              <a:rPr sz="3600" spc="-40" dirty="0">
                <a:solidFill>
                  <a:srgbClr val="5C5C5C"/>
                </a:solidFill>
                <a:latin typeface="Palatino Linotype"/>
                <a:cs typeface="Palatino Linotype"/>
              </a:rPr>
              <a:t>generally  </a:t>
            </a:r>
            <a:r>
              <a:rPr sz="3600" spc="-100" dirty="0">
                <a:solidFill>
                  <a:srgbClr val="5C5C5C"/>
                </a:solidFill>
                <a:latin typeface="Palatino Linotype"/>
                <a:cs typeface="Palatino Linotype"/>
              </a:rPr>
              <a:t>divided </a:t>
            </a:r>
            <a:r>
              <a:rPr sz="3600" spc="40" dirty="0">
                <a:solidFill>
                  <a:srgbClr val="5C5C5C"/>
                </a:solidFill>
                <a:latin typeface="Palatino Linotype"/>
                <a:cs typeface="Palatino Linotype"/>
              </a:rPr>
              <a:t>into  </a:t>
            </a:r>
            <a:r>
              <a:rPr sz="3600" spc="5" dirty="0">
                <a:solidFill>
                  <a:srgbClr val="5C5C5C"/>
                </a:solidFill>
                <a:latin typeface="Palatino Linotype"/>
                <a:cs typeface="Palatino Linotype"/>
              </a:rPr>
              <a:t>experiences </a:t>
            </a:r>
            <a:r>
              <a:rPr sz="3600" spc="15" dirty="0">
                <a:solidFill>
                  <a:srgbClr val="5C5C5C"/>
                </a:solidFill>
                <a:latin typeface="Palatino Linotype"/>
                <a:cs typeface="Palatino Linotype"/>
              </a:rPr>
              <a:t>in </a:t>
            </a:r>
            <a:r>
              <a:rPr sz="36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which  </a:t>
            </a:r>
            <a:r>
              <a:rPr sz="3600" spc="55" dirty="0">
                <a:solidFill>
                  <a:srgbClr val="5C5C5C"/>
                </a:solidFill>
                <a:latin typeface="Palatino Linotype"/>
                <a:cs typeface="Palatino Linotype"/>
              </a:rPr>
              <a:t>the </a:t>
            </a:r>
            <a:r>
              <a:rPr sz="3600" spc="10" dirty="0">
                <a:solidFill>
                  <a:srgbClr val="5C5C5C"/>
                </a:solidFill>
                <a:latin typeface="Palatino Linotype"/>
                <a:cs typeface="Palatino Linotype"/>
              </a:rPr>
              <a:t>soul </a:t>
            </a:r>
            <a:r>
              <a:rPr sz="3600" spc="50" dirty="0">
                <a:solidFill>
                  <a:srgbClr val="5C5C5C"/>
                </a:solidFill>
                <a:latin typeface="Palatino Linotype"/>
                <a:cs typeface="Palatino Linotype"/>
              </a:rPr>
              <a:t>is </a:t>
            </a:r>
            <a:r>
              <a:rPr sz="360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believed </a:t>
            </a:r>
            <a:r>
              <a:rPr sz="3600" spc="75" dirty="0">
                <a:solidFill>
                  <a:srgbClr val="5C5C5C"/>
                </a:solidFill>
                <a:latin typeface="Palatino Linotype"/>
                <a:cs typeface="Palatino Linotype"/>
              </a:rPr>
              <a:t>to  </a:t>
            </a:r>
            <a:r>
              <a:rPr sz="3600" spc="-50" dirty="0">
                <a:solidFill>
                  <a:srgbClr val="5C5C5C"/>
                </a:solidFill>
                <a:latin typeface="Palatino Linotype"/>
                <a:cs typeface="Palatino Linotype"/>
              </a:rPr>
              <a:t>leave </a:t>
            </a:r>
            <a:r>
              <a:rPr sz="3600" spc="55" dirty="0">
                <a:solidFill>
                  <a:srgbClr val="5C5C5C"/>
                </a:solidFill>
                <a:latin typeface="Palatino Linotype"/>
                <a:cs typeface="Palatino Linotype"/>
              </a:rPr>
              <a:t>the </a:t>
            </a:r>
            <a:r>
              <a:rPr sz="3600" spc="-120" dirty="0">
                <a:solidFill>
                  <a:srgbClr val="5C5C5C"/>
                </a:solidFill>
                <a:latin typeface="Palatino Linotype"/>
                <a:cs typeface="Palatino Linotype"/>
              </a:rPr>
              <a:t>body, </a:t>
            </a:r>
            <a:r>
              <a:rPr sz="3600" i="1" spc="-40" dirty="0">
                <a:solidFill>
                  <a:srgbClr val="5C5C5C"/>
                </a:solidFill>
                <a:latin typeface="Palatino Linotype"/>
                <a:cs typeface="Palatino Linotype"/>
              </a:rPr>
              <a:t>we </a:t>
            </a:r>
            <a:r>
              <a:rPr sz="3600" i="1" spc="-30" dirty="0">
                <a:solidFill>
                  <a:srgbClr val="5C5C5C"/>
                </a:solidFill>
                <a:latin typeface="Palatino Linotype"/>
                <a:cs typeface="Palatino Linotype"/>
              </a:rPr>
              <a:t>will  call </a:t>
            </a:r>
            <a:r>
              <a:rPr sz="3600" i="1" spc="-15" dirty="0">
                <a:solidFill>
                  <a:srgbClr val="5C5C5C"/>
                </a:solidFill>
                <a:latin typeface="Palatino Linotype"/>
                <a:cs typeface="Palatino Linotype"/>
              </a:rPr>
              <a:t>those </a:t>
            </a:r>
            <a:r>
              <a:rPr sz="3600" i="1" spc="-210" dirty="0">
                <a:solidFill>
                  <a:srgbClr val="5C5C5C"/>
                </a:solidFill>
                <a:latin typeface="Palatino Linotype"/>
                <a:cs typeface="Palatino Linotype"/>
              </a:rPr>
              <a:t>Type</a:t>
            </a:r>
            <a:r>
              <a:rPr sz="3600" i="1" spc="-30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3600" i="1" spc="-15" dirty="0">
                <a:solidFill>
                  <a:srgbClr val="5C5C5C"/>
                </a:solidFill>
                <a:latin typeface="Palatino Linotype"/>
                <a:cs typeface="Palatino Linotype"/>
              </a:rPr>
              <a:t>A</a:t>
            </a:r>
            <a:r>
              <a:rPr sz="36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…</a:t>
            </a:r>
            <a:endParaRPr sz="3600">
              <a:latin typeface="Palatino Linotype"/>
              <a:cs typeface="Palatino Linotyp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0682" y="5418109"/>
            <a:ext cx="3237230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b="1" dirty="0">
                <a:solidFill>
                  <a:srgbClr val="5C5C5C"/>
                </a:solidFill>
                <a:latin typeface="Arial"/>
                <a:cs typeface="Arial"/>
              </a:rPr>
              <a:t>TYPE A</a:t>
            </a:r>
            <a:endParaRPr sz="50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9600" y="7002780"/>
            <a:ext cx="4646295" cy="1409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>
              <a:lnSpc>
                <a:spcPct val="106200"/>
              </a:lnSpc>
              <a:spcBef>
                <a:spcPts val="130"/>
              </a:spcBef>
            </a:pPr>
            <a:r>
              <a:rPr sz="1700" i="1" spc="-35" dirty="0">
                <a:solidFill>
                  <a:srgbClr val="5C5C5C"/>
                </a:solidFill>
                <a:latin typeface="Palatino Linotype"/>
                <a:cs typeface="Palatino Linotype"/>
              </a:rPr>
              <a:t>The </a:t>
            </a:r>
            <a:r>
              <a:rPr sz="1700" i="1" spc="-15" dirty="0">
                <a:solidFill>
                  <a:srgbClr val="5C5C5C"/>
                </a:solidFill>
                <a:latin typeface="Palatino Linotype"/>
                <a:cs typeface="Palatino Linotype"/>
              </a:rPr>
              <a:t>Pythia, </a:t>
            </a:r>
            <a:r>
              <a:rPr sz="1700" i="1" spc="-10" dirty="0">
                <a:solidFill>
                  <a:srgbClr val="5C5C5C"/>
                </a:solidFill>
                <a:latin typeface="Palatino Linotype"/>
                <a:cs typeface="Palatino Linotype"/>
              </a:rPr>
              <a:t>or </a:t>
            </a:r>
            <a:r>
              <a:rPr sz="1700" i="1" spc="-25" dirty="0">
                <a:solidFill>
                  <a:srgbClr val="5C5C5C"/>
                </a:solidFill>
                <a:latin typeface="Palatino Linotype"/>
                <a:cs typeface="Palatino Linotype"/>
              </a:rPr>
              <a:t>high </a:t>
            </a:r>
            <a:r>
              <a:rPr sz="1700" i="1" spc="-35" dirty="0">
                <a:solidFill>
                  <a:srgbClr val="5C5C5C"/>
                </a:solidFill>
                <a:latin typeface="Palatino Linotype"/>
                <a:cs typeface="Palatino Linotype"/>
              </a:rPr>
              <a:t>priestess </a:t>
            </a:r>
            <a:r>
              <a:rPr sz="1700" i="1" spc="-10" dirty="0">
                <a:solidFill>
                  <a:srgbClr val="5C5C5C"/>
                </a:solidFill>
                <a:latin typeface="Palatino Linotype"/>
                <a:cs typeface="Palatino Linotype"/>
              </a:rPr>
              <a:t>who </a:t>
            </a:r>
            <a:r>
              <a:rPr sz="1700" i="1" spc="-20" dirty="0">
                <a:solidFill>
                  <a:srgbClr val="5C5C5C"/>
                </a:solidFill>
                <a:latin typeface="Palatino Linotype"/>
                <a:cs typeface="Palatino Linotype"/>
              </a:rPr>
              <a:t>held </a:t>
            </a:r>
            <a:r>
              <a:rPr sz="1700" i="1" spc="-40" dirty="0">
                <a:solidFill>
                  <a:srgbClr val="5C5C5C"/>
                </a:solidFill>
                <a:latin typeface="Palatino Linotype"/>
                <a:cs typeface="Palatino Linotype"/>
              </a:rPr>
              <a:t>court </a:t>
            </a:r>
            <a:r>
              <a:rPr sz="1700" i="1" spc="25" dirty="0">
                <a:solidFill>
                  <a:srgbClr val="5C5C5C"/>
                </a:solidFill>
                <a:latin typeface="Palatino Linotype"/>
                <a:cs typeface="Palatino Linotype"/>
              </a:rPr>
              <a:t>at </a:t>
            </a:r>
            <a:r>
              <a:rPr sz="1700" i="1" spc="-20" dirty="0">
                <a:solidFill>
                  <a:srgbClr val="5C5C5C"/>
                </a:solidFill>
                <a:latin typeface="Palatino Linotype"/>
                <a:cs typeface="Palatino Linotype"/>
              </a:rPr>
              <a:t>Pytho,  </a:t>
            </a:r>
            <a:r>
              <a:rPr sz="1700" i="1" spc="-30" dirty="0">
                <a:solidFill>
                  <a:srgbClr val="5C5C5C"/>
                </a:solidFill>
                <a:latin typeface="Palatino Linotype"/>
                <a:cs typeface="Palatino Linotype"/>
              </a:rPr>
              <a:t>would </a:t>
            </a:r>
            <a:r>
              <a:rPr sz="1700" i="1" spc="-35" dirty="0">
                <a:solidFill>
                  <a:srgbClr val="5C5C5C"/>
                </a:solidFill>
                <a:latin typeface="Palatino Linotype"/>
                <a:cs typeface="Palatino Linotype"/>
              </a:rPr>
              <a:t>channel prophecies </a:t>
            </a:r>
            <a:r>
              <a:rPr sz="1700" i="1" spc="-25" dirty="0">
                <a:solidFill>
                  <a:srgbClr val="5C5C5C"/>
                </a:solidFill>
                <a:latin typeface="Palatino Linotype"/>
                <a:cs typeface="Palatino Linotype"/>
              </a:rPr>
              <a:t>from </a:t>
            </a:r>
            <a:r>
              <a:rPr sz="1700" i="1" spc="-10" dirty="0">
                <a:solidFill>
                  <a:srgbClr val="5C5C5C"/>
                </a:solidFill>
                <a:latin typeface="Palatino Linotype"/>
                <a:cs typeface="Palatino Linotype"/>
              </a:rPr>
              <a:t>Apollo </a:t>
            </a:r>
            <a:r>
              <a:rPr sz="1700" i="1" spc="-50" dirty="0">
                <a:solidFill>
                  <a:srgbClr val="5C5C5C"/>
                </a:solidFill>
                <a:latin typeface="Palatino Linotype"/>
                <a:cs typeface="Palatino Linotype"/>
              </a:rPr>
              <a:t>in </a:t>
            </a:r>
            <a:r>
              <a:rPr sz="1700" i="1" spc="40" dirty="0">
                <a:solidFill>
                  <a:srgbClr val="5C5C5C"/>
                </a:solidFill>
                <a:latin typeface="Palatino Linotype"/>
                <a:cs typeface="Palatino Linotype"/>
              </a:rPr>
              <a:t>a </a:t>
            </a:r>
            <a:r>
              <a:rPr sz="1700" i="1" spc="-15" dirty="0">
                <a:solidFill>
                  <a:srgbClr val="5C5C5C"/>
                </a:solidFill>
                <a:latin typeface="Palatino Linotype"/>
                <a:cs typeface="Palatino Linotype"/>
              </a:rPr>
              <a:t>dreamlike  </a:t>
            </a:r>
            <a:r>
              <a:rPr sz="1700" i="1" spc="-30" dirty="0">
                <a:solidFill>
                  <a:srgbClr val="5C5C5C"/>
                </a:solidFill>
                <a:latin typeface="Palatino Linotype"/>
                <a:cs typeface="Palatino Linotype"/>
              </a:rPr>
              <a:t>trance </a:t>
            </a:r>
            <a:r>
              <a:rPr sz="1700" i="1" spc="-15" dirty="0">
                <a:solidFill>
                  <a:srgbClr val="5C5C5C"/>
                </a:solidFill>
                <a:latin typeface="Palatino Linotype"/>
                <a:cs typeface="Palatino Linotype"/>
              </a:rPr>
              <a:t>seated </a:t>
            </a:r>
            <a:r>
              <a:rPr sz="1700" i="1" spc="-5" dirty="0">
                <a:solidFill>
                  <a:srgbClr val="5C5C5C"/>
                </a:solidFill>
                <a:latin typeface="Palatino Linotype"/>
                <a:cs typeface="Palatino Linotype"/>
              </a:rPr>
              <a:t>above </a:t>
            </a:r>
            <a:r>
              <a:rPr sz="1700" i="1" spc="-35" dirty="0">
                <a:solidFill>
                  <a:srgbClr val="5C5C5C"/>
                </a:solidFill>
                <a:latin typeface="Palatino Linotype"/>
                <a:cs typeface="Palatino Linotype"/>
              </a:rPr>
              <a:t>medicinal </a:t>
            </a:r>
            <a:r>
              <a:rPr sz="1700" i="1" spc="-15" dirty="0">
                <a:solidFill>
                  <a:srgbClr val="5C5C5C"/>
                </a:solidFill>
                <a:latin typeface="Palatino Linotype"/>
                <a:cs typeface="Palatino Linotype"/>
              </a:rPr>
              <a:t>smokes. </a:t>
            </a:r>
            <a:r>
              <a:rPr sz="1700" i="1" spc="-35" dirty="0">
                <a:solidFill>
                  <a:srgbClr val="5C5C5C"/>
                </a:solidFill>
                <a:latin typeface="Palatino Linotype"/>
                <a:cs typeface="Palatino Linotype"/>
              </a:rPr>
              <a:t>Oracle </a:t>
            </a:r>
            <a:r>
              <a:rPr sz="1700" i="1" spc="35" dirty="0">
                <a:solidFill>
                  <a:srgbClr val="5C5C5C"/>
                </a:solidFill>
                <a:latin typeface="Palatino Linotype"/>
                <a:cs typeface="Palatino Linotype"/>
              </a:rPr>
              <a:t>of</a:t>
            </a:r>
            <a:r>
              <a:rPr sz="1700" i="1" spc="-204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-30" dirty="0">
                <a:solidFill>
                  <a:srgbClr val="5C5C5C"/>
                </a:solidFill>
                <a:latin typeface="Palatino Linotype"/>
                <a:cs typeface="Palatino Linotype"/>
              </a:rPr>
              <a:t>Delphi  Entranced. </a:t>
            </a:r>
            <a:r>
              <a:rPr sz="1700" i="1" spc="-15" dirty="0">
                <a:solidFill>
                  <a:srgbClr val="5C5C5C"/>
                </a:solidFill>
                <a:latin typeface="Palatino Linotype"/>
                <a:cs typeface="Palatino Linotype"/>
              </a:rPr>
              <a:t>Detail </a:t>
            </a:r>
            <a:r>
              <a:rPr sz="1700" i="1" spc="35" dirty="0">
                <a:solidFill>
                  <a:srgbClr val="5C5C5C"/>
                </a:solidFill>
                <a:latin typeface="Palatino Linotype"/>
                <a:cs typeface="Palatino Linotype"/>
              </a:rPr>
              <a:t>of </a:t>
            </a:r>
            <a:r>
              <a:rPr sz="1700" i="1" spc="-45" dirty="0">
                <a:solidFill>
                  <a:srgbClr val="5C5C5C"/>
                </a:solidFill>
                <a:latin typeface="Palatino Linotype"/>
                <a:cs typeface="Palatino Linotype"/>
              </a:rPr>
              <a:t>Etching </a:t>
            </a:r>
            <a:r>
              <a:rPr sz="1700" i="1" spc="-40" dirty="0">
                <a:solidFill>
                  <a:srgbClr val="5C5C5C"/>
                </a:solidFill>
                <a:latin typeface="Palatino Linotype"/>
                <a:cs typeface="Palatino Linotype"/>
              </a:rPr>
              <a:t>by Heinrich</a:t>
            </a:r>
            <a:r>
              <a:rPr sz="1700" i="1" spc="-24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-35" dirty="0">
                <a:solidFill>
                  <a:srgbClr val="5C5C5C"/>
                </a:solidFill>
                <a:latin typeface="Palatino Linotype"/>
                <a:cs typeface="Palatino Linotype"/>
              </a:rPr>
              <a:t>Leutemann.</a:t>
            </a:r>
            <a:endParaRPr sz="170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700" i="1" spc="-45" dirty="0">
                <a:solidFill>
                  <a:srgbClr val="5C5C5C"/>
                </a:solidFill>
                <a:latin typeface="Palatino Linotype"/>
                <a:cs typeface="Palatino Linotype"/>
              </a:rPr>
              <a:t>Public </a:t>
            </a:r>
            <a:r>
              <a:rPr sz="1700" i="1" spc="-35" dirty="0">
                <a:solidFill>
                  <a:srgbClr val="5C5C5C"/>
                </a:solidFill>
                <a:latin typeface="Palatino Linotype"/>
                <a:cs typeface="Palatino Linotype"/>
              </a:rPr>
              <a:t>Domain</a:t>
            </a:r>
            <a:r>
              <a:rPr sz="1700" i="1" spc="-7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-20" dirty="0">
                <a:solidFill>
                  <a:srgbClr val="5C5C5C"/>
                </a:solidFill>
                <a:latin typeface="Palatino Linotype"/>
                <a:cs typeface="Palatino Linotype"/>
              </a:rPr>
              <a:t>Image.</a:t>
            </a:r>
            <a:endParaRPr sz="17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1500" y="7061198"/>
            <a:ext cx="6451600" cy="635"/>
          </a:xfrm>
          <a:custGeom>
            <a:avLst/>
            <a:gdLst/>
            <a:ahLst/>
            <a:cxnLst/>
            <a:rect l="l" t="t" r="r" b="b"/>
            <a:pathLst>
              <a:path w="6451600" h="634">
                <a:moveTo>
                  <a:pt x="0" y="1"/>
                </a:moveTo>
                <a:lnTo>
                  <a:pt x="6451600" y="0"/>
                </a:lnTo>
              </a:path>
            </a:pathLst>
          </a:custGeom>
          <a:ln w="38100">
            <a:solidFill>
              <a:srgbClr val="747676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09600" y="3390900"/>
            <a:ext cx="5869305" cy="3126740"/>
          </a:xfrm>
          <a:prstGeom prst="rect">
            <a:avLst/>
          </a:prstGeom>
        </p:spPr>
        <p:txBody>
          <a:bodyPr vert="horz" wrap="square" lIns="0" tIns="113665" rIns="0" bIns="0" rtlCol="0">
            <a:spAutoFit/>
          </a:bodyPr>
          <a:lstStyle/>
          <a:p>
            <a:pPr marL="12700" marR="5080">
              <a:lnSpc>
                <a:spcPct val="85600"/>
              </a:lnSpc>
              <a:spcBef>
                <a:spcPts val="895"/>
              </a:spcBef>
            </a:pPr>
            <a:r>
              <a:rPr sz="4600" spc="-80" dirty="0">
                <a:solidFill>
                  <a:srgbClr val="5C5C5C"/>
                </a:solidFill>
                <a:latin typeface="Palatino Linotype"/>
                <a:cs typeface="Palatino Linotype"/>
              </a:rPr>
              <a:t>…and </a:t>
            </a:r>
            <a:r>
              <a:rPr sz="4600" spc="0" dirty="0">
                <a:solidFill>
                  <a:srgbClr val="5C5C5C"/>
                </a:solidFill>
                <a:latin typeface="Palatino Linotype"/>
                <a:cs typeface="Palatino Linotype"/>
              </a:rPr>
              <a:t>experiences </a:t>
            </a:r>
            <a:r>
              <a:rPr sz="4600" spc="10" dirty="0">
                <a:solidFill>
                  <a:srgbClr val="5C5C5C"/>
                </a:solidFill>
                <a:latin typeface="Palatino Linotype"/>
                <a:cs typeface="Palatino Linotype"/>
              </a:rPr>
              <a:t>in  </a:t>
            </a:r>
            <a:r>
              <a:rPr sz="4600" spc="-45" dirty="0">
                <a:solidFill>
                  <a:srgbClr val="5C5C5C"/>
                </a:solidFill>
                <a:latin typeface="Palatino Linotype"/>
                <a:cs typeface="Palatino Linotype"/>
              </a:rPr>
              <a:t>which </a:t>
            </a:r>
            <a:r>
              <a:rPr sz="4600" spc="-90" dirty="0">
                <a:solidFill>
                  <a:srgbClr val="5C5C5C"/>
                </a:solidFill>
                <a:latin typeface="Palatino Linotype"/>
                <a:cs typeface="Palatino Linotype"/>
              </a:rPr>
              <a:t>a </a:t>
            </a:r>
            <a:r>
              <a:rPr sz="4600" dirty="0">
                <a:solidFill>
                  <a:srgbClr val="5C5C5C"/>
                </a:solidFill>
                <a:latin typeface="Palatino Linotype"/>
                <a:cs typeface="Palatino Linotype"/>
              </a:rPr>
              <a:t>person’s </a:t>
            </a:r>
            <a:r>
              <a:rPr sz="4600" spc="-135" dirty="0">
                <a:solidFill>
                  <a:srgbClr val="5C5C5C"/>
                </a:solidFill>
                <a:latin typeface="Palatino Linotype"/>
                <a:cs typeface="Palatino Linotype"/>
              </a:rPr>
              <a:t>body  </a:t>
            </a:r>
            <a:r>
              <a:rPr sz="4600" spc="50" dirty="0">
                <a:solidFill>
                  <a:srgbClr val="5C5C5C"/>
                </a:solidFill>
                <a:latin typeface="Palatino Linotype"/>
                <a:cs typeface="Palatino Linotype"/>
              </a:rPr>
              <a:t>is </a:t>
            </a:r>
            <a:r>
              <a:rPr sz="4600" dirty="0">
                <a:solidFill>
                  <a:srgbClr val="5C5C5C"/>
                </a:solidFill>
                <a:latin typeface="Palatino Linotype"/>
                <a:cs typeface="Palatino Linotype"/>
              </a:rPr>
              <a:t>possessed </a:t>
            </a:r>
            <a:r>
              <a:rPr sz="4600" spc="-5" dirty="0">
                <a:solidFill>
                  <a:srgbClr val="5C5C5C"/>
                </a:solidFill>
                <a:latin typeface="Palatino Linotype"/>
                <a:cs typeface="Palatino Linotype"/>
              </a:rPr>
              <a:t>or </a:t>
            </a:r>
            <a:r>
              <a:rPr sz="4600" spc="-20" dirty="0">
                <a:solidFill>
                  <a:srgbClr val="5C5C5C"/>
                </a:solidFill>
                <a:latin typeface="Palatino Linotype"/>
                <a:cs typeface="Palatino Linotype"/>
              </a:rPr>
              <a:t>taken  </a:t>
            </a:r>
            <a:r>
              <a:rPr sz="4600" spc="-80" dirty="0">
                <a:solidFill>
                  <a:srgbClr val="5C5C5C"/>
                </a:solidFill>
                <a:latin typeface="Palatino Linotype"/>
                <a:cs typeface="Palatino Linotype"/>
              </a:rPr>
              <a:t>over </a:t>
            </a:r>
            <a:r>
              <a:rPr sz="4600" spc="-155" dirty="0">
                <a:solidFill>
                  <a:srgbClr val="5C5C5C"/>
                </a:solidFill>
                <a:latin typeface="Palatino Linotype"/>
                <a:cs typeface="Palatino Linotype"/>
              </a:rPr>
              <a:t>by </a:t>
            </a:r>
            <a:r>
              <a:rPr sz="4600" spc="-90" dirty="0">
                <a:solidFill>
                  <a:srgbClr val="5C5C5C"/>
                </a:solidFill>
                <a:latin typeface="Palatino Linotype"/>
                <a:cs typeface="Palatino Linotype"/>
              </a:rPr>
              <a:t>a </a:t>
            </a:r>
            <a:r>
              <a:rPr sz="4600" spc="25" dirty="0">
                <a:solidFill>
                  <a:srgbClr val="5C5C5C"/>
                </a:solidFill>
                <a:latin typeface="Palatino Linotype"/>
                <a:cs typeface="Palatino Linotype"/>
              </a:rPr>
              <a:t>spirit, </a:t>
            </a:r>
            <a:r>
              <a:rPr sz="4600" i="1" spc="-60" dirty="0">
                <a:solidFill>
                  <a:srgbClr val="5C5C5C"/>
                </a:solidFill>
                <a:latin typeface="Palatino Linotype"/>
                <a:cs typeface="Palatino Linotype"/>
              </a:rPr>
              <a:t>we </a:t>
            </a:r>
            <a:r>
              <a:rPr sz="4600" i="1" spc="-50" dirty="0">
                <a:solidFill>
                  <a:srgbClr val="5C5C5C"/>
                </a:solidFill>
                <a:latin typeface="Palatino Linotype"/>
                <a:cs typeface="Palatino Linotype"/>
              </a:rPr>
              <a:t>will  </a:t>
            </a:r>
            <a:r>
              <a:rPr sz="4600" i="1" spc="-45" dirty="0">
                <a:solidFill>
                  <a:srgbClr val="5C5C5C"/>
                </a:solidFill>
                <a:latin typeface="Palatino Linotype"/>
                <a:cs typeface="Palatino Linotype"/>
              </a:rPr>
              <a:t>call </a:t>
            </a:r>
            <a:r>
              <a:rPr sz="4600" i="1" spc="-30" dirty="0">
                <a:solidFill>
                  <a:srgbClr val="5C5C5C"/>
                </a:solidFill>
                <a:latin typeface="Palatino Linotype"/>
                <a:cs typeface="Palatino Linotype"/>
              </a:rPr>
              <a:t>those </a:t>
            </a:r>
            <a:r>
              <a:rPr sz="4600" i="1" spc="-220" dirty="0">
                <a:solidFill>
                  <a:srgbClr val="5C5C5C"/>
                </a:solidFill>
                <a:latin typeface="Palatino Linotype"/>
                <a:cs typeface="Palatino Linotype"/>
              </a:rPr>
              <a:t>“Type</a:t>
            </a:r>
            <a:r>
              <a:rPr sz="4600" i="1" spc="-38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4600" i="1" spc="-95" dirty="0">
                <a:solidFill>
                  <a:srgbClr val="5C5C5C"/>
                </a:solidFill>
                <a:latin typeface="Palatino Linotype"/>
                <a:cs typeface="Palatino Linotype"/>
              </a:rPr>
              <a:t>B”…</a:t>
            </a:r>
            <a:endParaRPr sz="460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7570" y="7772400"/>
            <a:ext cx="5601335" cy="17286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8945" algn="r">
              <a:lnSpc>
                <a:spcPct val="100000"/>
              </a:lnSpc>
              <a:spcBef>
                <a:spcPts val="100"/>
              </a:spcBef>
            </a:pPr>
            <a:r>
              <a:rPr sz="6000" b="1" spc="-300" dirty="0">
                <a:solidFill>
                  <a:srgbClr val="5C5C5C"/>
                </a:solidFill>
                <a:latin typeface="Arial"/>
                <a:cs typeface="Arial"/>
              </a:rPr>
              <a:t>TYPE B</a:t>
            </a:r>
            <a:endParaRPr sz="6000" spc="-3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100"/>
              </a:spcBef>
            </a:pP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This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Teaching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Exercise</a:t>
            </a:r>
            <a:r>
              <a:rPr sz="900" spc="6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is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provided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by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the</a:t>
            </a:r>
            <a:r>
              <a:rPr sz="900" spc="6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u="sng" spc="-1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Human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Relations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Area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Files</a:t>
            </a:r>
            <a:r>
              <a:rPr sz="900" spc="5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0" dirty="0">
                <a:solidFill>
                  <a:srgbClr val="5C5C5C"/>
                </a:solidFill>
                <a:latin typeface="Palatino Linotype"/>
                <a:cs typeface="Palatino Linotype"/>
              </a:rPr>
              <a:t>at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Yale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University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dirty="0">
                <a:solidFill>
                  <a:srgbClr val="5C5C5C"/>
                </a:solidFill>
                <a:latin typeface="Palatino Linotype"/>
                <a:cs typeface="Palatino Linotype"/>
              </a:rPr>
              <a:t>in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New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Haven,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0" dirty="0">
                <a:solidFill>
                  <a:srgbClr val="5C5C5C"/>
                </a:solidFill>
                <a:latin typeface="Palatino Linotype"/>
                <a:cs typeface="Palatino Linotype"/>
              </a:rPr>
              <a:t>CT</a:t>
            </a:r>
            <a:endParaRPr sz="900" dirty="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96100" y="0"/>
            <a:ext cx="61087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3400" y="741680"/>
            <a:ext cx="5677535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600"/>
              </a:lnSpc>
              <a:spcBef>
                <a:spcPts val="100"/>
              </a:spcBef>
            </a:pPr>
            <a:r>
              <a:rPr sz="1700" i="1" spc="-35" dirty="0">
                <a:solidFill>
                  <a:srgbClr val="5C5C5C"/>
                </a:solidFill>
                <a:latin typeface="Palatino Linotype"/>
                <a:cs typeface="Palatino Linotype"/>
              </a:rPr>
              <a:t>The </a:t>
            </a:r>
            <a:r>
              <a:rPr sz="1700" i="1" spc="-40" dirty="0">
                <a:solidFill>
                  <a:srgbClr val="5C5C5C"/>
                </a:solidFill>
                <a:latin typeface="Palatino Linotype"/>
                <a:cs typeface="Palatino Linotype"/>
              </a:rPr>
              <a:t>Sanghyang </a:t>
            </a:r>
            <a:r>
              <a:rPr sz="1700" i="1" spc="-35" dirty="0">
                <a:solidFill>
                  <a:srgbClr val="5C5C5C"/>
                </a:solidFill>
                <a:latin typeface="Palatino Linotype"/>
                <a:cs typeface="Palatino Linotype"/>
              </a:rPr>
              <a:t>dance is </a:t>
            </a:r>
            <a:r>
              <a:rPr sz="1700" i="1" spc="40" dirty="0">
                <a:solidFill>
                  <a:srgbClr val="5C5C5C"/>
                </a:solidFill>
                <a:latin typeface="Palatino Linotype"/>
                <a:cs typeface="Palatino Linotype"/>
              </a:rPr>
              <a:t>a </a:t>
            </a:r>
            <a:r>
              <a:rPr sz="1700" i="1" spc="-35" dirty="0">
                <a:solidFill>
                  <a:srgbClr val="5C5C5C"/>
                </a:solidFill>
                <a:latin typeface="Palatino Linotype"/>
                <a:cs typeface="Palatino Linotype"/>
              </a:rPr>
              <a:t>sacred dance </a:t>
            </a:r>
            <a:r>
              <a:rPr sz="1700" i="1" spc="-15" dirty="0">
                <a:solidFill>
                  <a:srgbClr val="5C5C5C"/>
                </a:solidFill>
                <a:latin typeface="Palatino Linotype"/>
                <a:cs typeface="Palatino Linotype"/>
              </a:rPr>
              <a:t>performed </a:t>
            </a:r>
            <a:r>
              <a:rPr sz="1700" i="1" spc="-40" dirty="0">
                <a:solidFill>
                  <a:srgbClr val="5C5C5C"/>
                </a:solidFill>
                <a:latin typeface="Palatino Linotype"/>
                <a:cs typeface="Palatino Linotype"/>
              </a:rPr>
              <a:t>by </a:t>
            </a:r>
            <a:r>
              <a:rPr sz="1700" i="1" spc="-5" dirty="0">
                <a:solidFill>
                  <a:srgbClr val="5C5C5C"/>
                </a:solidFill>
                <a:latin typeface="Palatino Linotype"/>
                <a:cs typeface="Palatino Linotype"/>
              </a:rPr>
              <a:t>two </a:t>
            </a:r>
            <a:r>
              <a:rPr sz="1700" i="1" spc="-70" dirty="0">
                <a:solidFill>
                  <a:srgbClr val="5C5C5C"/>
                </a:solidFill>
                <a:latin typeface="Palatino Linotype"/>
                <a:cs typeface="Palatino Linotype"/>
              </a:rPr>
              <a:t>young  </a:t>
            </a:r>
            <a:r>
              <a:rPr sz="1700" i="1" spc="-30" dirty="0">
                <a:solidFill>
                  <a:srgbClr val="5C5C5C"/>
                </a:solidFill>
                <a:latin typeface="Palatino Linotype"/>
                <a:cs typeface="Palatino Linotype"/>
              </a:rPr>
              <a:t>girls.</a:t>
            </a:r>
            <a:r>
              <a:rPr sz="1700" i="1" spc="-5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-65" dirty="0">
                <a:solidFill>
                  <a:srgbClr val="5C5C5C"/>
                </a:solidFill>
                <a:latin typeface="Palatino Linotype"/>
                <a:cs typeface="Palatino Linotype"/>
              </a:rPr>
              <a:t>During</a:t>
            </a:r>
            <a:r>
              <a:rPr sz="1700" i="1" spc="-5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-20" dirty="0">
                <a:solidFill>
                  <a:srgbClr val="5C5C5C"/>
                </a:solidFill>
                <a:latin typeface="Palatino Linotype"/>
                <a:cs typeface="Palatino Linotype"/>
              </a:rPr>
              <a:t>this</a:t>
            </a:r>
            <a:r>
              <a:rPr sz="1700" i="1" spc="-5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-25" dirty="0">
                <a:solidFill>
                  <a:srgbClr val="5C5C5C"/>
                </a:solidFill>
                <a:latin typeface="Palatino Linotype"/>
                <a:cs typeface="Palatino Linotype"/>
              </a:rPr>
              <a:t>dance,</a:t>
            </a:r>
            <a:r>
              <a:rPr sz="1700" i="1" spc="-5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dirty="0">
                <a:solidFill>
                  <a:srgbClr val="5C5C5C"/>
                </a:solidFill>
                <a:latin typeface="Palatino Linotype"/>
                <a:cs typeface="Palatino Linotype"/>
              </a:rPr>
              <a:t>it</a:t>
            </a:r>
            <a:r>
              <a:rPr sz="1700" i="1" spc="-5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-35" dirty="0">
                <a:solidFill>
                  <a:srgbClr val="5C5C5C"/>
                </a:solidFill>
                <a:latin typeface="Palatino Linotype"/>
                <a:cs typeface="Palatino Linotype"/>
              </a:rPr>
              <a:t>is</a:t>
            </a:r>
            <a:r>
              <a:rPr sz="1700" i="1" spc="-5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-25" dirty="0">
                <a:solidFill>
                  <a:srgbClr val="5C5C5C"/>
                </a:solidFill>
                <a:latin typeface="Palatino Linotype"/>
                <a:cs typeface="Palatino Linotype"/>
              </a:rPr>
              <a:t>believed</a:t>
            </a:r>
            <a:r>
              <a:rPr sz="1700" i="1" spc="-5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5" dirty="0">
                <a:solidFill>
                  <a:srgbClr val="5C5C5C"/>
                </a:solidFill>
                <a:latin typeface="Palatino Linotype"/>
                <a:cs typeface="Palatino Linotype"/>
              </a:rPr>
              <a:t>that</a:t>
            </a:r>
            <a:r>
              <a:rPr sz="1700" i="1" spc="-5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40" dirty="0">
                <a:solidFill>
                  <a:srgbClr val="5C5C5C"/>
                </a:solidFill>
                <a:latin typeface="Palatino Linotype"/>
                <a:cs typeface="Palatino Linotype"/>
              </a:rPr>
              <a:t>a</a:t>
            </a:r>
            <a:r>
              <a:rPr sz="1700" i="1" spc="-5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-15" dirty="0">
                <a:solidFill>
                  <a:srgbClr val="5C5C5C"/>
                </a:solidFill>
                <a:latin typeface="Palatino Linotype"/>
                <a:cs typeface="Palatino Linotype"/>
              </a:rPr>
              <a:t>force</a:t>
            </a:r>
            <a:r>
              <a:rPr sz="1700" i="1" spc="-5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-35" dirty="0">
                <a:solidFill>
                  <a:srgbClr val="5C5C5C"/>
                </a:solidFill>
                <a:latin typeface="Palatino Linotype"/>
                <a:cs typeface="Palatino Linotype"/>
              </a:rPr>
              <a:t>enters</a:t>
            </a:r>
            <a:r>
              <a:rPr sz="1700" i="1" spc="-5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-5" dirty="0">
                <a:solidFill>
                  <a:srgbClr val="5C5C5C"/>
                </a:solidFill>
                <a:latin typeface="Palatino Linotype"/>
                <a:cs typeface="Palatino Linotype"/>
              </a:rPr>
              <a:t>the</a:t>
            </a:r>
            <a:r>
              <a:rPr sz="1700" i="1" spc="-5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-25" dirty="0">
                <a:solidFill>
                  <a:srgbClr val="5C5C5C"/>
                </a:solidFill>
                <a:latin typeface="Palatino Linotype"/>
                <a:cs typeface="Palatino Linotype"/>
              </a:rPr>
              <a:t>body</a:t>
            </a:r>
            <a:r>
              <a:rPr sz="1700" i="1" spc="-5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35" dirty="0">
                <a:solidFill>
                  <a:srgbClr val="5C5C5C"/>
                </a:solidFill>
                <a:latin typeface="Palatino Linotype"/>
                <a:cs typeface="Palatino Linotype"/>
              </a:rPr>
              <a:t>of  </a:t>
            </a:r>
            <a:r>
              <a:rPr sz="1700" i="1" spc="-25" dirty="0">
                <a:solidFill>
                  <a:srgbClr val="5C5C5C"/>
                </a:solidFill>
                <a:latin typeface="Palatino Linotype"/>
                <a:cs typeface="Palatino Linotype"/>
              </a:rPr>
              <a:t>an </a:t>
            </a:r>
            <a:r>
              <a:rPr sz="1700" i="1" spc="-35" dirty="0">
                <a:solidFill>
                  <a:srgbClr val="5C5C5C"/>
                </a:solidFill>
                <a:latin typeface="Palatino Linotype"/>
                <a:cs typeface="Palatino Linotype"/>
              </a:rPr>
              <a:t>entranced </a:t>
            </a:r>
            <a:r>
              <a:rPr sz="1700" i="1" spc="-20" dirty="0">
                <a:solidFill>
                  <a:srgbClr val="5C5C5C"/>
                </a:solidFill>
                <a:latin typeface="Palatino Linotype"/>
                <a:cs typeface="Palatino Linotype"/>
              </a:rPr>
              <a:t>performer </a:t>
            </a:r>
            <a:r>
              <a:rPr sz="1700" i="1" spc="-25" dirty="0">
                <a:solidFill>
                  <a:srgbClr val="5C5C5C"/>
                </a:solidFill>
                <a:latin typeface="Palatino Linotype"/>
                <a:cs typeface="Palatino Linotype"/>
              </a:rPr>
              <a:t>and </a:t>
            </a:r>
            <a:r>
              <a:rPr sz="1700" i="1" spc="5" dirty="0">
                <a:solidFill>
                  <a:srgbClr val="5C5C5C"/>
                </a:solidFill>
                <a:latin typeface="Palatino Linotype"/>
                <a:cs typeface="Palatino Linotype"/>
              </a:rPr>
              <a:t>takes </a:t>
            </a:r>
            <a:r>
              <a:rPr sz="1700" i="1" spc="-30" dirty="0">
                <a:solidFill>
                  <a:srgbClr val="5C5C5C"/>
                </a:solidFill>
                <a:latin typeface="Palatino Linotype"/>
                <a:cs typeface="Palatino Linotype"/>
              </a:rPr>
              <a:t>over </a:t>
            </a:r>
            <a:r>
              <a:rPr sz="1700" i="1" spc="-25" dirty="0">
                <a:solidFill>
                  <a:srgbClr val="5C5C5C"/>
                </a:solidFill>
                <a:latin typeface="Palatino Linotype"/>
                <a:cs typeface="Palatino Linotype"/>
              </a:rPr>
              <a:t>her </a:t>
            </a:r>
            <a:r>
              <a:rPr sz="1700" i="1" spc="-40" dirty="0">
                <a:solidFill>
                  <a:srgbClr val="5C5C5C"/>
                </a:solidFill>
                <a:latin typeface="Palatino Linotype"/>
                <a:cs typeface="Palatino Linotype"/>
              </a:rPr>
              <a:t>movements. </a:t>
            </a:r>
            <a:r>
              <a:rPr sz="1700" i="1" spc="-10" dirty="0">
                <a:solidFill>
                  <a:srgbClr val="5C5C5C"/>
                </a:solidFill>
                <a:latin typeface="Palatino Linotype"/>
                <a:cs typeface="Palatino Linotype"/>
              </a:rPr>
              <a:t>Photo </a:t>
            </a:r>
            <a:r>
              <a:rPr sz="1700" i="1" spc="35" dirty="0">
                <a:solidFill>
                  <a:srgbClr val="5C5C5C"/>
                </a:solidFill>
                <a:latin typeface="Palatino Linotype"/>
                <a:cs typeface="Palatino Linotype"/>
              </a:rPr>
              <a:t>of  </a:t>
            </a:r>
            <a:r>
              <a:rPr sz="1700" i="1" spc="-30" dirty="0">
                <a:solidFill>
                  <a:srgbClr val="5C5C5C"/>
                </a:solidFill>
                <a:latin typeface="Palatino Linotype"/>
                <a:cs typeface="Palatino Linotype"/>
              </a:rPr>
              <a:t>Sang </a:t>
            </a:r>
            <a:r>
              <a:rPr sz="1700" i="1" spc="-55" dirty="0">
                <a:solidFill>
                  <a:srgbClr val="5C5C5C"/>
                </a:solidFill>
                <a:latin typeface="Palatino Linotype"/>
                <a:cs typeface="Palatino Linotype"/>
              </a:rPr>
              <a:t>Hyang </a:t>
            </a:r>
            <a:r>
              <a:rPr sz="1700" i="1" spc="-45" dirty="0">
                <a:solidFill>
                  <a:srgbClr val="5C5C5C"/>
                </a:solidFill>
                <a:latin typeface="Palatino Linotype"/>
                <a:cs typeface="Palatino Linotype"/>
              </a:rPr>
              <a:t>Dans </a:t>
            </a:r>
            <a:r>
              <a:rPr sz="1700" i="1" spc="-40" dirty="0">
                <a:solidFill>
                  <a:srgbClr val="5C5C5C"/>
                </a:solidFill>
                <a:latin typeface="Palatino Linotype"/>
                <a:cs typeface="Palatino Linotype"/>
              </a:rPr>
              <a:t>by </a:t>
            </a:r>
            <a:r>
              <a:rPr sz="1700" i="1" spc="-65" dirty="0">
                <a:solidFill>
                  <a:srgbClr val="5C5C5C"/>
                </a:solidFill>
                <a:latin typeface="Palatino Linotype"/>
                <a:cs typeface="Palatino Linotype"/>
              </a:rPr>
              <a:t>Tropenmuseum, </a:t>
            </a:r>
            <a:r>
              <a:rPr sz="1700" i="1" spc="-5" dirty="0">
                <a:solidFill>
                  <a:srgbClr val="5C5C5C"/>
                </a:solidFill>
                <a:latin typeface="Palatino Linotype"/>
                <a:cs typeface="Palatino Linotype"/>
              </a:rPr>
              <a:t>part </a:t>
            </a:r>
            <a:r>
              <a:rPr sz="1700" i="1" spc="35" dirty="0">
                <a:solidFill>
                  <a:srgbClr val="5C5C5C"/>
                </a:solidFill>
                <a:latin typeface="Palatino Linotype"/>
                <a:cs typeface="Palatino Linotype"/>
              </a:rPr>
              <a:t>of </a:t>
            </a:r>
            <a:r>
              <a:rPr sz="1700" i="1" spc="-5" dirty="0">
                <a:solidFill>
                  <a:srgbClr val="5C5C5C"/>
                </a:solidFill>
                <a:latin typeface="Palatino Linotype"/>
                <a:cs typeface="Palatino Linotype"/>
              </a:rPr>
              <a:t>the </a:t>
            </a:r>
            <a:r>
              <a:rPr sz="1700" i="1" spc="-15" dirty="0">
                <a:solidFill>
                  <a:srgbClr val="5C5C5C"/>
                </a:solidFill>
                <a:latin typeface="Palatino Linotype"/>
                <a:cs typeface="Palatino Linotype"/>
              </a:rPr>
              <a:t>National</a:t>
            </a:r>
            <a:r>
              <a:rPr sz="1700" i="1" spc="-30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-85" dirty="0">
                <a:solidFill>
                  <a:srgbClr val="5C5C5C"/>
                </a:solidFill>
                <a:latin typeface="Palatino Linotype"/>
                <a:cs typeface="Palatino Linotype"/>
              </a:rPr>
              <a:t>Museum  </a:t>
            </a:r>
            <a:r>
              <a:rPr sz="1700" i="1" spc="35" dirty="0">
                <a:solidFill>
                  <a:srgbClr val="5C5C5C"/>
                </a:solidFill>
                <a:latin typeface="Palatino Linotype"/>
                <a:cs typeface="Palatino Linotype"/>
              </a:rPr>
              <a:t>of </a:t>
            </a:r>
            <a:r>
              <a:rPr sz="1700" i="1" spc="-30" dirty="0">
                <a:solidFill>
                  <a:srgbClr val="5C5C5C"/>
                </a:solidFill>
                <a:latin typeface="Palatino Linotype"/>
                <a:cs typeface="Palatino Linotype"/>
              </a:rPr>
              <a:t>World </a:t>
            </a:r>
            <a:r>
              <a:rPr sz="1700" i="1" spc="-50" dirty="0">
                <a:solidFill>
                  <a:srgbClr val="5C5C5C"/>
                </a:solidFill>
                <a:latin typeface="Palatino Linotype"/>
                <a:cs typeface="Palatino Linotype"/>
              </a:rPr>
              <a:t>Cultures </a:t>
            </a:r>
            <a:r>
              <a:rPr sz="1700" i="1" spc="-30" dirty="0">
                <a:solidFill>
                  <a:srgbClr val="5C5C5C"/>
                </a:solidFill>
                <a:latin typeface="Palatino Linotype"/>
                <a:cs typeface="Palatino Linotype"/>
              </a:rPr>
              <a:t>CC </a:t>
            </a:r>
            <a:r>
              <a:rPr sz="1700" i="1" spc="-85" dirty="0">
                <a:solidFill>
                  <a:srgbClr val="5C5C5C"/>
                </a:solidFill>
                <a:latin typeface="Palatino Linotype"/>
                <a:cs typeface="Palatino Linotype"/>
              </a:rPr>
              <a:t>BY-SA </a:t>
            </a:r>
            <a:r>
              <a:rPr sz="1700" i="1" spc="55" dirty="0">
                <a:solidFill>
                  <a:srgbClr val="5C5C5C"/>
                </a:solidFill>
                <a:latin typeface="Palatino Linotype"/>
                <a:cs typeface="Palatino Linotype"/>
              </a:rPr>
              <a:t>3.0</a:t>
            </a:r>
            <a:r>
              <a:rPr sz="1700" i="1" spc="-26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-15" dirty="0">
                <a:solidFill>
                  <a:srgbClr val="5C5C5C"/>
                </a:solidFill>
                <a:latin typeface="Palatino Linotype"/>
                <a:cs typeface="Palatino Linotype"/>
              </a:rPr>
              <a:t>via </a:t>
            </a:r>
            <a:r>
              <a:rPr sz="1700" i="1" spc="-10" dirty="0">
                <a:solidFill>
                  <a:srgbClr val="5C5C5C"/>
                </a:solidFill>
                <a:latin typeface="Palatino Linotype"/>
                <a:cs typeface="Palatino Linotype"/>
              </a:rPr>
              <a:t>Wikimedia </a:t>
            </a:r>
            <a:r>
              <a:rPr sz="1700" i="1" spc="-45" dirty="0">
                <a:solidFill>
                  <a:srgbClr val="5C5C5C"/>
                </a:solidFill>
                <a:latin typeface="Palatino Linotype"/>
                <a:cs typeface="Palatino Linotype"/>
              </a:rPr>
              <a:t>Commons</a:t>
            </a:r>
            <a:endParaRPr sz="17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1400" y="9588500"/>
            <a:ext cx="56013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This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Teaching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Exercise</a:t>
            </a:r>
            <a:r>
              <a:rPr sz="900" spc="6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is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provided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by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the</a:t>
            </a:r>
            <a:r>
              <a:rPr sz="900" spc="6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u="sng" spc="-1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Human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Relations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Area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Files</a:t>
            </a:r>
            <a:r>
              <a:rPr sz="900" spc="5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0" dirty="0">
                <a:solidFill>
                  <a:srgbClr val="5C5C5C"/>
                </a:solidFill>
                <a:latin typeface="Palatino Linotype"/>
                <a:cs typeface="Palatino Linotype"/>
              </a:rPr>
              <a:t>at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Yale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University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dirty="0">
                <a:solidFill>
                  <a:srgbClr val="5C5C5C"/>
                </a:solidFill>
                <a:latin typeface="Palatino Linotype"/>
                <a:cs typeface="Palatino Linotype"/>
              </a:rPr>
              <a:t>in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New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Haven,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0" dirty="0">
                <a:solidFill>
                  <a:srgbClr val="5C5C5C"/>
                </a:solidFill>
                <a:latin typeface="Palatino Linotype"/>
                <a:cs typeface="Palatino Linotype"/>
              </a:rPr>
              <a:t>CT</a:t>
            </a:r>
            <a:endParaRPr sz="9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64389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23100" y="1574800"/>
            <a:ext cx="5397500" cy="0"/>
          </a:xfrm>
          <a:custGeom>
            <a:avLst/>
            <a:gdLst/>
            <a:ahLst/>
            <a:cxnLst/>
            <a:rect l="l" t="t" r="r" b="b"/>
            <a:pathLst>
              <a:path w="5397500">
                <a:moveTo>
                  <a:pt x="0" y="0"/>
                </a:moveTo>
                <a:lnTo>
                  <a:pt x="5397500" y="0"/>
                </a:lnTo>
              </a:path>
            </a:pathLst>
          </a:custGeom>
          <a:ln w="38100">
            <a:solidFill>
              <a:srgbClr val="747676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061200" y="579627"/>
            <a:ext cx="5537200" cy="47897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00" u="none" dirty="0"/>
              <a:t>METHODS OF INDUCTION</a:t>
            </a:r>
            <a:endParaRPr sz="3000" dirty="0"/>
          </a:p>
        </p:txBody>
      </p:sp>
      <p:sp>
        <p:nvSpPr>
          <p:cNvPr id="6" name="object 6"/>
          <p:cNvSpPr txBox="1"/>
          <p:nvPr/>
        </p:nvSpPr>
        <p:spPr>
          <a:xfrm>
            <a:off x="7061200" y="1917700"/>
            <a:ext cx="5000625" cy="658368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660"/>
              </a:spcBef>
            </a:pPr>
            <a:r>
              <a:rPr sz="3200" spc="25" dirty="0">
                <a:solidFill>
                  <a:srgbClr val="5C5C5C"/>
                </a:solidFill>
                <a:latin typeface="Palatino Linotype"/>
                <a:cs typeface="Palatino Linotype"/>
              </a:rPr>
              <a:t>Di</a:t>
            </a:r>
            <a:r>
              <a:rPr sz="3200" spc="25" dirty="0">
                <a:solidFill>
                  <a:srgbClr val="5C5C5C"/>
                </a:solidFill>
                <a:latin typeface="Courier New"/>
                <a:cs typeface="Courier New"/>
              </a:rPr>
              <a:t>ﬀ</a:t>
            </a:r>
            <a:r>
              <a:rPr sz="3200" spc="25" dirty="0">
                <a:solidFill>
                  <a:srgbClr val="5C5C5C"/>
                </a:solidFill>
                <a:latin typeface="Palatino Linotype"/>
                <a:cs typeface="Palatino Linotype"/>
              </a:rPr>
              <a:t>erent </a:t>
            </a:r>
            <a:r>
              <a:rPr sz="3200" spc="0" dirty="0">
                <a:solidFill>
                  <a:srgbClr val="5C5C5C"/>
                </a:solidFill>
                <a:latin typeface="Palatino Linotype"/>
                <a:cs typeface="Palatino Linotype"/>
              </a:rPr>
              <a:t>methods </a:t>
            </a:r>
            <a:r>
              <a:rPr sz="3200" spc="-20" dirty="0">
                <a:solidFill>
                  <a:srgbClr val="5C5C5C"/>
                </a:solidFill>
                <a:latin typeface="Palatino Linotype"/>
                <a:cs typeface="Palatino Linotype"/>
              </a:rPr>
              <a:t>are </a:t>
            </a:r>
            <a:r>
              <a:rPr sz="320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used  </a:t>
            </a:r>
            <a:r>
              <a:rPr sz="3200" spc="55" dirty="0">
                <a:solidFill>
                  <a:srgbClr val="5C5C5C"/>
                </a:solidFill>
                <a:latin typeface="Palatino Linotype"/>
                <a:cs typeface="Palatino Linotype"/>
              </a:rPr>
              <a:t>to </a:t>
            </a:r>
            <a:r>
              <a:rPr sz="32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induce </a:t>
            </a:r>
            <a:r>
              <a:rPr sz="3200" spc="10" dirty="0">
                <a:solidFill>
                  <a:srgbClr val="5C5C5C"/>
                </a:solidFill>
                <a:latin typeface="Palatino Linotype"/>
                <a:cs typeface="Palatino Linotype"/>
              </a:rPr>
              <a:t>trances </a:t>
            </a:r>
            <a:r>
              <a:rPr sz="3200" spc="25" dirty="0">
                <a:solidFill>
                  <a:srgbClr val="5C5C5C"/>
                </a:solidFill>
                <a:latin typeface="Palatino Linotype"/>
                <a:cs typeface="Palatino Linotype"/>
              </a:rPr>
              <a:t>cross-  </a:t>
            </a:r>
            <a:r>
              <a:rPr sz="3200" spc="-45" dirty="0">
                <a:solidFill>
                  <a:srgbClr val="5C5C5C"/>
                </a:solidFill>
                <a:latin typeface="Palatino Linotype"/>
                <a:cs typeface="Palatino Linotype"/>
              </a:rPr>
              <a:t>culturally. </a:t>
            </a:r>
            <a:r>
              <a:rPr sz="3200" spc="30" dirty="0">
                <a:solidFill>
                  <a:srgbClr val="5C5C5C"/>
                </a:solidFill>
                <a:latin typeface="Palatino Linotype"/>
                <a:cs typeface="Palatino Linotype"/>
              </a:rPr>
              <a:t>These </a:t>
            </a:r>
            <a:r>
              <a:rPr sz="3200" spc="0" dirty="0">
                <a:solidFill>
                  <a:srgbClr val="5C5C5C"/>
                </a:solidFill>
                <a:latin typeface="Palatino Linotype"/>
                <a:cs typeface="Palatino Linotype"/>
              </a:rPr>
              <a:t>methods  </a:t>
            </a:r>
            <a:r>
              <a:rPr sz="3200" spc="-20" dirty="0">
                <a:solidFill>
                  <a:srgbClr val="5C5C5C"/>
                </a:solidFill>
                <a:latin typeface="Palatino Linotype"/>
                <a:cs typeface="Palatino Linotype"/>
              </a:rPr>
              <a:t>can </a:t>
            </a:r>
            <a:r>
              <a:rPr sz="3200" spc="-5" dirty="0">
                <a:solidFill>
                  <a:srgbClr val="5C5C5C"/>
                </a:solidFill>
                <a:latin typeface="Palatino Linotype"/>
                <a:cs typeface="Palatino Linotype"/>
              </a:rPr>
              <a:t>require excessive  </a:t>
            </a:r>
            <a:r>
              <a:rPr sz="3200" spc="-45" dirty="0">
                <a:solidFill>
                  <a:srgbClr val="5C5C5C"/>
                </a:solidFill>
                <a:latin typeface="Palatino Linotype"/>
                <a:cs typeface="Palatino Linotype"/>
              </a:rPr>
              <a:t>physical </a:t>
            </a:r>
            <a:r>
              <a:rPr sz="32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movement  </a:t>
            </a:r>
            <a:r>
              <a:rPr sz="3200" spc="-5" dirty="0">
                <a:solidFill>
                  <a:srgbClr val="5C5C5C"/>
                </a:solidFill>
                <a:latin typeface="Palatino Linotype"/>
                <a:cs typeface="Palatino Linotype"/>
              </a:rPr>
              <a:t>(including shamanic  </a:t>
            </a:r>
            <a:r>
              <a:rPr sz="3200" spc="-45" dirty="0">
                <a:solidFill>
                  <a:srgbClr val="5C5C5C"/>
                </a:solidFill>
                <a:latin typeface="Palatino Linotype"/>
                <a:cs typeface="Palatino Linotype"/>
              </a:rPr>
              <a:t>drumming </a:t>
            </a:r>
            <a:r>
              <a:rPr sz="3200" spc="-75" dirty="0">
                <a:solidFill>
                  <a:srgbClr val="5C5C5C"/>
                </a:solidFill>
                <a:latin typeface="Palatino Linotype"/>
                <a:cs typeface="Palatino Linotype"/>
              </a:rPr>
              <a:t>and </a:t>
            </a:r>
            <a:r>
              <a:rPr sz="3200" spc="-50" dirty="0">
                <a:solidFill>
                  <a:srgbClr val="5C5C5C"/>
                </a:solidFill>
                <a:latin typeface="Palatino Linotype"/>
                <a:cs typeface="Palatino Linotype"/>
              </a:rPr>
              <a:t>dancing  </a:t>
            </a:r>
            <a:r>
              <a:rPr sz="3200" dirty="0">
                <a:solidFill>
                  <a:srgbClr val="5C5C5C"/>
                </a:solidFill>
                <a:latin typeface="Palatino Linotype"/>
                <a:cs typeface="Palatino Linotype"/>
              </a:rPr>
              <a:t>mentioned </a:t>
            </a:r>
            <a:r>
              <a:rPr sz="3200" spc="10" dirty="0">
                <a:solidFill>
                  <a:srgbClr val="5C5C5C"/>
                </a:solidFill>
                <a:latin typeface="Palatino Linotype"/>
                <a:cs typeface="Palatino Linotype"/>
              </a:rPr>
              <a:t>above), </a:t>
            </a:r>
            <a:r>
              <a:rPr sz="3200" spc="15" dirty="0">
                <a:solidFill>
                  <a:srgbClr val="5C5C5C"/>
                </a:solidFill>
                <a:latin typeface="Palatino Linotype"/>
                <a:cs typeface="Palatino Linotype"/>
              </a:rPr>
              <a:t>but </a:t>
            </a:r>
            <a:r>
              <a:rPr sz="3200" spc="-100" dirty="0">
                <a:solidFill>
                  <a:srgbClr val="5C5C5C"/>
                </a:solidFill>
                <a:latin typeface="Palatino Linotype"/>
                <a:cs typeface="Palatino Linotype"/>
              </a:rPr>
              <a:t>may  </a:t>
            </a:r>
            <a:r>
              <a:rPr sz="3200" dirty="0">
                <a:solidFill>
                  <a:srgbClr val="5C5C5C"/>
                </a:solidFill>
                <a:latin typeface="Palatino Linotype"/>
                <a:cs typeface="Palatino Linotype"/>
              </a:rPr>
              <a:t>also </a:t>
            </a:r>
            <a:r>
              <a:rPr sz="3200" spc="-60" dirty="0">
                <a:solidFill>
                  <a:srgbClr val="5C5C5C"/>
                </a:solidFill>
                <a:latin typeface="Palatino Linotype"/>
                <a:cs typeface="Palatino Linotype"/>
              </a:rPr>
              <a:t>involve </a:t>
            </a:r>
            <a:r>
              <a:rPr sz="3200" spc="-5" dirty="0">
                <a:solidFill>
                  <a:srgbClr val="5C5C5C"/>
                </a:solidFill>
                <a:latin typeface="Palatino Linotype"/>
                <a:cs typeface="Palatino Linotype"/>
              </a:rPr>
              <a:t>sleep  </a:t>
            </a:r>
            <a:r>
              <a:rPr sz="320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deprivation, </a:t>
            </a:r>
            <a:r>
              <a:rPr sz="3200" spc="0" dirty="0">
                <a:solidFill>
                  <a:srgbClr val="5C5C5C"/>
                </a:solidFill>
                <a:latin typeface="Palatino Linotype"/>
                <a:cs typeface="Palatino Linotype"/>
              </a:rPr>
              <a:t>fasting, </a:t>
            </a:r>
            <a:r>
              <a:rPr sz="3200" spc="5" dirty="0">
                <a:solidFill>
                  <a:srgbClr val="5C5C5C"/>
                </a:solidFill>
                <a:latin typeface="Palatino Linotype"/>
                <a:cs typeface="Palatino Linotype"/>
              </a:rPr>
              <a:t>sleep,  </a:t>
            </a:r>
            <a:r>
              <a:rPr sz="3200" spc="-75" dirty="0">
                <a:solidFill>
                  <a:srgbClr val="5C5C5C"/>
                </a:solidFill>
                <a:latin typeface="Palatino Linotype"/>
                <a:cs typeface="Palatino Linotype"/>
              </a:rPr>
              <a:t>and </a:t>
            </a:r>
            <a:r>
              <a:rPr sz="320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psychoactive</a:t>
            </a:r>
            <a:r>
              <a:rPr sz="3200" spc="22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320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drugs.</a:t>
            </a:r>
            <a:endParaRPr sz="3200">
              <a:latin typeface="Palatino Linotype"/>
              <a:cs typeface="Palatino Linotype"/>
            </a:endParaRPr>
          </a:p>
          <a:p>
            <a:pPr marL="63500" marR="200660">
              <a:lnSpc>
                <a:spcPct val="117600"/>
              </a:lnSpc>
              <a:spcBef>
                <a:spcPts val="2780"/>
              </a:spcBef>
            </a:pPr>
            <a:r>
              <a:rPr sz="1700" i="1" spc="-30" dirty="0">
                <a:solidFill>
                  <a:srgbClr val="5C5C5C"/>
                </a:solidFill>
                <a:latin typeface="Palatino Linotype"/>
                <a:cs typeface="Palatino Linotype"/>
              </a:rPr>
              <a:t>A </a:t>
            </a:r>
            <a:r>
              <a:rPr sz="1700" i="1" spc="-25" dirty="0">
                <a:solidFill>
                  <a:srgbClr val="5C5C5C"/>
                </a:solidFill>
                <a:latin typeface="Palatino Linotype"/>
                <a:cs typeface="Palatino Linotype"/>
              </a:rPr>
              <a:t>shaman </a:t>
            </a:r>
            <a:r>
              <a:rPr sz="1700" i="1" spc="-50" dirty="0">
                <a:solidFill>
                  <a:srgbClr val="5C5C5C"/>
                </a:solidFill>
                <a:latin typeface="Palatino Linotype"/>
                <a:cs typeface="Palatino Linotype"/>
              </a:rPr>
              <a:t>in </a:t>
            </a:r>
            <a:r>
              <a:rPr sz="1700" i="1" spc="-20" dirty="0">
                <a:solidFill>
                  <a:srgbClr val="5C5C5C"/>
                </a:solidFill>
                <a:latin typeface="Palatino Linotype"/>
                <a:cs typeface="Palatino Linotype"/>
              </a:rPr>
              <a:t>Huancambamba, </a:t>
            </a:r>
            <a:r>
              <a:rPr sz="1700" i="1" spc="-70" dirty="0">
                <a:solidFill>
                  <a:srgbClr val="5C5C5C"/>
                </a:solidFill>
                <a:latin typeface="Palatino Linotype"/>
                <a:cs typeface="Palatino Linotype"/>
              </a:rPr>
              <a:t>Peru </a:t>
            </a:r>
            <a:r>
              <a:rPr sz="1700" i="1" spc="-20" dirty="0">
                <a:solidFill>
                  <a:srgbClr val="5C5C5C"/>
                </a:solidFill>
                <a:latin typeface="Palatino Linotype"/>
                <a:cs typeface="Palatino Linotype"/>
              </a:rPr>
              <a:t>imbibes </a:t>
            </a:r>
            <a:r>
              <a:rPr sz="1700" i="1" spc="-10" dirty="0">
                <a:solidFill>
                  <a:srgbClr val="5C5C5C"/>
                </a:solidFill>
                <a:latin typeface="Palatino Linotype"/>
                <a:cs typeface="Palatino Linotype"/>
              </a:rPr>
              <a:t>tobacco</a:t>
            </a:r>
            <a:r>
              <a:rPr sz="1700" i="1" spc="-15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-25" dirty="0">
                <a:solidFill>
                  <a:srgbClr val="5C5C5C"/>
                </a:solidFill>
                <a:latin typeface="Palatino Linotype"/>
                <a:cs typeface="Palatino Linotype"/>
              </a:rPr>
              <a:t>and  </a:t>
            </a:r>
            <a:r>
              <a:rPr sz="1700" i="1" spc="-10" dirty="0">
                <a:solidFill>
                  <a:srgbClr val="5C5C5C"/>
                </a:solidFill>
                <a:latin typeface="Palatino Linotype"/>
                <a:cs typeface="Palatino Linotype"/>
              </a:rPr>
              <a:t>other</a:t>
            </a:r>
            <a:r>
              <a:rPr sz="1700" i="1" spc="-5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-45" dirty="0">
                <a:solidFill>
                  <a:srgbClr val="5C5C5C"/>
                </a:solidFill>
                <a:latin typeface="Palatino Linotype"/>
                <a:cs typeface="Palatino Linotype"/>
              </a:rPr>
              <a:t>medicines</a:t>
            </a:r>
            <a:r>
              <a:rPr sz="1700" i="1" spc="-5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-50" dirty="0">
                <a:solidFill>
                  <a:srgbClr val="5C5C5C"/>
                </a:solidFill>
                <a:latin typeface="Palatino Linotype"/>
                <a:cs typeface="Palatino Linotype"/>
              </a:rPr>
              <a:t>in</a:t>
            </a:r>
            <a:r>
              <a:rPr sz="1700" i="1" spc="-5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-5" dirty="0">
                <a:solidFill>
                  <a:srgbClr val="5C5C5C"/>
                </a:solidFill>
                <a:latin typeface="Palatino Linotype"/>
                <a:cs typeface="Palatino Linotype"/>
              </a:rPr>
              <a:t>the</a:t>
            </a:r>
            <a:r>
              <a:rPr sz="1700" i="1" spc="-5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-35" dirty="0">
                <a:solidFill>
                  <a:srgbClr val="5C5C5C"/>
                </a:solidFill>
                <a:latin typeface="Palatino Linotype"/>
                <a:cs typeface="Palatino Linotype"/>
              </a:rPr>
              <a:t>midst</a:t>
            </a:r>
            <a:r>
              <a:rPr sz="1700" i="1" spc="-5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35" dirty="0">
                <a:solidFill>
                  <a:srgbClr val="5C5C5C"/>
                </a:solidFill>
                <a:latin typeface="Palatino Linotype"/>
                <a:cs typeface="Palatino Linotype"/>
              </a:rPr>
              <a:t>of</a:t>
            </a:r>
            <a:r>
              <a:rPr sz="1700" i="1" spc="-5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40" dirty="0">
                <a:solidFill>
                  <a:srgbClr val="5C5C5C"/>
                </a:solidFill>
                <a:latin typeface="Palatino Linotype"/>
                <a:cs typeface="Palatino Linotype"/>
              </a:rPr>
              <a:t>a</a:t>
            </a:r>
            <a:r>
              <a:rPr sz="1700" i="1" spc="-5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-20" dirty="0">
                <a:solidFill>
                  <a:srgbClr val="5C5C5C"/>
                </a:solidFill>
                <a:latin typeface="Palatino Linotype"/>
                <a:cs typeface="Palatino Linotype"/>
              </a:rPr>
              <a:t>ritual</a:t>
            </a:r>
            <a:r>
              <a:rPr sz="1700" i="1" spc="-5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5" dirty="0">
                <a:solidFill>
                  <a:srgbClr val="5C5C5C"/>
                </a:solidFill>
                <a:latin typeface="Palatino Linotype"/>
                <a:cs typeface="Palatino Linotype"/>
              </a:rPr>
              <a:t>for</a:t>
            </a:r>
            <a:r>
              <a:rPr sz="1700" i="1" spc="-5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-25" dirty="0">
                <a:solidFill>
                  <a:srgbClr val="5C5C5C"/>
                </a:solidFill>
                <a:latin typeface="Palatino Linotype"/>
                <a:cs typeface="Palatino Linotype"/>
              </a:rPr>
              <a:t>healing</a:t>
            </a:r>
            <a:r>
              <a:rPr sz="1700" i="1" spc="-5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40" dirty="0">
                <a:solidFill>
                  <a:srgbClr val="5C5C5C"/>
                </a:solidFill>
                <a:latin typeface="Palatino Linotype"/>
                <a:cs typeface="Palatino Linotype"/>
              </a:rPr>
              <a:t>a</a:t>
            </a:r>
            <a:r>
              <a:rPr sz="1700" i="1" spc="-5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spc="-20" dirty="0">
                <a:solidFill>
                  <a:srgbClr val="5C5C5C"/>
                </a:solidFill>
                <a:latin typeface="Palatino Linotype"/>
                <a:cs typeface="Palatino Linotype"/>
              </a:rPr>
              <a:t>sick  </a:t>
            </a:r>
            <a:r>
              <a:rPr sz="1700" i="1" spc="-5" dirty="0">
                <a:solidFill>
                  <a:srgbClr val="5C5C5C"/>
                </a:solidFill>
                <a:latin typeface="Palatino Linotype"/>
                <a:cs typeface="Palatino Linotype"/>
              </a:rPr>
              <a:t>patient. </a:t>
            </a:r>
            <a:r>
              <a:rPr sz="1700" i="1" spc="-15" dirty="0">
                <a:solidFill>
                  <a:srgbClr val="5C5C5C"/>
                </a:solidFill>
                <a:latin typeface="Palatino Linotype"/>
                <a:cs typeface="Palatino Linotype"/>
              </a:rPr>
              <a:t>Image: </a:t>
            </a:r>
            <a:r>
              <a:rPr sz="1700" i="1" spc="-35" dirty="0">
                <a:solidFill>
                  <a:srgbClr val="5C5C5C"/>
                </a:solidFill>
                <a:latin typeface="Palatino Linotype"/>
                <a:cs typeface="Palatino Linotype"/>
              </a:rPr>
              <a:t>Curandero </a:t>
            </a:r>
            <a:r>
              <a:rPr sz="1700" i="1" spc="-30" dirty="0">
                <a:solidFill>
                  <a:srgbClr val="5C5C5C"/>
                </a:solidFill>
                <a:latin typeface="Palatino Linotype"/>
                <a:cs typeface="Palatino Linotype"/>
              </a:rPr>
              <a:t>Singando </a:t>
            </a:r>
            <a:r>
              <a:rPr sz="1700" i="1" spc="-60" dirty="0">
                <a:solidFill>
                  <a:srgbClr val="5C5C5C"/>
                </a:solidFill>
                <a:latin typeface="Palatino Linotype"/>
                <a:cs typeface="Palatino Linotype"/>
              </a:rPr>
              <a:t>Por </a:t>
            </a:r>
            <a:r>
              <a:rPr sz="1700" i="1" spc="0" dirty="0">
                <a:solidFill>
                  <a:srgbClr val="5C5C5C"/>
                </a:solidFill>
                <a:latin typeface="Palatino Linotype"/>
                <a:cs typeface="Palatino Linotype"/>
              </a:rPr>
              <a:t>La </a:t>
            </a:r>
            <a:r>
              <a:rPr sz="1700" i="1" spc="-25" dirty="0">
                <a:solidFill>
                  <a:srgbClr val="5C5C5C"/>
                </a:solidFill>
                <a:latin typeface="Palatino Linotype"/>
                <a:cs typeface="Palatino Linotype"/>
              </a:rPr>
              <a:t>Fosa </a:t>
            </a:r>
            <a:r>
              <a:rPr sz="1700" i="1" spc="-20" dirty="0">
                <a:solidFill>
                  <a:srgbClr val="5C5C5C"/>
                </a:solidFill>
                <a:latin typeface="Palatino Linotype"/>
                <a:cs typeface="Palatino Linotype"/>
              </a:rPr>
              <a:t>Nasal  Izquierda </a:t>
            </a:r>
            <a:r>
              <a:rPr sz="1700" i="1" spc="-55" dirty="0">
                <a:solidFill>
                  <a:srgbClr val="5C5C5C"/>
                </a:solidFill>
                <a:latin typeface="Palatino Linotype"/>
                <a:cs typeface="Palatino Linotype"/>
              </a:rPr>
              <a:t>en </a:t>
            </a:r>
            <a:r>
              <a:rPr sz="1700" i="1" spc="-15" dirty="0">
                <a:solidFill>
                  <a:srgbClr val="5C5C5C"/>
                </a:solidFill>
                <a:latin typeface="Palatino Linotype"/>
                <a:cs typeface="Palatino Linotype"/>
              </a:rPr>
              <a:t>Huancabamba, </a:t>
            </a:r>
            <a:r>
              <a:rPr sz="1700" i="1" spc="-25" dirty="0">
                <a:solidFill>
                  <a:srgbClr val="5C5C5C"/>
                </a:solidFill>
                <a:latin typeface="Palatino Linotype"/>
                <a:cs typeface="Palatino Linotype"/>
              </a:rPr>
              <a:t>Piura, </a:t>
            </a:r>
            <a:r>
              <a:rPr sz="1700" i="1" spc="-50" dirty="0">
                <a:solidFill>
                  <a:srgbClr val="5C5C5C"/>
                </a:solidFill>
                <a:latin typeface="Palatino Linotype"/>
                <a:cs typeface="Palatino Linotype"/>
              </a:rPr>
              <a:t>Peru. </a:t>
            </a:r>
            <a:r>
              <a:rPr sz="1700" i="1" spc="-10" dirty="0">
                <a:solidFill>
                  <a:srgbClr val="5C5C5C"/>
                </a:solidFill>
                <a:latin typeface="Palatino Linotype"/>
                <a:cs typeface="Palatino Linotype"/>
              </a:rPr>
              <a:t>Sebastián  Castañeda Vita</a:t>
            </a:r>
            <a:r>
              <a:rPr sz="1700" i="1" spc="-10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700" i="1" dirty="0">
                <a:solidFill>
                  <a:srgbClr val="5C5C5C"/>
                </a:solidFill>
                <a:latin typeface="Palatino Linotype"/>
                <a:cs typeface="Palatino Linotype"/>
              </a:rPr>
              <a:t>CC-by-4.0</a:t>
            </a:r>
            <a:endParaRPr sz="17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1865</Words>
  <Application>Microsoft Office PowerPoint</Application>
  <PresentationFormat>Custom</PresentationFormat>
  <Paragraphs>160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MS UI Gothic</vt:lpstr>
      <vt:lpstr>Arial</vt:lpstr>
      <vt:lpstr>Calibri</vt:lpstr>
      <vt:lpstr>Courier New</vt:lpstr>
      <vt:lpstr>Palatino Linotype</vt:lpstr>
      <vt:lpstr>Times New Roman</vt:lpstr>
      <vt:lpstr>Trebuchet MS</vt:lpstr>
      <vt:lpstr>Office Theme</vt:lpstr>
      <vt:lpstr>PowerPoint Presentation</vt:lpstr>
      <vt:lpstr>TRANCE STYLES</vt:lpstr>
      <vt:lpstr>EXERCISE DETAILS</vt:lpstr>
      <vt:lpstr>PowerPoint Presentation</vt:lpstr>
      <vt:lpstr>PowerPoint Presentation</vt:lpstr>
      <vt:lpstr>TRANCE STATES</vt:lpstr>
      <vt:lpstr>PowerPoint Presentation</vt:lpstr>
      <vt:lpstr>PowerPoint Presentation</vt:lpstr>
      <vt:lpstr>METHODS OF INDUCTION</vt:lpstr>
      <vt:lpstr>CORRELATIONS IN TRANCE INDUCTION METHODS</vt:lpstr>
      <vt:lpstr>SLEEP TRANCE</vt:lpstr>
      <vt:lpstr>ASSIGNMENT PART 1 </vt:lpstr>
      <vt:lpstr>ASSIGNMENT PART 2 </vt:lpstr>
      <vt:lpstr>ASSIGNMENT PART 3 </vt:lpstr>
      <vt:lpstr>PowerPoint Presentation</vt:lpstr>
      <vt:lpstr>RUBRIC</vt:lpstr>
      <vt:lpstr>FURTHER READING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Alissa Jordan</dc:creator>
  <cp:lastModifiedBy>Alissa Jordan</cp:lastModifiedBy>
  <cp:revision>1</cp:revision>
  <dcterms:created xsi:type="dcterms:W3CDTF">2018-04-10T02:48:53Z</dcterms:created>
  <dcterms:modified xsi:type="dcterms:W3CDTF">2018-04-10T02:53:57Z</dcterms:modified>
</cp:coreProperties>
</file>