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3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1500" y="1574800"/>
            <a:ext cx="11861800" cy="0"/>
          </a:xfrm>
          <a:custGeom>
            <a:avLst/>
            <a:gdLst/>
            <a:ahLst/>
            <a:cxnLst/>
            <a:rect l="l" t="t" r="r" b="b"/>
            <a:pathLst>
              <a:path w="11861800">
                <a:moveTo>
                  <a:pt x="0" y="0"/>
                </a:moveTo>
                <a:lnTo>
                  <a:pt x="118618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 u="heavy">
                <a:solidFill>
                  <a:srgbClr val="747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 u="heavy">
                <a:solidFill>
                  <a:srgbClr val="747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 u="heavy">
                <a:solidFill>
                  <a:srgbClr val="747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000" y="3975100"/>
            <a:ext cx="11836400" cy="955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1" i="0" u="heavy">
                <a:solidFill>
                  <a:srgbClr val="747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681479"/>
            <a:ext cx="11628119" cy="629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0" y="9571670"/>
            <a:ext cx="5601335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22900"/>
            <a:ext cx="13004800" cy="3606800"/>
          </a:xfrm>
          <a:custGeom>
            <a:avLst/>
            <a:gdLst/>
            <a:ahLst/>
            <a:cxnLst/>
            <a:rect l="l" t="t" r="r" b="b"/>
            <a:pathLst>
              <a:path w="13004800" h="3606800">
                <a:moveTo>
                  <a:pt x="0" y="0"/>
                </a:moveTo>
                <a:lnTo>
                  <a:pt x="13004800" y="0"/>
                </a:lnTo>
                <a:lnTo>
                  <a:pt x="13004800" y="3606800"/>
                </a:lnTo>
                <a:lnTo>
                  <a:pt x="0" y="3606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2450" y="5369913"/>
            <a:ext cx="11842750" cy="1874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  <a:tabLst>
                <a:tab pos="5139055" algn="l"/>
              </a:tabLst>
            </a:pPr>
            <a:r>
              <a:rPr lang="en-US" sz="12100" b="1" spc="-1115" dirty="0" smtClean="0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  <a:latin typeface="Arial"/>
                <a:cs typeface="Arial"/>
              </a:rPr>
              <a:t>ETHNOBOTANY</a:t>
            </a:r>
            <a:endParaRPr lang="en-US" sz="12100" b="1" spc="-1115" dirty="0">
              <a:solidFill>
                <a:srgbClr val="5C5C5C"/>
              </a:solidFill>
              <a:uFill>
                <a:solidFill>
                  <a:srgbClr val="747676"/>
                </a:solidFill>
              </a:u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6816" y="7354004"/>
            <a:ext cx="12118340" cy="1238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53815">
              <a:lnSpc>
                <a:spcPct val="100000"/>
              </a:lnSpc>
              <a:spcBef>
                <a:spcPts val="100"/>
              </a:spcBef>
            </a:pPr>
            <a:r>
              <a:rPr sz="4800" i="1" spc="-35" dirty="0">
                <a:solidFill>
                  <a:srgbClr val="747676"/>
                </a:solidFill>
                <a:latin typeface="Palatino Linotype"/>
                <a:cs typeface="Palatino Linotype"/>
              </a:rPr>
              <a:t>Ethnobotanical </a:t>
            </a:r>
            <a:r>
              <a:rPr sz="4800" i="1" spc="-140" dirty="0">
                <a:solidFill>
                  <a:srgbClr val="747676"/>
                </a:solidFill>
                <a:latin typeface="Palatino Linotype"/>
                <a:cs typeface="Palatino Linotype"/>
              </a:rPr>
              <a:t>Medicines</a:t>
            </a:r>
            <a:r>
              <a:rPr sz="4800" i="1" spc="-280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4800" i="1" spc="-85" dirty="0">
                <a:solidFill>
                  <a:srgbClr val="747676"/>
                </a:solidFill>
                <a:latin typeface="Palatino Linotype"/>
                <a:cs typeface="Palatino Linotype"/>
              </a:rPr>
              <a:t>Exercise</a:t>
            </a:r>
            <a:endParaRPr sz="48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16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Adapted </a:t>
            </a:r>
            <a:r>
              <a:rPr sz="16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from </a:t>
            </a:r>
            <a:r>
              <a:rPr sz="16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Teaching </a:t>
            </a:r>
            <a:r>
              <a:rPr sz="16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eHRAF </a:t>
            </a:r>
            <a:r>
              <a:rPr sz="1600" i="1" u="sng" spc="-3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 </a:t>
            </a:r>
            <a:r>
              <a:rPr sz="1600" i="1" u="sng" spc="5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3.1: </a:t>
            </a:r>
            <a:r>
              <a:rPr sz="1600" i="1" u="sng" spc="-6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Topics </a:t>
            </a:r>
            <a:r>
              <a:rPr sz="1600" i="1" u="sng" spc="-4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in </a:t>
            </a:r>
            <a:r>
              <a:rPr sz="1600" i="1" u="sng" spc="-3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Medical </a:t>
            </a:r>
            <a:r>
              <a:rPr sz="1600" i="1" u="sng" spc="-3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Anthropology, </a:t>
            </a:r>
            <a:r>
              <a:rPr sz="1600" i="1" u="sng" spc="-2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Section </a:t>
            </a:r>
            <a:r>
              <a:rPr sz="1600" i="1" u="sng" spc="5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5: </a:t>
            </a:r>
            <a:r>
              <a:rPr sz="1600" i="1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Ethnobotany and its </a:t>
            </a:r>
            <a:r>
              <a:rPr sz="1600" i="1" u="sng" spc="-3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Medical </a:t>
            </a:r>
            <a:r>
              <a:rPr sz="1600" i="1" u="sng" spc="-6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Uses</a:t>
            </a:r>
            <a:r>
              <a:rPr sz="1600" i="1" spc="-65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16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16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Christiane</a:t>
            </a:r>
            <a:r>
              <a:rPr sz="1600" spc="3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Cunnar</a:t>
            </a:r>
            <a:endParaRPr sz="16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-12700" y="9571670"/>
            <a:ext cx="5601335" cy="181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8800" y="1866900"/>
            <a:ext cx="11707495" cy="84581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420"/>
              </a:spcBef>
            </a:pPr>
            <a:r>
              <a:rPr sz="2800" b="1" spc="-5" dirty="0">
                <a:solidFill>
                  <a:srgbClr val="747676"/>
                </a:solidFill>
                <a:latin typeface="Palatino Linotype"/>
                <a:cs typeface="Palatino Linotype"/>
              </a:rPr>
              <a:t>Now, </a:t>
            </a:r>
            <a:r>
              <a:rPr sz="2800" b="1" spc="100" dirty="0">
                <a:solidFill>
                  <a:srgbClr val="747676"/>
                </a:solidFill>
                <a:latin typeface="Palatino Linotype"/>
                <a:cs typeface="Palatino Linotype"/>
              </a:rPr>
              <a:t>create </a:t>
            </a:r>
            <a:r>
              <a:rPr sz="2800" b="1" spc="60" dirty="0">
                <a:solidFill>
                  <a:srgbClr val="747676"/>
                </a:solidFill>
                <a:latin typeface="Palatino Linotype"/>
                <a:cs typeface="Palatino Linotype"/>
              </a:rPr>
              <a:t>a </a:t>
            </a:r>
            <a:r>
              <a:rPr sz="2800" b="1" spc="35" dirty="0">
                <a:solidFill>
                  <a:srgbClr val="747676"/>
                </a:solidFill>
                <a:latin typeface="Palatino Linotype"/>
                <a:cs typeface="Palatino Linotype"/>
              </a:rPr>
              <a:t>table </a:t>
            </a:r>
            <a:r>
              <a:rPr sz="2800" b="1" dirty="0">
                <a:solidFill>
                  <a:srgbClr val="747676"/>
                </a:solidFill>
                <a:latin typeface="Palatino Linotype"/>
                <a:cs typeface="Palatino Linotype"/>
              </a:rPr>
              <a:t>of </a:t>
            </a:r>
            <a:r>
              <a:rPr sz="2800" b="1" spc="35" dirty="0">
                <a:solidFill>
                  <a:srgbClr val="747676"/>
                </a:solidFill>
                <a:latin typeface="Palatino Linotype"/>
                <a:cs typeface="Palatino Linotype"/>
              </a:rPr>
              <a:t>your </a:t>
            </a:r>
            <a:r>
              <a:rPr sz="2800" b="1" spc="65" dirty="0">
                <a:solidFill>
                  <a:srgbClr val="747676"/>
                </a:solidFill>
                <a:latin typeface="Palatino Linotype"/>
                <a:cs typeface="Palatino Linotype"/>
              </a:rPr>
              <a:t>chosen </a:t>
            </a:r>
            <a:r>
              <a:rPr sz="2800" b="1" spc="35" dirty="0">
                <a:solidFill>
                  <a:srgbClr val="747676"/>
                </a:solidFill>
                <a:latin typeface="Palatino Linotype"/>
                <a:cs typeface="Palatino Linotype"/>
              </a:rPr>
              <a:t>plant </a:t>
            </a:r>
            <a:r>
              <a:rPr sz="2800" b="1" spc="60" dirty="0">
                <a:solidFill>
                  <a:srgbClr val="747676"/>
                </a:solidFill>
                <a:latin typeface="Palatino Linotype"/>
                <a:cs typeface="Palatino Linotype"/>
              </a:rPr>
              <a:t>&amp; </a:t>
            </a:r>
            <a:r>
              <a:rPr sz="2800" b="1" spc="15" dirty="0">
                <a:solidFill>
                  <a:srgbClr val="747676"/>
                </a:solidFill>
                <a:latin typeface="Palatino Linotype"/>
                <a:cs typeface="Palatino Linotype"/>
              </a:rPr>
              <a:t>medicinal </a:t>
            </a:r>
            <a:r>
              <a:rPr sz="2800" b="1" spc="75" dirty="0">
                <a:solidFill>
                  <a:srgbClr val="747676"/>
                </a:solidFill>
                <a:latin typeface="Palatino Linotype"/>
                <a:cs typeface="Palatino Linotype"/>
              </a:rPr>
              <a:t>uses </a:t>
            </a:r>
            <a:r>
              <a:rPr sz="2800" b="1" spc="85" dirty="0">
                <a:solidFill>
                  <a:srgbClr val="747676"/>
                </a:solidFill>
                <a:latin typeface="Palatino Linotype"/>
                <a:cs typeface="Palatino Linotype"/>
              </a:rPr>
              <a:t>across the  </a:t>
            </a:r>
            <a:r>
              <a:rPr sz="2800" b="1" spc="35" dirty="0">
                <a:solidFill>
                  <a:srgbClr val="747676"/>
                </a:solidFill>
                <a:latin typeface="Palatino Linotype"/>
                <a:cs typeface="Palatino Linotype"/>
              </a:rPr>
              <a:t>world.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8600" y="2972892"/>
            <a:ext cx="24384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13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85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8600" y="3503752"/>
            <a:ext cx="24384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13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85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8500" y="2781300"/>
            <a:ext cx="10310495" cy="14859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5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Perform </a:t>
            </a:r>
            <a:r>
              <a:rPr sz="25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an </a:t>
            </a:r>
            <a:r>
              <a:rPr sz="25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advanced </a:t>
            </a:r>
            <a:r>
              <a:rPr sz="2500" dirty="0">
                <a:solidFill>
                  <a:srgbClr val="5C5C5C"/>
                </a:solidFill>
                <a:latin typeface="Palatino Linotype"/>
                <a:cs typeface="Palatino Linotype"/>
              </a:rPr>
              <a:t>search </a:t>
            </a:r>
            <a:r>
              <a:rPr sz="2500" spc="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2500" spc="434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50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eHRAF.</a:t>
            </a:r>
            <a:endParaRPr sz="2500" dirty="0">
              <a:latin typeface="Palatino Linotype"/>
              <a:cs typeface="Palatino Linotype"/>
            </a:endParaRPr>
          </a:p>
          <a:p>
            <a:pPr marL="12700" marR="5080">
              <a:lnSpc>
                <a:spcPct val="103299"/>
              </a:lnSpc>
              <a:spcBef>
                <a:spcPts val="1100"/>
              </a:spcBef>
            </a:pPr>
            <a:r>
              <a:rPr sz="25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Combine </a:t>
            </a:r>
            <a:r>
              <a:rPr sz="25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5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name </a:t>
            </a:r>
            <a:r>
              <a:rPr sz="25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5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your </a:t>
            </a:r>
            <a:r>
              <a:rPr sz="25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plant </a:t>
            </a:r>
            <a:r>
              <a:rPr sz="25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(as </a:t>
            </a:r>
            <a:r>
              <a:rPr sz="25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25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keyword) </a:t>
            </a:r>
            <a:r>
              <a:rPr sz="25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with </a:t>
            </a:r>
            <a:r>
              <a:rPr sz="25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medicinally-related  OCM </a:t>
            </a:r>
            <a:r>
              <a:rPr sz="25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identifiers </a:t>
            </a:r>
            <a:r>
              <a:rPr sz="25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across </a:t>
            </a:r>
            <a:r>
              <a:rPr sz="25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world</a:t>
            </a:r>
            <a:r>
              <a:rPr sz="2500" spc="2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500" spc="0" dirty="0">
                <a:solidFill>
                  <a:srgbClr val="5C5C5C"/>
                </a:solidFill>
                <a:latin typeface="Palatino Linotype"/>
                <a:cs typeface="Palatino Linotype"/>
              </a:rPr>
              <a:t>regions.</a:t>
            </a:r>
            <a:endParaRPr sz="2500" dirty="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800" y="4274820"/>
            <a:ext cx="11753215" cy="107696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6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Tip: </a:t>
            </a:r>
            <a:r>
              <a:rPr sz="1600" i="1" spc="-65" dirty="0">
                <a:solidFill>
                  <a:srgbClr val="5C5C5C"/>
                </a:solidFill>
                <a:latin typeface="Palatino Linotype"/>
                <a:cs typeface="Palatino Linotype"/>
              </a:rPr>
              <a:t>Use </a:t>
            </a:r>
            <a:r>
              <a:rPr sz="1600" i="1" spc="-80" dirty="0">
                <a:solidFill>
                  <a:srgbClr val="5C5C5C"/>
                </a:solidFill>
                <a:latin typeface="Palatino Linotype"/>
                <a:cs typeface="Palatino Linotype"/>
              </a:rPr>
              <a:t>OCM </a:t>
            </a:r>
            <a:r>
              <a:rPr sz="16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subjects </a:t>
            </a:r>
            <a:r>
              <a:rPr sz="16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such </a:t>
            </a:r>
            <a:r>
              <a:rPr sz="16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as </a:t>
            </a:r>
            <a:r>
              <a:rPr sz="16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bodily </a:t>
            </a:r>
            <a:r>
              <a:rPr sz="16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injuries, </a:t>
            </a:r>
            <a:r>
              <a:rPr sz="16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mental </a:t>
            </a:r>
            <a:r>
              <a:rPr sz="16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16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magical </a:t>
            </a:r>
            <a:r>
              <a:rPr sz="16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therapy, </a:t>
            </a:r>
            <a:r>
              <a:rPr sz="16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medical </a:t>
            </a:r>
            <a:r>
              <a:rPr sz="16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therapy, pharmaceuticals, </a:t>
            </a:r>
            <a:r>
              <a:rPr sz="16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child </a:t>
            </a:r>
            <a:r>
              <a:rPr sz="1600" i="1" dirty="0">
                <a:solidFill>
                  <a:srgbClr val="5C5C5C"/>
                </a:solidFill>
                <a:latin typeface="Palatino Linotype"/>
                <a:cs typeface="Palatino Linotype"/>
              </a:rPr>
              <a:t>birth, </a:t>
            </a:r>
            <a:r>
              <a:rPr sz="16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post-natal </a:t>
            </a:r>
            <a:r>
              <a:rPr sz="16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care, and</a:t>
            </a:r>
            <a:r>
              <a:rPr sz="1600" i="1" spc="-2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6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more.</a:t>
            </a:r>
            <a:endParaRPr sz="16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Example</a:t>
            </a:r>
            <a:r>
              <a:rPr sz="3200" spc="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Table:</a:t>
            </a:r>
            <a:endParaRPr sz="3200">
              <a:latin typeface="Palatino Linotype"/>
              <a:cs typeface="Palatino Linotype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6100" y="5511800"/>
          <a:ext cx="11925299" cy="3781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3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1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8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800" b="1" spc="-1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Culture</a:t>
                      </a:r>
                      <a:r>
                        <a:rPr sz="2800" b="1" spc="-1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solidFill>
                      <a:srgbClr val="A6BBBB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8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Bodily</a:t>
                      </a:r>
                      <a:r>
                        <a:rPr sz="2800" b="1" spc="-1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Injuries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solidFill>
                      <a:srgbClr val="A6BBB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8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Magical</a:t>
                      </a:r>
                      <a:r>
                        <a:rPr sz="2800" b="1" spc="-1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20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Therapy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solidFill>
                      <a:srgbClr val="A6BBBB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800" b="1" spc="-1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Childbirth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solidFill>
                      <a:srgbClr val="A6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R="1270" algn="ctr">
                        <a:lnSpc>
                          <a:spcPct val="100000"/>
                        </a:lnSpc>
                        <a:spcBef>
                          <a:spcPts val="2490"/>
                        </a:spcBef>
                      </a:pPr>
                      <a:r>
                        <a:rPr sz="2800" b="1" spc="-160" dirty="0">
                          <a:solidFill>
                            <a:srgbClr val="5C5C5C"/>
                          </a:solidFill>
                          <a:latin typeface="Trebuchet MS"/>
                          <a:cs typeface="Trebuchet MS"/>
                        </a:rPr>
                        <a:t>Cultural</a:t>
                      </a:r>
                      <a:r>
                        <a:rPr sz="2800" b="1" spc="-185" dirty="0">
                          <a:solidFill>
                            <a:srgbClr val="5C5C5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70" dirty="0">
                          <a:solidFill>
                            <a:srgbClr val="5C5C5C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  <a:solidFill>
                      <a:srgbClr val="CBCBCB">
                        <a:alpha val="35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68275" marR="130175" indent="-16510" algn="ctr">
                        <a:lnSpc>
                          <a:spcPct val="113999"/>
                        </a:lnSpc>
                      </a:pPr>
                      <a:r>
                        <a:rPr sz="19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Basil </a:t>
                      </a:r>
                      <a:r>
                        <a:rPr sz="19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leaves </a:t>
                      </a:r>
                      <a:r>
                        <a:rPr sz="1900" spc="-4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9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stems  </a:t>
                      </a:r>
                      <a:r>
                        <a:rPr sz="19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crushed </a:t>
                      </a:r>
                      <a:r>
                        <a:rPr sz="1900" spc="-4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900" spc="-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applied </a:t>
                      </a:r>
                      <a:r>
                        <a:rPr sz="19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as </a:t>
                      </a:r>
                      <a:r>
                        <a:rPr sz="1900" spc="-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  </a:t>
                      </a:r>
                      <a:r>
                        <a:rPr sz="19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poultice </a:t>
                      </a:r>
                      <a:r>
                        <a:rPr sz="1900" spc="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to </a:t>
                      </a:r>
                      <a:r>
                        <a:rPr sz="19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open </a:t>
                      </a:r>
                      <a:r>
                        <a:rPr sz="1900" spc="-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wounds  </a:t>
                      </a:r>
                      <a:r>
                        <a:rPr sz="1900" spc="-4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</a:t>
                      </a:r>
                      <a:r>
                        <a:rPr sz="1900" spc="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9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burns</a:t>
                      </a:r>
                      <a:endParaRPr sz="1900">
                        <a:latin typeface="Palatino Linotype"/>
                        <a:cs typeface="Palatino Linotype"/>
                      </a:endParaRPr>
                    </a:p>
                  </a:txBody>
                  <a:tcPr marL="0" marR="0" marT="254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50">
                        <a:latin typeface="Times New Roman"/>
                        <a:cs typeface="Times New Roman"/>
                      </a:endParaRPr>
                    </a:p>
                    <a:p>
                      <a:pPr marL="125095" marR="118110" algn="ctr">
                        <a:lnSpc>
                          <a:spcPct val="113999"/>
                        </a:lnSpc>
                      </a:pPr>
                      <a:r>
                        <a:rPr sz="19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Basil </a:t>
                      </a:r>
                      <a:r>
                        <a:rPr sz="19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leaves </a:t>
                      </a:r>
                      <a:r>
                        <a:rPr sz="19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crumbled </a:t>
                      </a:r>
                      <a:r>
                        <a:rPr sz="1900" spc="-4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 </a:t>
                      </a:r>
                      <a:r>
                        <a:rPr sz="19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spread </a:t>
                      </a:r>
                      <a:r>
                        <a:rPr sz="19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at </a:t>
                      </a:r>
                      <a:r>
                        <a:rPr sz="1900" spc="-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doorways </a:t>
                      </a:r>
                      <a:r>
                        <a:rPr sz="1900" spc="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to  </a:t>
                      </a:r>
                      <a:r>
                        <a:rPr sz="1900" spc="-6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ward </a:t>
                      </a:r>
                      <a:r>
                        <a:rPr sz="19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</a:t>
                      </a:r>
                      <a:r>
                        <a:rPr sz="1900" spc="25" dirty="0">
                          <a:solidFill>
                            <a:srgbClr val="5C5C5C"/>
                          </a:solidFill>
                          <a:latin typeface="Courier New"/>
                          <a:cs typeface="Courier New"/>
                        </a:rPr>
                        <a:t>ﬀ</a:t>
                      </a:r>
                      <a:r>
                        <a:rPr sz="1900" spc="-459" dirty="0">
                          <a:solidFill>
                            <a:srgbClr val="5C5C5C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9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evil </a:t>
                      </a:r>
                      <a:r>
                        <a:rPr sz="19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energies</a:t>
                      </a:r>
                      <a:endParaRPr sz="19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35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2800" spc="-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No</a:t>
                      </a:r>
                      <a:endParaRPr sz="2800">
                        <a:latin typeface="Palatino Linotype"/>
                        <a:cs typeface="Palatino Linotype"/>
                      </a:endParaRPr>
                    </a:p>
                  </a:txBody>
                  <a:tcPr marL="0" marR="0" marT="254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20"/>
                        </a:spcBef>
                      </a:pPr>
                      <a:r>
                        <a:rPr sz="2800" b="1" spc="-185" dirty="0">
                          <a:solidFill>
                            <a:srgbClr val="5C5C5C"/>
                          </a:solidFill>
                          <a:latin typeface="Trebuchet MS"/>
                          <a:cs typeface="Trebuchet MS"/>
                        </a:rPr>
                        <a:t>Culture </a:t>
                      </a:r>
                      <a:r>
                        <a:rPr sz="2800" b="1" spc="35" dirty="0">
                          <a:solidFill>
                            <a:srgbClr val="5C5C5C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307340" marB="0">
                    <a:lnT w="12700">
                      <a:solidFill>
                        <a:srgbClr val="5C5C5C"/>
                      </a:solidFill>
                      <a:prstDash val="solid"/>
                    </a:lnT>
                    <a:lnB w="12700">
                      <a:solidFill>
                        <a:srgbClr val="5C5C5C"/>
                      </a:solidFill>
                      <a:prstDash val="solid"/>
                    </a:lnB>
                    <a:solidFill>
                      <a:srgbClr val="CBCBCB">
                        <a:alpha val="35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41375" marR="117475" indent="-685800">
                        <a:lnSpc>
                          <a:spcPct val="113999"/>
                        </a:lnSpc>
                        <a:spcBef>
                          <a:spcPts val="1400"/>
                        </a:spcBef>
                      </a:pPr>
                      <a:r>
                        <a:rPr sz="19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Basil </a:t>
                      </a:r>
                      <a:r>
                        <a:rPr sz="19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root </a:t>
                      </a:r>
                      <a:r>
                        <a:rPr sz="1900" spc="-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applied </a:t>
                      </a:r>
                      <a:r>
                        <a:rPr sz="1900" spc="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to </a:t>
                      </a:r>
                      <a:r>
                        <a:rPr sz="19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skin  </a:t>
                      </a:r>
                      <a:r>
                        <a:rPr sz="1900" spc="-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over</a:t>
                      </a:r>
                      <a:r>
                        <a:rPr sz="1900" spc="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9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sprains</a:t>
                      </a:r>
                      <a:endParaRPr sz="1900">
                        <a:latin typeface="Palatino Linotype"/>
                        <a:cs typeface="Palatino Linotype"/>
                      </a:endParaRPr>
                    </a:p>
                  </a:txBody>
                  <a:tcPr marL="0" marR="0" marT="177800" marB="0">
                    <a:lnT w="12700">
                      <a:solidFill>
                        <a:srgbClr val="5C5C5C"/>
                      </a:solidFill>
                      <a:prstDash val="solid"/>
                    </a:lnT>
                    <a:lnB w="12700">
                      <a:solidFill>
                        <a:srgbClr val="5C5C5C"/>
                      </a:solidFill>
                      <a:prstDash val="solid"/>
                    </a:lnB>
                    <a:solidFill>
                      <a:srgbClr val="CBCBC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20"/>
                        </a:spcBef>
                      </a:pPr>
                      <a:r>
                        <a:rPr sz="2800" spc="-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No</a:t>
                      </a:r>
                      <a:endParaRPr sz="2800">
                        <a:latin typeface="Palatino Linotype"/>
                        <a:cs typeface="Palatino Linotype"/>
                      </a:endParaRPr>
                    </a:p>
                  </a:txBody>
                  <a:tcPr marL="0" marR="0" marT="307340" marB="0">
                    <a:lnT w="12700">
                      <a:solidFill>
                        <a:srgbClr val="5C5C5C"/>
                      </a:solidFill>
                      <a:prstDash val="solid"/>
                    </a:lnT>
                    <a:lnB w="12700">
                      <a:solidFill>
                        <a:srgbClr val="5C5C5C"/>
                      </a:solidFill>
                      <a:prstDash val="solid"/>
                    </a:lnB>
                    <a:solidFill>
                      <a:srgbClr val="CBCBC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147955" indent="8890" algn="ctr">
                        <a:lnSpc>
                          <a:spcPct val="115700"/>
                        </a:lnSpc>
                        <a:spcBef>
                          <a:spcPts val="280"/>
                        </a:spcBef>
                      </a:pPr>
                      <a:r>
                        <a:rPr sz="18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Basil </a:t>
                      </a:r>
                      <a:r>
                        <a:rPr sz="18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stems </a:t>
                      </a:r>
                      <a:r>
                        <a:rPr sz="18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chewed </a:t>
                      </a:r>
                      <a:r>
                        <a:rPr sz="1800" spc="-6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by  </a:t>
                      </a:r>
                      <a:r>
                        <a:rPr sz="18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mother, </a:t>
                      </a:r>
                      <a:r>
                        <a:rPr sz="18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burned </a:t>
                      </a:r>
                      <a:r>
                        <a:rPr sz="18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as </a:t>
                      </a:r>
                      <a:r>
                        <a:rPr sz="18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incense  </a:t>
                      </a:r>
                      <a:r>
                        <a:rPr sz="18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in</a:t>
                      </a:r>
                      <a:r>
                        <a:rPr sz="1800" spc="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room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35560" marB="0">
                    <a:lnT w="12700">
                      <a:solidFill>
                        <a:srgbClr val="5C5C5C"/>
                      </a:solidFill>
                      <a:prstDash val="solid"/>
                    </a:lnT>
                    <a:lnB w="12700">
                      <a:solidFill>
                        <a:srgbClr val="5C5C5C"/>
                      </a:solidFill>
                      <a:prstDash val="solid"/>
                    </a:lnB>
                    <a:solidFill>
                      <a:srgbClr val="CBCBCB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9600" y="495300"/>
            <a:ext cx="10388600" cy="95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300" dirty="0"/>
              <a:t>ASSIGNMENT PART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15900"/>
            <a:ext cx="90932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u="none" spc="-300" dirty="0"/>
              <a:t>ASSIGNMENT PART 2</a:t>
            </a:r>
            <a:endParaRPr sz="6400" spc="-300" dirty="0"/>
          </a:p>
        </p:txBody>
      </p:sp>
      <p:sp>
        <p:nvSpPr>
          <p:cNvPr id="4" name="object 4"/>
          <p:cNvSpPr txBox="1"/>
          <p:nvPr/>
        </p:nvSpPr>
        <p:spPr>
          <a:xfrm>
            <a:off x="-12700" y="9571670"/>
            <a:ext cx="5601335" cy="181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860474"/>
            <a:ext cx="10979785" cy="42945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685800" marR="5080" indent="-673100">
              <a:lnSpc>
                <a:spcPct val="85200"/>
              </a:lnSpc>
              <a:spcBef>
                <a:spcPts val="775"/>
              </a:spcBef>
              <a:buAutoNum type="arabicPeriod"/>
              <a:tabLst>
                <a:tab pos="685165" algn="l"/>
                <a:tab pos="685800" algn="l"/>
              </a:tabLst>
            </a:pPr>
            <a:r>
              <a:rPr sz="38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Across </a:t>
            </a:r>
            <a:r>
              <a:rPr sz="38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societies </a:t>
            </a:r>
            <a:r>
              <a:rPr sz="3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800" spc="-85" dirty="0">
                <a:solidFill>
                  <a:srgbClr val="5C5C5C"/>
                </a:solidFill>
                <a:latin typeface="Palatino Linotype"/>
                <a:cs typeface="Palatino Linotype"/>
              </a:rPr>
              <a:t>your </a:t>
            </a:r>
            <a:r>
              <a:rPr sz="3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table, </a:t>
            </a:r>
            <a:r>
              <a:rPr sz="3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are </a:t>
            </a:r>
            <a:r>
              <a:rPr sz="38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there </a:t>
            </a:r>
            <a:r>
              <a:rPr sz="3800" dirty="0">
                <a:solidFill>
                  <a:srgbClr val="5C5C5C"/>
                </a:solidFill>
                <a:latin typeface="Palatino Linotype"/>
                <a:cs typeface="Palatino Linotype"/>
              </a:rPr>
              <a:t>similar  </a:t>
            </a:r>
            <a:r>
              <a:rPr sz="3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symptoms </a:t>
            </a:r>
            <a:r>
              <a:rPr sz="38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that </a:t>
            </a:r>
            <a:r>
              <a:rPr sz="38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this </a:t>
            </a:r>
            <a:r>
              <a:rPr sz="3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plant </a:t>
            </a:r>
            <a:r>
              <a:rPr sz="38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is </a:t>
            </a:r>
            <a:r>
              <a:rPr sz="38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used </a:t>
            </a:r>
            <a:r>
              <a:rPr sz="38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38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treat—or  </a:t>
            </a:r>
            <a:r>
              <a:rPr sz="3800" dirty="0">
                <a:solidFill>
                  <a:srgbClr val="5C5C5C"/>
                </a:solidFill>
                <a:latin typeface="Palatino Linotype"/>
                <a:cs typeface="Palatino Linotype"/>
              </a:rPr>
              <a:t>similar </a:t>
            </a:r>
            <a:r>
              <a:rPr sz="38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e</a:t>
            </a:r>
            <a:r>
              <a:rPr sz="3800" spc="55" dirty="0">
                <a:solidFill>
                  <a:srgbClr val="5C5C5C"/>
                </a:solidFill>
                <a:latin typeface="Courier New"/>
                <a:cs typeface="Courier New"/>
              </a:rPr>
              <a:t>ﬀ</a:t>
            </a:r>
            <a:r>
              <a:rPr sz="38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ects </a:t>
            </a:r>
            <a:r>
              <a:rPr sz="38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that </a:t>
            </a:r>
            <a:r>
              <a:rPr sz="3800" spc="75" dirty="0">
                <a:solidFill>
                  <a:srgbClr val="5C5C5C"/>
                </a:solidFill>
                <a:latin typeface="Palatino Linotype"/>
                <a:cs typeface="Palatino Linotype"/>
              </a:rPr>
              <a:t>it </a:t>
            </a:r>
            <a:r>
              <a:rPr sz="38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is </a:t>
            </a:r>
            <a:r>
              <a:rPr sz="38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used </a:t>
            </a:r>
            <a:r>
              <a:rPr sz="38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38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produce? </a:t>
            </a:r>
            <a:r>
              <a:rPr sz="3800" i="1" spc="-70" dirty="0">
                <a:solidFill>
                  <a:srgbClr val="5C5C5C"/>
                </a:solidFill>
                <a:latin typeface="Palatino Linotype"/>
                <a:cs typeface="Palatino Linotype"/>
              </a:rPr>
              <a:t>List </a:t>
            </a:r>
            <a:r>
              <a:rPr sz="38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the  </a:t>
            </a:r>
            <a:r>
              <a:rPr sz="3800" i="1" spc="-95" dirty="0">
                <a:solidFill>
                  <a:srgbClr val="5C5C5C"/>
                </a:solidFill>
                <a:latin typeface="Palatino Linotype"/>
                <a:cs typeface="Palatino Linotype"/>
              </a:rPr>
              <a:t>symptoms/syndromes </a:t>
            </a:r>
            <a:r>
              <a:rPr sz="38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8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societies. </a:t>
            </a:r>
            <a:r>
              <a:rPr sz="3800" spc="260" dirty="0">
                <a:solidFill>
                  <a:srgbClr val="5C5C5C"/>
                </a:solidFill>
                <a:latin typeface="Palatino Linotype"/>
                <a:cs typeface="Palatino Linotype"/>
              </a:rPr>
              <a:t>(5</a:t>
            </a:r>
            <a:r>
              <a:rPr sz="3800" spc="13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8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minutes)</a:t>
            </a:r>
            <a:endParaRPr sz="3800">
              <a:latin typeface="Palatino Linotype"/>
              <a:cs typeface="Palatino Linotype"/>
            </a:endParaRPr>
          </a:p>
          <a:p>
            <a:pPr marL="685800" marR="175895" indent="-673100">
              <a:lnSpc>
                <a:spcPct val="85200"/>
              </a:lnSpc>
              <a:spcBef>
                <a:spcPts val="1865"/>
              </a:spcBef>
              <a:buAutoNum type="arabicPeriod"/>
              <a:tabLst>
                <a:tab pos="685165" algn="l"/>
                <a:tab pos="685800" algn="l"/>
              </a:tabLst>
            </a:pPr>
            <a:r>
              <a:rPr sz="38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Do </a:t>
            </a:r>
            <a:r>
              <a:rPr sz="3800" spc="-114" dirty="0">
                <a:solidFill>
                  <a:srgbClr val="5C5C5C"/>
                </a:solidFill>
                <a:latin typeface="Palatino Linotype"/>
                <a:cs typeface="Palatino Linotype"/>
              </a:rPr>
              <a:t>any </a:t>
            </a:r>
            <a:r>
              <a:rPr sz="3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8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societies </a:t>
            </a:r>
            <a:r>
              <a:rPr sz="38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explain </a:t>
            </a:r>
            <a:r>
              <a:rPr sz="38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8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e</a:t>
            </a:r>
            <a:r>
              <a:rPr sz="3800" spc="55" dirty="0">
                <a:solidFill>
                  <a:srgbClr val="5C5C5C"/>
                </a:solidFill>
                <a:latin typeface="Courier New"/>
                <a:cs typeface="Courier New"/>
              </a:rPr>
              <a:t>ﬀ</a:t>
            </a:r>
            <a:r>
              <a:rPr sz="38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ects </a:t>
            </a:r>
            <a:r>
              <a:rPr sz="3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800" spc="-85" dirty="0">
                <a:solidFill>
                  <a:srgbClr val="5C5C5C"/>
                </a:solidFill>
                <a:latin typeface="Palatino Linotype"/>
                <a:cs typeface="Palatino Linotype"/>
              </a:rPr>
              <a:t>your  </a:t>
            </a:r>
            <a:r>
              <a:rPr sz="3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chosen </a:t>
            </a:r>
            <a:r>
              <a:rPr sz="3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plant </a:t>
            </a:r>
            <a:r>
              <a:rPr sz="3800" spc="100" dirty="0">
                <a:solidFill>
                  <a:srgbClr val="5C5C5C"/>
                </a:solidFill>
                <a:latin typeface="Palatino Linotype"/>
                <a:cs typeface="Palatino Linotype"/>
              </a:rPr>
              <a:t>(or </a:t>
            </a:r>
            <a:r>
              <a:rPr sz="38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illness </a:t>
            </a:r>
            <a:r>
              <a:rPr sz="38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plant </a:t>
            </a:r>
            <a:r>
              <a:rPr sz="38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is </a:t>
            </a:r>
            <a:r>
              <a:rPr sz="38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used </a:t>
            </a:r>
            <a:r>
              <a:rPr sz="38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to  </a:t>
            </a:r>
            <a:r>
              <a:rPr sz="3800" spc="80" dirty="0">
                <a:solidFill>
                  <a:srgbClr val="5C5C5C"/>
                </a:solidFill>
                <a:latin typeface="Palatino Linotype"/>
                <a:cs typeface="Palatino Linotype"/>
              </a:rPr>
              <a:t>treat) </a:t>
            </a:r>
            <a:r>
              <a:rPr sz="3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identical </a:t>
            </a:r>
            <a:r>
              <a:rPr sz="3800" spc="100" dirty="0">
                <a:solidFill>
                  <a:srgbClr val="5C5C5C"/>
                </a:solidFill>
                <a:latin typeface="Palatino Linotype"/>
                <a:cs typeface="Palatino Linotype"/>
              </a:rPr>
              <a:t>(or </a:t>
            </a:r>
            <a:r>
              <a:rPr sz="38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nearly </a:t>
            </a:r>
            <a:r>
              <a:rPr sz="3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identical) </a:t>
            </a:r>
            <a:r>
              <a:rPr sz="38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ways?  </a:t>
            </a:r>
            <a:r>
              <a:rPr sz="3800" spc="0" dirty="0">
                <a:solidFill>
                  <a:srgbClr val="5C5C5C"/>
                </a:solidFill>
                <a:latin typeface="Palatino Linotype"/>
                <a:cs typeface="Palatino Linotype"/>
              </a:rPr>
              <a:t>Explain. </a:t>
            </a:r>
            <a:r>
              <a:rPr sz="3800" spc="260" dirty="0">
                <a:solidFill>
                  <a:srgbClr val="5C5C5C"/>
                </a:solidFill>
                <a:latin typeface="Palatino Linotype"/>
                <a:cs typeface="Palatino Linotype"/>
              </a:rPr>
              <a:t>(5</a:t>
            </a:r>
            <a:r>
              <a:rPr sz="3800" spc="19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8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minutes)</a:t>
            </a:r>
            <a:endParaRPr sz="38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22900"/>
            <a:ext cx="13004800" cy="3606800"/>
          </a:xfrm>
          <a:custGeom>
            <a:avLst/>
            <a:gdLst/>
            <a:ahLst/>
            <a:cxnLst/>
            <a:rect l="l" t="t" r="r" b="b"/>
            <a:pathLst>
              <a:path w="13004800" h="3606800">
                <a:moveTo>
                  <a:pt x="0" y="0"/>
                </a:moveTo>
                <a:lnTo>
                  <a:pt x="13004800" y="0"/>
                </a:lnTo>
                <a:lnTo>
                  <a:pt x="13004800" y="3606800"/>
                </a:lnTo>
                <a:lnTo>
                  <a:pt x="0" y="3606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8800" y="5309309"/>
            <a:ext cx="11836400" cy="3184525"/>
          </a:xfrm>
          <a:prstGeom prst="rect">
            <a:avLst/>
          </a:prstGeom>
        </p:spPr>
        <p:txBody>
          <a:bodyPr vert="horz" wrap="square" lIns="0" tIns="4305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3390"/>
              </a:spcBef>
              <a:tabLst>
                <a:tab pos="6194425" algn="l"/>
              </a:tabLst>
            </a:pPr>
            <a:r>
              <a:rPr sz="12100" b="1" spc="-300" dirty="0" smtClean="0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  <a:latin typeface="Arial"/>
                <a:cs typeface="Arial"/>
              </a:rPr>
              <a:t>RESOURCES</a:t>
            </a:r>
            <a:endParaRPr sz="12100" spc="-300" dirty="0">
              <a:latin typeface="Arial"/>
              <a:cs typeface="Arial"/>
            </a:endParaRPr>
          </a:p>
          <a:p>
            <a:pPr marL="3214370">
              <a:lnSpc>
                <a:spcPct val="100000"/>
              </a:lnSpc>
              <a:spcBef>
                <a:spcPts val="1305"/>
              </a:spcBef>
            </a:pPr>
            <a:r>
              <a:rPr sz="4800" i="1" spc="-140" dirty="0">
                <a:solidFill>
                  <a:srgbClr val="747676"/>
                </a:solidFill>
                <a:latin typeface="Palatino Linotype"/>
                <a:cs typeface="Palatino Linotype"/>
              </a:rPr>
              <a:t>Assignment </a:t>
            </a:r>
            <a:r>
              <a:rPr sz="4800" i="1" spc="-100" dirty="0">
                <a:solidFill>
                  <a:srgbClr val="747676"/>
                </a:solidFill>
                <a:latin typeface="Palatino Linotype"/>
                <a:cs typeface="Palatino Linotype"/>
              </a:rPr>
              <a:t>Rubric, </a:t>
            </a:r>
            <a:r>
              <a:rPr sz="4800" i="1" spc="-120" dirty="0">
                <a:solidFill>
                  <a:srgbClr val="747676"/>
                </a:solidFill>
                <a:latin typeface="Palatino Linotype"/>
                <a:cs typeface="Palatino Linotype"/>
              </a:rPr>
              <a:t>Tips,</a:t>
            </a:r>
            <a:r>
              <a:rPr sz="4800" i="1" spc="-215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4800" i="1" spc="-85" dirty="0">
                <a:solidFill>
                  <a:srgbClr val="747676"/>
                </a:solidFill>
                <a:latin typeface="Palatino Linotype"/>
                <a:cs typeface="Palatino Linotype"/>
              </a:rPr>
              <a:t>References</a:t>
            </a:r>
            <a:endParaRPr sz="4800" dirty="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279466"/>
            <a:ext cx="13004800" cy="406400"/>
          </a:xfrm>
          <a:custGeom>
            <a:avLst/>
            <a:gdLst/>
            <a:ahLst/>
            <a:cxnLst/>
            <a:rect l="l" t="t" r="r" b="b"/>
            <a:pathLst>
              <a:path w="13004800" h="406400">
                <a:moveTo>
                  <a:pt x="0" y="406399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406399"/>
                </a:lnTo>
                <a:lnTo>
                  <a:pt x="0" y="406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2425" y="9334500"/>
            <a:ext cx="126288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 selection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jars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containing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herbs and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other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ingredients 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used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1700" i="1" spc="-70" dirty="0">
                <a:solidFill>
                  <a:srgbClr val="5C5C5C"/>
                </a:solidFill>
                <a:latin typeface="Palatino Linotype"/>
                <a:cs typeface="Palatino Linotype"/>
              </a:rPr>
              <a:t>Cunning </a:t>
            </a:r>
            <a:r>
              <a:rPr sz="1700" i="1" spc="25" dirty="0">
                <a:solidFill>
                  <a:srgbClr val="5C5C5C"/>
                </a:solidFill>
                <a:latin typeface="Palatino Linotype"/>
                <a:cs typeface="Palatino Linotype"/>
              </a:rPr>
              <a:t>folk 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Britain. </a:t>
            </a:r>
            <a:r>
              <a:rPr sz="170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Museum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Witchcraft.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Photo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Midnightblueowl.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CC</a:t>
            </a:r>
            <a:r>
              <a:rPr sz="1700" i="1" spc="-14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60" dirty="0">
                <a:solidFill>
                  <a:srgbClr val="5C5C5C"/>
                </a:solidFill>
                <a:latin typeface="Palatino Linotype"/>
                <a:cs typeface="Palatino Linotype"/>
              </a:rPr>
              <a:t>1.0</a:t>
            </a:r>
            <a:endParaRPr sz="17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2500" y="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79627"/>
            <a:ext cx="3149600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800" u="none" spc="-300" dirty="0"/>
              <a:t>RUBRIC</a:t>
            </a:r>
            <a:endParaRPr sz="4800" spc="-3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914624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9500" y="1854200"/>
            <a:ext cx="106502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2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following </a:t>
            </a: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rubric </a:t>
            </a:r>
            <a:r>
              <a:rPr sz="32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is </a:t>
            </a:r>
            <a:r>
              <a:rPr sz="32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suggested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2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evaluating</a:t>
            </a:r>
            <a:r>
              <a:rPr sz="3200" spc="6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responses:</a:t>
            </a:r>
            <a:endParaRPr sz="3200">
              <a:latin typeface="Palatino Linotype"/>
              <a:cs typeface="Palatino Linotype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6100" y="2692400"/>
          <a:ext cx="12146914" cy="671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75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44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6930">
                <a:tc gridSpan="8">
                  <a:txBody>
                    <a:bodyPr/>
                    <a:lstStyle/>
                    <a:p>
                      <a:pPr marL="2222500">
                        <a:lnSpc>
                          <a:spcPts val="2790"/>
                        </a:lnSpc>
                        <a:spcBef>
                          <a:spcPts val="400"/>
                        </a:spcBef>
                        <a:tabLst>
                          <a:tab pos="4825365" algn="l"/>
                          <a:tab pos="7720965" algn="l"/>
                          <a:tab pos="10146665" algn="l"/>
                        </a:tabLst>
                      </a:pPr>
                      <a:r>
                        <a:rPr sz="3600" b="1" spc="-195" baseline="-1157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Unsatisfactory	</a:t>
                      </a:r>
                      <a:r>
                        <a:rPr sz="21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Needs</a:t>
                      </a:r>
                      <a:r>
                        <a:rPr sz="2100" b="1" spc="-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Improvement	</a:t>
                      </a:r>
                      <a:r>
                        <a:rPr sz="21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Satisfactory	</a:t>
                      </a:r>
                      <a:r>
                        <a:rPr sz="21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Outstanding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  <a:p>
                      <a:pPr marL="2921000">
                        <a:lnSpc>
                          <a:spcPts val="2550"/>
                        </a:lnSpc>
                        <a:tabLst>
                          <a:tab pos="5688965" algn="l"/>
                          <a:tab pos="8140065" algn="l"/>
                          <a:tab pos="10489565" algn="l"/>
                        </a:tabLst>
                      </a:pPr>
                      <a:r>
                        <a:rPr sz="3300" b="1" spc="-375" baseline="50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(0%)	</a:t>
                      </a:r>
                      <a:r>
                        <a:rPr sz="2100" b="1" spc="-2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(25%)	</a:t>
                      </a:r>
                      <a:r>
                        <a:rPr sz="2100" b="1" spc="-2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(75%	</a:t>
                      </a:r>
                      <a:r>
                        <a:rPr sz="2100" b="1" spc="-2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(100%)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</a:txBody>
                  <a:tcPr marL="0" marR="0" marT="50800" marB="0">
                    <a:solidFill>
                      <a:srgbClr val="A6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R="7620" algn="ctr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Assignment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3810" marB="0">
                    <a:solidFill>
                      <a:srgbClr val="CBCBCB">
                        <a:alpha val="35998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</a:t>
                      </a:r>
                      <a:endParaRPr sz="950">
                        <a:latin typeface="MS UI Gothic"/>
                        <a:cs typeface="MS UI Gothic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758190">
                        <a:lnSpc>
                          <a:spcPct val="100000"/>
                        </a:lnSpc>
                      </a:pPr>
                      <a:r>
                        <a:rPr sz="1600" i="1" spc="-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Unsatisfactory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  <a:p>
                      <a:pPr marL="40640" marR="275590">
                        <a:lnSpc>
                          <a:spcPts val="1500"/>
                        </a:lnSpc>
                        <a:spcBef>
                          <a:spcPts val="1580"/>
                        </a:spcBef>
                      </a:pPr>
                      <a:r>
                        <a:rPr sz="1300" spc="-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Table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for plant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use in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eHRAF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  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absent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85115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</a:t>
                      </a:r>
                      <a:endParaRPr sz="950">
                        <a:latin typeface="MS UI Gothic"/>
                        <a:cs typeface="MS UI Gothic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04800">
                        <a:lnSpc>
                          <a:spcPct val="100000"/>
                        </a:lnSpc>
                      </a:pPr>
                      <a:r>
                        <a:rPr sz="1600" i="1" spc="-4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Needs</a:t>
                      </a:r>
                      <a:r>
                        <a:rPr sz="1600" i="1" spc="-6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i="1" spc="-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Improvement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8100" marR="69850">
                        <a:lnSpc>
                          <a:spcPct val="109000"/>
                        </a:lnSpc>
                      </a:pPr>
                      <a:r>
                        <a:rPr sz="1300" spc="-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Tables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for plant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use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sparsely 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filled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in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with </a:t>
                      </a:r>
                      <a:r>
                        <a:rPr sz="1300" spc="-4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very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few 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societies.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</a:t>
                      </a:r>
                      <a:endParaRPr sz="950">
                        <a:latin typeface="MS UI Gothic"/>
                        <a:cs typeface="MS UI Gothic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463550">
                        <a:lnSpc>
                          <a:spcPct val="100000"/>
                        </a:lnSpc>
                      </a:pPr>
                      <a:r>
                        <a:rPr sz="1600" i="1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Satisfactory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  <a:p>
                      <a:pPr marL="38100" marR="42545">
                        <a:lnSpc>
                          <a:spcPct val="109000"/>
                        </a:lnSpc>
                        <a:spcBef>
                          <a:spcPts val="1740"/>
                        </a:spcBef>
                      </a:pPr>
                      <a:r>
                        <a:rPr sz="1300" spc="-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Table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for plant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use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include 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smultiple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societies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across 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several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subjects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829944">
                        <a:lnSpc>
                          <a:spcPct val="100000"/>
                        </a:lnSpc>
                      </a:pPr>
                      <a:r>
                        <a:rPr sz="1600" i="1" spc="-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Outstanding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  <a:p>
                      <a:pPr marL="258445" marR="34925" indent="-197485">
                        <a:lnSpc>
                          <a:spcPct val="109000"/>
                        </a:lnSpc>
                        <a:spcBef>
                          <a:spcPts val="1740"/>
                        </a:spcBef>
                      </a:pPr>
                      <a:r>
                        <a:rPr sz="1425" spc="-89" baseline="8771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Table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for plant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use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includes 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multiple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societies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across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diverse 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subjects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include</a:t>
                      </a:r>
                      <a:r>
                        <a:rPr sz="1300" spc="1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citations.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200" spc="-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Part</a:t>
                      </a:r>
                      <a:r>
                        <a:rPr sz="2200" spc="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200" spc="8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1: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9525" marB="0">
                    <a:solidFill>
                      <a:srgbClr val="CBCBCB">
                        <a:alpha val="3599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200" i="1" u="heavy" spc="0" dirty="0">
                          <a:solidFill>
                            <a:srgbClr val="5C5C5C"/>
                          </a:solidFill>
                          <a:uFill>
                            <a:solidFill>
                              <a:srgbClr val="5C5C5C"/>
                            </a:solidFill>
                          </a:uFill>
                          <a:latin typeface="Palatino Linotype"/>
                          <a:cs typeface="Palatino Linotype"/>
                        </a:rPr>
                        <a:t>Data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9525" marB="0">
                    <a:solidFill>
                      <a:srgbClr val="CBCBCB">
                        <a:alpha val="3599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200" i="1" u="heavy" spc="-30" dirty="0">
                          <a:solidFill>
                            <a:srgbClr val="5C5C5C"/>
                          </a:solidFill>
                          <a:uFill>
                            <a:solidFill>
                              <a:srgbClr val="5C5C5C"/>
                            </a:solidFill>
                          </a:uFill>
                          <a:latin typeface="Palatino Linotype"/>
                          <a:cs typeface="Palatino Linotype"/>
                        </a:rPr>
                        <a:t>Collection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9525" marB="0">
                    <a:lnB w="12700">
                      <a:solidFill>
                        <a:srgbClr val="5C5C5C"/>
                      </a:solidFill>
                      <a:prstDash val="solid"/>
                    </a:lnB>
                    <a:solidFill>
                      <a:srgbClr val="CBCBCB">
                        <a:alpha val="3599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9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R="7620" algn="ctr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Assignment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35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0640" indent="7175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i="1" spc="-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Unsatisfactory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  <a:p>
                      <a:pPr marL="40640" marR="295275">
                        <a:lnSpc>
                          <a:spcPts val="1500"/>
                        </a:lnSpc>
                        <a:spcBef>
                          <a:spcPts val="1180"/>
                        </a:spcBef>
                      </a:pP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Major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points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not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clear. 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Specific examples are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not</a:t>
                      </a:r>
                      <a:r>
                        <a:rPr sz="1300" spc="1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used.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28575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950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</a:t>
                      </a:r>
                      <a:endParaRPr sz="950">
                        <a:latin typeface="MS UI Gothic"/>
                        <a:cs typeface="MS UI Gothic"/>
                      </a:endParaRPr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8100" indent="266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i="1" spc="-4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Needs</a:t>
                      </a:r>
                      <a:r>
                        <a:rPr sz="1600" i="1" spc="-6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i="1" spc="-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Improvement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8100" marR="101600">
                        <a:lnSpc>
                          <a:spcPct val="109000"/>
                        </a:lnSpc>
                      </a:pP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Commentary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on research 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findings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 not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comprehensive 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300" spc="5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/or</a:t>
                      </a:r>
                      <a:r>
                        <a:rPr sz="1300" spc="8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persuasive.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38100" marR="274320">
                        <a:lnSpc>
                          <a:spcPct val="109000"/>
                        </a:lnSpc>
                      </a:pP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Major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points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addressed, 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but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not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well</a:t>
                      </a:r>
                      <a:r>
                        <a:rPr sz="1300" spc="6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supported.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38100" marR="207645">
                        <a:lnSpc>
                          <a:spcPct val="109000"/>
                        </a:lnSpc>
                      </a:pP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Responses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inadequate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or  </a:t>
                      </a:r>
                      <a:r>
                        <a:rPr sz="1300" spc="-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do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not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address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topic or  response 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to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the 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questions 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Specific examples </a:t>
                      </a:r>
                      <a:r>
                        <a:rPr sz="1300" spc="-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do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not 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support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topic or response 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to 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the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questions.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127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6670" algn="r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</a:t>
                      </a:r>
                      <a:endParaRPr sz="950">
                        <a:latin typeface="MS UI Gothic"/>
                        <a:cs typeface="MS UI Gothic"/>
                      </a:endParaRPr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463550">
                        <a:lnSpc>
                          <a:spcPct val="100000"/>
                        </a:lnSpc>
                      </a:pPr>
                      <a:r>
                        <a:rPr sz="1600" i="1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Satisfactory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  <a:p>
                      <a:pPr marL="38100" marR="67310">
                        <a:lnSpc>
                          <a:spcPct val="109000"/>
                        </a:lnSpc>
                        <a:spcBef>
                          <a:spcPts val="1739"/>
                        </a:spcBef>
                      </a:pP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Evaluation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analysis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of 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research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findings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 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accurate.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Major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points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stated.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38100" marR="143510">
                        <a:lnSpc>
                          <a:spcPct val="109000"/>
                        </a:lnSpc>
                      </a:pP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Responses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adequate 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address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the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question  at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hand.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Content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</a:t>
                      </a:r>
                      <a:r>
                        <a:rPr sz="1300" spc="5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accurate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38100" marR="220345">
                        <a:lnSpc>
                          <a:spcPct val="109000"/>
                        </a:lnSpc>
                      </a:pPr>
                      <a:r>
                        <a:rPr sz="1300" spc="-7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specific example from 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the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research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</a:t>
                      </a:r>
                      <a:r>
                        <a:rPr sz="1300" spc="6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used.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254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600" i="1" spc="-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Outstanding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58445" marR="327025" indent="-197485">
                        <a:lnSpc>
                          <a:spcPct val="109000"/>
                        </a:lnSpc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Evaluation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analysis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of 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research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findings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accurate 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persuasive.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258445" marR="133350" indent="-197485">
                        <a:lnSpc>
                          <a:spcPct val="109000"/>
                        </a:lnSpc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Major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points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stated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clearly 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well</a:t>
                      </a:r>
                      <a:r>
                        <a:rPr sz="1300" spc="1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supported.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258445" marR="343535" indent="-197485">
                        <a:lnSpc>
                          <a:spcPct val="109000"/>
                        </a:lnSpc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Responses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excellent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address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questions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Content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</a:t>
                      </a:r>
                      <a:r>
                        <a:rPr sz="1300" spc="8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clear.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258445" marR="159385" indent="-197485">
                        <a:lnSpc>
                          <a:spcPct val="109000"/>
                        </a:lnSpc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Several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specific examples from 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the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research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</a:t>
                      </a:r>
                      <a:r>
                        <a:rPr sz="1300" spc="7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used.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635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450">
                <a:tc rowSpan="2"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200" spc="-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Part</a:t>
                      </a:r>
                      <a:r>
                        <a:rPr sz="2200" spc="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200" spc="8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2: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9525" marB="0">
                    <a:solidFill>
                      <a:srgbClr val="CBCBCB">
                        <a:alpha val="35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8575" algn="r">
                        <a:lnSpc>
                          <a:spcPts val="1120"/>
                        </a:lnSpc>
                      </a:pPr>
                      <a:r>
                        <a:rPr sz="950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</a:t>
                      </a:r>
                      <a:endParaRPr sz="950">
                        <a:latin typeface="MS UI Gothic"/>
                        <a:cs typeface="MS UI Gothic"/>
                      </a:endParaRPr>
                    </a:p>
                  </a:txBody>
                  <a:tcPr marL="0" marR="0" marT="4445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9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solidFill>
                      <a:srgbClr val="CBCBCB">
                        <a:alpha val="35998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50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</a:t>
                      </a:r>
                      <a:endParaRPr sz="950">
                        <a:latin typeface="MS UI Gothic"/>
                        <a:cs typeface="MS UI Gothic"/>
                      </a:endParaRPr>
                    </a:p>
                  </a:txBody>
                  <a:tcPr marL="0" marR="0" marT="0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500">
                <a:tc rowSpan="2"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200" i="1" u="heavy" spc="-55" dirty="0">
                          <a:solidFill>
                            <a:srgbClr val="5C5C5C"/>
                          </a:solidFill>
                          <a:uFill>
                            <a:solidFill>
                              <a:srgbClr val="5C5C5C"/>
                            </a:solidFill>
                          </a:uFill>
                          <a:latin typeface="Palatino Linotype"/>
                          <a:cs typeface="Palatino Linotype"/>
                        </a:rPr>
                        <a:t>Questions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9525" marB="0">
                    <a:solidFill>
                      <a:srgbClr val="CBCBCB">
                        <a:alpha val="3599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8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solidFill>
                      <a:srgbClr val="CBCBCB">
                        <a:alpha val="35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50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</a:t>
                      </a:r>
                      <a:endParaRPr sz="950">
                        <a:latin typeface="MS UI Gothic"/>
                        <a:cs typeface="MS UI Gothic"/>
                      </a:endParaRPr>
                    </a:p>
                  </a:txBody>
                  <a:tcPr marL="0" marR="0" marT="41275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28575" algn="r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</a:t>
                      </a:r>
                      <a:endParaRPr sz="950">
                        <a:latin typeface="MS UI Gothic"/>
                        <a:cs typeface="MS UI Gothic"/>
                      </a:endParaRPr>
                    </a:p>
                  </a:txBody>
                  <a:tcPr marL="0" marR="0" marT="6350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1070"/>
                        </a:lnSpc>
                      </a:pPr>
                      <a:r>
                        <a:rPr sz="950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</a:t>
                      </a:r>
                      <a:endParaRPr sz="950">
                        <a:latin typeface="MS UI Gothic"/>
                        <a:cs typeface="MS UI Gothic"/>
                      </a:endParaRPr>
                    </a:p>
                  </a:txBody>
                  <a:tcPr marL="0" marR="0" marT="0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200" i="1" u="heavy" spc="40" dirty="0">
                          <a:solidFill>
                            <a:srgbClr val="5C5C5C"/>
                          </a:solidFill>
                          <a:uFill>
                            <a:solidFill>
                              <a:srgbClr val="5C5C5C"/>
                            </a:solidFill>
                          </a:uFill>
                          <a:latin typeface="Palatino Linotype"/>
                          <a:cs typeface="Palatino Linotype"/>
                        </a:rPr>
                        <a:t>1-2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9525" marB="0">
                    <a:solidFill>
                      <a:srgbClr val="CBCBCB">
                        <a:alpha val="35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26670" algn="r">
                        <a:lnSpc>
                          <a:spcPts val="1085"/>
                        </a:lnSpc>
                      </a:pPr>
                      <a:r>
                        <a:rPr sz="950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</a:t>
                      </a:r>
                      <a:endParaRPr sz="950">
                        <a:latin typeface="MS UI Gothic"/>
                        <a:cs typeface="MS UI Gothic"/>
                      </a:endParaRPr>
                    </a:p>
                  </a:txBody>
                  <a:tcPr marL="0" marR="0" marT="0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4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CBCB">
                        <a:alpha val="35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1055"/>
                        </a:lnSpc>
                      </a:pPr>
                      <a:r>
                        <a:rPr sz="950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</a:t>
                      </a:r>
                      <a:endParaRPr sz="950">
                        <a:latin typeface="MS UI Gothic"/>
                        <a:cs typeface="MS UI Gothic"/>
                      </a:endParaRPr>
                    </a:p>
                  </a:txBody>
                  <a:tcPr marL="0" marR="0" marT="0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50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</a:t>
                      </a:r>
                      <a:endParaRPr sz="950">
                        <a:latin typeface="MS UI Gothic"/>
                        <a:cs typeface="MS UI Gothic"/>
                      </a:endParaRPr>
                    </a:p>
                  </a:txBody>
                  <a:tcPr marL="0" marR="0" marT="64769" marB="0"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79627"/>
            <a:ext cx="4826000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800" u="none" spc="-300" dirty="0"/>
              <a:t>REFERENCES</a:t>
            </a:r>
            <a:endParaRPr sz="4800" spc="-30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813024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3159224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4505424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5851624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marR="5080">
              <a:lnSpc>
                <a:spcPct val="114599"/>
              </a:lnSpc>
              <a:spcBef>
                <a:spcPts val="100"/>
              </a:spcBef>
            </a:pPr>
            <a:r>
              <a:rPr dirty="0"/>
              <a:t>Check </a:t>
            </a:r>
            <a:r>
              <a:rPr spc="15" dirty="0"/>
              <a:t>out </a:t>
            </a:r>
            <a:r>
              <a:rPr spc="40" dirty="0"/>
              <a:t>the </a:t>
            </a:r>
            <a:r>
              <a:rPr i="1" u="heavy" spc="-7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Advanced </a:t>
            </a:r>
            <a:r>
              <a:rPr i="1" u="heavy" spc="-3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Search </a:t>
            </a:r>
            <a:r>
              <a:rPr i="1" u="heavy" spc="-8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Tutorial</a:t>
            </a:r>
            <a:r>
              <a:rPr i="1" spc="-8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pc="-20" dirty="0"/>
              <a:t>for </a:t>
            </a:r>
            <a:r>
              <a:rPr spc="-30" dirty="0"/>
              <a:t>detailed </a:t>
            </a:r>
            <a:r>
              <a:rPr spc="25" dirty="0"/>
              <a:t>instructions  </a:t>
            </a:r>
            <a:r>
              <a:rPr spc="5" dirty="0"/>
              <a:t>on </a:t>
            </a:r>
            <a:r>
              <a:rPr spc="-20" dirty="0"/>
              <a:t>conducting </a:t>
            </a:r>
            <a:r>
              <a:rPr spc="5" dirty="0"/>
              <a:t>searches in </a:t>
            </a:r>
            <a:r>
              <a:rPr spc="-20" dirty="0"/>
              <a:t>eHRAF </a:t>
            </a:r>
            <a:r>
              <a:rPr spc="-65" dirty="0"/>
              <a:t>World</a:t>
            </a:r>
            <a:r>
              <a:rPr spc="525" dirty="0"/>
              <a:t> </a:t>
            </a:r>
            <a:r>
              <a:rPr spc="10" dirty="0"/>
              <a:t>Cultures.</a:t>
            </a:r>
          </a:p>
          <a:p>
            <a:pPr marL="403860" marR="1920239">
              <a:lnSpc>
                <a:spcPct val="114599"/>
              </a:lnSpc>
              <a:spcBef>
                <a:spcPts val="1795"/>
              </a:spcBef>
            </a:pPr>
            <a:r>
              <a:rPr spc="-10" dirty="0"/>
              <a:t>For </a:t>
            </a:r>
            <a:r>
              <a:rPr dirty="0"/>
              <a:t>information </a:t>
            </a:r>
            <a:r>
              <a:rPr spc="5" dirty="0"/>
              <a:t>on ethnobotanical </a:t>
            </a:r>
            <a:r>
              <a:rPr dirty="0"/>
              <a:t>practices </a:t>
            </a:r>
            <a:r>
              <a:rPr spc="5" dirty="0"/>
              <a:t>in </a:t>
            </a:r>
            <a:r>
              <a:rPr spc="40" dirty="0"/>
              <a:t>the  </a:t>
            </a:r>
            <a:r>
              <a:rPr spc="-20" dirty="0"/>
              <a:t>archaeological </a:t>
            </a:r>
            <a:r>
              <a:rPr spc="-10" dirty="0"/>
              <a:t>record, </a:t>
            </a:r>
            <a:r>
              <a:rPr dirty="0"/>
              <a:t>check </a:t>
            </a:r>
            <a:r>
              <a:rPr spc="15" dirty="0"/>
              <a:t>out </a:t>
            </a:r>
            <a:r>
              <a:rPr i="1" u="heavy" spc="-8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eHRAF</a:t>
            </a:r>
            <a:r>
              <a:rPr i="1" u="heavy" spc="25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i="1" u="heavy" spc="-3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Archaeology</a:t>
            </a:r>
            <a:r>
              <a:rPr spc="-35" dirty="0"/>
              <a:t>.</a:t>
            </a:r>
          </a:p>
          <a:p>
            <a:pPr marL="403860" marR="357505">
              <a:lnSpc>
                <a:spcPct val="114599"/>
              </a:lnSpc>
              <a:spcBef>
                <a:spcPts val="1800"/>
              </a:spcBef>
            </a:pPr>
            <a:r>
              <a:rPr spc="-10" dirty="0"/>
              <a:t>For </a:t>
            </a:r>
            <a:r>
              <a:rPr dirty="0"/>
              <a:t>more </a:t>
            </a:r>
            <a:r>
              <a:rPr spc="15" dirty="0"/>
              <a:t>exercises </a:t>
            </a:r>
            <a:r>
              <a:rPr spc="-75" dirty="0"/>
              <a:t>and </a:t>
            </a:r>
            <a:r>
              <a:rPr spc="-5" dirty="0"/>
              <a:t>teaching </a:t>
            </a:r>
            <a:r>
              <a:rPr spc="5" dirty="0"/>
              <a:t>resources </a:t>
            </a:r>
            <a:r>
              <a:rPr spc="-15" dirty="0"/>
              <a:t>related </a:t>
            </a:r>
            <a:r>
              <a:rPr spc="55" dirty="0"/>
              <a:t>to </a:t>
            </a:r>
            <a:r>
              <a:rPr spc="-25" dirty="0"/>
              <a:t>human  </a:t>
            </a:r>
            <a:r>
              <a:rPr spc="30" dirty="0"/>
              <a:t>societies </a:t>
            </a:r>
            <a:r>
              <a:rPr spc="-10" dirty="0"/>
              <a:t>past </a:t>
            </a:r>
            <a:r>
              <a:rPr spc="-75" dirty="0"/>
              <a:t>and </a:t>
            </a:r>
            <a:r>
              <a:rPr spc="15" dirty="0"/>
              <a:t>present, </a:t>
            </a:r>
            <a:r>
              <a:rPr spc="-15" dirty="0"/>
              <a:t>explore </a:t>
            </a:r>
            <a:r>
              <a:rPr i="1" u="heavy" spc="-10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i="1" u="heavy" spc="35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i="1" u="heavy" spc="-5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eHRAF</a:t>
            </a:r>
            <a:r>
              <a:rPr spc="-55" dirty="0"/>
              <a:t>.</a:t>
            </a:r>
          </a:p>
          <a:p>
            <a:pPr marL="403860" marR="34925">
              <a:lnSpc>
                <a:spcPct val="114599"/>
              </a:lnSpc>
              <a:spcBef>
                <a:spcPts val="1800"/>
              </a:spcBef>
            </a:pPr>
            <a:r>
              <a:rPr spc="-10" dirty="0"/>
              <a:t>For </a:t>
            </a:r>
            <a:r>
              <a:rPr spc="-65" dirty="0"/>
              <a:t>a </a:t>
            </a:r>
            <a:r>
              <a:rPr dirty="0"/>
              <a:t>more </a:t>
            </a:r>
            <a:r>
              <a:rPr spc="-30" dirty="0"/>
              <a:t>detailed </a:t>
            </a:r>
            <a:r>
              <a:rPr spc="-20" dirty="0"/>
              <a:t>version </a:t>
            </a:r>
            <a:r>
              <a:rPr spc="-15" dirty="0"/>
              <a:t>of </a:t>
            </a:r>
            <a:r>
              <a:rPr spc="40" dirty="0"/>
              <a:t>this </a:t>
            </a:r>
            <a:r>
              <a:rPr spc="-20" dirty="0"/>
              <a:t>particular </a:t>
            </a:r>
            <a:r>
              <a:rPr spc="10" dirty="0"/>
              <a:t>exercise </a:t>
            </a:r>
            <a:r>
              <a:rPr spc="-15" dirty="0"/>
              <a:t>with  </a:t>
            </a:r>
            <a:r>
              <a:rPr spc="-30" dirty="0"/>
              <a:t>additional </a:t>
            </a:r>
            <a:r>
              <a:rPr spc="25" dirty="0"/>
              <a:t>questions </a:t>
            </a:r>
            <a:r>
              <a:rPr spc="-75" dirty="0"/>
              <a:t>and </a:t>
            </a:r>
            <a:r>
              <a:rPr spc="0" dirty="0"/>
              <a:t>activities </a:t>
            </a:r>
            <a:r>
              <a:rPr dirty="0"/>
              <a:t>check </a:t>
            </a:r>
            <a:r>
              <a:rPr spc="15" dirty="0"/>
              <a:t>out </a:t>
            </a:r>
            <a:r>
              <a:rPr spc="-65" dirty="0"/>
              <a:t>Teaching </a:t>
            </a:r>
            <a:r>
              <a:rPr spc="-20" dirty="0"/>
              <a:t>eHRAF  </a:t>
            </a:r>
            <a:r>
              <a:rPr i="1" u="heavy" spc="-5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 </a:t>
            </a:r>
            <a:r>
              <a:rPr i="1" u="heavy" spc="10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3.1: </a:t>
            </a:r>
            <a:r>
              <a:rPr i="1" u="heavy" spc="-12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Topics </a:t>
            </a:r>
            <a:r>
              <a:rPr i="1" u="heavy" spc="-9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in </a:t>
            </a:r>
            <a:r>
              <a:rPr i="1" u="heavy" spc="-6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Medical </a:t>
            </a:r>
            <a:r>
              <a:rPr i="1" u="heavy" spc="-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Anthropology, </a:t>
            </a:r>
            <a:r>
              <a:rPr i="1" u="heavy" spc="-4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Section </a:t>
            </a:r>
            <a:r>
              <a:rPr i="1" u="heavy" spc="11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5: </a:t>
            </a:r>
            <a:r>
              <a:rPr i="1" u="heavy" spc="-4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Ethnobotany </a:t>
            </a:r>
            <a:r>
              <a:rPr i="1" spc="-4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i="1" u="heavy" spc="-4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and </a:t>
            </a:r>
            <a:r>
              <a:rPr i="1" u="heavy" spc="-3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its </a:t>
            </a:r>
            <a:r>
              <a:rPr i="1" u="heavy" spc="-6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Medical </a:t>
            </a:r>
            <a:r>
              <a:rPr i="1" u="heavy" spc="-1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Uses</a:t>
            </a:r>
            <a:r>
              <a:rPr i="1" spc="-12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pc="-110" dirty="0"/>
              <a:t>by </a:t>
            </a:r>
            <a:r>
              <a:rPr spc="10" dirty="0"/>
              <a:t>Christiane</a:t>
            </a:r>
            <a:r>
              <a:rPr spc="-360" dirty="0"/>
              <a:t> </a:t>
            </a:r>
            <a:r>
              <a:rPr spc="-25" dirty="0"/>
              <a:t>Cunnar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4876798"/>
            <a:ext cx="6451600" cy="635"/>
          </a:xfrm>
          <a:custGeom>
            <a:avLst/>
            <a:gdLst/>
            <a:ahLst/>
            <a:cxnLst/>
            <a:rect l="l" t="t" r="r" b="b"/>
            <a:pathLst>
              <a:path w="6451600" h="635">
                <a:moveTo>
                  <a:pt x="0" y="1"/>
                </a:moveTo>
                <a:lnTo>
                  <a:pt x="64516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3289300"/>
            <a:ext cx="5969635" cy="13512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60"/>
              </a:spcBef>
            </a:pPr>
            <a:r>
              <a:rPr sz="3200" b="0" u="none" spc="30" dirty="0">
                <a:solidFill>
                  <a:srgbClr val="5C5C5C"/>
                </a:solidFill>
                <a:latin typeface="Palatino Linotype"/>
                <a:cs typeface="Palatino Linotype"/>
              </a:rPr>
              <a:t>This </a:t>
            </a:r>
            <a:r>
              <a:rPr sz="3200" b="0" u="none" spc="10" dirty="0">
                <a:solidFill>
                  <a:srgbClr val="5C5C5C"/>
                </a:solidFill>
                <a:latin typeface="Palatino Linotype"/>
                <a:cs typeface="Palatino Linotype"/>
              </a:rPr>
              <a:t>exercise </a:t>
            </a:r>
            <a:r>
              <a:rPr sz="3200" b="0" u="none" spc="0" dirty="0">
                <a:solidFill>
                  <a:srgbClr val="5C5C5C"/>
                </a:solidFill>
                <a:latin typeface="Palatino Linotype"/>
                <a:cs typeface="Palatino Linotype"/>
              </a:rPr>
              <a:t>asks </a:t>
            </a:r>
            <a:r>
              <a:rPr sz="3200" b="0" u="none" spc="-90" dirty="0">
                <a:solidFill>
                  <a:srgbClr val="5C5C5C"/>
                </a:solidFill>
                <a:latin typeface="Palatino Linotype"/>
                <a:cs typeface="Palatino Linotype"/>
              </a:rPr>
              <a:t>you </a:t>
            </a:r>
            <a:r>
              <a:rPr sz="3200" b="0" u="none" spc="5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3200" b="0" u="none" spc="-15" dirty="0">
                <a:solidFill>
                  <a:srgbClr val="5C5C5C"/>
                </a:solidFill>
                <a:latin typeface="Palatino Linotype"/>
                <a:cs typeface="Palatino Linotype"/>
              </a:rPr>
              <a:t>explore  </a:t>
            </a:r>
            <a:r>
              <a:rPr sz="3200" b="0" u="none" spc="5" dirty="0">
                <a:solidFill>
                  <a:srgbClr val="5C5C5C"/>
                </a:solidFill>
                <a:latin typeface="Palatino Linotype"/>
                <a:cs typeface="Palatino Linotype"/>
              </a:rPr>
              <a:t>ethnobotanical </a:t>
            </a:r>
            <a:r>
              <a:rPr sz="3200" b="0" u="none" dirty="0">
                <a:solidFill>
                  <a:srgbClr val="5C5C5C"/>
                </a:solidFill>
                <a:latin typeface="Palatino Linotype"/>
                <a:cs typeface="Palatino Linotype"/>
              </a:rPr>
              <a:t>practices </a:t>
            </a:r>
            <a:r>
              <a:rPr sz="3200" b="0" u="none" spc="5" dirty="0">
                <a:solidFill>
                  <a:srgbClr val="5C5C5C"/>
                </a:solidFill>
                <a:latin typeface="Palatino Linotype"/>
                <a:cs typeface="Palatino Linotype"/>
              </a:rPr>
              <a:t>across  </a:t>
            </a:r>
            <a:r>
              <a:rPr sz="3200" b="0" u="none" spc="-30" dirty="0">
                <a:solidFill>
                  <a:srgbClr val="5C5C5C"/>
                </a:solidFill>
                <a:latin typeface="Palatino Linotype"/>
                <a:cs typeface="Palatino Linotype"/>
              </a:rPr>
              <a:t>several</a:t>
            </a:r>
            <a:r>
              <a:rPr sz="3200" b="0" u="none" spc="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b="0" u="none" spc="35" dirty="0">
                <a:solidFill>
                  <a:srgbClr val="5C5C5C"/>
                </a:solidFill>
                <a:latin typeface="Palatino Linotype"/>
                <a:cs typeface="Palatino Linotype"/>
              </a:rPr>
              <a:t>societies.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133" y="4933189"/>
            <a:ext cx="6278880" cy="1563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5000" b="1" dirty="0" smtClean="0">
                <a:solidFill>
                  <a:srgbClr val="5C5C5C"/>
                </a:solidFill>
                <a:latin typeface="Arial"/>
                <a:cs typeface="Arial"/>
              </a:rPr>
              <a:t>ETHNOBOTANICAL</a:t>
            </a:r>
          </a:p>
          <a:p>
            <a:pPr marL="12700">
              <a:spcBef>
                <a:spcPts val="95"/>
              </a:spcBef>
            </a:pPr>
            <a:r>
              <a:rPr lang="en-US" sz="5000" b="1" dirty="0" smtClean="0">
                <a:solidFill>
                  <a:srgbClr val="5C5C5C"/>
                </a:solidFill>
                <a:latin typeface="Arial"/>
                <a:cs typeface="Arial"/>
              </a:rPr>
              <a:t>MEDICINE</a:t>
            </a:r>
          </a:p>
        </p:txBody>
      </p:sp>
      <p:sp>
        <p:nvSpPr>
          <p:cNvPr id="5" name="object 5"/>
          <p:cNvSpPr/>
          <p:nvPr/>
        </p:nvSpPr>
        <p:spPr>
          <a:xfrm>
            <a:off x="7175500" y="25400"/>
            <a:ext cx="5702300" cy="970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2600" y="2011679"/>
            <a:ext cx="57467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Tobacco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plant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botanical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drawing drawn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engraved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Copland</a:t>
            </a:r>
            <a:r>
              <a:rPr sz="1700" i="1" spc="-2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&amp;  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Samsun </a:t>
            </a:r>
            <a:r>
              <a:rPr sz="1700" i="1" spc="65" dirty="0">
                <a:solidFill>
                  <a:srgbClr val="5C5C5C"/>
                </a:solidFill>
                <a:latin typeface="Palatino Linotype"/>
                <a:cs typeface="Palatino Linotype"/>
              </a:rPr>
              <a:t>1789.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Public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Domain</a:t>
            </a:r>
            <a:r>
              <a:rPr sz="1700" i="1" spc="-2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Image</a:t>
            </a:r>
            <a:endParaRPr sz="17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79627"/>
            <a:ext cx="7493000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800" u="none" dirty="0"/>
              <a:t>EXERCISE</a:t>
            </a:r>
            <a:r>
              <a:rPr sz="4800" u="none" dirty="0"/>
              <a:t> DETAILS</a:t>
            </a:r>
            <a:endParaRPr sz="4800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5300" y="1843532"/>
            <a:ext cx="4447540" cy="1136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b="1" spc="50" dirty="0">
                <a:solidFill>
                  <a:srgbClr val="5C5C5C"/>
                </a:solidFill>
                <a:latin typeface="Palatino Linotype"/>
                <a:cs typeface="Palatino Linotype"/>
              </a:rPr>
              <a:t>TIME</a:t>
            </a:r>
            <a:r>
              <a:rPr sz="27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: </a:t>
            </a:r>
            <a:r>
              <a:rPr sz="2750" spc="165" dirty="0">
                <a:solidFill>
                  <a:srgbClr val="5C5C5C"/>
                </a:solidFill>
                <a:latin typeface="Palatino Linotype"/>
                <a:cs typeface="Palatino Linotype"/>
              </a:rPr>
              <a:t>30</a:t>
            </a:r>
            <a:r>
              <a:rPr sz="2750" spc="10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minutes</a:t>
            </a:r>
            <a:endParaRPr sz="27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750" b="1" spc="25" dirty="0">
                <a:solidFill>
                  <a:srgbClr val="5C5C5C"/>
                </a:solidFill>
                <a:latin typeface="Palatino Linotype"/>
                <a:cs typeface="Palatino Linotype"/>
              </a:rPr>
              <a:t>MATERIALS</a:t>
            </a:r>
            <a:r>
              <a:rPr sz="2750" b="1" spc="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b="1" spc="105" dirty="0">
                <a:solidFill>
                  <a:srgbClr val="5C5C5C"/>
                </a:solidFill>
                <a:latin typeface="Palatino Linotype"/>
                <a:cs typeface="Palatino Linotype"/>
              </a:rPr>
              <a:t>REQUIRED:</a:t>
            </a:r>
            <a:endParaRPr sz="27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9118" y="3260716"/>
            <a:ext cx="268605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-14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05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9118" y="3942198"/>
            <a:ext cx="268605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-14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05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81300" y="2966313"/>
            <a:ext cx="9500870" cy="1371600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2090"/>
              </a:spcBef>
            </a:pPr>
            <a:r>
              <a:rPr sz="2750" dirty="0">
                <a:solidFill>
                  <a:srgbClr val="5C5C5C"/>
                </a:solidFill>
                <a:latin typeface="Palatino Linotype"/>
                <a:cs typeface="Palatino Linotype"/>
              </a:rPr>
              <a:t>HRAF</a:t>
            </a:r>
            <a:r>
              <a:rPr sz="2750" spc="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dirty="0">
                <a:solidFill>
                  <a:srgbClr val="5C5C5C"/>
                </a:solidFill>
                <a:latin typeface="Palatino Linotype"/>
                <a:cs typeface="Palatino Linotype"/>
              </a:rPr>
              <a:t>Access</a:t>
            </a:r>
            <a:endParaRPr sz="27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27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Worksheet </a:t>
            </a:r>
            <a:r>
              <a:rPr sz="275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7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pen </a:t>
            </a:r>
            <a:r>
              <a:rPr sz="2750" spc="1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2750" spc="35" dirty="0">
                <a:solidFill>
                  <a:srgbClr val="5C5C5C"/>
                </a:solidFill>
                <a:latin typeface="Palatino Linotype"/>
                <a:cs typeface="Palatino Linotype"/>
              </a:rPr>
              <a:t>other </a:t>
            </a:r>
            <a:r>
              <a:rPr sz="27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materials </a:t>
            </a:r>
            <a:r>
              <a:rPr sz="275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27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recording</a:t>
            </a:r>
            <a:r>
              <a:rPr sz="2750" spc="6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dirty="0">
                <a:solidFill>
                  <a:srgbClr val="5C5C5C"/>
                </a:solidFill>
                <a:latin typeface="Palatino Linotype"/>
                <a:cs typeface="Palatino Linotype"/>
              </a:rPr>
              <a:t>answers</a:t>
            </a:r>
            <a:endParaRPr sz="275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300" y="4574032"/>
            <a:ext cx="6784975" cy="11360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80" dirty="0">
                <a:solidFill>
                  <a:srgbClr val="5C5C5C"/>
                </a:solidFill>
                <a:latin typeface="Palatino Linotype"/>
                <a:cs typeface="Palatino Linotype"/>
              </a:rPr>
              <a:t>STUDENT </a:t>
            </a:r>
            <a:r>
              <a:rPr sz="2750" b="1" spc="50" dirty="0">
                <a:solidFill>
                  <a:srgbClr val="5C5C5C"/>
                </a:solidFill>
                <a:latin typeface="Palatino Linotype"/>
                <a:cs typeface="Palatino Linotype"/>
              </a:rPr>
              <a:t>LEARNING</a:t>
            </a:r>
            <a:r>
              <a:rPr sz="2750" b="1" spc="1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b="1" spc="55" dirty="0">
                <a:solidFill>
                  <a:srgbClr val="5C5C5C"/>
                </a:solidFill>
                <a:latin typeface="Palatino Linotype"/>
                <a:cs typeface="Palatino Linotype"/>
              </a:rPr>
              <a:t>OUTCOMES:</a:t>
            </a:r>
            <a:endParaRPr sz="27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75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275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0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275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end</a:t>
            </a:r>
            <a:r>
              <a:rPr sz="275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75" dirty="0">
                <a:solidFill>
                  <a:srgbClr val="5C5C5C"/>
                </a:solidFill>
                <a:latin typeface="Palatino Linotype"/>
                <a:cs typeface="Palatino Linotype"/>
              </a:rPr>
              <a:t>of</a:t>
            </a:r>
            <a:r>
              <a:rPr sz="275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275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assignment,</a:t>
            </a:r>
            <a:r>
              <a:rPr sz="275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-80" dirty="0">
                <a:solidFill>
                  <a:srgbClr val="5C5C5C"/>
                </a:solidFill>
                <a:latin typeface="Palatino Linotype"/>
                <a:cs typeface="Palatino Linotype"/>
              </a:rPr>
              <a:t>you</a:t>
            </a:r>
            <a:r>
              <a:rPr sz="275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will</a:t>
            </a:r>
            <a:r>
              <a:rPr sz="275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10" dirty="0">
                <a:solidFill>
                  <a:srgbClr val="5C5C5C"/>
                </a:solidFill>
                <a:latin typeface="Palatino Linotype"/>
                <a:cs typeface="Palatino Linotype"/>
              </a:rPr>
              <a:t>be</a:t>
            </a:r>
            <a:r>
              <a:rPr sz="275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25" dirty="0">
                <a:solidFill>
                  <a:srgbClr val="5C5C5C"/>
                </a:solidFill>
                <a:latin typeface="Palatino Linotype"/>
                <a:cs typeface="Palatino Linotype"/>
              </a:rPr>
              <a:t>able</a:t>
            </a:r>
            <a:r>
              <a:rPr sz="275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50" dirty="0">
                <a:solidFill>
                  <a:srgbClr val="5C5C5C"/>
                </a:solidFill>
                <a:latin typeface="Palatino Linotype"/>
                <a:cs typeface="Palatino Linotype"/>
              </a:rPr>
              <a:t>to:</a:t>
            </a:r>
            <a:endParaRPr sz="27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9218" y="5986643"/>
            <a:ext cx="268605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-14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05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9218" y="6909426"/>
            <a:ext cx="268605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-14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05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99218" y="7832207"/>
            <a:ext cx="268605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-14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05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1400" y="5932932"/>
            <a:ext cx="9902190" cy="26600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370205">
              <a:lnSpc>
                <a:spcPts val="2900"/>
              </a:lnSpc>
              <a:spcBef>
                <a:spcPts val="560"/>
              </a:spcBef>
            </a:pPr>
            <a:r>
              <a:rPr sz="2750" spc="-5" dirty="0">
                <a:solidFill>
                  <a:srgbClr val="5C5C5C"/>
                </a:solidFill>
                <a:latin typeface="Palatino Linotype"/>
                <a:cs typeface="Palatino Linotype"/>
              </a:rPr>
              <a:t>compare </a:t>
            </a:r>
            <a:r>
              <a:rPr sz="275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7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contrast </a:t>
            </a:r>
            <a:r>
              <a:rPr sz="27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750" spc="0" dirty="0">
                <a:solidFill>
                  <a:srgbClr val="5C5C5C"/>
                </a:solidFill>
                <a:latin typeface="Palatino Linotype"/>
                <a:cs typeface="Palatino Linotype"/>
              </a:rPr>
              <a:t>cultural </a:t>
            </a:r>
            <a:r>
              <a:rPr sz="275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views </a:t>
            </a:r>
            <a:r>
              <a:rPr sz="275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regarding </a:t>
            </a:r>
            <a:r>
              <a:rPr sz="2750" dirty="0">
                <a:solidFill>
                  <a:srgbClr val="5C5C5C"/>
                </a:solidFill>
                <a:latin typeface="Palatino Linotype"/>
                <a:cs typeface="Palatino Linotype"/>
              </a:rPr>
              <a:t>medicinal  </a:t>
            </a:r>
            <a:r>
              <a:rPr sz="2750" spc="5" dirty="0">
                <a:solidFill>
                  <a:srgbClr val="5C5C5C"/>
                </a:solidFill>
                <a:latin typeface="Palatino Linotype"/>
                <a:cs typeface="Palatino Linotype"/>
              </a:rPr>
              <a:t>properties </a:t>
            </a:r>
            <a:r>
              <a:rPr sz="2750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7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common </a:t>
            </a:r>
            <a:r>
              <a:rPr sz="27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plants, </a:t>
            </a:r>
            <a:r>
              <a:rPr sz="2750" spc="35" dirty="0">
                <a:solidFill>
                  <a:srgbClr val="5C5C5C"/>
                </a:solidFill>
                <a:latin typeface="Palatino Linotype"/>
                <a:cs typeface="Palatino Linotype"/>
              </a:rPr>
              <a:t>herbs, </a:t>
            </a:r>
            <a:r>
              <a:rPr sz="275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and</a:t>
            </a:r>
            <a:r>
              <a:rPr sz="2750" spc="4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fruits.</a:t>
            </a:r>
            <a:endParaRPr sz="2750">
              <a:latin typeface="Palatino Linotype"/>
              <a:cs typeface="Palatino Linotype"/>
            </a:endParaRPr>
          </a:p>
          <a:p>
            <a:pPr marL="12700" marR="192405">
              <a:lnSpc>
                <a:spcPts val="2800"/>
              </a:lnSpc>
              <a:spcBef>
                <a:spcPts val="1580"/>
              </a:spcBef>
            </a:pPr>
            <a:r>
              <a:rPr sz="27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construct </a:t>
            </a:r>
            <a:r>
              <a:rPr sz="27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e</a:t>
            </a:r>
            <a:r>
              <a:rPr sz="2750" spc="15" dirty="0">
                <a:solidFill>
                  <a:srgbClr val="5C5C5C"/>
                </a:solidFill>
                <a:latin typeface="Courier New"/>
                <a:cs typeface="Courier New"/>
              </a:rPr>
              <a:t>ﬀ</a:t>
            </a:r>
            <a:r>
              <a:rPr sz="27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ective </a:t>
            </a:r>
            <a:r>
              <a:rPr sz="275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750" spc="150" dirty="0">
                <a:solidFill>
                  <a:srgbClr val="5C5C5C"/>
                </a:solidFill>
                <a:latin typeface="Palatino Linotype"/>
                <a:cs typeface="Palatino Linotype"/>
              </a:rPr>
              <a:t>e</a:t>
            </a:r>
            <a:r>
              <a:rPr sz="2750" spc="150" dirty="0">
                <a:solidFill>
                  <a:srgbClr val="5C5C5C"/>
                </a:solidFill>
                <a:latin typeface="Courier New"/>
                <a:cs typeface="Courier New"/>
              </a:rPr>
              <a:t>ﬃ</a:t>
            </a:r>
            <a:r>
              <a:rPr sz="2750" spc="150" dirty="0">
                <a:solidFill>
                  <a:srgbClr val="5C5C5C"/>
                </a:solidFill>
                <a:latin typeface="Palatino Linotype"/>
                <a:cs typeface="Palatino Linotype"/>
              </a:rPr>
              <a:t>cient </a:t>
            </a:r>
            <a:r>
              <a:rPr sz="27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search </a:t>
            </a:r>
            <a:r>
              <a:rPr sz="27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strategies in </a:t>
            </a:r>
            <a:r>
              <a:rPr sz="2750" spc="0" dirty="0">
                <a:solidFill>
                  <a:srgbClr val="5C5C5C"/>
                </a:solidFill>
                <a:latin typeface="Palatino Linotype"/>
                <a:cs typeface="Palatino Linotype"/>
              </a:rPr>
              <a:t>eHRAF </a:t>
            </a:r>
            <a:r>
              <a:rPr sz="27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in  </a:t>
            </a:r>
            <a:r>
              <a:rPr sz="275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order </a:t>
            </a:r>
            <a:r>
              <a:rPr sz="2750" spc="6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750" spc="0" dirty="0">
                <a:solidFill>
                  <a:srgbClr val="5C5C5C"/>
                </a:solidFill>
                <a:latin typeface="Palatino Linotype"/>
                <a:cs typeface="Palatino Linotype"/>
              </a:rPr>
              <a:t>retrieve </a:t>
            </a:r>
            <a:r>
              <a:rPr sz="275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data </a:t>
            </a:r>
            <a:r>
              <a:rPr sz="2750" spc="-5" dirty="0">
                <a:solidFill>
                  <a:srgbClr val="5C5C5C"/>
                </a:solidFill>
                <a:latin typeface="Palatino Linotype"/>
                <a:cs typeface="Palatino Linotype"/>
              </a:rPr>
              <a:t>relevant </a:t>
            </a:r>
            <a:r>
              <a:rPr sz="2750" spc="6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75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2750" dirty="0">
                <a:solidFill>
                  <a:srgbClr val="5C5C5C"/>
                </a:solidFill>
                <a:latin typeface="Palatino Linotype"/>
                <a:cs typeface="Palatino Linotype"/>
              </a:rPr>
              <a:t>specific</a:t>
            </a:r>
            <a:r>
              <a:rPr sz="2750" spc="6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topic/assignment.</a:t>
            </a:r>
            <a:endParaRPr sz="2750">
              <a:latin typeface="Palatino Linotype"/>
              <a:cs typeface="Palatino Linotype"/>
            </a:endParaRPr>
          </a:p>
          <a:p>
            <a:pPr marL="12700" marR="5080">
              <a:lnSpc>
                <a:spcPts val="2800"/>
              </a:lnSpc>
              <a:spcBef>
                <a:spcPts val="1700"/>
              </a:spcBef>
            </a:pPr>
            <a:r>
              <a:rPr sz="2750" spc="-5" dirty="0">
                <a:solidFill>
                  <a:srgbClr val="5C5C5C"/>
                </a:solidFill>
                <a:latin typeface="Palatino Linotype"/>
                <a:cs typeface="Palatino Linotype"/>
              </a:rPr>
              <a:t>appreciate </a:t>
            </a:r>
            <a:r>
              <a:rPr sz="27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750" spc="0" dirty="0">
                <a:solidFill>
                  <a:srgbClr val="5C5C5C"/>
                </a:solidFill>
                <a:latin typeface="Palatino Linotype"/>
                <a:cs typeface="Palatino Linotype"/>
              </a:rPr>
              <a:t>cultural </a:t>
            </a:r>
            <a:r>
              <a:rPr sz="275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diversity </a:t>
            </a:r>
            <a:r>
              <a:rPr sz="2750" dirty="0">
                <a:solidFill>
                  <a:srgbClr val="5C5C5C"/>
                </a:solidFill>
                <a:latin typeface="Palatino Linotype"/>
                <a:cs typeface="Palatino Linotype"/>
              </a:rPr>
              <a:t>of medicinal </a:t>
            </a:r>
            <a:r>
              <a:rPr sz="275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knowledge </a:t>
            </a:r>
            <a:r>
              <a:rPr sz="27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across  </a:t>
            </a:r>
            <a:r>
              <a:rPr sz="27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2750" spc="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dirty="0">
                <a:solidFill>
                  <a:srgbClr val="5C5C5C"/>
                </a:solidFill>
                <a:latin typeface="Palatino Linotype"/>
                <a:cs typeface="Palatino Linotype"/>
              </a:rPr>
              <a:t>globe</a:t>
            </a:r>
            <a:endParaRPr sz="275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829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740075"/>
            <a:ext cx="13004800" cy="1541145"/>
          </a:xfrm>
          <a:custGeom>
            <a:avLst/>
            <a:gdLst/>
            <a:ahLst/>
            <a:cxnLst/>
            <a:rect l="l" t="t" r="r" b="b"/>
            <a:pathLst>
              <a:path w="13004800" h="1541145">
                <a:moveTo>
                  <a:pt x="0" y="1540828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1540828"/>
                </a:lnTo>
                <a:lnTo>
                  <a:pt x="0" y="1540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4000" y="8026272"/>
            <a:ext cx="11924030" cy="9328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60"/>
              </a:spcBef>
            </a:pP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many </a:t>
            </a: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traditional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medical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practices, plants,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herbs,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fruits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are 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used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their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healing</a:t>
            </a:r>
            <a:r>
              <a:rPr sz="3200" spc="3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properties.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059333"/>
            <a:ext cx="9725025" cy="406400"/>
          </a:xfrm>
          <a:custGeom>
            <a:avLst/>
            <a:gdLst/>
            <a:ahLst/>
            <a:cxnLst/>
            <a:rect l="l" t="t" r="r" b="b"/>
            <a:pathLst>
              <a:path w="9725025" h="406400">
                <a:moveTo>
                  <a:pt x="0" y="406399"/>
                </a:moveTo>
                <a:lnTo>
                  <a:pt x="0" y="0"/>
                </a:lnTo>
                <a:lnTo>
                  <a:pt x="9724617" y="0"/>
                </a:lnTo>
                <a:lnTo>
                  <a:pt x="9724617" y="406399"/>
                </a:lnTo>
                <a:lnTo>
                  <a:pt x="0" y="406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4000" y="9118600"/>
            <a:ext cx="58578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Assembled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herbs.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Jonas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Weckschmied on Flickr.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Public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Domain</a:t>
            </a:r>
            <a:r>
              <a:rPr sz="1700" i="1" spc="-19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Image</a:t>
            </a:r>
            <a:endParaRPr sz="17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1400" y="9520870"/>
            <a:ext cx="5601335" cy="181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53766"/>
            <a:ext cx="13004800" cy="2900045"/>
          </a:xfrm>
          <a:custGeom>
            <a:avLst/>
            <a:gdLst/>
            <a:ahLst/>
            <a:cxnLst/>
            <a:rect l="l" t="t" r="r" b="b"/>
            <a:pathLst>
              <a:path w="13004800" h="2900045">
                <a:moveTo>
                  <a:pt x="0" y="2899832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2899832"/>
                </a:lnTo>
                <a:lnTo>
                  <a:pt x="0" y="2899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6700" y="6977506"/>
            <a:ext cx="11797665" cy="133286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ct val="86000"/>
              </a:lnSpc>
              <a:spcBef>
                <a:spcPts val="635"/>
              </a:spcBef>
            </a:pPr>
            <a:r>
              <a:rPr sz="3150" spc="-5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1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example, </a:t>
            </a:r>
            <a:r>
              <a:rPr sz="31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150" spc="10" dirty="0">
                <a:solidFill>
                  <a:srgbClr val="5C5C5C"/>
                </a:solidFill>
                <a:latin typeface="Palatino Linotype"/>
                <a:cs typeface="Palatino Linotype"/>
              </a:rPr>
              <a:t>antiseptic </a:t>
            </a:r>
            <a:r>
              <a:rPr sz="3150" spc="-5" dirty="0">
                <a:solidFill>
                  <a:srgbClr val="5C5C5C"/>
                </a:solidFill>
                <a:latin typeface="Palatino Linotype"/>
                <a:cs typeface="Palatino Linotype"/>
              </a:rPr>
              <a:t>properties </a:t>
            </a:r>
            <a:r>
              <a:rPr sz="31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150" b="1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garlic </a:t>
            </a:r>
            <a:r>
              <a:rPr sz="315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are </a:t>
            </a:r>
            <a:r>
              <a:rPr sz="315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known </a:t>
            </a:r>
            <a:r>
              <a:rPr sz="315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315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a  </a:t>
            </a:r>
            <a:r>
              <a:rPr sz="315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great </a:t>
            </a:r>
            <a:r>
              <a:rPr sz="3150" spc="-5" dirty="0">
                <a:solidFill>
                  <a:srgbClr val="5C5C5C"/>
                </a:solidFill>
                <a:latin typeface="Palatino Linotype"/>
                <a:cs typeface="Palatino Linotype"/>
              </a:rPr>
              <a:t>number </a:t>
            </a:r>
            <a:r>
              <a:rPr sz="31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150" spc="40" dirty="0">
                <a:solidFill>
                  <a:srgbClr val="5C5C5C"/>
                </a:solidFill>
                <a:latin typeface="Palatino Linotype"/>
                <a:cs typeface="Palatino Linotype"/>
              </a:rPr>
              <a:t>societies. </a:t>
            </a:r>
            <a:r>
              <a:rPr sz="315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Garlic </a:t>
            </a:r>
            <a:r>
              <a:rPr sz="3150" spc="0" dirty="0">
                <a:solidFill>
                  <a:srgbClr val="5C5C5C"/>
                </a:solidFill>
                <a:latin typeface="Palatino Linotype"/>
                <a:cs typeface="Palatino Linotype"/>
              </a:rPr>
              <a:t>has </a:t>
            </a:r>
            <a:r>
              <a:rPr sz="31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been </a:t>
            </a:r>
            <a:r>
              <a:rPr sz="315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used </a:t>
            </a:r>
            <a:r>
              <a:rPr sz="315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3150" spc="-5" dirty="0">
                <a:solidFill>
                  <a:srgbClr val="5C5C5C"/>
                </a:solidFill>
                <a:latin typeface="Palatino Linotype"/>
                <a:cs typeface="Palatino Linotype"/>
              </a:rPr>
              <a:t>cure </a:t>
            </a:r>
            <a:r>
              <a:rPr sz="315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everything  </a:t>
            </a:r>
            <a:r>
              <a:rPr sz="315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from </a:t>
            </a:r>
            <a:r>
              <a:rPr sz="31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bites, </a:t>
            </a:r>
            <a:r>
              <a:rPr sz="3150" spc="0" dirty="0">
                <a:solidFill>
                  <a:srgbClr val="5C5C5C"/>
                </a:solidFill>
                <a:latin typeface="Palatino Linotype"/>
                <a:cs typeface="Palatino Linotype"/>
              </a:rPr>
              <a:t>colds, </a:t>
            </a:r>
            <a:r>
              <a:rPr sz="31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boils, </a:t>
            </a:r>
            <a:r>
              <a:rPr sz="315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150" spc="0" dirty="0">
                <a:solidFill>
                  <a:srgbClr val="5C5C5C"/>
                </a:solidFill>
                <a:latin typeface="Palatino Linotype"/>
                <a:cs typeface="Palatino Linotype"/>
              </a:rPr>
              <a:t>furuncles, </a:t>
            </a:r>
            <a:r>
              <a:rPr sz="315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315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wounds </a:t>
            </a:r>
            <a:r>
              <a:rPr sz="315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and</a:t>
            </a:r>
            <a:r>
              <a:rPr sz="31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1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fevers.</a:t>
            </a:r>
            <a:endParaRPr sz="315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1400" y="9520870"/>
            <a:ext cx="5601335" cy="181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500" y="8387080"/>
            <a:ext cx="108750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5" dirty="0">
                <a:solidFill>
                  <a:srgbClr val="5C5C5C"/>
                </a:solidFill>
                <a:latin typeface="Palatino Linotype"/>
                <a:cs typeface="Palatino Linotype"/>
              </a:rPr>
              <a:t>basket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garlic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cloves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from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farmer’s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dirty="0">
                <a:solidFill>
                  <a:srgbClr val="5C5C5C"/>
                </a:solidFill>
                <a:latin typeface="Palatino Linotype"/>
                <a:cs typeface="Palatino Linotype"/>
              </a:rPr>
              <a:t>market.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Jeremy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Keith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from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Brighton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&amp;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Hove,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United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Kingdom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dirty="0">
                <a:solidFill>
                  <a:srgbClr val="5C5C5C"/>
                </a:solidFill>
                <a:latin typeface="Palatino Linotype"/>
                <a:cs typeface="Palatino Linotype"/>
              </a:rPr>
              <a:t>[CC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110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55" dirty="0">
                <a:solidFill>
                  <a:srgbClr val="5C5C5C"/>
                </a:solidFill>
                <a:latin typeface="Palatino Linotype"/>
                <a:cs typeface="Palatino Linotype"/>
              </a:rPr>
              <a:t>2.0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(http:// 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creativecommons.org/licenses/by/2.0)],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via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Wikimedia</a:t>
            </a:r>
            <a:r>
              <a:rPr sz="1700" i="1" spc="-14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Commons</a:t>
            </a:r>
            <a:endParaRPr sz="17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00"/>
            <a:ext cx="12814300" cy="974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89600"/>
            <a:ext cx="13004800" cy="2990215"/>
          </a:xfrm>
          <a:custGeom>
            <a:avLst/>
            <a:gdLst/>
            <a:ahLst/>
            <a:cxnLst/>
            <a:rect l="l" t="t" r="r" b="b"/>
            <a:pathLst>
              <a:path w="13004800" h="2990215">
                <a:moveTo>
                  <a:pt x="0" y="2989725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2989725"/>
                </a:lnTo>
                <a:lnTo>
                  <a:pt x="0" y="2989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6400" y="6113779"/>
            <a:ext cx="11837035" cy="165798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ct val="85400"/>
              </a:lnSpc>
              <a:spcBef>
                <a:spcPts val="800"/>
              </a:spcBef>
              <a:tabLst>
                <a:tab pos="8394065" algn="l"/>
              </a:tabLst>
            </a:pPr>
            <a:r>
              <a:rPr sz="395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Ginger </a:t>
            </a:r>
            <a:r>
              <a:rPr sz="39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is </a:t>
            </a:r>
            <a:r>
              <a:rPr sz="3950" spc="0" dirty="0">
                <a:solidFill>
                  <a:srgbClr val="5C5C5C"/>
                </a:solidFill>
                <a:latin typeface="Palatino Linotype"/>
                <a:cs typeface="Palatino Linotype"/>
              </a:rPr>
              <a:t>also </a:t>
            </a:r>
            <a:r>
              <a:rPr sz="395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widespread </a:t>
            </a:r>
            <a:r>
              <a:rPr sz="3950" dirty="0">
                <a:solidFill>
                  <a:srgbClr val="5C5C5C"/>
                </a:solidFill>
                <a:latin typeface="Palatino Linotype"/>
                <a:cs typeface="Palatino Linotype"/>
              </a:rPr>
              <a:t>as </a:t>
            </a:r>
            <a:r>
              <a:rPr sz="395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3950" spc="-95" dirty="0">
                <a:solidFill>
                  <a:srgbClr val="5C5C5C"/>
                </a:solidFill>
                <a:latin typeface="Palatino Linotype"/>
                <a:cs typeface="Palatino Linotype"/>
              </a:rPr>
              <a:t>remedy. </a:t>
            </a:r>
            <a:r>
              <a:rPr sz="3950" spc="65" dirty="0">
                <a:solidFill>
                  <a:srgbClr val="5C5C5C"/>
                </a:solidFill>
                <a:latin typeface="Palatino Linotype"/>
                <a:cs typeface="Palatino Linotype"/>
              </a:rPr>
              <a:t>It </a:t>
            </a:r>
            <a:r>
              <a:rPr sz="39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is not </a:t>
            </a:r>
            <a:r>
              <a:rPr sz="395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only  </a:t>
            </a:r>
            <a:r>
              <a:rPr sz="395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u</a:t>
            </a:r>
            <a:r>
              <a:rPr sz="3950" spc="75" dirty="0">
                <a:solidFill>
                  <a:srgbClr val="5C5C5C"/>
                </a:solidFill>
                <a:latin typeface="Palatino Linotype"/>
                <a:cs typeface="Palatino Linotype"/>
              </a:rPr>
              <a:t>s</a:t>
            </a:r>
            <a:r>
              <a:rPr sz="39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e</a:t>
            </a:r>
            <a:r>
              <a:rPr sz="3950" spc="-190" dirty="0">
                <a:solidFill>
                  <a:srgbClr val="5C5C5C"/>
                </a:solidFill>
                <a:latin typeface="Palatino Linotype"/>
                <a:cs typeface="Palatino Linotype"/>
              </a:rPr>
              <a:t>d</a:t>
            </a:r>
            <a:r>
              <a:rPr sz="3950" spc="10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95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f</a:t>
            </a:r>
            <a:r>
              <a:rPr sz="39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o</a:t>
            </a:r>
            <a:r>
              <a:rPr sz="395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r</a:t>
            </a:r>
            <a:r>
              <a:rPr sz="3950" spc="10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950" spc="130" dirty="0">
                <a:solidFill>
                  <a:srgbClr val="5C5C5C"/>
                </a:solidFill>
                <a:latin typeface="Palatino Linotype"/>
                <a:cs typeface="Palatino Linotype"/>
              </a:rPr>
              <a:t>t</a:t>
            </a:r>
            <a:r>
              <a:rPr sz="395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r</a:t>
            </a:r>
            <a:r>
              <a:rPr sz="39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e</a:t>
            </a:r>
            <a:r>
              <a:rPr sz="3950" spc="35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3950" spc="20" dirty="0">
                <a:solidFill>
                  <a:srgbClr val="5C5C5C"/>
                </a:solidFill>
                <a:latin typeface="Palatino Linotype"/>
                <a:cs typeface="Palatino Linotype"/>
              </a:rPr>
              <a:t>t</a:t>
            </a:r>
            <a:r>
              <a:rPr sz="39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i</a:t>
            </a:r>
            <a:r>
              <a:rPr sz="395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ng</a:t>
            </a:r>
            <a:r>
              <a:rPr sz="3950" spc="10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9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e</a:t>
            </a:r>
            <a:r>
              <a:rPr sz="3950" spc="-280" dirty="0">
                <a:solidFill>
                  <a:srgbClr val="5C5C5C"/>
                </a:solidFill>
                <a:latin typeface="Palatino Linotype"/>
                <a:cs typeface="Palatino Linotype"/>
              </a:rPr>
              <a:t>y</a:t>
            </a:r>
            <a:r>
              <a:rPr sz="39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e</a:t>
            </a:r>
            <a:r>
              <a:rPr sz="3950" spc="10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9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i</a:t>
            </a:r>
            <a:r>
              <a:rPr sz="395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nfla</a:t>
            </a:r>
            <a:r>
              <a:rPr sz="395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m</a:t>
            </a:r>
            <a:r>
              <a:rPr sz="3950" spc="-5" dirty="0">
                <a:solidFill>
                  <a:srgbClr val="5C5C5C"/>
                </a:solidFill>
                <a:latin typeface="Palatino Linotype"/>
                <a:cs typeface="Palatino Linotype"/>
              </a:rPr>
              <a:t>m</a:t>
            </a:r>
            <a:r>
              <a:rPr sz="3950" spc="35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3950" spc="20" dirty="0">
                <a:solidFill>
                  <a:srgbClr val="5C5C5C"/>
                </a:solidFill>
                <a:latin typeface="Palatino Linotype"/>
                <a:cs typeface="Palatino Linotype"/>
              </a:rPr>
              <a:t>t</a:t>
            </a:r>
            <a:r>
              <a:rPr sz="39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i</a:t>
            </a:r>
            <a:r>
              <a:rPr sz="39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o</a:t>
            </a:r>
            <a:r>
              <a:rPr sz="39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n</a:t>
            </a:r>
            <a:r>
              <a:rPr sz="39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s</a:t>
            </a:r>
            <a:r>
              <a:rPr sz="3950" spc="105" dirty="0">
                <a:solidFill>
                  <a:srgbClr val="5C5C5C"/>
                </a:solidFill>
                <a:latin typeface="Palatino Linotype"/>
                <a:cs typeface="Palatino Linotype"/>
              </a:rPr>
              <a:t>,</a:t>
            </a:r>
            <a:r>
              <a:rPr sz="3950" dirty="0">
                <a:solidFill>
                  <a:srgbClr val="5C5C5C"/>
                </a:solidFill>
                <a:latin typeface="Palatino Linotype"/>
                <a:cs typeface="Palatino Linotype"/>
              </a:rPr>
              <a:t>	</a:t>
            </a:r>
            <a:r>
              <a:rPr sz="3950" spc="75" dirty="0">
                <a:solidFill>
                  <a:srgbClr val="5C5C5C"/>
                </a:solidFill>
                <a:latin typeface="Palatino Linotype"/>
                <a:cs typeface="Palatino Linotype"/>
              </a:rPr>
              <a:t>s</a:t>
            </a:r>
            <a:r>
              <a:rPr sz="3950" spc="130" dirty="0">
                <a:solidFill>
                  <a:srgbClr val="5C5C5C"/>
                </a:solidFill>
                <a:latin typeface="Palatino Linotype"/>
                <a:cs typeface="Palatino Linotype"/>
              </a:rPr>
              <a:t>t</a:t>
            </a:r>
            <a:r>
              <a:rPr sz="39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o</a:t>
            </a:r>
            <a:r>
              <a:rPr sz="3950" spc="-5" dirty="0">
                <a:solidFill>
                  <a:srgbClr val="5C5C5C"/>
                </a:solidFill>
                <a:latin typeface="Palatino Linotype"/>
                <a:cs typeface="Palatino Linotype"/>
              </a:rPr>
              <a:t>m</a:t>
            </a:r>
            <a:r>
              <a:rPr sz="395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395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c</a:t>
            </a:r>
            <a:r>
              <a:rPr sz="3950" spc="10" dirty="0">
                <a:solidFill>
                  <a:srgbClr val="5C5C5C"/>
                </a:solidFill>
                <a:latin typeface="Palatino Linotype"/>
                <a:cs typeface="Palatino Linotype"/>
              </a:rPr>
              <a:t>h</a:t>
            </a:r>
            <a:r>
              <a:rPr sz="3950" spc="65" dirty="0">
                <a:solidFill>
                  <a:srgbClr val="5C5C5C"/>
                </a:solidFill>
                <a:latin typeface="Palatino Linotype"/>
                <a:cs typeface="Palatino Linotype"/>
              </a:rPr>
              <a:t>-</a:t>
            </a:r>
            <a:r>
              <a:rPr sz="395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395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c</a:t>
            </a:r>
            <a:r>
              <a:rPr sz="3950" spc="10" dirty="0">
                <a:solidFill>
                  <a:srgbClr val="5C5C5C"/>
                </a:solidFill>
                <a:latin typeface="Palatino Linotype"/>
                <a:cs typeface="Palatino Linotype"/>
              </a:rPr>
              <a:t>h</a:t>
            </a:r>
            <a:r>
              <a:rPr sz="39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e</a:t>
            </a:r>
            <a:r>
              <a:rPr sz="3950" spc="75" dirty="0">
                <a:solidFill>
                  <a:srgbClr val="5C5C5C"/>
                </a:solidFill>
                <a:latin typeface="Palatino Linotype"/>
                <a:cs typeface="Palatino Linotype"/>
              </a:rPr>
              <a:t>s</a:t>
            </a:r>
            <a:r>
              <a:rPr sz="3950" spc="105" dirty="0">
                <a:solidFill>
                  <a:srgbClr val="5C5C5C"/>
                </a:solidFill>
                <a:latin typeface="Palatino Linotype"/>
                <a:cs typeface="Palatino Linotype"/>
              </a:rPr>
              <a:t>,  </a:t>
            </a:r>
            <a:r>
              <a:rPr sz="395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fevers </a:t>
            </a:r>
            <a:r>
              <a:rPr sz="3950" spc="-8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950" spc="0" dirty="0">
                <a:solidFill>
                  <a:srgbClr val="5C5C5C"/>
                </a:solidFill>
                <a:latin typeface="Palatino Linotype"/>
                <a:cs typeface="Palatino Linotype"/>
              </a:rPr>
              <a:t>colds, </a:t>
            </a:r>
            <a:r>
              <a:rPr sz="39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but </a:t>
            </a:r>
            <a:r>
              <a:rPr sz="3950" spc="75" dirty="0">
                <a:solidFill>
                  <a:srgbClr val="5C5C5C"/>
                </a:solidFill>
                <a:latin typeface="Palatino Linotype"/>
                <a:cs typeface="Palatino Linotype"/>
              </a:rPr>
              <a:t>it </a:t>
            </a:r>
            <a:r>
              <a:rPr sz="39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is </a:t>
            </a:r>
            <a:r>
              <a:rPr sz="3950" spc="0" dirty="0">
                <a:solidFill>
                  <a:srgbClr val="5C5C5C"/>
                </a:solidFill>
                <a:latin typeface="Palatino Linotype"/>
                <a:cs typeface="Palatino Linotype"/>
              </a:rPr>
              <a:t>also </a:t>
            </a:r>
            <a:r>
              <a:rPr sz="395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used </a:t>
            </a:r>
            <a:r>
              <a:rPr sz="395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for</a:t>
            </a:r>
            <a:r>
              <a:rPr sz="39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950" spc="10" dirty="0">
                <a:solidFill>
                  <a:srgbClr val="5C5C5C"/>
                </a:solidFill>
                <a:latin typeface="Palatino Linotype"/>
                <a:cs typeface="Palatino Linotype"/>
              </a:rPr>
              <a:t>childbirth.</a:t>
            </a:r>
            <a:endParaRPr sz="395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7975600"/>
            <a:ext cx="79038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Ginger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its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Varieties.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McCormick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company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[Public </a:t>
            </a:r>
            <a:r>
              <a:rPr sz="1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domain],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via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Wikimedia</a:t>
            </a:r>
            <a:r>
              <a:rPr sz="1700" i="1" spc="-2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Commons</a:t>
            </a:r>
            <a:endParaRPr sz="17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15200" y="381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561015"/>
            <a:ext cx="13004800" cy="2192655"/>
          </a:xfrm>
          <a:custGeom>
            <a:avLst/>
            <a:gdLst/>
            <a:ahLst/>
            <a:cxnLst/>
            <a:rect l="l" t="t" r="r" b="b"/>
            <a:pathLst>
              <a:path w="13004800" h="2192654">
                <a:moveTo>
                  <a:pt x="0" y="2192585"/>
                </a:moveTo>
                <a:lnTo>
                  <a:pt x="0" y="0"/>
                </a:lnTo>
                <a:lnTo>
                  <a:pt x="13004799" y="0"/>
                </a:lnTo>
                <a:lnTo>
                  <a:pt x="13004800" y="2192585"/>
                </a:lnTo>
                <a:lnTo>
                  <a:pt x="0" y="2192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500" y="7942326"/>
            <a:ext cx="11360150" cy="7461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580"/>
              </a:spcBef>
            </a:pPr>
            <a:r>
              <a:rPr sz="25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Rosemary </a:t>
            </a:r>
            <a:r>
              <a:rPr sz="25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is </a:t>
            </a:r>
            <a:r>
              <a:rPr sz="255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255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good </a:t>
            </a:r>
            <a:r>
              <a:rPr sz="255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“general” </a:t>
            </a:r>
            <a:r>
              <a:rPr sz="2550" dirty="0">
                <a:solidFill>
                  <a:srgbClr val="5C5C5C"/>
                </a:solidFill>
                <a:latin typeface="Palatino Linotype"/>
                <a:cs typeface="Palatino Linotype"/>
              </a:rPr>
              <a:t>herbal medication </a:t>
            </a:r>
            <a:r>
              <a:rPr sz="255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55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will </a:t>
            </a:r>
            <a:r>
              <a:rPr sz="2550" spc="-5" dirty="0">
                <a:solidFill>
                  <a:srgbClr val="5C5C5C"/>
                </a:solidFill>
                <a:latin typeface="Palatino Linotype"/>
                <a:cs typeface="Palatino Linotype"/>
              </a:rPr>
              <a:t>cure </a:t>
            </a:r>
            <a:r>
              <a:rPr sz="255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everything </a:t>
            </a:r>
            <a:r>
              <a:rPr sz="25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from  headaches </a:t>
            </a:r>
            <a:r>
              <a:rPr sz="25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to</a:t>
            </a:r>
            <a:r>
              <a:rPr sz="2550" spc="14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5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toothaches.</a:t>
            </a:r>
            <a:endParaRPr sz="255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1400" y="9571670"/>
            <a:ext cx="5601335" cy="181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8928100"/>
            <a:ext cx="76993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Rosemary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sketch. </a:t>
            </a:r>
            <a:r>
              <a:rPr sz="17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Unknown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artist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from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Italy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[Public </a:t>
            </a:r>
            <a:r>
              <a:rPr sz="1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domain],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via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Wikimedia</a:t>
            </a:r>
            <a:r>
              <a:rPr sz="1700" i="1" spc="-30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Commons</a:t>
            </a:r>
            <a:endParaRPr sz="17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17276"/>
            <a:ext cx="13004800" cy="3336290"/>
          </a:xfrm>
          <a:custGeom>
            <a:avLst/>
            <a:gdLst/>
            <a:ahLst/>
            <a:cxnLst/>
            <a:rect l="l" t="t" r="r" b="b"/>
            <a:pathLst>
              <a:path w="13004800" h="3336290">
                <a:moveTo>
                  <a:pt x="0" y="0"/>
                </a:moveTo>
                <a:lnTo>
                  <a:pt x="13004800" y="0"/>
                </a:lnTo>
                <a:lnTo>
                  <a:pt x="13004800" y="3335827"/>
                </a:lnTo>
                <a:lnTo>
                  <a:pt x="0" y="3335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500" y="6972297"/>
            <a:ext cx="11874500" cy="635"/>
          </a:xfrm>
          <a:custGeom>
            <a:avLst/>
            <a:gdLst/>
            <a:ahLst/>
            <a:cxnLst/>
            <a:rect l="l" t="t" r="r" b="b"/>
            <a:pathLst>
              <a:path w="11874500" h="634">
                <a:moveTo>
                  <a:pt x="0" y="2"/>
                </a:moveTo>
                <a:lnTo>
                  <a:pt x="118745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3467" y="4834951"/>
            <a:ext cx="1141666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i="1" spc="-105" dirty="0">
                <a:solidFill>
                  <a:srgbClr val="747676"/>
                </a:solidFill>
                <a:latin typeface="Palatino Linotype"/>
                <a:cs typeface="Palatino Linotype"/>
              </a:rPr>
              <a:t>In</a:t>
            </a:r>
            <a:r>
              <a:rPr sz="3700" i="1" spc="-114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-35" dirty="0">
                <a:solidFill>
                  <a:srgbClr val="747676"/>
                </a:solidFill>
                <a:latin typeface="Palatino Linotype"/>
                <a:cs typeface="Palatino Linotype"/>
              </a:rPr>
              <a:t>this</a:t>
            </a:r>
            <a:r>
              <a:rPr sz="3700" i="1" spc="-114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-50" dirty="0">
                <a:solidFill>
                  <a:srgbClr val="747676"/>
                </a:solidFill>
                <a:latin typeface="Palatino Linotype"/>
                <a:cs typeface="Palatino Linotype"/>
              </a:rPr>
              <a:t>exercise,</a:t>
            </a:r>
            <a:r>
              <a:rPr sz="3700" i="1" spc="-120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-130" dirty="0">
                <a:solidFill>
                  <a:srgbClr val="747676"/>
                </a:solidFill>
                <a:latin typeface="Palatino Linotype"/>
                <a:cs typeface="Palatino Linotype"/>
              </a:rPr>
              <a:t>you</a:t>
            </a:r>
            <a:r>
              <a:rPr sz="3700" i="1" spc="-114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-40" dirty="0">
                <a:solidFill>
                  <a:srgbClr val="747676"/>
                </a:solidFill>
                <a:latin typeface="Palatino Linotype"/>
                <a:cs typeface="Palatino Linotype"/>
              </a:rPr>
              <a:t>will</a:t>
            </a:r>
            <a:r>
              <a:rPr sz="3700" i="1" spc="-120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-45" dirty="0">
                <a:solidFill>
                  <a:srgbClr val="747676"/>
                </a:solidFill>
                <a:latin typeface="Palatino Linotype"/>
                <a:cs typeface="Palatino Linotype"/>
              </a:rPr>
              <a:t>explore</a:t>
            </a:r>
            <a:r>
              <a:rPr sz="3700" i="1" spc="-114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-10" dirty="0">
                <a:solidFill>
                  <a:srgbClr val="747676"/>
                </a:solidFill>
                <a:latin typeface="Palatino Linotype"/>
                <a:cs typeface="Palatino Linotype"/>
              </a:rPr>
              <a:t>the</a:t>
            </a:r>
            <a:r>
              <a:rPr sz="3700" i="1" spc="-120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-70" dirty="0">
                <a:solidFill>
                  <a:srgbClr val="747676"/>
                </a:solidFill>
                <a:latin typeface="Palatino Linotype"/>
                <a:cs typeface="Palatino Linotype"/>
              </a:rPr>
              <a:t>medicinal</a:t>
            </a:r>
            <a:r>
              <a:rPr sz="3700" i="1" spc="-120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-130" dirty="0">
                <a:solidFill>
                  <a:srgbClr val="747676"/>
                </a:solidFill>
                <a:latin typeface="Palatino Linotype"/>
                <a:cs typeface="Palatino Linotype"/>
              </a:rPr>
              <a:t>uses</a:t>
            </a:r>
            <a:r>
              <a:rPr sz="3700" i="1" spc="-114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80" dirty="0">
                <a:solidFill>
                  <a:srgbClr val="747676"/>
                </a:solidFill>
                <a:latin typeface="Palatino Linotype"/>
                <a:cs typeface="Palatino Linotype"/>
              </a:rPr>
              <a:t>of</a:t>
            </a:r>
            <a:r>
              <a:rPr sz="3700" i="1" spc="-114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100" dirty="0">
                <a:solidFill>
                  <a:srgbClr val="747676"/>
                </a:solidFill>
                <a:latin typeface="Palatino Linotype"/>
                <a:cs typeface="Palatino Linotype"/>
              </a:rPr>
              <a:t>a</a:t>
            </a:r>
            <a:r>
              <a:rPr sz="3700" i="1" spc="-114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-90" dirty="0">
                <a:solidFill>
                  <a:srgbClr val="747676"/>
                </a:solidFill>
                <a:latin typeface="Palatino Linotype"/>
                <a:cs typeface="Palatino Linotype"/>
              </a:rPr>
              <a:t>specific</a:t>
            </a:r>
            <a:endParaRPr sz="37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5312" y="5279451"/>
            <a:ext cx="10655300" cy="147828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511175" marR="5080" indent="-499109">
              <a:lnSpc>
                <a:spcPct val="78800"/>
              </a:lnSpc>
              <a:spcBef>
                <a:spcPts val="1035"/>
              </a:spcBef>
            </a:pPr>
            <a:r>
              <a:rPr sz="3700" i="1" spc="-15" dirty="0">
                <a:solidFill>
                  <a:srgbClr val="747676"/>
                </a:solidFill>
                <a:latin typeface="Palatino Linotype"/>
                <a:cs typeface="Palatino Linotype"/>
              </a:rPr>
              <a:t>plant,</a:t>
            </a:r>
            <a:r>
              <a:rPr sz="3700" i="1" spc="-114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-5" dirty="0">
                <a:solidFill>
                  <a:srgbClr val="747676"/>
                </a:solidFill>
                <a:latin typeface="Palatino Linotype"/>
                <a:cs typeface="Palatino Linotype"/>
              </a:rPr>
              <a:t>herb,</a:t>
            </a:r>
            <a:r>
              <a:rPr sz="3700" i="1" spc="-114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-20" dirty="0">
                <a:solidFill>
                  <a:srgbClr val="747676"/>
                </a:solidFill>
                <a:latin typeface="Palatino Linotype"/>
                <a:cs typeface="Palatino Linotype"/>
              </a:rPr>
              <a:t>or</a:t>
            </a:r>
            <a:r>
              <a:rPr sz="3700" i="1" spc="-110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-20" dirty="0">
                <a:solidFill>
                  <a:srgbClr val="747676"/>
                </a:solidFill>
                <a:latin typeface="Palatino Linotype"/>
                <a:cs typeface="Palatino Linotype"/>
              </a:rPr>
              <a:t>fruit</a:t>
            </a:r>
            <a:r>
              <a:rPr sz="3700" i="1" spc="-110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-80" dirty="0">
                <a:solidFill>
                  <a:srgbClr val="747676"/>
                </a:solidFill>
                <a:latin typeface="Palatino Linotype"/>
                <a:cs typeface="Palatino Linotype"/>
              </a:rPr>
              <a:t>across</a:t>
            </a:r>
            <a:r>
              <a:rPr sz="3700" i="1" spc="-110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100" dirty="0">
                <a:solidFill>
                  <a:srgbClr val="747676"/>
                </a:solidFill>
                <a:latin typeface="Palatino Linotype"/>
                <a:cs typeface="Palatino Linotype"/>
              </a:rPr>
              <a:t>a</a:t>
            </a:r>
            <a:r>
              <a:rPr sz="3700" i="1" spc="-110" dirty="0">
                <a:solidFill>
                  <a:srgbClr val="747676"/>
                </a:solidFill>
                <a:latin typeface="Palatino Linotype"/>
                <a:cs typeface="Palatino Linotype"/>
              </a:rPr>
              <a:t> number </a:t>
            </a:r>
            <a:r>
              <a:rPr sz="3700" i="1" spc="80" dirty="0">
                <a:solidFill>
                  <a:srgbClr val="747676"/>
                </a:solidFill>
                <a:latin typeface="Palatino Linotype"/>
                <a:cs typeface="Palatino Linotype"/>
              </a:rPr>
              <a:t>of</a:t>
            </a:r>
            <a:r>
              <a:rPr sz="3700" i="1" spc="-110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-55" dirty="0">
                <a:solidFill>
                  <a:srgbClr val="747676"/>
                </a:solidFill>
                <a:latin typeface="Palatino Linotype"/>
                <a:cs typeface="Palatino Linotype"/>
              </a:rPr>
              <a:t>societies</a:t>
            </a:r>
            <a:r>
              <a:rPr sz="3700" i="1" spc="-110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-50" dirty="0">
                <a:solidFill>
                  <a:srgbClr val="747676"/>
                </a:solidFill>
                <a:latin typeface="Palatino Linotype"/>
                <a:cs typeface="Palatino Linotype"/>
              </a:rPr>
              <a:t>and</a:t>
            </a:r>
            <a:r>
              <a:rPr sz="3700" i="1" spc="-110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-45" dirty="0">
                <a:solidFill>
                  <a:srgbClr val="747676"/>
                </a:solidFill>
                <a:latin typeface="Palatino Linotype"/>
                <a:cs typeface="Palatino Linotype"/>
              </a:rPr>
              <a:t>world  </a:t>
            </a:r>
            <a:r>
              <a:rPr sz="3700" i="1" spc="-90" dirty="0">
                <a:solidFill>
                  <a:srgbClr val="747676"/>
                </a:solidFill>
                <a:latin typeface="Palatino Linotype"/>
                <a:cs typeface="Palatino Linotype"/>
              </a:rPr>
              <a:t>regions </a:t>
            </a:r>
            <a:r>
              <a:rPr sz="3700" i="1" spc="-105" dirty="0">
                <a:solidFill>
                  <a:srgbClr val="747676"/>
                </a:solidFill>
                <a:latin typeface="Palatino Linotype"/>
                <a:cs typeface="Palatino Linotype"/>
              </a:rPr>
              <a:t>in </a:t>
            </a:r>
            <a:r>
              <a:rPr sz="3700" i="1" spc="-55" dirty="0">
                <a:solidFill>
                  <a:srgbClr val="747676"/>
                </a:solidFill>
                <a:latin typeface="Palatino Linotype"/>
                <a:cs typeface="Palatino Linotype"/>
              </a:rPr>
              <a:t>order </a:t>
            </a:r>
            <a:r>
              <a:rPr sz="3700" i="1" spc="25" dirty="0">
                <a:solidFill>
                  <a:srgbClr val="747676"/>
                </a:solidFill>
                <a:latin typeface="Palatino Linotype"/>
                <a:cs typeface="Palatino Linotype"/>
              </a:rPr>
              <a:t>to </a:t>
            </a:r>
            <a:r>
              <a:rPr sz="3700" i="1" spc="-15" dirty="0">
                <a:solidFill>
                  <a:srgbClr val="747676"/>
                </a:solidFill>
                <a:latin typeface="Palatino Linotype"/>
                <a:cs typeface="Palatino Linotype"/>
              </a:rPr>
              <a:t>better </a:t>
            </a:r>
            <a:r>
              <a:rPr sz="3700" i="1" spc="-65" dirty="0">
                <a:solidFill>
                  <a:srgbClr val="747676"/>
                </a:solidFill>
                <a:latin typeface="Palatino Linotype"/>
                <a:cs typeface="Palatino Linotype"/>
              </a:rPr>
              <a:t>grasp </a:t>
            </a:r>
            <a:r>
              <a:rPr sz="3700" i="1" spc="-35" dirty="0">
                <a:solidFill>
                  <a:srgbClr val="747676"/>
                </a:solidFill>
                <a:latin typeface="Palatino Linotype"/>
                <a:cs typeface="Palatino Linotype"/>
              </a:rPr>
              <a:t>variations </a:t>
            </a:r>
            <a:r>
              <a:rPr sz="3700" i="1" spc="-105" dirty="0">
                <a:solidFill>
                  <a:srgbClr val="747676"/>
                </a:solidFill>
                <a:latin typeface="Palatino Linotype"/>
                <a:cs typeface="Palatino Linotype"/>
              </a:rPr>
              <a:t>in</a:t>
            </a:r>
            <a:r>
              <a:rPr sz="3700" i="1" spc="-600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700" i="1" spc="-10" dirty="0">
                <a:solidFill>
                  <a:srgbClr val="747676"/>
                </a:solidFill>
                <a:latin typeface="Palatino Linotype"/>
                <a:cs typeface="Palatino Linotype"/>
              </a:rPr>
              <a:t>traditional</a:t>
            </a:r>
            <a:endParaRPr sz="3700" dirty="0">
              <a:latin typeface="Palatino Linotype"/>
              <a:cs typeface="Palatino Linotype"/>
            </a:endParaRPr>
          </a:p>
          <a:p>
            <a:pPr marL="6949440">
              <a:lnSpc>
                <a:spcPts val="3500"/>
              </a:lnSpc>
              <a:tabLst>
                <a:tab pos="8919210" algn="l"/>
              </a:tabLst>
            </a:pPr>
            <a:r>
              <a:rPr sz="3700" i="1" spc="-70" dirty="0">
                <a:solidFill>
                  <a:srgbClr val="747676"/>
                </a:solidFill>
                <a:latin typeface="Palatino Linotype"/>
                <a:cs typeface="Palatino Linotype"/>
              </a:rPr>
              <a:t>medicinal	</a:t>
            </a:r>
            <a:r>
              <a:rPr sz="3700" i="1" spc="-50" dirty="0">
                <a:solidFill>
                  <a:srgbClr val="747676"/>
                </a:solidFill>
                <a:latin typeface="Palatino Linotype"/>
                <a:cs typeface="Palatino Linotype"/>
              </a:rPr>
              <a:t>practices.</a:t>
            </a:r>
            <a:endParaRPr sz="3700" dirty="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599" y="7997286"/>
            <a:ext cx="12910820" cy="406400"/>
          </a:xfrm>
          <a:custGeom>
            <a:avLst/>
            <a:gdLst/>
            <a:ahLst/>
            <a:cxnLst/>
            <a:rect l="l" t="t" r="r" b="b"/>
            <a:pathLst>
              <a:path w="12910819" h="406400">
                <a:moveTo>
                  <a:pt x="0" y="0"/>
                </a:moveTo>
                <a:lnTo>
                  <a:pt x="12910200" y="0"/>
                </a:lnTo>
                <a:lnTo>
                  <a:pt x="129102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8800" y="6656367"/>
            <a:ext cx="11836400" cy="1682512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4998720">
              <a:lnSpc>
                <a:spcPct val="100000"/>
              </a:lnSpc>
              <a:spcBef>
                <a:spcPts val="1480"/>
              </a:spcBef>
            </a:pPr>
            <a:r>
              <a:rPr sz="7750" b="1" dirty="0">
                <a:solidFill>
                  <a:srgbClr val="5C5C5C"/>
                </a:solidFill>
                <a:latin typeface="Arial"/>
                <a:cs typeface="Arial"/>
              </a:rPr>
              <a:t>ASSIGNMENT</a:t>
            </a:r>
            <a:endParaRPr sz="7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Selection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Apothecary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Jars.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Wellcome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Images.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65" dirty="0">
                <a:solidFill>
                  <a:srgbClr val="5C5C5C"/>
                </a:solidFill>
                <a:latin typeface="Palatino Linotype"/>
                <a:cs typeface="Palatino Linotype"/>
              </a:rPr>
              <a:t>UK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CC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55" dirty="0">
                <a:solidFill>
                  <a:srgbClr val="5C5C5C"/>
                </a:solidFill>
                <a:latin typeface="Palatino Linotype"/>
                <a:cs typeface="Palatino Linotype"/>
              </a:rPr>
              <a:t>4.0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via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Wikimedia.</a:t>
            </a:r>
            <a:endParaRPr sz="1700" dirty="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1400" y="9571670"/>
            <a:ext cx="5601335" cy="181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123728"/>
            <a:ext cx="13004800" cy="5615305"/>
          </a:xfrm>
          <a:custGeom>
            <a:avLst/>
            <a:gdLst/>
            <a:ahLst/>
            <a:cxnLst/>
            <a:rect l="l" t="t" r="r" b="b"/>
            <a:pathLst>
              <a:path w="13004800" h="5615305">
                <a:moveTo>
                  <a:pt x="0" y="5615236"/>
                </a:moveTo>
                <a:lnTo>
                  <a:pt x="13004800" y="5615236"/>
                </a:lnTo>
                <a:lnTo>
                  <a:pt x="13004800" y="0"/>
                </a:lnTo>
                <a:lnTo>
                  <a:pt x="0" y="0"/>
                </a:lnTo>
                <a:lnTo>
                  <a:pt x="0" y="5615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23065" algn="l"/>
              </a:tabLst>
            </a:pPr>
            <a:r>
              <a:rPr u="none" dirty="0"/>
              <a:t>ASSIGNMENT PART </a:t>
            </a:r>
            <a:r>
              <a:rPr u="none" dirty="0" smtClean="0"/>
              <a:t>1</a:t>
            </a:r>
            <a:endParaRPr u="none" dirty="0"/>
          </a:p>
        </p:txBody>
      </p:sp>
      <p:sp>
        <p:nvSpPr>
          <p:cNvPr id="5" name="object 5"/>
          <p:cNvSpPr txBox="1"/>
          <p:nvPr/>
        </p:nvSpPr>
        <p:spPr>
          <a:xfrm>
            <a:off x="2296737" y="5880471"/>
            <a:ext cx="322580" cy="255524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2550" spc="-21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55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2550" spc="-21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55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550" spc="-21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55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550" spc="-21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55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550" spc="-21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55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0200" y="5930900"/>
            <a:ext cx="1603375" cy="25628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7400"/>
              </a:lnSpc>
              <a:spcBef>
                <a:spcPts val="204"/>
              </a:spcBef>
            </a:pPr>
            <a:r>
              <a:rPr sz="34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Garlic  </a:t>
            </a:r>
            <a:r>
              <a:rPr sz="3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Basil  </a:t>
            </a:r>
            <a:r>
              <a:rPr sz="34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Ginger  </a:t>
            </a:r>
            <a:r>
              <a:rPr sz="34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G</a:t>
            </a:r>
            <a:r>
              <a:rPr sz="34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i</a:t>
            </a:r>
            <a:r>
              <a:rPr sz="34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n</a:t>
            </a:r>
            <a:r>
              <a:rPr sz="34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se</a:t>
            </a:r>
            <a:r>
              <a:rPr sz="34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ng  </a:t>
            </a:r>
            <a:r>
              <a:rPr sz="34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Juniper</a:t>
            </a:r>
            <a:endParaRPr sz="34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99347" y="6388472"/>
            <a:ext cx="322580" cy="204978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550" spc="-21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55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550" spc="-21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55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550" spc="-21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55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550" spc="-21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55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77100" y="6438900"/>
            <a:ext cx="1931670" cy="20675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300"/>
              </a:spcBef>
            </a:pPr>
            <a:r>
              <a:rPr sz="3400" dirty="0">
                <a:solidFill>
                  <a:srgbClr val="5C5C5C"/>
                </a:solidFill>
                <a:latin typeface="Palatino Linotype"/>
                <a:cs typeface="Palatino Linotype"/>
              </a:rPr>
              <a:t>Mint  </a:t>
            </a:r>
            <a:r>
              <a:rPr sz="34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Parsley  </a:t>
            </a:r>
            <a:r>
              <a:rPr sz="3400" spc="20" dirty="0">
                <a:solidFill>
                  <a:srgbClr val="5C5C5C"/>
                </a:solidFill>
                <a:latin typeface="Palatino Linotype"/>
                <a:cs typeface="Palatino Linotype"/>
              </a:rPr>
              <a:t>R</a:t>
            </a:r>
            <a:r>
              <a:rPr sz="34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o</a:t>
            </a:r>
            <a:r>
              <a:rPr sz="3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s</a:t>
            </a:r>
            <a:r>
              <a:rPr sz="34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e</a:t>
            </a:r>
            <a:r>
              <a:rPr sz="3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m</a:t>
            </a:r>
            <a:r>
              <a:rPr sz="34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34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r</a:t>
            </a:r>
            <a:r>
              <a:rPr sz="3400" spc="-155" dirty="0">
                <a:solidFill>
                  <a:srgbClr val="5C5C5C"/>
                </a:solidFill>
                <a:latin typeface="Palatino Linotype"/>
                <a:cs typeface="Palatino Linotype"/>
              </a:rPr>
              <a:t>y  </a:t>
            </a:r>
            <a:r>
              <a:rPr sz="34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Sage</a:t>
            </a:r>
            <a:endParaRPr sz="34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6000" y="5232400"/>
            <a:ext cx="69615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Choose</a:t>
            </a:r>
            <a:r>
              <a:rPr sz="270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00" i="1" spc="75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270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plant,</a:t>
            </a:r>
            <a:r>
              <a:rPr sz="270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herb,</a:t>
            </a:r>
            <a:r>
              <a:rPr sz="270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or</a:t>
            </a:r>
            <a:r>
              <a:rPr sz="270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fruit</a:t>
            </a:r>
            <a:r>
              <a:rPr sz="270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from</a:t>
            </a:r>
            <a:r>
              <a:rPr sz="270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270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following</a:t>
            </a:r>
            <a:r>
              <a:rPr sz="270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list</a:t>
            </a:r>
            <a:endParaRPr sz="27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717328"/>
            <a:ext cx="13004800" cy="406400"/>
          </a:xfrm>
          <a:custGeom>
            <a:avLst/>
            <a:gdLst/>
            <a:ahLst/>
            <a:cxnLst/>
            <a:rect l="l" t="t" r="r" b="b"/>
            <a:pathLst>
              <a:path w="13004800" h="406400">
                <a:moveTo>
                  <a:pt x="0" y="40640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406400"/>
                </a:lnTo>
                <a:lnTo>
                  <a:pt x="0" y="4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2425" y="3771900"/>
            <a:ext cx="126288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 selection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jars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containing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herbs and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other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ingredients 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used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1700" i="1" spc="-70" dirty="0">
                <a:solidFill>
                  <a:srgbClr val="5C5C5C"/>
                </a:solidFill>
                <a:latin typeface="Palatino Linotype"/>
                <a:cs typeface="Palatino Linotype"/>
              </a:rPr>
              <a:t>Cunning </a:t>
            </a:r>
            <a:r>
              <a:rPr sz="1700" i="1" spc="25" dirty="0">
                <a:solidFill>
                  <a:srgbClr val="5C5C5C"/>
                </a:solidFill>
                <a:latin typeface="Palatino Linotype"/>
                <a:cs typeface="Palatino Linotype"/>
              </a:rPr>
              <a:t>folk 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Britain. </a:t>
            </a:r>
            <a:r>
              <a:rPr sz="170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Museum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Witchcraft.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Photo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Midnightblueowl.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CC</a:t>
            </a:r>
            <a:r>
              <a:rPr sz="1700" i="1" spc="-14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60" dirty="0">
                <a:solidFill>
                  <a:srgbClr val="5C5C5C"/>
                </a:solidFill>
                <a:latin typeface="Palatino Linotype"/>
                <a:cs typeface="Palatino Linotype"/>
              </a:rPr>
              <a:t>1.0</a:t>
            </a:r>
            <a:endParaRPr sz="17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-12700" y="9571670"/>
            <a:ext cx="5601335" cy="181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1241</Words>
  <Application>Microsoft Office PowerPoint</Application>
  <PresentationFormat>Custom</PresentationFormat>
  <Paragraphs>212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UI Gothic</vt:lpstr>
      <vt:lpstr>Arial</vt:lpstr>
      <vt:lpstr>Calibri</vt:lpstr>
      <vt:lpstr>Courier New</vt:lpstr>
      <vt:lpstr>Palatino Linotype</vt:lpstr>
      <vt:lpstr>Times New Roman</vt:lpstr>
      <vt:lpstr>Trebuchet MS</vt:lpstr>
      <vt:lpstr>Office Theme</vt:lpstr>
      <vt:lpstr>PowerPoint Presentation</vt:lpstr>
      <vt:lpstr>This exercise asks you to explore  ethnobotanical practices across  several societies.</vt:lpstr>
      <vt:lpstr>EXERCISE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PART 1</vt:lpstr>
      <vt:lpstr>ASSIGNMENT PART 1</vt:lpstr>
      <vt:lpstr>ASSIGNMENT PART 2</vt:lpstr>
      <vt:lpstr>PowerPoint Presentation</vt:lpstr>
      <vt:lpstr>RUBRIC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Alissa Jordan</dc:creator>
  <cp:lastModifiedBy>Alissa Jordan</cp:lastModifiedBy>
  <cp:revision>1</cp:revision>
  <dcterms:created xsi:type="dcterms:W3CDTF">2018-04-10T02:22:42Z</dcterms:created>
  <dcterms:modified xsi:type="dcterms:W3CDTF">2018-04-10T02:27:55Z</dcterms:modified>
</cp:coreProperties>
</file>