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3004800" cy="9753600"/>
  <p:notesSz cx="130048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1435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C5C5C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This</a:t>
            </a:r>
            <a:r>
              <a:rPr spc="60" dirty="0"/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Teaching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Exercise</a:t>
            </a:r>
            <a:r>
              <a:rPr spc="60" dirty="0">
                <a:solidFill>
                  <a:srgbClr val="D2593D"/>
                </a:solidFill>
              </a:rPr>
              <a:t> </a:t>
            </a:r>
            <a:r>
              <a:rPr spc="5" dirty="0"/>
              <a:t>is</a:t>
            </a:r>
            <a:r>
              <a:rPr spc="60" dirty="0"/>
              <a:t> </a:t>
            </a:r>
            <a:r>
              <a:rPr spc="-25" dirty="0"/>
              <a:t>provided</a:t>
            </a:r>
            <a:r>
              <a:rPr spc="60" dirty="0"/>
              <a:t> </a:t>
            </a:r>
            <a:r>
              <a:rPr spc="-35" dirty="0"/>
              <a:t>by</a:t>
            </a:r>
            <a:r>
              <a:rPr spc="60" dirty="0"/>
              <a:t> </a:t>
            </a:r>
            <a:r>
              <a:rPr spc="5" dirty="0"/>
              <a:t>the</a:t>
            </a:r>
            <a:r>
              <a:rPr spc="65" dirty="0"/>
              <a:t> </a:t>
            </a:r>
            <a:r>
              <a:rPr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Human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Relations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Area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Files</a:t>
            </a:r>
            <a:r>
              <a:rPr spc="50" dirty="0">
                <a:solidFill>
                  <a:srgbClr val="D2593D"/>
                </a:solidFill>
              </a:rPr>
              <a:t> </a:t>
            </a:r>
            <a:r>
              <a:rPr spc="0" dirty="0"/>
              <a:t>at</a:t>
            </a:r>
            <a:r>
              <a:rPr spc="60" dirty="0"/>
              <a:t> </a:t>
            </a:r>
            <a:r>
              <a:rPr spc="-30" dirty="0"/>
              <a:t>Yale</a:t>
            </a:r>
            <a:r>
              <a:rPr spc="60" dirty="0"/>
              <a:t> </a:t>
            </a:r>
            <a:r>
              <a:rPr spc="-10" dirty="0"/>
              <a:t>University</a:t>
            </a:r>
            <a:r>
              <a:rPr spc="60" dirty="0"/>
              <a:t> </a:t>
            </a:r>
            <a:r>
              <a:rPr dirty="0"/>
              <a:t>in</a:t>
            </a:r>
            <a:r>
              <a:rPr spc="60" dirty="0"/>
              <a:t> </a:t>
            </a:r>
            <a:r>
              <a:rPr spc="-25" dirty="0"/>
              <a:t>New</a:t>
            </a:r>
            <a:r>
              <a:rPr spc="60" dirty="0"/>
              <a:t> </a:t>
            </a:r>
            <a:r>
              <a:rPr spc="-15" dirty="0"/>
              <a:t>Haven,</a:t>
            </a:r>
            <a:r>
              <a:rPr spc="60" dirty="0"/>
              <a:t> </a:t>
            </a:r>
            <a:r>
              <a:rPr spc="0" dirty="0"/>
              <a:t>CT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71500" y="1574800"/>
            <a:ext cx="11861800" cy="0"/>
          </a:xfrm>
          <a:custGeom>
            <a:avLst/>
            <a:gdLst/>
            <a:ahLst/>
            <a:cxnLst/>
            <a:rect l="l" t="t" r="r" b="b"/>
            <a:pathLst>
              <a:path w="11861800">
                <a:moveTo>
                  <a:pt x="0" y="0"/>
                </a:moveTo>
                <a:lnTo>
                  <a:pt x="11861800" y="0"/>
                </a:lnTo>
              </a:path>
            </a:pathLst>
          </a:custGeom>
          <a:ln w="38100">
            <a:solidFill>
              <a:srgbClr val="74767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1" i="0">
                <a:solidFill>
                  <a:srgbClr val="74767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747676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C5C5C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This</a:t>
            </a:r>
            <a:r>
              <a:rPr spc="60" dirty="0"/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Teaching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Exercise</a:t>
            </a:r>
            <a:r>
              <a:rPr spc="60" dirty="0">
                <a:solidFill>
                  <a:srgbClr val="D2593D"/>
                </a:solidFill>
              </a:rPr>
              <a:t> </a:t>
            </a:r>
            <a:r>
              <a:rPr spc="5" dirty="0"/>
              <a:t>is</a:t>
            </a:r>
            <a:r>
              <a:rPr spc="60" dirty="0"/>
              <a:t> </a:t>
            </a:r>
            <a:r>
              <a:rPr spc="-25" dirty="0"/>
              <a:t>provided</a:t>
            </a:r>
            <a:r>
              <a:rPr spc="60" dirty="0"/>
              <a:t> </a:t>
            </a:r>
            <a:r>
              <a:rPr spc="-35" dirty="0"/>
              <a:t>by</a:t>
            </a:r>
            <a:r>
              <a:rPr spc="60" dirty="0"/>
              <a:t> </a:t>
            </a:r>
            <a:r>
              <a:rPr spc="5" dirty="0"/>
              <a:t>the</a:t>
            </a:r>
            <a:r>
              <a:rPr spc="65" dirty="0"/>
              <a:t> </a:t>
            </a:r>
            <a:r>
              <a:rPr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Human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Relations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Area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Files</a:t>
            </a:r>
            <a:r>
              <a:rPr spc="50" dirty="0">
                <a:solidFill>
                  <a:srgbClr val="D2593D"/>
                </a:solidFill>
              </a:rPr>
              <a:t> </a:t>
            </a:r>
            <a:r>
              <a:rPr spc="0" dirty="0"/>
              <a:t>at</a:t>
            </a:r>
            <a:r>
              <a:rPr spc="60" dirty="0"/>
              <a:t> </a:t>
            </a:r>
            <a:r>
              <a:rPr spc="-30" dirty="0"/>
              <a:t>Yale</a:t>
            </a:r>
            <a:r>
              <a:rPr spc="60" dirty="0"/>
              <a:t> </a:t>
            </a:r>
            <a:r>
              <a:rPr spc="-10" dirty="0"/>
              <a:t>University</a:t>
            </a:r>
            <a:r>
              <a:rPr spc="60" dirty="0"/>
              <a:t> </a:t>
            </a:r>
            <a:r>
              <a:rPr dirty="0"/>
              <a:t>in</a:t>
            </a:r>
            <a:r>
              <a:rPr spc="60" dirty="0"/>
              <a:t> </a:t>
            </a:r>
            <a:r>
              <a:rPr spc="-25" dirty="0"/>
              <a:t>New</a:t>
            </a:r>
            <a:r>
              <a:rPr spc="60" dirty="0"/>
              <a:t> </a:t>
            </a:r>
            <a:r>
              <a:rPr spc="-15" dirty="0"/>
              <a:t>Haven,</a:t>
            </a:r>
            <a:r>
              <a:rPr spc="60" dirty="0"/>
              <a:t> </a:t>
            </a:r>
            <a:r>
              <a:rPr spc="0" dirty="0"/>
              <a:t>CT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1" i="0">
                <a:solidFill>
                  <a:srgbClr val="74767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C5C5C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This</a:t>
            </a:r>
            <a:r>
              <a:rPr spc="60" dirty="0"/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Teaching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Exercise</a:t>
            </a:r>
            <a:r>
              <a:rPr spc="60" dirty="0">
                <a:solidFill>
                  <a:srgbClr val="D2593D"/>
                </a:solidFill>
              </a:rPr>
              <a:t> </a:t>
            </a:r>
            <a:r>
              <a:rPr spc="5" dirty="0"/>
              <a:t>is</a:t>
            </a:r>
            <a:r>
              <a:rPr spc="60" dirty="0"/>
              <a:t> </a:t>
            </a:r>
            <a:r>
              <a:rPr spc="-25" dirty="0"/>
              <a:t>provided</a:t>
            </a:r>
            <a:r>
              <a:rPr spc="60" dirty="0"/>
              <a:t> </a:t>
            </a:r>
            <a:r>
              <a:rPr spc="-35" dirty="0"/>
              <a:t>by</a:t>
            </a:r>
            <a:r>
              <a:rPr spc="60" dirty="0"/>
              <a:t> </a:t>
            </a:r>
            <a:r>
              <a:rPr spc="5" dirty="0"/>
              <a:t>the</a:t>
            </a:r>
            <a:r>
              <a:rPr spc="65" dirty="0"/>
              <a:t> </a:t>
            </a:r>
            <a:r>
              <a:rPr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Human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Relations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Area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Files</a:t>
            </a:r>
            <a:r>
              <a:rPr spc="50" dirty="0">
                <a:solidFill>
                  <a:srgbClr val="D2593D"/>
                </a:solidFill>
              </a:rPr>
              <a:t> </a:t>
            </a:r>
            <a:r>
              <a:rPr spc="0" dirty="0"/>
              <a:t>at</a:t>
            </a:r>
            <a:r>
              <a:rPr spc="60" dirty="0"/>
              <a:t> </a:t>
            </a:r>
            <a:r>
              <a:rPr spc="-30" dirty="0"/>
              <a:t>Yale</a:t>
            </a:r>
            <a:r>
              <a:rPr spc="60" dirty="0"/>
              <a:t> </a:t>
            </a:r>
            <a:r>
              <a:rPr spc="-10" dirty="0"/>
              <a:t>University</a:t>
            </a:r>
            <a:r>
              <a:rPr spc="60" dirty="0"/>
              <a:t> </a:t>
            </a:r>
            <a:r>
              <a:rPr dirty="0"/>
              <a:t>in</a:t>
            </a:r>
            <a:r>
              <a:rPr spc="60" dirty="0"/>
              <a:t> </a:t>
            </a:r>
            <a:r>
              <a:rPr spc="-25" dirty="0"/>
              <a:t>New</a:t>
            </a:r>
            <a:r>
              <a:rPr spc="60" dirty="0"/>
              <a:t> </a:t>
            </a:r>
            <a:r>
              <a:rPr spc="-15" dirty="0"/>
              <a:t>Haven,</a:t>
            </a:r>
            <a:r>
              <a:rPr spc="60" dirty="0"/>
              <a:t> </a:t>
            </a:r>
            <a:r>
              <a:rPr spc="0" dirty="0"/>
              <a:t>CT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1" i="0">
                <a:solidFill>
                  <a:srgbClr val="74767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C5C5C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This</a:t>
            </a:r>
            <a:r>
              <a:rPr spc="60" dirty="0"/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Teaching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Exercise</a:t>
            </a:r>
            <a:r>
              <a:rPr spc="60" dirty="0">
                <a:solidFill>
                  <a:srgbClr val="D2593D"/>
                </a:solidFill>
              </a:rPr>
              <a:t> </a:t>
            </a:r>
            <a:r>
              <a:rPr spc="5" dirty="0"/>
              <a:t>is</a:t>
            </a:r>
            <a:r>
              <a:rPr spc="60" dirty="0"/>
              <a:t> </a:t>
            </a:r>
            <a:r>
              <a:rPr spc="-25" dirty="0"/>
              <a:t>provided</a:t>
            </a:r>
            <a:r>
              <a:rPr spc="60" dirty="0"/>
              <a:t> </a:t>
            </a:r>
            <a:r>
              <a:rPr spc="-35" dirty="0"/>
              <a:t>by</a:t>
            </a:r>
            <a:r>
              <a:rPr spc="60" dirty="0"/>
              <a:t> </a:t>
            </a:r>
            <a:r>
              <a:rPr spc="5" dirty="0"/>
              <a:t>the</a:t>
            </a:r>
            <a:r>
              <a:rPr spc="65" dirty="0"/>
              <a:t> </a:t>
            </a:r>
            <a:r>
              <a:rPr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Human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Relations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Area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Files</a:t>
            </a:r>
            <a:r>
              <a:rPr spc="50" dirty="0">
                <a:solidFill>
                  <a:srgbClr val="D2593D"/>
                </a:solidFill>
              </a:rPr>
              <a:t> </a:t>
            </a:r>
            <a:r>
              <a:rPr spc="0" dirty="0"/>
              <a:t>at</a:t>
            </a:r>
            <a:r>
              <a:rPr spc="60" dirty="0"/>
              <a:t> </a:t>
            </a:r>
            <a:r>
              <a:rPr spc="-30" dirty="0"/>
              <a:t>Yale</a:t>
            </a:r>
            <a:r>
              <a:rPr spc="60" dirty="0"/>
              <a:t> </a:t>
            </a:r>
            <a:r>
              <a:rPr spc="-10" dirty="0"/>
              <a:t>University</a:t>
            </a:r>
            <a:r>
              <a:rPr spc="60" dirty="0"/>
              <a:t> </a:t>
            </a:r>
            <a:r>
              <a:rPr dirty="0"/>
              <a:t>in</a:t>
            </a:r>
            <a:r>
              <a:rPr spc="60" dirty="0"/>
              <a:t> </a:t>
            </a:r>
            <a:r>
              <a:rPr spc="-25" dirty="0"/>
              <a:t>New</a:t>
            </a:r>
            <a:r>
              <a:rPr spc="60" dirty="0"/>
              <a:t> </a:t>
            </a:r>
            <a:r>
              <a:rPr spc="-15" dirty="0"/>
              <a:t>Haven,</a:t>
            </a:r>
            <a:r>
              <a:rPr spc="60" dirty="0"/>
              <a:t> </a:t>
            </a:r>
            <a:r>
              <a:rPr spc="0" dirty="0"/>
              <a:t>CT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C5C5C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This</a:t>
            </a:r>
            <a:r>
              <a:rPr spc="60" dirty="0"/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Teaching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Exercise</a:t>
            </a:r>
            <a:r>
              <a:rPr spc="60" dirty="0">
                <a:solidFill>
                  <a:srgbClr val="D2593D"/>
                </a:solidFill>
              </a:rPr>
              <a:t> </a:t>
            </a:r>
            <a:r>
              <a:rPr spc="5" dirty="0"/>
              <a:t>is</a:t>
            </a:r>
            <a:r>
              <a:rPr spc="60" dirty="0"/>
              <a:t> </a:t>
            </a:r>
            <a:r>
              <a:rPr spc="-25" dirty="0"/>
              <a:t>provided</a:t>
            </a:r>
            <a:r>
              <a:rPr spc="60" dirty="0"/>
              <a:t> </a:t>
            </a:r>
            <a:r>
              <a:rPr spc="-35" dirty="0"/>
              <a:t>by</a:t>
            </a:r>
            <a:r>
              <a:rPr spc="60" dirty="0"/>
              <a:t> </a:t>
            </a:r>
            <a:r>
              <a:rPr spc="5" dirty="0"/>
              <a:t>the</a:t>
            </a:r>
            <a:r>
              <a:rPr spc="65" dirty="0"/>
              <a:t> </a:t>
            </a:r>
            <a:r>
              <a:rPr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Human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Relations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Area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Files</a:t>
            </a:r>
            <a:r>
              <a:rPr spc="50" dirty="0">
                <a:solidFill>
                  <a:srgbClr val="D2593D"/>
                </a:solidFill>
              </a:rPr>
              <a:t> </a:t>
            </a:r>
            <a:r>
              <a:rPr spc="0" dirty="0"/>
              <a:t>at</a:t>
            </a:r>
            <a:r>
              <a:rPr spc="60" dirty="0"/>
              <a:t> </a:t>
            </a:r>
            <a:r>
              <a:rPr spc="-30" dirty="0"/>
              <a:t>Yale</a:t>
            </a:r>
            <a:r>
              <a:rPr spc="60" dirty="0"/>
              <a:t> </a:t>
            </a:r>
            <a:r>
              <a:rPr spc="-10" dirty="0"/>
              <a:t>University</a:t>
            </a:r>
            <a:r>
              <a:rPr spc="60" dirty="0"/>
              <a:t> </a:t>
            </a:r>
            <a:r>
              <a:rPr dirty="0"/>
              <a:t>in</a:t>
            </a:r>
            <a:r>
              <a:rPr spc="60" dirty="0"/>
              <a:t> </a:t>
            </a:r>
            <a:r>
              <a:rPr spc="-25" dirty="0"/>
              <a:t>New</a:t>
            </a:r>
            <a:r>
              <a:rPr spc="60" dirty="0"/>
              <a:t> </a:t>
            </a:r>
            <a:r>
              <a:rPr spc="-15" dirty="0"/>
              <a:t>Haven,</a:t>
            </a:r>
            <a:r>
              <a:rPr spc="60" dirty="0"/>
              <a:t> </a:t>
            </a:r>
            <a:r>
              <a:rPr spc="0" dirty="0"/>
              <a:t>CT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5029" y="355600"/>
            <a:ext cx="11254740" cy="1605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1" i="0">
                <a:solidFill>
                  <a:srgbClr val="74767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3365500"/>
            <a:ext cx="6261734" cy="2131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0" i="0">
                <a:solidFill>
                  <a:srgbClr val="747676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0" y="9571670"/>
            <a:ext cx="5601335" cy="181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5C5C5C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This</a:t>
            </a:r>
            <a:r>
              <a:rPr spc="60" dirty="0"/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Teaching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Exercise</a:t>
            </a:r>
            <a:r>
              <a:rPr spc="60" dirty="0">
                <a:solidFill>
                  <a:srgbClr val="D2593D"/>
                </a:solidFill>
              </a:rPr>
              <a:t> </a:t>
            </a:r>
            <a:r>
              <a:rPr spc="5" dirty="0"/>
              <a:t>is</a:t>
            </a:r>
            <a:r>
              <a:rPr spc="60" dirty="0"/>
              <a:t> </a:t>
            </a:r>
            <a:r>
              <a:rPr spc="-25" dirty="0"/>
              <a:t>provided</a:t>
            </a:r>
            <a:r>
              <a:rPr spc="60" dirty="0"/>
              <a:t> </a:t>
            </a:r>
            <a:r>
              <a:rPr spc="-35" dirty="0"/>
              <a:t>by</a:t>
            </a:r>
            <a:r>
              <a:rPr spc="60" dirty="0"/>
              <a:t> </a:t>
            </a:r>
            <a:r>
              <a:rPr spc="5" dirty="0"/>
              <a:t>the</a:t>
            </a:r>
            <a:r>
              <a:rPr spc="65" dirty="0"/>
              <a:t> </a:t>
            </a:r>
            <a:r>
              <a:rPr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Human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Relations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Area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Files</a:t>
            </a:r>
            <a:r>
              <a:rPr spc="50" dirty="0">
                <a:solidFill>
                  <a:srgbClr val="D2593D"/>
                </a:solidFill>
              </a:rPr>
              <a:t> </a:t>
            </a:r>
            <a:r>
              <a:rPr spc="0" dirty="0"/>
              <a:t>at</a:t>
            </a:r>
            <a:r>
              <a:rPr spc="60" dirty="0"/>
              <a:t> </a:t>
            </a:r>
            <a:r>
              <a:rPr spc="-30" dirty="0"/>
              <a:t>Yale</a:t>
            </a:r>
            <a:r>
              <a:rPr spc="60" dirty="0"/>
              <a:t> </a:t>
            </a:r>
            <a:r>
              <a:rPr spc="-10" dirty="0"/>
              <a:t>University</a:t>
            </a:r>
            <a:r>
              <a:rPr spc="60" dirty="0"/>
              <a:t> </a:t>
            </a:r>
            <a:r>
              <a:rPr dirty="0"/>
              <a:t>in</a:t>
            </a:r>
            <a:r>
              <a:rPr spc="60" dirty="0"/>
              <a:t> </a:t>
            </a:r>
            <a:r>
              <a:rPr spc="-25" dirty="0"/>
              <a:t>New</a:t>
            </a:r>
            <a:r>
              <a:rPr spc="60" dirty="0"/>
              <a:t> </a:t>
            </a:r>
            <a:r>
              <a:rPr spc="-15" dirty="0"/>
              <a:t>Haven,</a:t>
            </a:r>
            <a:r>
              <a:rPr spc="60" dirty="0"/>
              <a:t> </a:t>
            </a:r>
            <a:r>
              <a:rPr spc="0" dirty="0"/>
              <a:t>CT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hrafworldcultures.yale.edu/ehrafe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youtu.be/5tIOdpz-N0s?list=PLzjeIIr4aCYMF6XOQ7VUoYj3WX-lLaCh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22900"/>
            <a:ext cx="13004800" cy="3606800"/>
          </a:xfrm>
          <a:custGeom>
            <a:avLst/>
            <a:gdLst/>
            <a:ahLst/>
            <a:cxnLst/>
            <a:rect l="l" t="t" r="r" b="b"/>
            <a:pathLst>
              <a:path w="13004800" h="3606800">
                <a:moveTo>
                  <a:pt x="0" y="0"/>
                </a:moveTo>
                <a:lnTo>
                  <a:pt x="13004800" y="0"/>
                </a:lnTo>
                <a:lnTo>
                  <a:pt x="13004800" y="3606800"/>
                </a:lnTo>
                <a:lnTo>
                  <a:pt x="0" y="3606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8800" y="5727103"/>
            <a:ext cx="118364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  <a:tabLst>
                <a:tab pos="6783070" algn="l"/>
              </a:tabLst>
            </a:pPr>
            <a:r>
              <a:rPr sz="9600" dirty="0" smtClean="0">
                <a:solidFill>
                  <a:srgbClr val="5C5C5C"/>
                </a:solidFill>
                <a:uFill>
                  <a:solidFill>
                    <a:srgbClr val="747676"/>
                  </a:solidFill>
                </a:uFill>
                <a:latin typeface="Arial"/>
                <a:cs typeface="Arial"/>
              </a:rPr>
              <a:t>SEXUALITY</a:t>
            </a:r>
            <a:endParaRPr sz="9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7544693"/>
            <a:ext cx="12016740" cy="1449705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6247130">
              <a:lnSpc>
                <a:spcPct val="100000"/>
              </a:lnSpc>
              <a:spcBef>
                <a:spcPts val="1610"/>
              </a:spcBef>
            </a:pPr>
            <a:r>
              <a:rPr sz="4800" i="1" spc="-40" dirty="0" smtClean="0">
                <a:solidFill>
                  <a:srgbClr val="747676"/>
                </a:solidFill>
                <a:latin typeface="Palatino Linotype"/>
                <a:cs typeface="Palatino Linotype"/>
              </a:rPr>
              <a:t>Marital </a:t>
            </a:r>
            <a:r>
              <a:rPr sz="4800" i="1" spc="-55" dirty="0">
                <a:solidFill>
                  <a:srgbClr val="747676"/>
                </a:solidFill>
                <a:latin typeface="Palatino Linotype"/>
                <a:cs typeface="Palatino Linotype"/>
              </a:rPr>
              <a:t>Choice</a:t>
            </a:r>
            <a:r>
              <a:rPr sz="4800" i="1" spc="-310" dirty="0">
                <a:solidFill>
                  <a:srgbClr val="747676"/>
                </a:solidFill>
                <a:latin typeface="Palatino Linotype"/>
                <a:cs typeface="Palatino Linotype"/>
              </a:rPr>
              <a:t> </a:t>
            </a:r>
            <a:r>
              <a:rPr sz="4800" i="1" spc="-85" dirty="0">
                <a:solidFill>
                  <a:srgbClr val="747676"/>
                </a:solidFill>
                <a:latin typeface="Palatino Linotype"/>
                <a:cs typeface="Palatino Linotype"/>
              </a:rPr>
              <a:t>Exercise</a:t>
            </a:r>
            <a:endParaRPr sz="4800" dirty="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  <a:tabLst>
                <a:tab pos="6686550" algn="l"/>
              </a:tabLst>
            </a:pPr>
            <a:r>
              <a:rPr sz="2600" spc="-75" dirty="0">
                <a:solidFill>
                  <a:srgbClr val="5C5C5C"/>
                </a:solidFill>
                <a:latin typeface="Palatino Linotype"/>
                <a:cs typeface="Palatino Linotype"/>
              </a:rPr>
              <a:t>Adapted </a:t>
            </a:r>
            <a:r>
              <a:rPr sz="26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from </a:t>
            </a:r>
            <a:r>
              <a:rPr sz="260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Teaching </a:t>
            </a:r>
            <a:r>
              <a:rPr sz="26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eHRAF</a:t>
            </a:r>
            <a:r>
              <a:rPr sz="2600" spc="4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600" i="1" u="heavy" spc="-4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Exercise</a:t>
            </a:r>
            <a:r>
              <a:rPr sz="2600" i="1" u="heavy" spc="-8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2600" i="1" u="heavy" spc="8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1.21,	</a:t>
            </a:r>
            <a:r>
              <a:rPr sz="2600" i="1" u="heavy" spc="-4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Exercise </a:t>
            </a:r>
            <a:r>
              <a:rPr sz="2600" i="1" u="heavy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VII. </a:t>
            </a:r>
            <a:r>
              <a:rPr sz="2600" i="1" u="heavy" spc="-4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Marriage</a:t>
            </a:r>
            <a:r>
              <a:rPr sz="2600" i="1" spc="-4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2600" spc="-90" dirty="0">
                <a:solidFill>
                  <a:srgbClr val="5C5C5C"/>
                </a:solidFill>
                <a:latin typeface="Palatino Linotype"/>
                <a:cs typeface="Palatino Linotype"/>
              </a:rPr>
              <a:t>by </a:t>
            </a:r>
            <a:r>
              <a:rPr sz="26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Carol</a:t>
            </a:r>
            <a:r>
              <a:rPr sz="2600" spc="3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600" spc="5" dirty="0">
                <a:solidFill>
                  <a:srgbClr val="5C5C5C"/>
                </a:solidFill>
                <a:latin typeface="Palatino Linotype"/>
                <a:cs typeface="Palatino Linotype"/>
              </a:rPr>
              <a:t>Ember</a:t>
            </a:r>
            <a:endParaRPr sz="260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579627"/>
            <a:ext cx="3266440" cy="75597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800" dirty="0"/>
              <a:t>RUBRIC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1914624"/>
            <a:ext cx="305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0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40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9500" y="1854200"/>
            <a:ext cx="106546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32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following </a:t>
            </a:r>
            <a:r>
              <a:rPr sz="32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rubric </a:t>
            </a:r>
            <a:r>
              <a:rPr sz="3200" spc="30" dirty="0">
                <a:solidFill>
                  <a:srgbClr val="5C5C5C"/>
                </a:solidFill>
                <a:latin typeface="Palatino Linotype"/>
                <a:cs typeface="Palatino Linotype"/>
              </a:rPr>
              <a:t>is </a:t>
            </a:r>
            <a:r>
              <a:rPr sz="32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suggested </a:t>
            </a:r>
            <a:r>
              <a:rPr sz="32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for </a:t>
            </a:r>
            <a:r>
              <a:rPr sz="3200" spc="-40" dirty="0">
                <a:solidFill>
                  <a:srgbClr val="5C5C5C"/>
                </a:solidFill>
                <a:latin typeface="Palatino Linotype"/>
                <a:cs typeface="Palatino Linotype"/>
              </a:rPr>
              <a:t>evaluating</a:t>
            </a:r>
            <a:r>
              <a:rPr sz="3200" spc="63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32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responses:</a:t>
            </a:r>
            <a:endParaRPr sz="32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7700" y="2844800"/>
            <a:ext cx="1718945" cy="930275"/>
          </a:xfrm>
          <a:custGeom>
            <a:avLst/>
            <a:gdLst/>
            <a:ahLst/>
            <a:cxnLst/>
            <a:rect l="l" t="t" r="r" b="b"/>
            <a:pathLst>
              <a:path w="1718945" h="930275">
                <a:moveTo>
                  <a:pt x="0" y="930160"/>
                </a:moveTo>
                <a:lnTo>
                  <a:pt x="1718576" y="930160"/>
                </a:lnTo>
                <a:lnTo>
                  <a:pt x="1718576" y="0"/>
                </a:lnTo>
                <a:lnTo>
                  <a:pt x="0" y="0"/>
                </a:lnTo>
                <a:lnTo>
                  <a:pt x="0" y="930160"/>
                </a:lnTo>
                <a:close/>
              </a:path>
            </a:pathLst>
          </a:custGeom>
          <a:solidFill>
            <a:srgbClr val="A6B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66276" y="2844800"/>
            <a:ext cx="2559685" cy="930275"/>
          </a:xfrm>
          <a:custGeom>
            <a:avLst/>
            <a:gdLst/>
            <a:ahLst/>
            <a:cxnLst/>
            <a:rect l="l" t="t" r="r" b="b"/>
            <a:pathLst>
              <a:path w="2559685" h="930275">
                <a:moveTo>
                  <a:pt x="0" y="930160"/>
                </a:moveTo>
                <a:lnTo>
                  <a:pt x="2559088" y="930160"/>
                </a:lnTo>
                <a:lnTo>
                  <a:pt x="2559088" y="0"/>
                </a:lnTo>
                <a:lnTo>
                  <a:pt x="0" y="0"/>
                </a:lnTo>
                <a:lnTo>
                  <a:pt x="0" y="930160"/>
                </a:lnTo>
                <a:close/>
              </a:path>
            </a:pathLst>
          </a:custGeom>
          <a:solidFill>
            <a:srgbClr val="A6B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25364" y="2844800"/>
            <a:ext cx="2360295" cy="930275"/>
          </a:xfrm>
          <a:custGeom>
            <a:avLst/>
            <a:gdLst/>
            <a:ahLst/>
            <a:cxnLst/>
            <a:rect l="l" t="t" r="r" b="b"/>
            <a:pathLst>
              <a:path w="2360295" h="930275">
                <a:moveTo>
                  <a:pt x="0" y="930160"/>
                </a:moveTo>
                <a:lnTo>
                  <a:pt x="2359888" y="930160"/>
                </a:lnTo>
                <a:lnTo>
                  <a:pt x="2359888" y="0"/>
                </a:lnTo>
                <a:lnTo>
                  <a:pt x="0" y="0"/>
                </a:lnTo>
                <a:lnTo>
                  <a:pt x="0" y="930160"/>
                </a:lnTo>
                <a:close/>
              </a:path>
            </a:pathLst>
          </a:custGeom>
          <a:solidFill>
            <a:srgbClr val="A6B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5240" y="2844800"/>
            <a:ext cx="2046605" cy="930275"/>
          </a:xfrm>
          <a:custGeom>
            <a:avLst/>
            <a:gdLst/>
            <a:ahLst/>
            <a:cxnLst/>
            <a:rect l="l" t="t" r="r" b="b"/>
            <a:pathLst>
              <a:path w="2046604" h="930275">
                <a:moveTo>
                  <a:pt x="0" y="930160"/>
                </a:moveTo>
                <a:lnTo>
                  <a:pt x="2046414" y="930160"/>
                </a:lnTo>
                <a:lnTo>
                  <a:pt x="2046414" y="0"/>
                </a:lnTo>
                <a:lnTo>
                  <a:pt x="0" y="0"/>
                </a:lnTo>
                <a:lnTo>
                  <a:pt x="0" y="930160"/>
                </a:lnTo>
                <a:close/>
              </a:path>
            </a:pathLst>
          </a:custGeom>
          <a:solidFill>
            <a:srgbClr val="A6B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31655" y="2844800"/>
            <a:ext cx="2430145" cy="930275"/>
          </a:xfrm>
          <a:custGeom>
            <a:avLst/>
            <a:gdLst/>
            <a:ahLst/>
            <a:cxnLst/>
            <a:rect l="l" t="t" r="r" b="b"/>
            <a:pathLst>
              <a:path w="2430145" h="930275">
                <a:moveTo>
                  <a:pt x="0" y="930160"/>
                </a:moveTo>
                <a:lnTo>
                  <a:pt x="2430094" y="930160"/>
                </a:lnTo>
                <a:lnTo>
                  <a:pt x="2430094" y="0"/>
                </a:lnTo>
                <a:lnTo>
                  <a:pt x="0" y="0"/>
                </a:lnTo>
                <a:lnTo>
                  <a:pt x="0" y="930160"/>
                </a:lnTo>
                <a:close/>
              </a:path>
            </a:pathLst>
          </a:custGeom>
          <a:solidFill>
            <a:srgbClr val="A6B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7700" y="3774960"/>
            <a:ext cx="1718945" cy="2781935"/>
          </a:xfrm>
          <a:custGeom>
            <a:avLst/>
            <a:gdLst/>
            <a:ahLst/>
            <a:cxnLst/>
            <a:rect l="l" t="t" r="r" b="b"/>
            <a:pathLst>
              <a:path w="1718945" h="2781934">
                <a:moveTo>
                  <a:pt x="0" y="2781630"/>
                </a:moveTo>
                <a:lnTo>
                  <a:pt x="1718576" y="2781630"/>
                </a:lnTo>
                <a:lnTo>
                  <a:pt x="1718576" y="0"/>
                </a:lnTo>
                <a:lnTo>
                  <a:pt x="0" y="0"/>
                </a:lnTo>
                <a:lnTo>
                  <a:pt x="0" y="2781630"/>
                </a:lnTo>
                <a:close/>
              </a:path>
            </a:pathLst>
          </a:custGeom>
          <a:solidFill>
            <a:srgbClr val="CBCBCB">
              <a:alpha val="3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17800" y="2870200"/>
            <a:ext cx="1848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25" dirty="0">
                <a:solidFill>
                  <a:srgbClr val="FFFFFF"/>
                </a:solidFill>
                <a:latin typeface="Trebuchet MS"/>
                <a:cs typeface="Trebuchet MS"/>
              </a:rPr>
              <a:t>Unsatisfactory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This</a:t>
            </a:r>
            <a:r>
              <a:rPr spc="60" dirty="0"/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Teaching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Exercise</a:t>
            </a:r>
            <a:r>
              <a:rPr spc="60" dirty="0">
                <a:solidFill>
                  <a:srgbClr val="D2593D"/>
                </a:solidFill>
              </a:rPr>
              <a:t> </a:t>
            </a:r>
            <a:r>
              <a:rPr spc="5" dirty="0"/>
              <a:t>is</a:t>
            </a:r>
            <a:r>
              <a:rPr spc="60" dirty="0"/>
              <a:t> </a:t>
            </a:r>
            <a:r>
              <a:rPr spc="-25" dirty="0"/>
              <a:t>provided</a:t>
            </a:r>
            <a:r>
              <a:rPr spc="60" dirty="0"/>
              <a:t> </a:t>
            </a:r>
            <a:r>
              <a:rPr spc="-35" dirty="0"/>
              <a:t>by</a:t>
            </a:r>
            <a:r>
              <a:rPr spc="60" dirty="0"/>
              <a:t> </a:t>
            </a:r>
            <a:r>
              <a:rPr spc="5" dirty="0"/>
              <a:t>the</a:t>
            </a:r>
            <a:r>
              <a:rPr spc="65" dirty="0"/>
              <a:t> </a:t>
            </a:r>
            <a:r>
              <a:rPr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Human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Relations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Area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Files</a:t>
            </a:r>
            <a:r>
              <a:rPr spc="50" dirty="0">
                <a:solidFill>
                  <a:srgbClr val="D2593D"/>
                </a:solidFill>
              </a:rPr>
              <a:t> </a:t>
            </a:r>
            <a:r>
              <a:rPr spc="0" dirty="0"/>
              <a:t>at</a:t>
            </a:r>
            <a:r>
              <a:rPr spc="60" dirty="0"/>
              <a:t> </a:t>
            </a:r>
            <a:r>
              <a:rPr spc="-30" dirty="0"/>
              <a:t>Yale</a:t>
            </a:r>
            <a:r>
              <a:rPr spc="60" dirty="0"/>
              <a:t> </a:t>
            </a:r>
            <a:r>
              <a:rPr spc="-10" dirty="0"/>
              <a:t>University</a:t>
            </a:r>
            <a:r>
              <a:rPr spc="60" dirty="0"/>
              <a:t> </a:t>
            </a:r>
            <a:r>
              <a:rPr dirty="0"/>
              <a:t>in</a:t>
            </a:r>
            <a:r>
              <a:rPr spc="60" dirty="0"/>
              <a:t> </a:t>
            </a:r>
            <a:r>
              <a:rPr spc="-25" dirty="0"/>
              <a:t>New</a:t>
            </a:r>
            <a:r>
              <a:rPr spc="60" dirty="0"/>
              <a:t> </a:t>
            </a:r>
            <a:r>
              <a:rPr spc="-15" dirty="0"/>
              <a:t>Haven,</a:t>
            </a:r>
            <a:r>
              <a:rPr spc="60" dirty="0"/>
              <a:t> </a:t>
            </a:r>
            <a:r>
              <a:rPr spc="0" dirty="0"/>
              <a:t>CT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16300" y="3124200"/>
            <a:ext cx="45974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220" dirty="0">
                <a:solidFill>
                  <a:srgbClr val="FFFFFF"/>
                </a:solidFill>
                <a:latin typeface="Trebuchet MS"/>
                <a:cs typeface="Trebuchet MS"/>
              </a:rPr>
              <a:t>(0</a:t>
            </a:r>
            <a:r>
              <a:rPr sz="2200" b="1" spc="-285" dirty="0">
                <a:solidFill>
                  <a:srgbClr val="FFFFFF"/>
                </a:solidFill>
                <a:latin typeface="Trebuchet MS"/>
                <a:cs typeface="Trebuchet MS"/>
              </a:rPr>
              <a:t>%)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41912" y="2870200"/>
            <a:ext cx="2127885" cy="6629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697865">
              <a:lnSpc>
                <a:spcPts val="2500"/>
              </a:lnSpc>
              <a:spcBef>
                <a:spcPts val="200"/>
              </a:spcBef>
            </a:pPr>
            <a:r>
              <a:rPr sz="2100" b="1" spc="-70" dirty="0">
                <a:solidFill>
                  <a:srgbClr val="FFFFFF"/>
                </a:solidFill>
                <a:latin typeface="Trebuchet MS"/>
                <a:cs typeface="Trebuchet MS"/>
              </a:rPr>
              <a:t>Needs  </a:t>
            </a:r>
            <a:r>
              <a:rPr sz="2100" b="1" spc="-125" dirty="0">
                <a:solidFill>
                  <a:srgbClr val="FFFFFF"/>
                </a:solidFill>
                <a:latin typeface="Trebuchet MS"/>
                <a:cs typeface="Trebuchet MS"/>
              </a:rPr>
              <a:t>Improvement</a:t>
            </a:r>
            <a:r>
              <a:rPr sz="2100" b="1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-235" dirty="0">
                <a:solidFill>
                  <a:srgbClr val="FFFFFF"/>
                </a:solidFill>
                <a:latin typeface="Trebuchet MS"/>
                <a:cs typeface="Trebuchet MS"/>
              </a:rPr>
              <a:t>(25%)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45400" y="2870200"/>
            <a:ext cx="1335405" cy="6629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431165" marR="5080" indent="-419100">
              <a:lnSpc>
                <a:spcPts val="2500"/>
              </a:lnSpc>
              <a:spcBef>
                <a:spcPts val="200"/>
              </a:spcBef>
            </a:pPr>
            <a:r>
              <a:rPr sz="2100" b="1" spc="-105" dirty="0">
                <a:solidFill>
                  <a:srgbClr val="FFFFFF"/>
                </a:solidFill>
                <a:latin typeface="Trebuchet MS"/>
                <a:cs typeface="Trebuchet MS"/>
              </a:rPr>
              <a:t>Satisfactory  </a:t>
            </a:r>
            <a:r>
              <a:rPr sz="2100" b="1" spc="-245" dirty="0">
                <a:solidFill>
                  <a:srgbClr val="FFFFFF"/>
                </a:solidFill>
                <a:latin typeface="Trebuchet MS"/>
                <a:cs typeface="Trebuchet MS"/>
              </a:rPr>
              <a:t>(75%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867900" y="2870200"/>
            <a:ext cx="1369060" cy="6629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42265" marR="5080" indent="-330200">
              <a:lnSpc>
                <a:spcPts val="2500"/>
              </a:lnSpc>
              <a:spcBef>
                <a:spcPts val="200"/>
              </a:spcBef>
            </a:pPr>
            <a:r>
              <a:rPr sz="2100" b="1" spc="-105" dirty="0">
                <a:solidFill>
                  <a:srgbClr val="FFFFFF"/>
                </a:solidFill>
                <a:latin typeface="Trebuchet MS"/>
                <a:cs typeface="Trebuchet MS"/>
              </a:rPr>
              <a:t>Outstanding  </a:t>
            </a:r>
            <a:r>
              <a:rPr sz="2100" b="1" spc="-235" dirty="0">
                <a:solidFill>
                  <a:srgbClr val="FFFFFF"/>
                </a:solidFill>
                <a:latin typeface="Trebuchet MS"/>
                <a:cs typeface="Trebuchet MS"/>
              </a:rPr>
              <a:t>(100%)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3874" y="3776878"/>
            <a:ext cx="1566545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0" algn="ctr">
              <a:lnSpc>
                <a:spcPct val="113700"/>
              </a:lnSpc>
              <a:spcBef>
                <a:spcPts val="100"/>
              </a:spcBef>
            </a:pPr>
            <a:r>
              <a:rPr sz="22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Assignment  </a:t>
            </a:r>
            <a:r>
              <a:rPr sz="22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Part </a:t>
            </a:r>
            <a:r>
              <a:rPr sz="2200" spc="80" dirty="0">
                <a:solidFill>
                  <a:srgbClr val="5C5C5C"/>
                </a:solidFill>
                <a:latin typeface="Palatino Linotype"/>
                <a:cs typeface="Palatino Linotype"/>
              </a:rPr>
              <a:t>2:  </a:t>
            </a:r>
            <a:r>
              <a:rPr sz="2200" i="1" u="heavy" spc="-55" dirty="0">
                <a:solidFill>
                  <a:srgbClr val="5C5C5C"/>
                </a:solidFill>
                <a:uFill>
                  <a:solidFill>
                    <a:srgbClr val="5C5C5C"/>
                  </a:solidFill>
                </a:uFill>
                <a:latin typeface="Palatino Linotype"/>
                <a:cs typeface="Palatino Linotype"/>
              </a:rPr>
              <a:t>Questions</a:t>
            </a:r>
            <a:r>
              <a:rPr sz="2200" i="1" u="heavy" spc="-140" dirty="0">
                <a:solidFill>
                  <a:srgbClr val="5C5C5C"/>
                </a:solidFill>
                <a:uFill>
                  <a:solidFill>
                    <a:srgbClr val="5C5C5C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2200" i="1" u="heavy" spc="40" dirty="0">
                <a:solidFill>
                  <a:srgbClr val="5C5C5C"/>
                </a:solidFill>
                <a:uFill>
                  <a:solidFill>
                    <a:srgbClr val="5C5C5C"/>
                  </a:solidFill>
                </a:uFill>
                <a:latin typeface="Palatino Linotype"/>
                <a:cs typeface="Palatino Linotype"/>
              </a:rPr>
              <a:t>1-4</a:t>
            </a:r>
            <a:endParaRPr sz="2200">
              <a:latin typeface="Palatino Linotype"/>
              <a:cs typeface="Palatino Linotyp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10726" y="3822700"/>
            <a:ext cx="2143125" cy="98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8655">
              <a:lnSpc>
                <a:spcPct val="100000"/>
              </a:lnSpc>
              <a:spcBef>
                <a:spcPts val="100"/>
              </a:spcBef>
            </a:pPr>
            <a:r>
              <a:rPr sz="16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Unsatisfactory</a:t>
            </a:r>
            <a:endParaRPr sz="1600">
              <a:latin typeface="Palatino Linotype"/>
              <a:cs typeface="Palatino Linotype"/>
            </a:endParaRPr>
          </a:p>
          <a:p>
            <a:pPr marL="12700">
              <a:lnSpc>
                <a:spcPts val="1530"/>
              </a:lnSpc>
              <a:spcBef>
                <a:spcPts val="1080"/>
              </a:spcBef>
            </a:pPr>
            <a:r>
              <a:rPr sz="1425" spc="-89" baseline="8771" dirty="0">
                <a:solidFill>
                  <a:srgbClr val="5C5C5C"/>
                </a:solidFill>
                <a:latin typeface="MS UI Gothic"/>
                <a:cs typeface="MS UI Gothic"/>
              </a:rPr>
              <a:t>➤ </a:t>
            </a:r>
            <a:r>
              <a:rPr sz="13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Major </a:t>
            </a:r>
            <a:r>
              <a:rPr sz="1300" dirty="0">
                <a:solidFill>
                  <a:srgbClr val="5C5C5C"/>
                </a:solidFill>
                <a:latin typeface="Palatino Linotype"/>
                <a:cs typeface="Palatino Linotype"/>
              </a:rPr>
              <a:t>points </a:t>
            </a:r>
            <a:r>
              <a:rPr sz="13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are </a:t>
            </a:r>
            <a:r>
              <a:rPr sz="13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not</a:t>
            </a:r>
            <a:r>
              <a:rPr sz="1300" spc="10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3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clear.</a:t>
            </a:r>
            <a:endParaRPr sz="1300">
              <a:latin typeface="Palatino Linotype"/>
              <a:cs typeface="Palatino Linotype"/>
            </a:endParaRPr>
          </a:p>
          <a:p>
            <a:pPr marL="205104" marR="80010" indent="-193040">
              <a:lnSpc>
                <a:spcPts val="1500"/>
              </a:lnSpc>
              <a:spcBef>
                <a:spcPts val="70"/>
              </a:spcBef>
            </a:pPr>
            <a:r>
              <a:rPr sz="1425" spc="-89" baseline="5847" dirty="0">
                <a:solidFill>
                  <a:srgbClr val="5C5C5C"/>
                </a:solidFill>
                <a:latin typeface="MS UI Gothic"/>
                <a:cs typeface="MS UI Gothic"/>
              </a:rPr>
              <a:t>➤ </a:t>
            </a:r>
            <a:r>
              <a:rPr sz="13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Specific </a:t>
            </a:r>
            <a:r>
              <a:rPr sz="13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examples are </a:t>
            </a:r>
            <a:r>
              <a:rPr sz="13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not  </a:t>
            </a:r>
            <a:r>
              <a:rPr sz="13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used.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08600" y="3822700"/>
            <a:ext cx="15843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spc="-45" dirty="0">
                <a:solidFill>
                  <a:srgbClr val="5C5C5C"/>
                </a:solidFill>
                <a:latin typeface="Palatino Linotype"/>
                <a:cs typeface="Palatino Linotype"/>
              </a:rPr>
              <a:t>Needs</a:t>
            </a:r>
            <a:r>
              <a:rPr sz="1600" i="1" spc="-8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600" i="1" spc="-45" dirty="0">
                <a:solidFill>
                  <a:srgbClr val="5C5C5C"/>
                </a:solidFill>
                <a:latin typeface="Palatino Linotype"/>
                <a:cs typeface="Palatino Linotype"/>
              </a:rPr>
              <a:t>Improvement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63460" y="4350969"/>
            <a:ext cx="2247265" cy="1753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104" marR="5080" indent="-193040">
              <a:lnSpc>
                <a:spcPct val="109000"/>
              </a:lnSpc>
              <a:spcBef>
                <a:spcPts val="100"/>
              </a:spcBef>
            </a:pPr>
            <a:r>
              <a:rPr sz="1425" spc="-89" baseline="5847" dirty="0">
                <a:solidFill>
                  <a:srgbClr val="5C5C5C"/>
                </a:solidFill>
                <a:latin typeface="MS UI Gothic"/>
                <a:cs typeface="MS UI Gothic"/>
              </a:rPr>
              <a:t>➤ </a:t>
            </a:r>
            <a:r>
              <a:rPr sz="13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Major </a:t>
            </a:r>
            <a:r>
              <a:rPr sz="1300" dirty="0">
                <a:solidFill>
                  <a:srgbClr val="5C5C5C"/>
                </a:solidFill>
                <a:latin typeface="Palatino Linotype"/>
                <a:cs typeface="Palatino Linotype"/>
              </a:rPr>
              <a:t>points </a:t>
            </a:r>
            <a:r>
              <a:rPr sz="13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are </a:t>
            </a:r>
            <a:r>
              <a:rPr sz="13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addressed,  </a:t>
            </a:r>
            <a:r>
              <a:rPr sz="1300" spc="0" dirty="0">
                <a:solidFill>
                  <a:srgbClr val="5C5C5C"/>
                </a:solidFill>
                <a:latin typeface="Palatino Linotype"/>
                <a:cs typeface="Palatino Linotype"/>
              </a:rPr>
              <a:t>but </a:t>
            </a:r>
            <a:r>
              <a:rPr sz="13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not </a:t>
            </a:r>
            <a:r>
              <a:rPr sz="13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well</a:t>
            </a:r>
            <a:r>
              <a:rPr sz="13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3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supported.</a:t>
            </a:r>
            <a:endParaRPr sz="1300">
              <a:latin typeface="Palatino Linotype"/>
              <a:cs typeface="Palatino Linotype"/>
            </a:endParaRPr>
          </a:p>
          <a:p>
            <a:pPr marL="205104" marR="137795" indent="-193040" algn="just">
              <a:lnSpc>
                <a:spcPct val="109000"/>
              </a:lnSpc>
            </a:pPr>
            <a:r>
              <a:rPr sz="1425" spc="-89" baseline="5847" dirty="0">
                <a:solidFill>
                  <a:srgbClr val="5C5C5C"/>
                </a:solidFill>
                <a:latin typeface="MS UI Gothic"/>
                <a:cs typeface="MS UI Gothic"/>
              </a:rPr>
              <a:t>➤ </a:t>
            </a:r>
            <a:r>
              <a:rPr sz="1300" spc="0" dirty="0">
                <a:solidFill>
                  <a:srgbClr val="5C5C5C"/>
                </a:solidFill>
                <a:latin typeface="Palatino Linotype"/>
                <a:cs typeface="Palatino Linotype"/>
              </a:rPr>
              <a:t>Responses </a:t>
            </a:r>
            <a:r>
              <a:rPr sz="13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are inadequate  </a:t>
            </a:r>
            <a:r>
              <a:rPr sz="1300" dirty="0">
                <a:solidFill>
                  <a:srgbClr val="5C5C5C"/>
                </a:solidFill>
                <a:latin typeface="Palatino Linotype"/>
                <a:cs typeface="Palatino Linotype"/>
              </a:rPr>
              <a:t>or </a:t>
            </a:r>
            <a:r>
              <a:rPr sz="13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do </a:t>
            </a:r>
            <a:r>
              <a:rPr sz="13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not </a:t>
            </a:r>
            <a:r>
              <a:rPr sz="13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address </a:t>
            </a:r>
            <a:r>
              <a:rPr sz="1300" dirty="0">
                <a:solidFill>
                  <a:srgbClr val="5C5C5C"/>
                </a:solidFill>
                <a:latin typeface="Palatino Linotype"/>
                <a:cs typeface="Palatino Linotype"/>
              </a:rPr>
              <a:t>topic or  </a:t>
            </a:r>
            <a:r>
              <a:rPr sz="13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response </a:t>
            </a:r>
            <a:r>
              <a:rPr sz="13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to </a:t>
            </a:r>
            <a:r>
              <a:rPr sz="13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13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300" spc="0" dirty="0">
                <a:solidFill>
                  <a:srgbClr val="5C5C5C"/>
                </a:solidFill>
                <a:latin typeface="Palatino Linotype"/>
                <a:cs typeface="Palatino Linotype"/>
              </a:rPr>
              <a:t>questions</a:t>
            </a:r>
            <a:endParaRPr sz="1300">
              <a:latin typeface="Palatino Linotype"/>
              <a:cs typeface="Palatino Linotype"/>
            </a:endParaRPr>
          </a:p>
          <a:p>
            <a:pPr marL="205104" marR="153035" indent="-193040">
              <a:lnSpc>
                <a:spcPts val="1700"/>
              </a:lnSpc>
              <a:spcBef>
                <a:spcPts val="75"/>
              </a:spcBef>
            </a:pPr>
            <a:r>
              <a:rPr sz="1425" spc="-89" baseline="5847" dirty="0">
                <a:solidFill>
                  <a:srgbClr val="5C5C5C"/>
                </a:solidFill>
                <a:latin typeface="MS UI Gothic"/>
                <a:cs typeface="MS UI Gothic"/>
              </a:rPr>
              <a:t>➤ </a:t>
            </a:r>
            <a:r>
              <a:rPr sz="13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Specific </a:t>
            </a:r>
            <a:r>
              <a:rPr sz="13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examples </a:t>
            </a:r>
            <a:r>
              <a:rPr sz="13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do </a:t>
            </a:r>
            <a:r>
              <a:rPr sz="13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not  </a:t>
            </a:r>
            <a:r>
              <a:rPr sz="13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support </a:t>
            </a:r>
            <a:r>
              <a:rPr sz="1300" dirty="0">
                <a:solidFill>
                  <a:srgbClr val="5C5C5C"/>
                </a:solidFill>
                <a:latin typeface="Palatino Linotype"/>
                <a:cs typeface="Palatino Linotype"/>
              </a:rPr>
              <a:t>topic or </a:t>
            </a:r>
            <a:r>
              <a:rPr sz="13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response  </a:t>
            </a:r>
            <a:r>
              <a:rPr sz="13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to </a:t>
            </a:r>
            <a:r>
              <a:rPr sz="13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1300" spc="3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300" spc="0" dirty="0">
                <a:solidFill>
                  <a:srgbClr val="5C5C5C"/>
                </a:solidFill>
                <a:latin typeface="Palatino Linotype"/>
                <a:cs typeface="Palatino Linotype"/>
              </a:rPr>
              <a:t>questions.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23346" y="3822700"/>
            <a:ext cx="1971039" cy="264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8795">
              <a:lnSpc>
                <a:spcPct val="100000"/>
              </a:lnSpc>
              <a:spcBef>
                <a:spcPts val="100"/>
              </a:spcBef>
            </a:pPr>
            <a:r>
              <a:rPr sz="1600" i="1" spc="-10" dirty="0">
                <a:solidFill>
                  <a:srgbClr val="5C5C5C"/>
                </a:solidFill>
                <a:latin typeface="Palatino Linotype"/>
                <a:cs typeface="Palatino Linotype"/>
              </a:rPr>
              <a:t>Satisfactory</a:t>
            </a:r>
            <a:endParaRPr sz="1600">
              <a:latin typeface="Palatino Linotype"/>
              <a:cs typeface="Palatino Linotype"/>
            </a:endParaRPr>
          </a:p>
          <a:p>
            <a:pPr marL="207645" marR="313690" indent="-195580">
              <a:lnSpc>
                <a:spcPct val="109000"/>
              </a:lnSpc>
              <a:spcBef>
                <a:spcPts val="1740"/>
              </a:spcBef>
            </a:pPr>
            <a:r>
              <a:rPr sz="1425" spc="-89" baseline="5847" dirty="0">
                <a:solidFill>
                  <a:srgbClr val="5C5C5C"/>
                </a:solidFill>
                <a:latin typeface="MS UI Gothic"/>
                <a:cs typeface="MS UI Gothic"/>
              </a:rPr>
              <a:t>➤ </a:t>
            </a:r>
            <a:r>
              <a:rPr sz="13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Major </a:t>
            </a:r>
            <a:r>
              <a:rPr sz="1300" dirty="0">
                <a:solidFill>
                  <a:srgbClr val="5C5C5C"/>
                </a:solidFill>
                <a:latin typeface="Palatino Linotype"/>
                <a:cs typeface="Palatino Linotype"/>
              </a:rPr>
              <a:t>points </a:t>
            </a:r>
            <a:r>
              <a:rPr sz="13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are  </a:t>
            </a:r>
            <a:r>
              <a:rPr sz="13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addressed, </a:t>
            </a:r>
            <a:r>
              <a:rPr sz="13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13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well  </a:t>
            </a:r>
            <a:r>
              <a:rPr sz="13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supported.</a:t>
            </a:r>
            <a:endParaRPr sz="1300">
              <a:latin typeface="Palatino Linotype"/>
              <a:cs typeface="Palatino Linotype"/>
            </a:endParaRPr>
          </a:p>
          <a:p>
            <a:pPr marL="207645" marR="5080" indent="-195580">
              <a:lnSpc>
                <a:spcPts val="1700"/>
              </a:lnSpc>
              <a:spcBef>
                <a:spcPts val="75"/>
              </a:spcBef>
            </a:pPr>
            <a:r>
              <a:rPr sz="1425" spc="-89" baseline="5847" dirty="0">
                <a:solidFill>
                  <a:srgbClr val="5C5C5C"/>
                </a:solidFill>
                <a:latin typeface="MS UI Gothic"/>
                <a:cs typeface="MS UI Gothic"/>
              </a:rPr>
              <a:t>➤ </a:t>
            </a:r>
            <a:r>
              <a:rPr sz="1300" spc="0" dirty="0">
                <a:solidFill>
                  <a:srgbClr val="5C5C5C"/>
                </a:solidFill>
                <a:latin typeface="Palatino Linotype"/>
                <a:cs typeface="Palatino Linotype"/>
              </a:rPr>
              <a:t>Responses </a:t>
            </a:r>
            <a:r>
              <a:rPr sz="13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are adequate  </a:t>
            </a:r>
            <a:r>
              <a:rPr sz="13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13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address </a:t>
            </a:r>
            <a:r>
              <a:rPr sz="13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the  </a:t>
            </a:r>
            <a:r>
              <a:rPr sz="1300" dirty="0">
                <a:solidFill>
                  <a:srgbClr val="5C5C5C"/>
                </a:solidFill>
                <a:latin typeface="Palatino Linotype"/>
                <a:cs typeface="Palatino Linotype"/>
              </a:rPr>
              <a:t>question </a:t>
            </a:r>
            <a:r>
              <a:rPr sz="1300" spc="0" dirty="0">
                <a:solidFill>
                  <a:srgbClr val="5C5C5C"/>
                </a:solidFill>
                <a:latin typeface="Palatino Linotype"/>
                <a:cs typeface="Palatino Linotype"/>
              </a:rPr>
              <a:t>at</a:t>
            </a:r>
            <a:r>
              <a:rPr sz="13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3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hand.</a:t>
            </a:r>
            <a:endParaRPr sz="13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425" spc="-89" baseline="5847" dirty="0">
                <a:solidFill>
                  <a:srgbClr val="5C5C5C"/>
                </a:solidFill>
                <a:latin typeface="MS UI Gothic"/>
                <a:cs typeface="MS UI Gothic"/>
              </a:rPr>
              <a:t>➤ </a:t>
            </a:r>
            <a:r>
              <a:rPr sz="1300" spc="5" dirty="0">
                <a:solidFill>
                  <a:srgbClr val="5C5C5C"/>
                </a:solidFill>
                <a:latin typeface="Palatino Linotype"/>
                <a:cs typeface="Palatino Linotype"/>
              </a:rPr>
              <a:t>Content </a:t>
            </a:r>
            <a:r>
              <a:rPr sz="13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is</a:t>
            </a:r>
            <a:r>
              <a:rPr sz="13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3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accurate</a:t>
            </a:r>
            <a:endParaRPr sz="1300">
              <a:latin typeface="Palatino Linotype"/>
              <a:cs typeface="Palatino Linotype"/>
            </a:endParaRPr>
          </a:p>
          <a:p>
            <a:pPr marL="207645" marR="292100" indent="-195580">
              <a:lnSpc>
                <a:spcPct val="109000"/>
              </a:lnSpc>
            </a:pPr>
            <a:r>
              <a:rPr sz="1425" spc="-89" baseline="5847" dirty="0">
                <a:solidFill>
                  <a:srgbClr val="5C5C5C"/>
                </a:solidFill>
                <a:latin typeface="MS UI Gothic"/>
                <a:cs typeface="MS UI Gothic"/>
              </a:rPr>
              <a:t>➤ </a:t>
            </a:r>
            <a:r>
              <a:rPr sz="1300" spc="-75" dirty="0">
                <a:solidFill>
                  <a:srgbClr val="5C5C5C"/>
                </a:solidFill>
                <a:latin typeface="Palatino Linotype"/>
                <a:cs typeface="Palatino Linotype"/>
              </a:rPr>
              <a:t>A </a:t>
            </a:r>
            <a:r>
              <a:rPr sz="13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specific example  from </a:t>
            </a:r>
            <a:r>
              <a:rPr sz="13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13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research </a:t>
            </a:r>
            <a:r>
              <a:rPr sz="13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is  </a:t>
            </a:r>
            <a:r>
              <a:rPr sz="13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used.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372600" y="3822700"/>
            <a:ext cx="10356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spc="-40" dirty="0">
                <a:solidFill>
                  <a:srgbClr val="5C5C5C"/>
                </a:solidFill>
                <a:latin typeface="Palatino Linotype"/>
                <a:cs typeface="Palatino Linotype"/>
              </a:rPr>
              <a:t>Outstanding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369757" y="4350969"/>
            <a:ext cx="2275205" cy="1753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740" marR="362585" indent="-193675">
              <a:lnSpc>
                <a:spcPct val="109000"/>
              </a:lnSpc>
              <a:spcBef>
                <a:spcPts val="100"/>
              </a:spcBef>
            </a:pPr>
            <a:r>
              <a:rPr sz="1425" spc="-89" baseline="5847" dirty="0">
                <a:solidFill>
                  <a:srgbClr val="5C5C5C"/>
                </a:solidFill>
                <a:latin typeface="MS UI Gothic"/>
                <a:cs typeface="MS UI Gothic"/>
              </a:rPr>
              <a:t>➤ </a:t>
            </a:r>
            <a:r>
              <a:rPr sz="13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Major </a:t>
            </a:r>
            <a:r>
              <a:rPr sz="1300" dirty="0">
                <a:solidFill>
                  <a:srgbClr val="5C5C5C"/>
                </a:solidFill>
                <a:latin typeface="Palatino Linotype"/>
                <a:cs typeface="Palatino Linotype"/>
              </a:rPr>
              <a:t>points </a:t>
            </a:r>
            <a:r>
              <a:rPr sz="13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are </a:t>
            </a:r>
            <a:r>
              <a:rPr sz="1300" spc="0" dirty="0">
                <a:solidFill>
                  <a:srgbClr val="5C5C5C"/>
                </a:solidFill>
                <a:latin typeface="Palatino Linotype"/>
                <a:cs typeface="Palatino Linotype"/>
              </a:rPr>
              <a:t>stated  </a:t>
            </a:r>
            <a:r>
              <a:rPr sz="13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clearly </a:t>
            </a:r>
            <a:r>
              <a:rPr sz="13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13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are </a:t>
            </a:r>
            <a:r>
              <a:rPr sz="13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well  </a:t>
            </a:r>
            <a:r>
              <a:rPr sz="13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supported.</a:t>
            </a:r>
            <a:endParaRPr sz="1300">
              <a:latin typeface="Palatino Linotype"/>
              <a:cs typeface="Palatino Linotype"/>
            </a:endParaRPr>
          </a:p>
          <a:p>
            <a:pPr marL="205740" marR="5080" indent="-193675">
              <a:lnSpc>
                <a:spcPts val="1700"/>
              </a:lnSpc>
              <a:spcBef>
                <a:spcPts val="80"/>
              </a:spcBef>
            </a:pPr>
            <a:r>
              <a:rPr sz="1425" spc="-89" baseline="5847" dirty="0">
                <a:solidFill>
                  <a:srgbClr val="5C5C5C"/>
                </a:solidFill>
                <a:latin typeface="MS UI Gothic"/>
                <a:cs typeface="MS UI Gothic"/>
              </a:rPr>
              <a:t>➤ </a:t>
            </a:r>
            <a:r>
              <a:rPr sz="1300" spc="0" dirty="0">
                <a:solidFill>
                  <a:srgbClr val="5C5C5C"/>
                </a:solidFill>
                <a:latin typeface="Palatino Linotype"/>
                <a:cs typeface="Palatino Linotype"/>
              </a:rPr>
              <a:t>Responses </a:t>
            </a:r>
            <a:r>
              <a:rPr sz="13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are </a:t>
            </a:r>
            <a:r>
              <a:rPr sz="1300" spc="0" dirty="0">
                <a:solidFill>
                  <a:srgbClr val="5C5C5C"/>
                </a:solidFill>
                <a:latin typeface="Palatino Linotype"/>
                <a:cs typeface="Palatino Linotype"/>
              </a:rPr>
              <a:t>excellent </a:t>
            </a:r>
            <a:r>
              <a:rPr sz="13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and  </a:t>
            </a:r>
            <a:r>
              <a:rPr sz="13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address</a:t>
            </a:r>
            <a:r>
              <a:rPr sz="13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300" spc="0" dirty="0">
                <a:solidFill>
                  <a:srgbClr val="5C5C5C"/>
                </a:solidFill>
                <a:latin typeface="Palatino Linotype"/>
                <a:cs typeface="Palatino Linotype"/>
              </a:rPr>
              <a:t>questions</a:t>
            </a:r>
            <a:endParaRPr sz="13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425" spc="-89" baseline="5847" dirty="0">
                <a:solidFill>
                  <a:srgbClr val="5C5C5C"/>
                </a:solidFill>
                <a:latin typeface="MS UI Gothic"/>
                <a:cs typeface="MS UI Gothic"/>
              </a:rPr>
              <a:t>➤ </a:t>
            </a:r>
            <a:r>
              <a:rPr sz="1300" spc="5" dirty="0">
                <a:solidFill>
                  <a:srgbClr val="5C5C5C"/>
                </a:solidFill>
                <a:latin typeface="Palatino Linotype"/>
                <a:cs typeface="Palatino Linotype"/>
              </a:rPr>
              <a:t>Content </a:t>
            </a:r>
            <a:r>
              <a:rPr sz="13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is</a:t>
            </a:r>
            <a:r>
              <a:rPr sz="1300" spc="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3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clear.</a:t>
            </a:r>
            <a:endParaRPr sz="1300">
              <a:latin typeface="Palatino Linotype"/>
              <a:cs typeface="Palatino Linotype"/>
            </a:endParaRPr>
          </a:p>
          <a:p>
            <a:pPr marL="205740" marR="60325" indent="-193675">
              <a:lnSpc>
                <a:spcPct val="109000"/>
              </a:lnSpc>
            </a:pPr>
            <a:r>
              <a:rPr sz="1425" spc="-89" baseline="5847" dirty="0">
                <a:solidFill>
                  <a:srgbClr val="5C5C5C"/>
                </a:solidFill>
                <a:latin typeface="MS UI Gothic"/>
                <a:cs typeface="MS UI Gothic"/>
              </a:rPr>
              <a:t>➤ </a:t>
            </a:r>
            <a:r>
              <a:rPr sz="13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Several </a:t>
            </a:r>
            <a:r>
              <a:rPr sz="13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specific examples  from </a:t>
            </a:r>
            <a:r>
              <a:rPr sz="13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13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research </a:t>
            </a:r>
            <a:r>
              <a:rPr sz="13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are</a:t>
            </a:r>
            <a:r>
              <a:rPr sz="1300" spc="10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13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used.</a:t>
            </a:r>
            <a:endParaRPr sz="13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579627"/>
            <a:ext cx="7950200" cy="75597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800" dirty="0"/>
              <a:t>FURTHER READING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This</a:t>
            </a:r>
            <a:r>
              <a:rPr spc="60" dirty="0"/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Teaching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Exercise</a:t>
            </a:r>
            <a:r>
              <a:rPr spc="60" dirty="0">
                <a:solidFill>
                  <a:srgbClr val="D2593D"/>
                </a:solidFill>
              </a:rPr>
              <a:t> </a:t>
            </a:r>
            <a:r>
              <a:rPr spc="5" dirty="0"/>
              <a:t>is</a:t>
            </a:r>
            <a:r>
              <a:rPr spc="60" dirty="0"/>
              <a:t> </a:t>
            </a:r>
            <a:r>
              <a:rPr spc="-25" dirty="0"/>
              <a:t>provided</a:t>
            </a:r>
            <a:r>
              <a:rPr spc="60" dirty="0"/>
              <a:t> </a:t>
            </a:r>
            <a:r>
              <a:rPr spc="-35" dirty="0"/>
              <a:t>by</a:t>
            </a:r>
            <a:r>
              <a:rPr spc="60" dirty="0"/>
              <a:t> </a:t>
            </a:r>
            <a:r>
              <a:rPr spc="5" dirty="0"/>
              <a:t>the</a:t>
            </a:r>
            <a:r>
              <a:rPr spc="65" dirty="0"/>
              <a:t> </a:t>
            </a:r>
            <a:r>
              <a:rPr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Human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Relations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Area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Files</a:t>
            </a:r>
            <a:r>
              <a:rPr spc="50" dirty="0">
                <a:solidFill>
                  <a:srgbClr val="D2593D"/>
                </a:solidFill>
              </a:rPr>
              <a:t> </a:t>
            </a:r>
            <a:r>
              <a:rPr spc="0" dirty="0"/>
              <a:t>at</a:t>
            </a:r>
            <a:r>
              <a:rPr spc="60" dirty="0"/>
              <a:t> </a:t>
            </a:r>
            <a:r>
              <a:rPr spc="-30" dirty="0"/>
              <a:t>Yale</a:t>
            </a:r>
            <a:r>
              <a:rPr spc="60" dirty="0"/>
              <a:t> </a:t>
            </a:r>
            <a:r>
              <a:rPr spc="-10" dirty="0"/>
              <a:t>University</a:t>
            </a:r>
            <a:r>
              <a:rPr spc="60" dirty="0"/>
              <a:t> </a:t>
            </a:r>
            <a:r>
              <a:rPr dirty="0"/>
              <a:t>in</a:t>
            </a:r>
            <a:r>
              <a:rPr spc="60" dirty="0"/>
              <a:t> </a:t>
            </a:r>
            <a:r>
              <a:rPr spc="-25" dirty="0"/>
              <a:t>New</a:t>
            </a:r>
            <a:r>
              <a:rPr spc="60" dirty="0"/>
              <a:t> </a:t>
            </a:r>
            <a:r>
              <a:rPr spc="-15" dirty="0"/>
              <a:t>Haven,</a:t>
            </a:r>
            <a:r>
              <a:rPr spc="60" dirty="0"/>
              <a:t> </a:t>
            </a:r>
            <a:r>
              <a:rPr spc="0" dirty="0"/>
              <a:t>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1914624"/>
            <a:ext cx="305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0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40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600" y="3260824"/>
            <a:ext cx="305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0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4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600" y="5165824"/>
            <a:ext cx="305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0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4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9500" y="1783079"/>
            <a:ext cx="11214100" cy="439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2740">
              <a:lnSpc>
                <a:spcPct val="114599"/>
              </a:lnSpc>
              <a:spcBef>
                <a:spcPts val="100"/>
              </a:spcBef>
            </a:pPr>
            <a:r>
              <a:rPr sz="32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For </a:t>
            </a:r>
            <a:r>
              <a:rPr sz="3200" dirty="0">
                <a:solidFill>
                  <a:srgbClr val="5C5C5C"/>
                </a:solidFill>
                <a:latin typeface="Palatino Linotype"/>
                <a:cs typeface="Palatino Linotype"/>
              </a:rPr>
              <a:t>more </a:t>
            </a:r>
            <a:r>
              <a:rPr sz="32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exercises </a:t>
            </a:r>
            <a:r>
              <a:rPr sz="3200" spc="-75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32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teaching </a:t>
            </a:r>
            <a:r>
              <a:rPr sz="3200" spc="0" dirty="0">
                <a:solidFill>
                  <a:srgbClr val="5C5C5C"/>
                </a:solidFill>
                <a:latin typeface="Palatino Linotype"/>
                <a:cs typeface="Palatino Linotype"/>
              </a:rPr>
              <a:t>resources </a:t>
            </a:r>
            <a:r>
              <a:rPr sz="32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related </a:t>
            </a:r>
            <a:r>
              <a:rPr sz="32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to </a:t>
            </a:r>
            <a:r>
              <a:rPr sz="32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human  </a:t>
            </a:r>
            <a:r>
              <a:rPr sz="3200" spc="30" dirty="0">
                <a:solidFill>
                  <a:srgbClr val="5C5C5C"/>
                </a:solidFill>
                <a:latin typeface="Palatino Linotype"/>
                <a:cs typeface="Palatino Linotype"/>
              </a:rPr>
              <a:t>societies </a:t>
            </a:r>
            <a:r>
              <a:rPr sz="32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past </a:t>
            </a:r>
            <a:r>
              <a:rPr sz="3200" spc="-75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32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present, </a:t>
            </a:r>
            <a:r>
              <a:rPr sz="32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explore </a:t>
            </a:r>
            <a:r>
              <a:rPr sz="3200" i="1" u="heavy" spc="-10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Teaching</a:t>
            </a:r>
            <a:r>
              <a:rPr sz="3200" i="1" u="heavy" spc="36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3200" i="1" u="heavy" spc="-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eHRAF</a:t>
            </a:r>
            <a:r>
              <a:rPr sz="3200" spc="-60" dirty="0">
                <a:solidFill>
                  <a:srgbClr val="5C5C5C"/>
                </a:solidFill>
                <a:latin typeface="Palatino Linotype"/>
                <a:cs typeface="Palatino Linotype"/>
              </a:rPr>
              <a:t>.</a:t>
            </a:r>
            <a:endParaRPr sz="3200">
              <a:latin typeface="Palatino Linotype"/>
              <a:cs typeface="Palatino Linotype"/>
            </a:endParaRPr>
          </a:p>
          <a:p>
            <a:pPr marL="12700" marR="8255">
              <a:lnSpc>
                <a:spcPct val="114599"/>
              </a:lnSpc>
              <a:spcBef>
                <a:spcPts val="1795"/>
              </a:spcBef>
              <a:tabLst>
                <a:tab pos="2474595" algn="l"/>
              </a:tabLst>
            </a:pPr>
            <a:r>
              <a:rPr sz="32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For </a:t>
            </a:r>
            <a:r>
              <a:rPr sz="3200" spc="-65" dirty="0">
                <a:solidFill>
                  <a:srgbClr val="5C5C5C"/>
                </a:solidFill>
                <a:latin typeface="Palatino Linotype"/>
                <a:cs typeface="Palatino Linotype"/>
              </a:rPr>
              <a:t>a </a:t>
            </a:r>
            <a:r>
              <a:rPr sz="3200" dirty="0">
                <a:solidFill>
                  <a:srgbClr val="5C5C5C"/>
                </a:solidFill>
                <a:latin typeface="Palatino Linotype"/>
                <a:cs typeface="Palatino Linotype"/>
              </a:rPr>
              <a:t>more </a:t>
            </a:r>
            <a:r>
              <a:rPr sz="32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detailed </a:t>
            </a:r>
            <a:r>
              <a:rPr sz="32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version </a:t>
            </a:r>
            <a:r>
              <a:rPr sz="32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3200" spc="50" dirty="0">
                <a:solidFill>
                  <a:srgbClr val="5C5C5C"/>
                </a:solidFill>
                <a:latin typeface="Palatino Linotype"/>
                <a:cs typeface="Palatino Linotype"/>
              </a:rPr>
              <a:t>this </a:t>
            </a:r>
            <a:r>
              <a:rPr sz="32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particular </a:t>
            </a:r>
            <a:r>
              <a:rPr sz="32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exercise </a:t>
            </a:r>
            <a:r>
              <a:rPr sz="32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with  </a:t>
            </a:r>
            <a:r>
              <a:rPr sz="32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additional </a:t>
            </a:r>
            <a:r>
              <a:rPr sz="32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questions </a:t>
            </a:r>
            <a:r>
              <a:rPr sz="3200" spc="-75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3200" spc="0" dirty="0">
                <a:solidFill>
                  <a:srgbClr val="5C5C5C"/>
                </a:solidFill>
                <a:latin typeface="Palatino Linotype"/>
                <a:cs typeface="Palatino Linotype"/>
              </a:rPr>
              <a:t>activities check </a:t>
            </a:r>
            <a:r>
              <a:rPr sz="32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out </a:t>
            </a:r>
            <a:r>
              <a:rPr sz="3200" spc="-60" dirty="0">
                <a:solidFill>
                  <a:srgbClr val="5C5C5C"/>
                </a:solidFill>
                <a:latin typeface="Palatino Linotype"/>
                <a:cs typeface="Palatino Linotype"/>
              </a:rPr>
              <a:t>Teaching </a:t>
            </a:r>
            <a:r>
              <a:rPr sz="32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eHRAF  </a:t>
            </a:r>
            <a:r>
              <a:rPr sz="3200" i="1" u="heavy" spc="-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Exercise</a:t>
            </a:r>
            <a:r>
              <a:rPr sz="3200" i="1" u="heavy" spc="-9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3200" i="1" u="heavy" spc="11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1.21,	</a:t>
            </a:r>
            <a:r>
              <a:rPr sz="3200" i="1" u="heavy" spc="-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Exercise </a:t>
            </a:r>
            <a:r>
              <a:rPr sz="3200" i="1" u="heavy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VII. </a:t>
            </a:r>
            <a:r>
              <a:rPr sz="3200" i="1" u="heavy" spc="-4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Marriage </a:t>
            </a:r>
            <a:r>
              <a:rPr sz="3200" spc="-114" dirty="0">
                <a:solidFill>
                  <a:srgbClr val="5C5C5C"/>
                </a:solidFill>
                <a:latin typeface="Palatino Linotype"/>
                <a:cs typeface="Palatino Linotype"/>
              </a:rPr>
              <a:t>by </a:t>
            </a:r>
            <a:r>
              <a:rPr sz="32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Carol</a:t>
            </a:r>
            <a:r>
              <a:rPr sz="3200" spc="8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32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Ember</a:t>
            </a:r>
            <a:endParaRPr sz="3200">
              <a:latin typeface="Palatino Linotype"/>
              <a:cs typeface="Palatino Linotype"/>
            </a:endParaRPr>
          </a:p>
          <a:p>
            <a:pPr marL="12700" marR="5080">
              <a:lnSpc>
                <a:spcPct val="114599"/>
              </a:lnSpc>
              <a:spcBef>
                <a:spcPts val="1800"/>
              </a:spcBef>
            </a:pPr>
            <a:r>
              <a:rPr sz="32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Check </a:t>
            </a:r>
            <a:r>
              <a:rPr sz="32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out </a:t>
            </a:r>
            <a:r>
              <a:rPr sz="3200" spc="40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3200" i="1" u="heavy" spc="-7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Advanced </a:t>
            </a:r>
            <a:r>
              <a:rPr sz="3200" i="1" u="heavy" spc="-3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Search </a:t>
            </a:r>
            <a:r>
              <a:rPr sz="3200" i="1" u="heavy" spc="-7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Tutorial</a:t>
            </a:r>
            <a:r>
              <a:rPr sz="3200" i="1" spc="-75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32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for </a:t>
            </a:r>
            <a:r>
              <a:rPr sz="32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detailed </a:t>
            </a:r>
            <a:r>
              <a:rPr sz="32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instructions  </a:t>
            </a:r>
            <a:r>
              <a:rPr sz="3200" spc="5" dirty="0">
                <a:solidFill>
                  <a:srgbClr val="5C5C5C"/>
                </a:solidFill>
                <a:latin typeface="Palatino Linotype"/>
                <a:cs typeface="Palatino Linotype"/>
              </a:rPr>
              <a:t>on </a:t>
            </a:r>
            <a:r>
              <a:rPr sz="32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conducting </a:t>
            </a:r>
            <a:r>
              <a:rPr sz="32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searches </a:t>
            </a:r>
            <a:r>
              <a:rPr sz="32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in </a:t>
            </a:r>
            <a:r>
              <a:rPr sz="32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eHRAF </a:t>
            </a:r>
            <a:r>
              <a:rPr sz="3200" spc="-65" dirty="0">
                <a:solidFill>
                  <a:srgbClr val="5C5C5C"/>
                </a:solidFill>
                <a:latin typeface="Palatino Linotype"/>
                <a:cs typeface="Palatino Linotype"/>
              </a:rPr>
              <a:t>World</a:t>
            </a:r>
            <a:r>
              <a:rPr sz="3200" spc="53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3200" spc="5" dirty="0">
                <a:solidFill>
                  <a:srgbClr val="5C5C5C"/>
                </a:solidFill>
                <a:latin typeface="Palatino Linotype"/>
                <a:cs typeface="Palatino Linotype"/>
              </a:rPr>
              <a:t>Cultures.</a:t>
            </a:r>
            <a:endParaRPr sz="32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579627"/>
            <a:ext cx="5892800" cy="6328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0" kern="1200" dirty="0">
                <a:solidFill>
                  <a:srgbClr val="5C5C5C"/>
                </a:solidFill>
                <a:uFill>
                  <a:solidFill>
                    <a:srgbClr val="747676"/>
                  </a:solidFill>
                </a:uFill>
                <a:ea typeface="+mn-ea"/>
              </a:rPr>
              <a:t>EXERCISE</a:t>
            </a:r>
            <a:r>
              <a:rPr sz="4000" dirty="0"/>
              <a:t> DETAILS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This</a:t>
            </a:r>
            <a:r>
              <a:rPr spc="60" dirty="0"/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Teaching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Exercise</a:t>
            </a:r>
            <a:r>
              <a:rPr spc="60" dirty="0">
                <a:solidFill>
                  <a:srgbClr val="D2593D"/>
                </a:solidFill>
              </a:rPr>
              <a:t> </a:t>
            </a:r>
            <a:r>
              <a:rPr spc="5" dirty="0"/>
              <a:t>is</a:t>
            </a:r>
            <a:r>
              <a:rPr spc="60" dirty="0"/>
              <a:t> </a:t>
            </a:r>
            <a:r>
              <a:rPr spc="-25" dirty="0"/>
              <a:t>provided</a:t>
            </a:r>
            <a:r>
              <a:rPr spc="60" dirty="0"/>
              <a:t> </a:t>
            </a:r>
            <a:r>
              <a:rPr spc="-35" dirty="0"/>
              <a:t>by</a:t>
            </a:r>
            <a:r>
              <a:rPr spc="60" dirty="0"/>
              <a:t> </a:t>
            </a:r>
            <a:r>
              <a:rPr spc="5" dirty="0"/>
              <a:t>the</a:t>
            </a:r>
            <a:r>
              <a:rPr spc="65" dirty="0"/>
              <a:t> </a:t>
            </a:r>
            <a:r>
              <a:rPr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Human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Relations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Area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Files</a:t>
            </a:r>
            <a:r>
              <a:rPr spc="50" dirty="0">
                <a:solidFill>
                  <a:srgbClr val="D2593D"/>
                </a:solidFill>
              </a:rPr>
              <a:t> </a:t>
            </a:r>
            <a:r>
              <a:rPr spc="0" dirty="0"/>
              <a:t>at</a:t>
            </a:r>
            <a:r>
              <a:rPr spc="60" dirty="0"/>
              <a:t> </a:t>
            </a:r>
            <a:r>
              <a:rPr spc="-30" dirty="0"/>
              <a:t>Yale</a:t>
            </a:r>
            <a:r>
              <a:rPr spc="60" dirty="0"/>
              <a:t> </a:t>
            </a:r>
            <a:r>
              <a:rPr spc="-10" dirty="0"/>
              <a:t>University</a:t>
            </a:r>
            <a:r>
              <a:rPr spc="60" dirty="0"/>
              <a:t> </a:t>
            </a:r>
            <a:r>
              <a:rPr dirty="0"/>
              <a:t>in</a:t>
            </a:r>
            <a:r>
              <a:rPr spc="60" dirty="0"/>
              <a:t> </a:t>
            </a:r>
            <a:r>
              <a:rPr spc="-25" dirty="0"/>
              <a:t>New</a:t>
            </a:r>
            <a:r>
              <a:rPr spc="60" dirty="0"/>
              <a:t> </a:t>
            </a:r>
            <a:r>
              <a:rPr spc="-15" dirty="0"/>
              <a:t>Haven,</a:t>
            </a:r>
            <a:r>
              <a:rPr spc="60" dirty="0"/>
              <a:t> </a:t>
            </a:r>
            <a:r>
              <a:rPr spc="0" dirty="0"/>
              <a:t>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6900" y="1594713"/>
            <a:ext cx="4447540" cy="1371600"/>
          </a:xfrm>
          <a:prstGeom prst="rect">
            <a:avLst/>
          </a:prstGeom>
        </p:spPr>
        <p:txBody>
          <a:bodyPr vert="horz" wrap="square" lIns="0" tIns="265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90"/>
              </a:spcBef>
            </a:pPr>
            <a:r>
              <a:rPr sz="2750" b="1" spc="50" dirty="0">
                <a:solidFill>
                  <a:srgbClr val="5C5C5C"/>
                </a:solidFill>
                <a:latin typeface="Palatino Linotype"/>
                <a:cs typeface="Palatino Linotype"/>
              </a:rPr>
              <a:t>TIME</a:t>
            </a:r>
            <a:r>
              <a:rPr sz="2750" spc="50" dirty="0">
                <a:solidFill>
                  <a:srgbClr val="5C5C5C"/>
                </a:solidFill>
                <a:latin typeface="Palatino Linotype"/>
                <a:cs typeface="Palatino Linotype"/>
              </a:rPr>
              <a:t>: </a:t>
            </a:r>
            <a:r>
              <a:rPr sz="2750" spc="165" dirty="0">
                <a:solidFill>
                  <a:srgbClr val="5C5C5C"/>
                </a:solidFill>
                <a:latin typeface="Palatino Linotype"/>
                <a:cs typeface="Palatino Linotype"/>
              </a:rPr>
              <a:t>45</a:t>
            </a:r>
            <a:r>
              <a:rPr sz="2750" spc="10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750" spc="30" dirty="0">
                <a:solidFill>
                  <a:srgbClr val="5C5C5C"/>
                </a:solidFill>
                <a:latin typeface="Palatino Linotype"/>
                <a:cs typeface="Palatino Linotype"/>
              </a:rPr>
              <a:t>minutes</a:t>
            </a:r>
            <a:endParaRPr sz="275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2000"/>
              </a:spcBef>
            </a:pPr>
            <a:r>
              <a:rPr sz="2750" b="1" spc="25" dirty="0">
                <a:solidFill>
                  <a:srgbClr val="5C5C5C"/>
                </a:solidFill>
                <a:latin typeface="Palatino Linotype"/>
                <a:cs typeface="Palatino Linotype"/>
              </a:rPr>
              <a:t>MATERIALS</a:t>
            </a:r>
            <a:r>
              <a:rPr sz="2750" b="1" spc="8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750" b="1" spc="105" dirty="0">
                <a:solidFill>
                  <a:srgbClr val="5C5C5C"/>
                </a:solidFill>
                <a:latin typeface="Palatino Linotype"/>
                <a:cs typeface="Palatino Linotype"/>
              </a:rPr>
              <a:t>REQUIRED:</a:t>
            </a:r>
            <a:endParaRPr sz="275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76500" y="3254366"/>
            <a:ext cx="268605" cy="3441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50" spc="-140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05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76500" y="3935848"/>
            <a:ext cx="268605" cy="3441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50" spc="-140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05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82900" y="3202432"/>
            <a:ext cx="9500870" cy="11360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10489">
              <a:lnSpc>
                <a:spcPct val="100000"/>
              </a:lnSpc>
              <a:spcBef>
                <a:spcPts val="135"/>
              </a:spcBef>
            </a:pPr>
            <a:r>
              <a:rPr sz="2750" dirty="0">
                <a:solidFill>
                  <a:srgbClr val="5C5C5C"/>
                </a:solidFill>
                <a:latin typeface="Palatino Linotype"/>
                <a:cs typeface="Palatino Linotype"/>
              </a:rPr>
              <a:t>HRAF</a:t>
            </a:r>
            <a:r>
              <a:rPr sz="2750" spc="7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750" dirty="0">
                <a:solidFill>
                  <a:srgbClr val="5C5C5C"/>
                </a:solidFill>
                <a:latin typeface="Palatino Linotype"/>
                <a:cs typeface="Palatino Linotype"/>
              </a:rPr>
              <a:t>Access</a:t>
            </a:r>
            <a:endParaRPr sz="275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sz="2750" spc="15" dirty="0">
                <a:solidFill>
                  <a:srgbClr val="5C5C5C"/>
                </a:solidFill>
                <a:latin typeface="Palatino Linotype"/>
                <a:cs typeface="Palatino Linotype"/>
              </a:rPr>
              <a:t>Worksheet </a:t>
            </a:r>
            <a:r>
              <a:rPr sz="275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275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pen </a:t>
            </a:r>
            <a:r>
              <a:rPr sz="2750" spc="10" dirty="0">
                <a:solidFill>
                  <a:srgbClr val="5C5C5C"/>
                </a:solidFill>
                <a:latin typeface="Palatino Linotype"/>
                <a:cs typeface="Palatino Linotype"/>
              </a:rPr>
              <a:t>or </a:t>
            </a:r>
            <a:r>
              <a:rPr sz="2750" spc="35" dirty="0">
                <a:solidFill>
                  <a:srgbClr val="5C5C5C"/>
                </a:solidFill>
                <a:latin typeface="Palatino Linotype"/>
                <a:cs typeface="Palatino Linotype"/>
              </a:rPr>
              <a:t>other </a:t>
            </a:r>
            <a:r>
              <a:rPr sz="2750" spc="15" dirty="0">
                <a:solidFill>
                  <a:srgbClr val="5C5C5C"/>
                </a:solidFill>
                <a:latin typeface="Palatino Linotype"/>
                <a:cs typeface="Palatino Linotype"/>
              </a:rPr>
              <a:t>materials </a:t>
            </a:r>
            <a:r>
              <a:rPr sz="2750" dirty="0">
                <a:solidFill>
                  <a:srgbClr val="5C5C5C"/>
                </a:solidFill>
                <a:latin typeface="Palatino Linotype"/>
                <a:cs typeface="Palatino Linotype"/>
              </a:rPr>
              <a:t>for </a:t>
            </a:r>
            <a:r>
              <a:rPr sz="275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recording</a:t>
            </a:r>
            <a:r>
              <a:rPr sz="2750" spc="60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750" dirty="0">
                <a:solidFill>
                  <a:srgbClr val="5C5C5C"/>
                </a:solidFill>
                <a:latin typeface="Palatino Linotype"/>
                <a:cs typeface="Palatino Linotype"/>
              </a:rPr>
              <a:t>answers</a:t>
            </a:r>
            <a:endParaRPr sz="275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6900" y="4561332"/>
            <a:ext cx="7032625" cy="11360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1" spc="80" dirty="0">
                <a:solidFill>
                  <a:srgbClr val="5C5C5C"/>
                </a:solidFill>
                <a:latin typeface="Palatino Linotype"/>
                <a:cs typeface="Palatino Linotype"/>
              </a:rPr>
              <a:t>STUDENT </a:t>
            </a:r>
            <a:r>
              <a:rPr sz="2750" b="1" spc="50" dirty="0">
                <a:solidFill>
                  <a:srgbClr val="5C5C5C"/>
                </a:solidFill>
                <a:latin typeface="Palatino Linotype"/>
                <a:cs typeface="Palatino Linotype"/>
              </a:rPr>
              <a:t>LEARNING</a:t>
            </a:r>
            <a:r>
              <a:rPr sz="2750" b="1" spc="1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750" b="1" spc="55" dirty="0">
                <a:solidFill>
                  <a:srgbClr val="5C5C5C"/>
                </a:solidFill>
                <a:latin typeface="Palatino Linotype"/>
                <a:cs typeface="Palatino Linotype"/>
              </a:rPr>
              <a:t>OUTCOMES:</a:t>
            </a:r>
            <a:endParaRPr sz="275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sz="275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At</a:t>
            </a:r>
            <a:r>
              <a:rPr sz="2750" i="1" spc="-8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750" i="1" spc="0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2750" i="1" spc="-8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750" i="1" spc="-55" dirty="0">
                <a:solidFill>
                  <a:srgbClr val="5C5C5C"/>
                </a:solidFill>
                <a:latin typeface="Palatino Linotype"/>
                <a:cs typeface="Palatino Linotype"/>
              </a:rPr>
              <a:t>end</a:t>
            </a:r>
            <a:r>
              <a:rPr sz="2750" i="1" spc="-8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750" i="1" spc="75" dirty="0">
                <a:solidFill>
                  <a:srgbClr val="5C5C5C"/>
                </a:solidFill>
                <a:latin typeface="Palatino Linotype"/>
                <a:cs typeface="Palatino Linotype"/>
              </a:rPr>
              <a:t>of</a:t>
            </a:r>
            <a:r>
              <a:rPr sz="2750" i="1" spc="-8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75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this</a:t>
            </a:r>
            <a:r>
              <a:rPr sz="2750" i="1" spc="-8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75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Exercise,</a:t>
            </a:r>
            <a:r>
              <a:rPr sz="2750" i="1" spc="-8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750" i="1" spc="-55" dirty="0">
                <a:solidFill>
                  <a:srgbClr val="5C5C5C"/>
                </a:solidFill>
                <a:latin typeface="Palatino Linotype"/>
                <a:cs typeface="Palatino Linotype"/>
              </a:rPr>
              <a:t>students</a:t>
            </a:r>
            <a:r>
              <a:rPr sz="2750" i="1" spc="-8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75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will</a:t>
            </a:r>
            <a:r>
              <a:rPr sz="2750" i="1" spc="-8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750" i="1" spc="10" dirty="0">
                <a:solidFill>
                  <a:srgbClr val="5C5C5C"/>
                </a:solidFill>
                <a:latin typeface="Palatino Linotype"/>
                <a:cs typeface="Palatino Linotype"/>
              </a:rPr>
              <a:t>be</a:t>
            </a:r>
            <a:r>
              <a:rPr sz="2750" i="1" spc="-8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750" i="1" spc="25" dirty="0">
                <a:solidFill>
                  <a:srgbClr val="5C5C5C"/>
                </a:solidFill>
                <a:latin typeface="Palatino Linotype"/>
                <a:cs typeface="Palatino Linotype"/>
              </a:rPr>
              <a:t>able</a:t>
            </a:r>
            <a:r>
              <a:rPr sz="2750" i="1" spc="-8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750" i="1" spc="50" dirty="0">
                <a:solidFill>
                  <a:srgbClr val="5C5C5C"/>
                </a:solidFill>
                <a:latin typeface="Palatino Linotype"/>
                <a:cs typeface="Palatino Linotype"/>
              </a:rPr>
              <a:t>to:</a:t>
            </a:r>
            <a:endParaRPr sz="275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76500" y="5980293"/>
            <a:ext cx="268605" cy="3441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50" spc="-140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050">
              <a:latin typeface="MS UI Gothic"/>
              <a:cs typeface="MS UI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76500" y="7144376"/>
            <a:ext cx="268605" cy="3441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50" spc="-140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050">
              <a:latin typeface="MS UI Gothic"/>
              <a:cs typeface="MS UI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82900" y="5874613"/>
            <a:ext cx="9305290" cy="26289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309245">
              <a:lnSpc>
                <a:spcPct val="115199"/>
              </a:lnSpc>
              <a:spcBef>
                <a:spcPts val="90"/>
              </a:spcBef>
            </a:pPr>
            <a:r>
              <a:rPr sz="2750" spc="5" dirty="0">
                <a:solidFill>
                  <a:srgbClr val="5C5C5C"/>
                </a:solidFill>
                <a:latin typeface="Palatino Linotype"/>
                <a:cs typeface="Palatino Linotype"/>
              </a:rPr>
              <a:t>describe marital </a:t>
            </a:r>
            <a:r>
              <a:rPr sz="2750" spc="0" dirty="0">
                <a:solidFill>
                  <a:srgbClr val="5C5C5C"/>
                </a:solidFill>
                <a:latin typeface="Palatino Linotype"/>
                <a:cs typeface="Palatino Linotype"/>
              </a:rPr>
              <a:t>partner </a:t>
            </a:r>
            <a:r>
              <a:rPr sz="2750" spc="25" dirty="0">
                <a:solidFill>
                  <a:srgbClr val="5C5C5C"/>
                </a:solidFill>
                <a:latin typeface="Palatino Linotype"/>
                <a:cs typeface="Palatino Linotype"/>
              </a:rPr>
              <a:t>choice in </a:t>
            </a:r>
            <a:r>
              <a:rPr sz="2750" spc="50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2750" spc="40" dirty="0">
                <a:solidFill>
                  <a:srgbClr val="5C5C5C"/>
                </a:solidFill>
                <a:latin typeface="Palatino Linotype"/>
                <a:cs typeface="Palatino Linotype"/>
              </a:rPr>
              <a:t>context </a:t>
            </a:r>
            <a:r>
              <a:rPr sz="2750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2750" spc="5" dirty="0">
                <a:solidFill>
                  <a:srgbClr val="5C5C5C"/>
                </a:solidFill>
                <a:latin typeface="Palatino Linotype"/>
                <a:cs typeface="Palatino Linotype"/>
              </a:rPr>
              <a:t>multiple  </a:t>
            </a:r>
            <a:r>
              <a:rPr sz="2750" spc="40" dirty="0">
                <a:solidFill>
                  <a:srgbClr val="5C5C5C"/>
                </a:solidFill>
                <a:latin typeface="Palatino Linotype"/>
                <a:cs typeface="Palatino Linotype"/>
              </a:rPr>
              <a:t>societies </a:t>
            </a:r>
            <a:r>
              <a:rPr sz="2750" spc="15" dirty="0">
                <a:solidFill>
                  <a:srgbClr val="5C5C5C"/>
                </a:solidFill>
                <a:latin typeface="Palatino Linotype"/>
                <a:cs typeface="Palatino Linotype"/>
              </a:rPr>
              <a:t>across </a:t>
            </a:r>
            <a:r>
              <a:rPr sz="2750" spc="50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2750" spc="18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75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world.</a:t>
            </a:r>
            <a:endParaRPr sz="2750">
              <a:latin typeface="Palatino Linotype"/>
              <a:cs typeface="Palatino Linotype"/>
            </a:endParaRPr>
          </a:p>
          <a:p>
            <a:pPr marL="12700" marR="5080">
              <a:lnSpc>
                <a:spcPct val="115199"/>
              </a:lnSpc>
              <a:spcBef>
                <a:spcPts val="1500"/>
              </a:spcBef>
            </a:pPr>
            <a:r>
              <a:rPr sz="2750" spc="30" dirty="0">
                <a:solidFill>
                  <a:srgbClr val="5C5C5C"/>
                </a:solidFill>
                <a:latin typeface="Palatino Linotype"/>
                <a:cs typeface="Palatino Linotype"/>
              </a:rPr>
              <a:t>construct </a:t>
            </a:r>
            <a:r>
              <a:rPr sz="2750" spc="15" dirty="0">
                <a:solidFill>
                  <a:srgbClr val="5C5C5C"/>
                </a:solidFill>
                <a:latin typeface="Palatino Linotype"/>
                <a:cs typeface="Palatino Linotype"/>
              </a:rPr>
              <a:t>e</a:t>
            </a:r>
            <a:r>
              <a:rPr sz="2750" spc="15" dirty="0">
                <a:solidFill>
                  <a:srgbClr val="5C5C5C"/>
                </a:solidFill>
                <a:latin typeface="Courier New"/>
                <a:cs typeface="Courier New"/>
              </a:rPr>
              <a:t>ﬀ</a:t>
            </a:r>
            <a:r>
              <a:rPr sz="2750" spc="15" dirty="0">
                <a:solidFill>
                  <a:srgbClr val="5C5C5C"/>
                </a:solidFill>
                <a:latin typeface="Palatino Linotype"/>
                <a:cs typeface="Palatino Linotype"/>
              </a:rPr>
              <a:t>ective </a:t>
            </a:r>
            <a:r>
              <a:rPr sz="275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2750" spc="150" dirty="0">
                <a:solidFill>
                  <a:srgbClr val="5C5C5C"/>
                </a:solidFill>
                <a:latin typeface="Palatino Linotype"/>
                <a:cs typeface="Palatino Linotype"/>
              </a:rPr>
              <a:t>e</a:t>
            </a:r>
            <a:r>
              <a:rPr sz="2750" spc="150" dirty="0">
                <a:solidFill>
                  <a:srgbClr val="5C5C5C"/>
                </a:solidFill>
                <a:latin typeface="Courier New"/>
                <a:cs typeface="Courier New"/>
              </a:rPr>
              <a:t>ﬃ</a:t>
            </a:r>
            <a:r>
              <a:rPr sz="2750" spc="150" dirty="0">
                <a:solidFill>
                  <a:srgbClr val="5C5C5C"/>
                </a:solidFill>
                <a:latin typeface="Palatino Linotype"/>
                <a:cs typeface="Palatino Linotype"/>
              </a:rPr>
              <a:t>cient </a:t>
            </a:r>
            <a:r>
              <a:rPr sz="2750" spc="15" dirty="0">
                <a:solidFill>
                  <a:srgbClr val="5C5C5C"/>
                </a:solidFill>
                <a:latin typeface="Palatino Linotype"/>
                <a:cs typeface="Palatino Linotype"/>
              </a:rPr>
              <a:t>search </a:t>
            </a:r>
            <a:r>
              <a:rPr sz="2750" spc="25" dirty="0">
                <a:solidFill>
                  <a:srgbClr val="5C5C5C"/>
                </a:solidFill>
                <a:latin typeface="Palatino Linotype"/>
                <a:cs typeface="Palatino Linotype"/>
              </a:rPr>
              <a:t>strategies in </a:t>
            </a:r>
            <a:r>
              <a:rPr sz="2750" spc="0" dirty="0">
                <a:solidFill>
                  <a:srgbClr val="5C5C5C"/>
                </a:solidFill>
                <a:latin typeface="Palatino Linotype"/>
                <a:cs typeface="Palatino Linotype"/>
              </a:rPr>
              <a:t>eHRAF  </a:t>
            </a:r>
            <a:r>
              <a:rPr sz="2750" spc="25" dirty="0">
                <a:solidFill>
                  <a:srgbClr val="5C5C5C"/>
                </a:solidFill>
                <a:latin typeface="Palatino Linotype"/>
                <a:cs typeface="Palatino Linotype"/>
              </a:rPr>
              <a:t>in </a:t>
            </a:r>
            <a:r>
              <a:rPr sz="275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order </a:t>
            </a:r>
            <a:r>
              <a:rPr sz="2750" spc="60" dirty="0">
                <a:solidFill>
                  <a:srgbClr val="5C5C5C"/>
                </a:solidFill>
                <a:latin typeface="Palatino Linotype"/>
                <a:cs typeface="Palatino Linotype"/>
              </a:rPr>
              <a:t>to </a:t>
            </a:r>
            <a:r>
              <a:rPr sz="2750" spc="0" dirty="0">
                <a:solidFill>
                  <a:srgbClr val="5C5C5C"/>
                </a:solidFill>
                <a:latin typeface="Palatino Linotype"/>
                <a:cs typeface="Palatino Linotype"/>
              </a:rPr>
              <a:t>retrieve </a:t>
            </a:r>
            <a:r>
              <a:rPr sz="275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data </a:t>
            </a:r>
            <a:r>
              <a:rPr sz="2750" spc="-5" dirty="0">
                <a:solidFill>
                  <a:srgbClr val="5C5C5C"/>
                </a:solidFill>
                <a:latin typeface="Palatino Linotype"/>
                <a:cs typeface="Palatino Linotype"/>
              </a:rPr>
              <a:t>relevant </a:t>
            </a:r>
            <a:r>
              <a:rPr sz="2750" spc="60" dirty="0">
                <a:solidFill>
                  <a:srgbClr val="5C5C5C"/>
                </a:solidFill>
                <a:latin typeface="Palatino Linotype"/>
                <a:cs typeface="Palatino Linotype"/>
              </a:rPr>
              <a:t>to </a:t>
            </a:r>
            <a:r>
              <a:rPr sz="2750" spc="-40" dirty="0">
                <a:solidFill>
                  <a:srgbClr val="5C5C5C"/>
                </a:solidFill>
                <a:latin typeface="Palatino Linotype"/>
                <a:cs typeface="Palatino Linotype"/>
              </a:rPr>
              <a:t>a </a:t>
            </a:r>
            <a:r>
              <a:rPr sz="2750" dirty="0">
                <a:solidFill>
                  <a:srgbClr val="5C5C5C"/>
                </a:solidFill>
                <a:latin typeface="Palatino Linotype"/>
                <a:cs typeface="Palatino Linotype"/>
              </a:rPr>
              <a:t>specific </a:t>
            </a:r>
            <a:r>
              <a:rPr sz="2750" spc="75" dirty="0">
                <a:solidFill>
                  <a:srgbClr val="5C5C5C"/>
                </a:solidFill>
                <a:latin typeface="Palatino Linotype"/>
                <a:cs typeface="Palatino Linotype"/>
              </a:rPr>
              <a:t>topic/  </a:t>
            </a:r>
            <a:r>
              <a:rPr sz="2750" spc="25" dirty="0">
                <a:solidFill>
                  <a:srgbClr val="5C5C5C"/>
                </a:solidFill>
                <a:latin typeface="Palatino Linotype"/>
                <a:cs typeface="Palatino Linotype"/>
              </a:rPr>
              <a:t>assignment.</a:t>
            </a:r>
            <a:endParaRPr sz="275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97600" y="25400"/>
            <a:ext cx="6807200" cy="970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5300" y="1793539"/>
            <a:ext cx="5442585" cy="52696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8155">
              <a:spcBef>
                <a:spcPts val="100"/>
              </a:spcBef>
            </a:pPr>
            <a:r>
              <a:rPr sz="6000" b="1" dirty="0" smtClean="0">
                <a:solidFill>
                  <a:srgbClr val="5C5C5C"/>
                </a:solidFill>
                <a:latin typeface="Arial"/>
                <a:cs typeface="Arial"/>
              </a:rPr>
              <a:t>MARRIAGE</a:t>
            </a:r>
            <a:r>
              <a:rPr lang="en-US" sz="6000" dirty="0">
                <a:latin typeface="Arial"/>
                <a:cs typeface="Arial"/>
              </a:rPr>
              <a:t> </a:t>
            </a:r>
            <a:r>
              <a:rPr sz="6000" b="1" dirty="0" smtClean="0">
                <a:solidFill>
                  <a:srgbClr val="5C5C5C"/>
                </a:solidFill>
                <a:uFill>
                  <a:solidFill>
                    <a:srgbClr val="747676"/>
                  </a:solidFill>
                </a:uFill>
                <a:latin typeface="Arial"/>
                <a:cs typeface="Arial"/>
              </a:rPr>
              <a:t>CHOICES</a:t>
            </a:r>
            <a:endParaRPr sz="6000" dirty="0">
              <a:latin typeface="Arial"/>
              <a:cs typeface="Arial"/>
            </a:endParaRPr>
          </a:p>
          <a:p>
            <a:pPr marL="12700" marR="177800">
              <a:lnSpc>
                <a:spcPct val="84200"/>
              </a:lnSpc>
              <a:spcBef>
                <a:spcPts val="2430"/>
              </a:spcBef>
            </a:pPr>
            <a:r>
              <a:rPr sz="4000" spc="0" dirty="0">
                <a:solidFill>
                  <a:srgbClr val="5C5C5C"/>
                </a:solidFill>
                <a:latin typeface="Palatino Linotype"/>
                <a:cs typeface="Palatino Linotype"/>
              </a:rPr>
              <a:t>In </a:t>
            </a:r>
            <a:r>
              <a:rPr sz="40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this </a:t>
            </a:r>
            <a:r>
              <a:rPr sz="40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exercise,  </a:t>
            </a:r>
            <a:r>
              <a:rPr sz="40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students </a:t>
            </a:r>
            <a:r>
              <a:rPr sz="4000" spc="-55" dirty="0">
                <a:solidFill>
                  <a:srgbClr val="5C5C5C"/>
                </a:solidFill>
                <a:latin typeface="Palatino Linotype"/>
                <a:cs typeface="Palatino Linotype"/>
              </a:rPr>
              <a:t>will </a:t>
            </a:r>
            <a:r>
              <a:rPr sz="4000" spc="-70" dirty="0">
                <a:solidFill>
                  <a:srgbClr val="5C5C5C"/>
                </a:solidFill>
                <a:latin typeface="Palatino Linotype"/>
                <a:cs typeface="Palatino Linotype"/>
              </a:rPr>
              <a:t>read </a:t>
            </a:r>
            <a:r>
              <a:rPr sz="4000" spc="-90" dirty="0">
                <a:solidFill>
                  <a:srgbClr val="5C5C5C"/>
                </a:solidFill>
                <a:latin typeface="Palatino Linotype"/>
                <a:cs typeface="Palatino Linotype"/>
              </a:rPr>
              <a:t>and  </a:t>
            </a:r>
            <a:r>
              <a:rPr sz="4000" spc="-75" dirty="0">
                <a:solidFill>
                  <a:srgbClr val="5C5C5C"/>
                </a:solidFill>
                <a:latin typeface="Palatino Linotype"/>
                <a:cs typeface="Palatino Linotype"/>
              </a:rPr>
              <a:t>analyze </a:t>
            </a:r>
            <a:r>
              <a:rPr sz="40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4000" spc="0" dirty="0">
                <a:solidFill>
                  <a:srgbClr val="5C5C5C"/>
                </a:solidFill>
                <a:latin typeface="Palatino Linotype"/>
                <a:cs typeface="Palatino Linotype"/>
              </a:rPr>
              <a:t>concept </a:t>
            </a:r>
            <a:r>
              <a:rPr sz="40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of  </a:t>
            </a:r>
            <a:r>
              <a:rPr sz="40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marital </a:t>
            </a:r>
            <a:r>
              <a:rPr sz="40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choice </a:t>
            </a:r>
            <a:r>
              <a:rPr sz="400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among </a:t>
            </a:r>
            <a:r>
              <a:rPr sz="4000" spc="-80" dirty="0">
                <a:solidFill>
                  <a:srgbClr val="5C5C5C"/>
                </a:solidFill>
                <a:latin typeface="Palatino Linotype"/>
                <a:cs typeface="Palatino Linotype"/>
              </a:rPr>
              <a:t>a  </a:t>
            </a:r>
            <a:r>
              <a:rPr sz="4000" spc="-70" dirty="0">
                <a:solidFill>
                  <a:srgbClr val="5C5C5C"/>
                </a:solidFill>
                <a:latin typeface="Palatino Linotype"/>
                <a:cs typeface="Palatino Linotype"/>
              </a:rPr>
              <a:t>variety </a:t>
            </a:r>
            <a:r>
              <a:rPr sz="40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4000" spc="40" dirty="0">
                <a:solidFill>
                  <a:srgbClr val="5C5C5C"/>
                </a:solidFill>
                <a:latin typeface="Palatino Linotype"/>
                <a:cs typeface="Palatino Linotype"/>
              </a:rPr>
              <a:t>societies  </a:t>
            </a:r>
            <a:r>
              <a:rPr sz="4000" spc="5" dirty="0">
                <a:solidFill>
                  <a:srgbClr val="5C5C5C"/>
                </a:solidFill>
                <a:latin typeface="Palatino Linotype"/>
                <a:cs typeface="Palatino Linotype"/>
              </a:rPr>
              <a:t>across </a:t>
            </a:r>
            <a:r>
              <a:rPr sz="40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4000" spc="19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4000" dirty="0">
                <a:solidFill>
                  <a:srgbClr val="5C5C5C"/>
                </a:solidFill>
                <a:latin typeface="Palatino Linotype"/>
                <a:cs typeface="Palatino Linotype"/>
              </a:rPr>
              <a:t>globe.</a:t>
            </a:r>
            <a:endParaRPr sz="4000" dirty="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This</a:t>
            </a:r>
            <a:r>
              <a:rPr spc="60" dirty="0"/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Teaching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Exercise</a:t>
            </a:r>
            <a:r>
              <a:rPr spc="60" dirty="0">
                <a:solidFill>
                  <a:srgbClr val="D2593D"/>
                </a:solidFill>
              </a:rPr>
              <a:t> </a:t>
            </a:r>
            <a:r>
              <a:rPr spc="5" dirty="0"/>
              <a:t>is</a:t>
            </a:r>
            <a:r>
              <a:rPr spc="60" dirty="0"/>
              <a:t> </a:t>
            </a:r>
            <a:r>
              <a:rPr spc="-25" dirty="0"/>
              <a:t>provided</a:t>
            </a:r>
            <a:r>
              <a:rPr spc="60" dirty="0"/>
              <a:t> </a:t>
            </a:r>
            <a:r>
              <a:rPr spc="-35" dirty="0"/>
              <a:t>by</a:t>
            </a:r>
            <a:r>
              <a:rPr spc="60" dirty="0"/>
              <a:t> </a:t>
            </a:r>
            <a:r>
              <a:rPr spc="5" dirty="0"/>
              <a:t>the</a:t>
            </a:r>
            <a:r>
              <a:rPr spc="65" dirty="0"/>
              <a:t> </a:t>
            </a:r>
            <a:r>
              <a:rPr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Human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Relations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Area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Files</a:t>
            </a:r>
            <a:r>
              <a:rPr spc="50" dirty="0">
                <a:solidFill>
                  <a:srgbClr val="D2593D"/>
                </a:solidFill>
              </a:rPr>
              <a:t> </a:t>
            </a:r>
            <a:r>
              <a:rPr spc="0" dirty="0"/>
              <a:t>at</a:t>
            </a:r>
            <a:r>
              <a:rPr spc="60" dirty="0"/>
              <a:t> </a:t>
            </a:r>
            <a:r>
              <a:rPr spc="-30" dirty="0"/>
              <a:t>Yale</a:t>
            </a:r>
            <a:r>
              <a:rPr spc="60" dirty="0"/>
              <a:t> </a:t>
            </a:r>
            <a:r>
              <a:rPr spc="-10" dirty="0"/>
              <a:t>University</a:t>
            </a:r>
            <a:r>
              <a:rPr spc="60" dirty="0"/>
              <a:t> </a:t>
            </a:r>
            <a:r>
              <a:rPr dirty="0"/>
              <a:t>in</a:t>
            </a:r>
            <a:r>
              <a:rPr spc="60" dirty="0"/>
              <a:t> </a:t>
            </a:r>
            <a:r>
              <a:rPr spc="-25" dirty="0"/>
              <a:t>New</a:t>
            </a:r>
            <a:r>
              <a:rPr spc="60" dirty="0"/>
              <a:t> </a:t>
            </a:r>
            <a:r>
              <a:rPr spc="-15" dirty="0"/>
              <a:t>Haven,</a:t>
            </a:r>
            <a:r>
              <a:rPr spc="60" dirty="0"/>
              <a:t> </a:t>
            </a:r>
            <a:r>
              <a:rPr spc="0" dirty="0"/>
              <a:t>CT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54100" y="546100"/>
            <a:ext cx="4606290" cy="10922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i="1" spc="-35" dirty="0">
                <a:solidFill>
                  <a:srgbClr val="5C5C5C"/>
                </a:solidFill>
                <a:latin typeface="Palatino Linotype"/>
                <a:cs typeface="Palatino Linotype"/>
              </a:rPr>
              <a:t>A </a:t>
            </a:r>
            <a:r>
              <a:rPr sz="2000" i="1" spc="-20" dirty="0">
                <a:solidFill>
                  <a:srgbClr val="5C5C5C"/>
                </a:solidFill>
                <a:latin typeface="Palatino Linotype"/>
                <a:cs typeface="Palatino Linotype"/>
              </a:rPr>
              <a:t>Berber </a:t>
            </a:r>
            <a:r>
              <a:rPr sz="2000" i="1" spc="0" dirty="0">
                <a:solidFill>
                  <a:srgbClr val="5C5C5C"/>
                </a:solidFill>
                <a:latin typeface="Palatino Linotype"/>
                <a:cs typeface="Palatino Linotype"/>
              </a:rPr>
              <a:t>Wedding.1912. </a:t>
            </a:r>
            <a:r>
              <a:rPr sz="2000" i="1" spc="-70" dirty="0">
                <a:solidFill>
                  <a:srgbClr val="5C5C5C"/>
                </a:solidFill>
                <a:latin typeface="Palatino Linotype"/>
                <a:cs typeface="Palatino Linotype"/>
              </a:rPr>
              <a:t>By </a:t>
            </a:r>
            <a:r>
              <a:rPr sz="2000" i="1" spc="-40" dirty="0">
                <a:solidFill>
                  <a:srgbClr val="5C5C5C"/>
                </a:solidFill>
                <a:latin typeface="Palatino Linotype"/>
                <a:cs typeface="Palatino Linotype"/>
              </a:rPr>
              <a:t>permission </a:t>
            </a:r>
            <a:r>
              <a:rPr sz="2000" i="1" spc="40" dirty="0">
                <a:solidFill>
                  <a:srgbClr val="5C5C5C"/>
                </a:solidFill>
                <a:latin typeface="Palatino Linotype"/>
                <a:cs typeface="Palatino Linotype"/>
              </a:rPr>
              <a:t>of</a:t>
            </a:r>
            <a:r>
              <a:rPr sz="2000" i="1" spc="-27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00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Sir</a:t>
            </a:r>
            <a:endParaRPr sz="2000">
              <a:latin typeface="Palatino Linotype"/>
              <a:cs typeface="Palatino Linotype"/>
            </a:endParaRPr>
          </a:p>
          <a:p>
            <a:pPr marL="12700" marR="234315">
              <a:lnSpc>
                <a:spcPct val="116700"/>
              </a:lnSpc>
            </a:pPr>
            <a:r>
              <a:rPr sz="2000" i="1" spc="-10" dirty="0">
                <a:solidFill>
                  <a:srgbClr val="5C5C5C"/>
                </a:solidFill>
                <a:latin typeface="Palatino Linotype"/>
                <a:cs typeface="Palatino Linotype"/>
              </a:rPr>
              <a:t>H. H. </a:t>
            </a:r>
            <a:r>
              <a:rPr sz="20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Johnston, </a:t>
            </a:r>
            <a:r>
              <a:rPr sz="2000" i="1" spc="-10" dirty="0">
                <a:solidFill>
                  <a:srgbClr val="5C5C5C"/>
                </a:solidFill>
                <a:latin typeface="Palatino Linotype"/>
                <a:cs typeface="Palatino Linotype"/>
              </a:rPr>
              <a:t>G. </a:t>
            </a:r>
            <a:r>
              <a:rPr sz="2000" i="1" spc="0" dirty="0">
                <a:solidFill>
                  <a:srgbClr val="5C5C5C"/>
                </a:solidFill>
                <a:latin typeface="Palatino Linotype"/>
                <a:cs typeface="Palatino Linotype"/>
              </a:rPr>
              <a:t>C.</a:t>
            </a:r>
            <a:r>
              <a:rPr sz="2000" i="1" spc="-3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000" i="1" spc="-65" dirty="0">
                <a:solidFill>
                  <a:srgbClr val="5C5C5C"/>
                </a:solidFill>
                <a:latin typeface="Palatino Linotype"/>
                <a:cs typeface="Palatino Linotype"/>
              </a:rPr>
              <a:t>M. </a:t>
            </a:r>
            <a:r>
              <a:rPr sz="2000" i="1" spc="-10" dirty="0">
                <a:solidFill>
                  <a:srgbClr val="5C5C5C"/>
                </a:solidFill>
                <a:latin typeface="Palatino Linotype"/>
                <a:cs typeface="Palatino Linotype"/>
              </a:rPr>
              <a:t>G. </a:t>
            </a:r>
            <a:r>
              <a:rPr sz="20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Public </a:t>
            </a:r>
            <a:r>
              <a:rPr sz="2000" i="1" spc="-40" dirty="0">
                <a:solidFill>
                  <a:srgbClr val="5C5C5C"/>
                </a:solidFill>
                <a:latin typeface="Palatino Linotype"/>
                <a:cs typeface="Palatino Linotype"/>
              </a:rPr>
              <a:t>Domain  </a:t>
            </a:r>
            <a:r>
              <a:rPr sz="20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Image</a:t>
            </a:r>
            <a:endParaRPr sz="20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22900"/>
            <a:ext cx="13004800" cy="3606800"/>
          </a:xfrm>
          <a:custGeom>
            <a:avLst/>
            <a:gdLst/>
            <a:ahLst/>
            <a:cxnLst/>
            <a:rect l="l" t="t" r="r" b="b"/>
            <a:pathLst>
              <a:path w="13004800" h="3606800">
                <a:moveTo>
                  <a:pt x="0" y="0"/>
                </a:moveTo>
                <a:lnTo>
                  <a:pt x="13004800" y="0"/>
                </a:lnTo>
                <a:lnTo>
                  <a:pt x="13004800" y="3606800"/>
                </a:lnTo>
                <a:lnTo>
                  <a:pt x="0" y="3606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8799" y="5257322"/>
            <a:ext cx="11836400" cy="109388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30"/>
              </a:spcBef>
              <a:tabLst>
                <a:tab pos="3997325" algn="l"/>
              </a:tabLst>
            </a:pPr>
            <a:r>
              <a:rPr sz="7000" b="1" u="heavy" dirty="0" smtClean="0">
                <a:solidFill>
                  <a:srgbClr val="5C5C5C"/>
                </a:solidFill>
                <a:uFill>
                  <a:solidFill>
                    <a:srgbClr val="747676"/>
                  </a:solidFill>
                </a:uFill>
                <a:latin typeface="Arial"/>
                <a:cs typeface="Arial"/>
              </a:rPr>
              <a:t>RESEARCH</a:t>
            </a:r>
            <a:r>
              <a:rPr lang="en-US" sz="7000" b="1" u="heavy" dirty="0" smtClean="0">
                <a:solidFill>
                  <a:srgbClr val="5C5C5C"/>
                </a:solidFill>
                <a:uFill>
                  <a:solidFill>
                    <a:srgbClr val="747676"/>
                  </a:solidFill>
                </a:uFill>
                <a:latin typeface="Arial"/>
                <a:cs typeface="Arial"/>
              </a:rPr>
              <a:t> </a:t>
            </a:r>
            <a:r>
              <a:rPr sz="7000" b="1" u="heavy" dirty="0" smtClean="0">
                <a:solidFill>
                  <a:srgbClr val="5C5C5C"/>
                </a:solidFill>
                <a:uFill>
                  <a:solidFill>
                    <a:srgbClr val="747676"/>
                  </a:solidFill>
                </a:uFill>
                <a:latin typeface="Arial"/>
                <a:cs typeface="Arial"/>
              </a:rPr>
              <a:t>EXERCISE</a:t>
            </a:r>
            <a:endParaRPr sz="7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This</a:t>
            </a:r>
            <a:r>
              <a:rPr spc="60" dirty="0"/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Teaching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Exercise</a:t>
            </a:r>
            <a:r>
              <a:rPr spc="60" dirty="0">
                <a:solidFill>
                  <a:srgbClr val="D2593D"/>
                </a:solidFill>
              </a:rPr>
              <a:t> </a:t>
            </a:r>
            <a:r>
              <a:rPr spc="5" dirty="0"/>
              <a:t>is</a:t>
            </a:r>
            <a:r>
              <a:rPr spc="60" dirty="0"/>
              <a:t> </a:t>
            </a:r>
            <a:r>
              <a:rPr spc="-25" dirty="0"/>
              <a:t>provided</a:t>
            </a:r>
            <a:r>
              <a:rPr spc="60" dirty="0"/>
              <a:t> </a:t>
            </a:r>
            <a:r>
              <a:rPr spc="-35" dirty="0"/>
              <a:t>by</a:t>
            </a:r>
            <a:r>
              <a:rPr spc="60" dirty="0"/>
              <a:t> </a:t>
            </a:r>
            <a:r>
              <a:rPr spc="5" dirty="0"/>
              <a:t>the</a:t>
            </a:r>
            <a:r>
              <a:rPr spc="65" dirty="0"/>
              <a:t> </a:t>
            </a:r>
            <a:r>
              <a:rPr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Human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Relations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Area</a:t>
            </a:r>
            <a:r>
              <a:rPr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 </a:t>
            </a:r>
            <a:r>
              <a:rPr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</a:rPr>
              <a:t>Files</a:t>
            </a:r>
            <a:r>
              <a:rPr spc="50" dirty="0">
                <a:solidFill>
                  <a:srgbClr val="D2593D"/>
                </a:solidFill>
              </a:rPr>
              <a:t> </a:t>
            </a:r>
            <a:r>
              <a:rPr spc="0" dirty="0"/>
              <a:t>at</a:t>
            </a:r>
            <a:r>
              <a:rPr spc="60" dirty="0"/>
              <a:t> </a:t>
            </a:r>
            <a:r>
              <a:rPr spc="-30" dirty="0"/>
              <a:t>Yale</a:t>
            </a:r>
            <a:r>
              <a:rPr spc="60" dirty="0"/>
              <a:t> </a:t>
            </a:r>
            <a:r>
              <a:rPr spc="-10" dirty="0"/>
              <a:t>University</a:t>
            </a:r>
            <a:r>
              <a:rPr spc="60" dirty="0"/>
              <a:t> </a:t>
            </a:r>
            <a:r>
              <a:rPr dirty="0"/>
              <a:t>in</a:t>
            </a:r>
            <a:r>
              <a:rPr spc="60" dirty="0"/>
              <a:t> </a:t>
            </a:r>
            <a:r>
              <a:rPr spc="-25" dirty="0"/>
              <a:t>New</a:t>
            </a:r>
            <a:r>
              <a:rPr spc="60" dirty="0"/>
              <a:t> </a:t>
            </a:r>
            <a:r>
              <a:rPr spc="-15" dirty="0"/>
              <a:t>Haven,</a:t>
            </a:r>
            <a:r>
              <a:rPr spc="60" dirty="0"/>
              <a:t> </a:t>
            </a:r>
            <a:r>
              <a:rPr spc="0" dirty="0"/>
              <a:t>CT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0051" y="7054951"/>
            <a:ext cx="11528425" cy="190055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 indent="6985" algn="r">
              <a:lnSpc>
                <a:spcPts val="2850"/>
              </a:lnSpc>
              <a:spcBef>
                <a:spcPts val="620"/>
              </a:spcBef>
            </a:pPr>
            <a:r>
              <a:rPr sz="2800" i="1" spc="-40" dirty="0">
                <a:solidFill>
                  <a:srgbClr val="747676"/>
                </a:solidFill>
                <a:latin typeface="Palatino Linotype"/>
                <a:cs typeface="Palatino Linotype"/>
                <a:hlinkClick r:id="rId3"/>
              </a:rPr>
              <a:t>For </a:t>
            </a:r>
            <a:r>
              <a:rPr sz="2800" i="1" spc="-10" dirty="0">
                <a:solidFill>
                  <a:srgbClr val="747676"/>
                </a:solidFill>
                <a:latin typeface="Palatino Linotype"/>
                <a:cs typeface="Palatino Linotype"/>
                <a:hlinkClick r:id="rId3"/>
              </a:rPr>
              <a:t>the </a:t>
            </a:r>
            <a:r>
              <a:rPr sz="2800" i="1" spc="-25" dirty="0">
                <a:solidFill>
                  <a:srgbClr val="747676"/>
                </a:solidFill>
                <a:latin typeface="Palatino Linotype"/>
                <a:cs typeface="Palatino Linotype"/>
                <a:hlinkClick r:id="rId3"/>
              </a:rPr>
              <a:t>following </a:t>
            </a:r>
            <a:r>
              <a:rPr sz="2800" i="1" spc="-50" dirty="0">
                <a:solidFill>
                  <a:srgbClr val="747676"/>
                </a:solidFill>
                <a:latin typeface="Palatino Linotype"/>
                <a:cs typeface="Palatino Linotype"/>
                <a:hlinkClick r:id="rId3"/>
              </a:rPr>
              <a:t>questions, </a:t>
            </a:r>
            <a:r>
              <a:rPr sz="2800" i="1" spc="-15" dirty="0">
                <a:solidFill>
                  <a:srgbClr val="747676"/>
                </a:solidFill>
                <a:latin typeface="Palatino Linotype"/>
                <a:cs typeface="Palatino Linotype"/>
                <a:hlinkClick r:id="rId3"/>
              </a:rPr>
              <a:t>locate </a:t>
            </a:r>
            <a:r>
              <a:rPr sz="2800" i="1" spc="-60" dirty="0">
                <a:solidFill>
                  <a:srgbClr val="747676"/>
                </a:solidFill>
                <a:latin typeface="Palatino Linotype"/>
                <a:cs typeface="Palatino Linotype"/>
                <a:hlinkClick r:id="rId3"/>
              </a:rPr>
              <a:t>answers </a:t>
            </a:r>
            <a:r>
              <a:rPr sz="2800" i="1" spc="-70" dirty="0">
                <a:solidFill>
                  <a:srgbClr val="747676"/>
                </a:solidFill>
                <a:latin typeface="Palatino Linotype"/>
                <a:cs typeface="Palatino Linotype"/>
                <a:hlinkClick r:id="rId3"/>
              </a:rPr>
              <a:t>by </a:t>
            </a:r>
            <a:r>
              <a:rPr sz="2800" i="1" spc="-85" dirty="0">
                <a:solidFill>
                  <a:srgbClr val="747676"/>
                </a:solidFill>
                <a:latin typeface="Palatino Linotype"/>
                <a:cs typeface="Palatino Linotype"/>
                <a:hlinkClick r:id="rId3"/>
              </a:rPr>
              <a:t>conducting </a:t>
            </a:r>
            <a:r>
              <a:rPr sz="2800" i="1" spc="-70" dirty="0">
                <a:solidFill>
                  <a:srgbClr val="747676"/>
                </a:solidFill>
                <a:latin typeface="Palatino Linotype"/>
                <a:cs typeface="Palatino Linotype"/>
                <a:hlinkClick r:id="rId3"/>
              </a:rPr>
              <a:t>by </a:t>
            </a:r>
            <a:r>
              <a:rPr sz="2800" i="1" spc="-85" dirty="0">
                <a:solidFill>
                  <a:srgbClr val="747676"/>
                </a:solidFill>
                <a:latin typeface="Palatino Linotype"/>
                <a:cs typeface="Palatino Linotype"/>
                <a:hlinkClick r:id="rId3"/>
              </a:rPr>
              <a:t>conducting</a:t>
            </a:r>
            <a:r>
              <a:rPr sz="2800" i="1" spc="-350" dirty="0">
                <a:solidFill>
                  <a:srgbClr val="747676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sz="2800" i="1" spc="-35" dirty="0">
                <a:solidFill>
                  <a:srgbClr val="747676"/>
                </a:solidFill>
                <a:latin typeface="Palatino Linotype"/>
                <a:cs typeface="Palatino Linotype"/>
                <a:hlinkClick r:id="rId3"/>
              </a:rPr>
              <a:t>an</a:t>
            </a:r>
            <a:r>
              <a:rPr sz="2800" i="1" spc="-80" dirty="0">
                <a:solidFill>
                  <a:srgbClr val="747676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sz="2800" i="1" u="heavy" spc="-60" dirty="0">
                <a:solidFill>
                  <a:srgbClr val="FF7F00"/>
                </a:solidFill>
                <a:uFill>
                  <a:solidFill>
                    <a:srgbClr val="FF7F00"/>
                  </a:solidFill>
                </a:uFill>
                <a:latin typeface="Palatino Linotype"/>
                <a:cs typeface="Palatino Linotype"/>
                <a:hlinkClick r:id="rId3"/>
              </a:rPr>
              <a:t>eHRAF </a:t>
            </a:r>
            <a:r>
              <a:rPr sz="2800" i="1" spc="-25" dirty="0">
                <a:solidFill>
                  <a:srgbClr val="FF7F00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sz="2800" i="1" u="heavy" spc="-20" dirty="0">
                <a:solidFill>
                  <a:srgbClr val="FF7F00"/>
                </a:solidFill>
                <a:uFill>
                  <a:solidFill>
                    <a:srgbClr val="FF7F00"/>
                  </a:solidFill>
                </a:uFill>
                <a:latin typeface="Palatino Linotype"/>
                <a:cs typeface="Palatino Linotype"/>
                <a:hlinkClick r:id="rId3"/>
              </a:rPr>
              <a:t>World </a:t>
            </a:r>
            <a:r>
              <a:rPr sz="2800" i="1" u="heavy" spc="-70" dirty="0">
                <a:solidFill>
                  <a:srgbClr val="FF7F00"/>
                </a:solidFill>
                <a:uFill>
                  <a:solidFill>
                    <a:srgbClr val="FF7F00"/>
                  </a:solidFill>
                </a:uFill>
                <a:latin typeface="Palatino Linotype"/>
                <a:cs typeface="Palatino Linotype"/>
                <a:hlinkClick r:id="rId3"/>
              </a:rPr>
              <a:t>Cultures</a:t>
            </a:r>
            <a:r>
              <a:rPr sz="2800" i="1" spc="-70" dirty="0">
                <a:solidFill>
                  <a:srgbClr val="FF7F00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sz="2800" i="1" spc="-65" dirty="0">
                <a:solidFill>
                  <a:srgbClr val="747676"/>
                </a:solidFill>
                <a:latin typeface="Palatino Linotype"/>
                <a:cs typeface="Palatino Linotype"/>
                <a:hlinkClick r:id="rId3"/>
              </a:rPr>
              <a:t>Advanced </a:t>
            </a:r>
            <a:r>
              <a:rPr sz="2800" i="1" spc="-15" dirty="0">
                <a:solidFill>
                  <a:srgbClr val="747676"/>
                </a:solidFill>
                <a:latin typeface="Palatino Linotype"/>
                <a:cs typeface="Palatino Linotype"/>
                <a:hlinkClick r:id="rId3"/>
              </a:rPr>
              <a:t>Search. </a:t>
            </a:r>
            <a:r>
              <a:rPr sz="2800" i="1" spc="-75" dirty="0">
                <a:solidFill>
                  <a:srgbClr val="747676"/>
                </a:solidFill>
                <a:latin typeface="Palatino Linotype"/>
                <a:cs typeface="Palatino Linotype"/>
                <a:hlinkClick r:id="rId3"/>
              </a:rPr>
              <a:t>Most </a:t>
            </a:r>
            <a:r>
              <a:rPr sz="2800" i="1" spc="-60" dirty="0">
                <a:solidFill>
                  <a:srgbClr val="747676"/>
                </a:solidFill>
                <a:latin typeface="Palatino Linotype"/>
                <a:cs typeface="Palatino Linotype"/>
                <a:hlinkClick r:id="rId3"/>
              </a:rPr>
              <a:t>answers </a:t>
            </a:r>
            <a:r>
              <a:rPr sz="2800" i="1" spc="-65" dirty="0">
                <a:solidFill>
                  <a:srgbClr val="747676"/>
                </a:solidFill>
                <a:latin typeface="Palatino Linotype"/>
                <a:cs typeface="Palatino Linotype"/>
                <a:hlinkClick r:id="rId3"/>
              </a:rPr>
              <a:t>can </a:t>
            </a:r>
            <a:r>
              <a:rPr sz="2800" i="1" dirty="0">
                <a:solidFill>
                  <a:srgbClr val="747676"/>
                </a:solidFill>
                <a:latin typeface="Palatino Linotype"/>
                <a:cs typeface="Palatino Linotype"/>
                <a:hlinkClick r:id="rId3"/>
              </a:rPr>
              <a:t>be </a:t>
            </a:r>
            <a:r>
              <a:rPr sz="2800" i="1" spc="-20" dirty="0">
                <a:solidFill>
                  <a:srgbClr val="747676"/>
                </a:solidFill>
                <a:latin typeface="Palatino Linotype"/>
                <a:cs typeface="Palatino Linotype"/>
                <a:hlinkClick r:id="rId3"/>
              </a:rPr>
              <a:t>located </a:t>
            </a:r>
            <a:r>
              <a:rPr sz="2800" i="1" spc="-70" dirty="0">
                <a:solidFill>
                  <a:srgbClr val="747676"/>
                </a:solidFill>
                <a:latin typeface="Palatino Linotype"/>
                <a:cs typeface="Palatino Linotype"/>
                <a:hlinkClick r:id="rId3"/>
              </a:rPr>
              <a:t>by </a:t>
            </a:r>
            <a:r>
              <a:rPr sz="2800" i="1" spc="-55" dirty="0">
                <a:solidFill>
                  <a:srgbClr val="747676"/>
                </a:solidFill>
                <a:latin typeface="Palatino Linotype"/>
                <a:cs typeface="Palatino Linotype"/>
                <a:hlinkClick r:id="rId3"/>
              </a:rPr>
              <a:t>searching</a:t>
            </a:r>
            <a:r>
              <a:rPr sz="2800" i="1" spc="-475" dirty="0">
                <a:solidFill>
                  <a:srgbClr val="747676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sz="2800" i="1" spc="25" dirty="0">
                <a:solidFill>
                  <a:srgbClr val="747676"/>
                </a:solidFill>
                <a:latin typeface="Palatino Linotype"/>
                <a:cs typeface="Palatino Linotype"/>
                <a:hlinkClick r:id="rId3"/>
              </a:rPr>
              <a:t>for</a:t>
            </a:r>
            <a:r>
              <a:rPr sz="2800" i="1" spc="-85" dirty="0">
                <a:solidFill>
                  <a:srgbClr val="747676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sz="2800" i="1" spc="-10" dirty="0">
                <a:solidFill>
                  <a:srgbClr val="747676"/>
                </a:solidFill>
                <a:latin typeface="Palatino Linotype"/>
                <a:cs typeface="Palatino Linotype"/>
                <a:hlinkClick r:id="rId3"/>
              </a:rPr>
              <a:t>the </a:t>
            </a:r>
            <a:r>
              <a:rPr sz="2800" i="1" spc="-5" dirty="0">
                <a:solidFill>
                  <a:srgbClr val="747676"/>
                </a:solidFill>
                <a:latin typeface="Palatino Linotype"/>
                <a:cs typeface="Palatino Linotype"/>
              </a:rPr>
              <a:t> </a:t>
            </a:r>
            <a:r>
              <a:rPr sz="2800" i="1" spc="-65" dirty="0">
                <a:solidFill>
                  <a:srgbClr val="747676"/>
                </a:solidFill>
                <a:latin typeface="Palatino Linotype"/>
                <a:cs typeface="Palatino Linotype"/>
              </a:rPr>
              <a:t>Culture </a:t>
            </a:r>
            <a:r>
              <a:rPr sz="2800" i="1" spc="-70" dirty="0">
                <a:solidFill>
                  <a:srgbClr val="747676"/>
                </a:solidFill>
                <a:latin typeface="Palatino Linotype"/>
                <a:cs typeface="Palatino Linotype"/>
              </a:rPr>
              <a:t>Name </a:t>
            </a:r>
            <a:r>
              <a:rPr sz="2800" i="1" spc="-75" dirty="0">
                <a:solidFill>
                  <a:srgbClr val="747676"/>
                </a:solidFill>
                <a:latin typeface="Palatino Linotype"/>
                <a:cs typeface="Palatino Linotype"/>
              </a:rPr>
              <a:t>in </a:t>
            </a:r>
            <a:r>
              <a:rPr sz="2800" i="1" spc="-35" dirty="0">
                <a:solidFill>
                  <a:srgbClr val="747676"/>
                </a:solidFill>
                <a:latin typeface="Palatino Linotype"/>
                <a:cs typeface="Palatino Linotype"/>
              </a:rPr>
              <a:t>combination </a:t>
            </a:r>
            <a:r>
              <a:rPr sz="2800" i="1" spc="-15" dirty="0">
                <a:solidFill>
                  <a:srgbClr val="747676"/>
                </a:solidFill>
                <a:latin typeface="Palatino Linotype"/>
                <a:cs typeface="Palatino Linotype"/>
              </a:rPr>
              <a:t>with </a:t>
            </a:r>
            <a:r>
              <a:rPr sz="2800" i="1" spc="-10" dirty="0">
                <a:solidFill>
                  <a:srgbClr val="747676"/>
                </a:solidFill>
                <a:latin typeface="Palatino Linotype"/>
                <a:cs typeface="Palatino Linotype"/>
              </a:rPr>
              <a:t>the </a:t>
            </a:r>
            <a:r>
              <a:rPr sz="2800" i="1" spc="-140" dirty="0">
                <a:solidFill>
                  <a:srgbClr val="747676"/>
                </a:solidFill>
                <a:latin typeface="Palatino Linotype"/>
                <a:cs typeface="Palatino Linotype"/>
              </a:rPr>
              <a:t>OCM </a:t>
            </a:r>
            <a:r>
              <a:rPr sz="2800" i="1" spc="-50" dirty="0">
                <a:solidFill>
                  <a:srgbClr val="747676"/>
                </a:solidFill>
                <a:latin typeface="Palatino Linotype"/>
                <a:cs typeface="Palatino Linotype"/>
              </a:rPr>
              <a:t>subject category</a:t>
            </a:r>
            <a:r>
              <a:rPr sz="2800" i="1" spc="-300" dirty="0">
                <a:solidFill>
                  <a:srgbClr val="747676"/>
                </a:solidFill>
                <a:latin typeface="Palatino Linotype"/>
                <a:cs typeface="Palatino Linotype"/>
              </a:rPr>
              <a:t> </a:t>
            </a:r>
            <a:r>
              <a:rPr sz="2800" i="1" spc="-130" dirty="0">
                <a:solidFill>
                  <a:srgbClr val="747676"/>
                </a:solidFill>
                <a:latin typeface="Palatino Linotype"/>
                <a:cs typeface="Palatino Linotype"/>
              </a:rPr>
              <a:t>“Arranging</a:t>
            </a:r>
            <a:r>
              <a:rPr sz="2800" i="1" spc="-85" dirty="0">
                <a:solidFill>
                  <a:srgbClr val="747676"/>
                </a:solidFill>
                <a:latin typeface="Palatino Linotype"/>
                <a:cs typeface="Palatino Linotype"/>
              </a:rPr>
              <a:t> </a:t>
            </a:r>
            <a:r>
              <a:rPr sz="2800" i="1" spc="75" dirty="0">
                <a:solidFill>
                  <a:srgbClr val="747676"/>
                </a:solidFill>
                <a:latin typeface="Palatino Linotype"/>
                <a:cs typeface="Palatino Linotype"/>
              </a:rPr>
              <a:t>a </a:t>
            </a:r>
            <a:r>
              <a:rPr sz="2800" i="1" spc="40" dirty="0">
                <a:solidFill>
                  <a:srgbClr val="747676"/>
                </a:solidFill>
                <a:latin typeface="Palatino Linotype"/>
                <a:cs typeface="Palatino Linotype"/>
              </a:rPr>
              <a:t> </a:t>
            </a:r>
            <a:r>
              <a:rPr sz="2800" i="1" spc="-50" dirty="0">
                <a:solidFill>
                  <a:srgbClr val="747676"/>
                </a:solidFill>
                <a:latin typeface="Palatino Linotype"/>
                <a:cs typeface="Palatino Linotype"/>
              </a:rPr>
              <a:t>Marriage” </a:t>
            </a:r>
            <a:r>
              <a:rPr sz="2800" i="1" spc="-75" dirty="0">
                <a:solidFill>
                  <a:srgbClr val="747676"/>
                </a:solidFill>
                <a:latin typeface="Palatino Linotype"/>
                <a:cs typeface="Palatino Linotype"/>
              </a:rPr>
              <a:t>in </a:t>
            </a:r>
            <a:r>
              <a:rPr sz="2800" i="1" spc="-10" dirty="0">
                <a:solidFill>
                  <a:srgbClr val="747676"/>
                </a:solidFill>
                <a:latin typeface="Palatino Linotype"/>
                <a:cs typeface="Palatino Linotype"/>
              </a:rPr>
              <a:t>the </a:t>
            </a:r>
            <a:r>
              <a:rPr sz="2800" i="1" spc="-45" dirty="0">
                <a:solidFill>
                  <a:srgbClr val="747676"/>
                </a:solidFill>
                <a:latin typeface="Palatino Linotype"/>
                <a:cs typeface="Palatino Linotype"/>
              </a:rPr>
              <a:t>Add </a:t>
            </a:r>
            <a:r>
              <a:rPr sz="2800" i="1" spc="-50" dirty="0">
                <a:solidFill>
                  <a:srgbClr val="747676"/>
                </a:solidFill>
                <a:latin typeface="Palatino Linotype"/>
                <a:cs typeface="Palatino Linotype"/>
              </a:rPr>
              <a:t>Subjects </a:t>
            </a:r>
            <a:r>
              <a:rPr sz="2800" i="1" spc="-90" dirty="0">
                <a:solidFill>
                  <a:srgbClr val="747676"/>
                </a:solidFill>
                <a:latin typeface="Palatino Linotype"/>
                <a:cs typeface="Palatino Linotype"/>
              </a:rPr>
              <a:t>column </a:t>
            </a:r>
            <a:r>
              <a:rPr sz="2800" i="1" spc="55" dirty="0">
                <a:solidFill>
                  <a:srgbClr val="747676"/>
                </a:solidFill>
                <a:latin typeface="Palatino Linotype"/>
                <a:cs typeface="Palatino Linotype"/>
              </a:rPr>
              <a:t>of</a:t>
            </a:r>
            <a:r>
              <a:rPr sz="2800" i="1" spc="-459" dirty="0">
                <a:solidFill>
                  <a:srgbClr val="747676"/>
                </a:solidFill>
                <a:latin typeface="Palatino Linotype"/>
                <a:cs typeface="Palatino Linotype"/>
              </a:rPr>
              <a:t> </a:t>
            </a:r>
            <a:r>
              <a:rPr sz="2800" i="1" spc="-10" dirty="0">
                <a:solidFill>
                  <a:srgbClr val="747676"/>
                </a:solidFill>
                <a:latin typeface="Palatino Linotype"/>
                <a:cs typeface="Palatino Linotype"/>
              </a:rPr>
              <a:t>the </a:t>
            </a:r>
            <a:r>
              <a:rPr sz="2800" i="1" spc="-65" dirty="0">
                <a:solidFill>
                  <a:srgbClr val="747676"/>
                </a:solidFill>
                <a:latin typeface="Palatino Linotype"/>
                <a:cs typeface="Palatino Linotype"/>
              </a:rPr>
              <a:t>Advanced </a:t>
            </a:r>
            <a:r>
              <a:rPr sz="2800" i="1" spc="-30" dirty="0">
                <a:solidFill>
                  <a:srgbClr val="747676"/>
                </a:solidFill>
                <a:latin typeface="Palatino Linotype"/>
                <a:cs typeface="Palatino Linotype"/>
              </a:rPr>
              <a:t>Search </a:t>
            </a:r>
            <a:r>
              <a:rPr sz="2800" i="1" spc="-35" dirty="0">
                <a:solidFill>
                  <a:srgbClr val="747676"/>
                </a:solidFill>
                <a:latin typeface="Palatino Linotype"/>
                <a:cs typeface="Palatino Linotype"/>
              </a:rPr>
              <a:t>Form. </a:t>
            </a:r>
            <a:r>
              <a:rPr sz="2800" i="1" spc="-40" dirty="0">
                <a:solidFill>
                  <a:srgbClr val="747676"/>
                </a:solidFill>
                <a:latin typeface="Palatino Linotype"/>
                <a:cs typeface="Palatino Linotype"/>
              </a:rPr>
              <a:t>For</a:t>
            </a:r>
            <a:r>
              <a:rPr sz="2800" i="1" spc="-85" dirty="0">
                <a:solidFill>
                  <a:srgbClr val="747676"/>
                </a:solidFill>
                <a:latin typeface="Palatino Linotype"/>
                <a:cs typeface="Palatino Linotype"/>
              </a:rPr>
              <a:t> </a:t>
            </a:r>
            <a:r>
              <a:rPr sz="2800" i="1" spc="-25" dirty="0">
                <a:solidFill>
                  <a:srgbClr val="747676"/>
                </a:solidFill>
                <a:latin typeface="Palatino Linotype"/>
                <a:cs typeface="Palatino Linotype"/>
              </a:rPr>
              <a:t>further </a:t>
            </a:r>
            <a:r>
              <a:rPr sz="2800" i="1" spc="-20" dirty="0">
                <a:solidFill>
                  <a:srgbClr val="747676"/>
                </a:solidFill>
                <a:latin typeface="Palatino Linotype"/>
                <a:cs typeface="Palatino Linotype"/>
              </a:rPr>
              <a:t> </a:t>
            </a:r>
            <a:r>
              <a:rPr sz="2800" i="1" spc="-15" dirty="0">
                <a:solidFill>
                  <a:srgbClr val="747676"/>
                </a:solidFill>
                <a:latin typeface="Palatino Linotype"/>
                <a:cs typeface="Palatino Linotype"/>
              </a:rPr>
              <a:t>help,</a:t>
            </a:r>
            <a:r>
              <a:rPr sz="2800" i="1" spc="-85" dirty="0">
                <a:solidFill>
                  <a:srgbClr val="747676"/>
                </a:solidFill>
                <a:latin typeface="Palatino Linotype"/>
                <a:cs typeface="Palatino Linotype"/>
              </a:rPr>
              <a:t> </a:t>
            </a:r>
            <a:r>
              <a:rPr sz="2800" i="1" u="heavy" spc="-35" dirty="0">
                <a:solidFill>
                  <a:srgbClr val="FF7F00"/>
                </a:solidFill>
                <a:uFill>
                  <a:solidFill>
                    <a:srgbClr val="FF7F00"/>
                  </a:solidFill>
                </a:uFill>
                <a:latin typeface="Palatino Linotype"/>
                <a:cs typeface="Palatino Linotype"/>
                <a:hlinkClick r:id="rId4"/>
              </a:rPr>
              <a:t>click</a:t>
            </a:r>
            <a:r>
              <a:rPr sz="2800" i="1" u="heavy" spc="-85" dirty="0">
                <a:solidFill>
                  <a:srgbClr val="FF7F00"/>
                </a:solidFill>
                <a:uFill>
                  <a:solidFill>
                    <a:srgbClr val="FF7F00"/>
                  </a:solidFill>
                </a:uFill>
                <a:latin typeface="Palatino Linotype"/>
                <a:cs typeface="Palatino Linotype"/>
                <a:hlinkClick r:id="rId4"/>
              </a:rPr>
              <a:t> </a:t>
            </a:r>
            <a:r>
              <a:rPr sz="2800" i="1" u="heavy" spc="-35" dirty="0">
                <a:solidFill>
                  <a:srgbClr val="FF7F00"/>
                </a:solidFill>
                <a:uFill>
                  <a:solidFill>
                    <a:srgbClr val="FF7F00"/>
                  </a:solidFill>
                </a:uFill>
                <a:latin typeface="Palatino Linotype"/>
                <a:cs typeface="Palatino Linotype"/>
                <a:hlinkClick r:id="rId4"/>
              </a:rPr>
              <a:t>here</a:t>
            </a:r>
            <a:r>
              <a:rPr sz="2800" i="1" u="heavy" spc="-85" dirty="0">
                <a:solidFill>
                  <a:srgbClr val="FF7F00"/>
                </a:solidFill>
                <a:uFill>
                  <a:solidFill>
                    <a:srgbClr val="FF7F00"/>
                  </a:solidFill>
                </a:uFill>
                <a:latin typeface="Palatino Linotype"/>
                <a:cs typeface="Palatino Linotype"/>
                <a:hlinkClick r:id="rId4"/>
              </a:rPr>
              <a:t> </a:t>
            </a:r>
            <a:r>
              <a:rPr sz="2800" i="1" u="heavy" spc="25" dirty="0">
                <a:solidFill>
                  <a:srgbClr val="FF7F00"/>
                </a:solidFill>
                <a:uFill>
                  <a:solidFill>
                    <a:srgbClr val="FF7F00"/>
                  </a:solidFill>
                </a:uFill>
                <a:latin typeface="Palatino Linotype"/>
                <a:cs typeface="Palatino Linotype"/>
                <a:hlinkClick r:id="rId4"/>
              </a:rPr>
              <a:t>for</a:t>
            </a:r>
            <a:r>
              <a:rPr sz="2800" i="1" u="heavy" spc="-85" dirty="0">
                <a:solidFill>
                  <a:srgbClr val="FF7F00"/>
                </a:solidFill>
                <a:uFill>
                  <a:solidFill>
                    <a:srgbClr val="FF7F00"/>
                  </a:solidFill>
                </a:uFill>
                <a:latin typeface="Palatino Linotype"/>
                <a:cs typeface="Palatino Linotype"/>
                <a:hlinkClick r:id="rId4"/>
              </a:rPr>
              <a:t> </a:t>
            </a:r>
            <a:r>
              <a:rPr sz="2800" i="1" u="heavy" spc="75" dirty="0">
                <a:solidFill>
                  <a:srgbClr val="FF7F00"/>
                </a:solidFill>
                <a:uFill>
                  <a:solidFill>
                    <a:srgbClr val="FF7F00"/>
                  </a:solidFill>
                </a:uFill>
                <a:latin typeface="Palatino Linotype"/>
                <a:cs typeface="Palatino Linotype"/>
                <a:hlinkClick r:id="rId4"/>
              </a:rPr>
              <a:t>a</a:t>
            </a:r>
            <a:r>
              <a:rPr sz="2800" i="1" u="heavy" spc="-85" dirty="0">
                <a:solidFill>
                  <a:srgbClr val="FF7F00"/>
                </a:solidFill>
                <a:uFill>
                  <a:solidFill>
                    <a:srgbClr val="FF7F00"/>
                  </a:solidFill>
                </a:uFill>
                <a:latin typeface="Palatino Linotype"/>
                <a:cs typeface="Palatino Linotype"/>
                <a:hlinkClick r:id="rId4"/>
              </a:rPr>
              <a:t> </a:t>
            </a:r>
            <a:r>
              <a:rPr sz="2800" i="1" u="heavy" spc="-40" dirty="0">
                <a:solidFill>
                  <a:srgbClr val="FF7F00"/>
                </a:solidFill>
                <a:uFill>
                  <a:solidFill>
                    <a:srgbClr val="FF7F00"/>
                  </a:solidFill>
                </a:uFill>
                <a:latin typeface="Palatino Linotype"/>
                <a:cs typeface="Palatino Linotype"/>
                <a:hlinkClick r:id="rId4"/>
              </a:rPr>
              <a:t>video</a:t>
            </a:r>
            <a:r>
              <a:rPr sz="2800" i="1" u="heavy" spc="-85" dirty="0">
                <a:solidFill>
                  <a:srgbClr val="FF7F00"/>
                </a:solidFill>
                <a:uFill>
                  <a:solidFill>
                    <a:srgbClr val="FF7F00"/>
                  </a:solidFill>
                </a:uFill>
                <a:latin typeface="Palatino Linotype"/>
                <a:cs typeface="Palatino Linotype"/>
                <a:hlinkClick r:id="rId4"/>
              </a:rPr>
              <a:t> </a:t>
            </a:r>
            <a:r>
              <a:rPr sz="2800" i="1" u="heavy" spc="-70" dirty="0">
                <a:solidFill>
                  <a:srgbClr val="FF7F00"/>
                </a:solidFill>
                <a:uFill>
                  <a:solidFill>
                    <a:srgbClr val="FF7F00"/>
                  </a:solidFill>
                </a:uFill>
                <a:latin typeface="Palatino Linotype"/>
                <a:cs typeface="Palatino Linotype"/>
                <a:hlinkClick r:id="rId4"/>
              </a:rPr>
              <a:t>guide</a:t>
            </a:r>
            <a:r>
              <a:rPr sz="2800" i="1" spc="-85" dirty="0">
                <a:solidFill>
                  <a:srgbClr val="FF7F00"/>
                </a:solidFill>
                <a:latin typeface="Palatino Linotype"/>
                <a:cs typeface="Palatino Linotype"/>
                <a:hlinkClick r:id="rId4"/>
              </a:rPr>
              <a:t> </a:t>
            </a:r>
            <a:r>
              <a:rPr sz="2800" i="1" spc="15" dirty="0">
                <a:solidFill>
                  <a:srgbClr val="747676"/>
                </a:solidFill>
                <a:latin typeface="Palatino Linotype"/>
                <a:cs typeface="Palatino Linotype"/>
              </a:rPr>
              <a:t>to</a:t>
            </a:r>
            <a:r>
              <a:rPr sz="2800" i="1" spc="-85" dirty="0">
                <a:solidFill>
                  <a:srgbClr val="747676"/>
                </a:solidFill>
                <a:latin typeface="Palatino Linotype"/>
                <a:cs typeface="Palatino Linotype"/>
              </a:rPr>
              <a:t> </a:t>
            </a:r>
            <a:r>
              <a:rPr sz="2800" i="1" spc="-65" dirty="0">
                <a:solidFill>
                  <a:srgbClr val="747676"/>
                </a:solidFill>
                <a:latin typeface="Palatino Linotype"/>
                <a:cs typeface="Palatino Linotype"/>
              </a:rPr>
              <a:t>Advanced</a:t>
            </a:r>
            <a:r>
              <a:rPr sz="2800" i="1" spc="-85" dirty="0">
                <a:solidFill>
                  <a:srgbClr val="747676"/>
                </a:solidFill>
                <a:latin typeface="Palatino Linotype"/>
                <a:cs typeface="Palatino Linotype"/>
              </a:rPr>
              <a:t> </a:t>
            </a:r>
            <a:r>
              <a:rPr sz="2800" i="1" spc="-40" dirty="0">
                <a:solidFill>
                  <a:srgbClr val="747676"/>
                </a:solidFill>
                <a:latin typeface="Palatino Linotype"/>
                <a:cs typeface="Palatino Linotype"/>
              </a:rPr>
              <a:t>Searches</a:t>
            </a:r>
            <a:r>
              <a:rPr sz="2800" i="1" spc="-85" dirty="0">
                <a:solidFill>
                  <a:srgbClr val="747676"/>
                </a:solidFill>
                <a:latin typeface="Palatino Linotype"/>
                <a:cs typeface="Palatino Linotype"/>
              </a:rPr>
              <a:t> </a:t>
            </a:r>
            <a:r>
              <a:rPr sz="2800" i="1" spc="-75" dirty="0">
                <a:solidFill>
                  <a:srgbClr val="747676"/>
                </a:solidFill>
                <a:latin typeface="Palatino Linotype"/>
                <a:cs typeface="Palatino Linotype"/>
              </a:rPr>
              <a:t>in</a:t>
            </a:r>
            <a:r>
              <a:rPr sz="2800" i="1" spc="-85" dirty="0">
                <a:solidFill>
                  <a:srgbClr val="747676"/>
                </a:solidFill>
                <a:latin typeface="Palatino Linotype"/>
                <a:cs typeface="Palatino Linotype"/>
              </a:rPr>
              <a:t> </a:t>
            </a:r>
            <a:r>
              <a:rPr sz="2800" i="1" spc="-60" dirty="0">
                <a:solidFill>
                  <a:srgbClr val="747676"/>
                </a:solidFill>
                <a:latin typeface="Palatino Linotype"/>
                <a:cs typeface="Palatino Linotype"/>
              </a:rPr>
              <a:t>eHRAF</a:t>
            </a:r>
            <a:r>
              <a:rPr sz="2800" i="1" spc="-85" dirty="0">
                <a:solidFill>
                  <a:srgbClr val="747676"/>
                </a:solidFill>
                <a:latin typeface="Palatino Linotype"/>
                <a:cs typeface="Palatino Linotype"/>
              </a:rPr>
              <a:t> </a:t>
            </a:r>
            <a:r>
              <a:rPr sz="2800" i="1" spc="-20" dirty="0">
                <a:solidFill>
                  <a:srgbClr val="747676"/>
                </a:solidFill>
                <a:latin typeface="Palatino Linotype"/>
                <a:cs typeface="Palatino Linotype"/>
              </a:rPr>
              <a:t>World</a:t>
            </a:r>
            <a:r>
              <a:rPr sz="2800" i="1" spc="-85" dirty="0">
                <a:solidFill>
                  <a:srgbClr val="747676"/>
                </a:solidFill>
                <a:latin typeface="Palatino Linotype"/>
                <a:cs typeface="Palatino Linotype"/>
              </a:rPr>
              <a:t> </a:t>
            </a:r>
            <a:r>
              <a:rPr sz="2800" i="1" spc="-55" dirty="0">
                <a:solidFill>
                  <a:srgbClr val="747676"/>
                </a:solidFill>
                <a:latin typeface="Palatino Linotype"/>
                <a:cs typeface="Palatino Linotype"/>
              </a:rPr>
              <a:t>Cultures.</a:t>
            </a:r>
            <a:endParaRPr sz="28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4389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29450" y="2447663"/>
            <a:ext cx="5397500" cy="0"/>
          </a:xfrm>
          <a:custGeom>
            <a:avLst/>
            <a:gdLst/>
            <a:ahLst/>
            <a:cxnLst/>
            <a:rect l="l" t="t" r="r" b="b"/>
            <a:pathLst>
              <a:path w="5397500">
                <a:moveTo>
                  <a:pt x="0" y="0"/>
                </a:moveTo>
                <a:lnTo>
                  <a:pt x="5397500" y="0"/>
                </a:lnTo>
              </a:path>
            </a:pathLst>
          </a:custGeom>
          <a:ln w="38100">
            <a:solidFill>
              <a:srgbClr val="74767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75029" y="355600"/>
            <a:ext cx="11254740" cy="1522533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6198870" marR="5080">
              <a:lnSpc>
                <a:spcPts val="6200"/>
              </a:lnSpc>
              <a:spcBef>
                <a:spcPts val="340"/>
              </a:spcBef>
            </a:pPr>
            <a:r>
              <a:rPr sz="3000" dirty="0"/>
              <a:t>ARRANGING MARRIAGE  WITH GANDA AND DOGON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27900" y="9584370"/>
            <a:ext cx="5601335" cy="1816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Teaching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Exercise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provided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by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9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Human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Relations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Area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Files</a:t>
            </a:r>
            <a:r>
              <a:rPr sz="900" spc="5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at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Yale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University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5C5C5C"/>
                </a:solidFill>
                <a:latin typeface="Palatino Linotype"/>
                <a:cs typeface="Palatino Linotype"/>
              </a:rPr>
              <a:t>in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New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Haven,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CT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3900" y="2743200"/>
            <a:ext cx="5308600" cy="433070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 marR="5080">
              <a:lnSpc>
                <a:spcPts val="3600"/>
              </a:lnSpc>
              <a:spcBef>
                <a:spcPts val="720"/>
              </a:spcBef>
            </a:pPr>
            <a:r>
              <a:rPr sz="3500" b="1" spc="75" dirty="0">
                <a:solidFill>
                  <a:srgbClr val="5C5C5C"/>
                </a:solidFill>
                <a:latin typeface="Palatino Linotype"/>
                <a:cs typeface="Palatino Linotype"/>
              </a:rPr>
              <a:t>Question </a:t>
            </a:r>
            <a:r>
              <a:rPr sz="3500" b="1" spc="235" dirty="0">
                <a:solidFill>
                  <a:srgbClr val="5C5C5C"/>
                </a:solidFill>
                <a:latin typeface="Palatino Linotype"/>
                <a:cs typeface="Palatino Linotype"/>
              </a:rPr>
              <a:t>1: </a:t>
            </a:r>
            <a:r>
              <a:rPr sz="35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3500" spc="-75" dirty="0">
                <a:solidFill>
                  <a:srgbClr val="5C5C5C"/>
                </a:solidFill>
                <a:latin typeface="Palatino Linotype"/>
                <a:cs typeface="Palatino Linotype"/>
              </a:rPr>
              <a:t>Ganda  </a:t>
            </a:r>
            <a:r>
              <a:rPr sz="3500" spc="-80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35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Dogon </a:t>
            </a:r>
            <a:r>
              <a:rPr sz="35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di</a:t>
            </a:r>
            <a:r>
              <a:rPr sz="3500" spc="-15" dirty="0">
                <a:solidFill>
                  <a:srgbClr val="5C5C5C"/>
                </a:solidFill>
                <a:latin typeface="Courier New"/>
                <a:cs typeface="Courier New"/>
              </a:rPr>
              <a:t>ﬀ</a:t>
            </a:r>
            <a:r>
              <a:rPr sz="35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er </a:t>
            </a:r>
            <a:r>
              <a:rPr sz="35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in </a:t>
            </a:r>
            <a:r>
              <a:rPr sz="3500" spc="-65" dirty="0">
                <a:solidFill>
                  <a:srgbClr val="5C5C5C"/>
                </a:solidFill>
                <a:latin typeface="Palatino Linotype"/>
                <a:cs typeface="Palatino Linotype"/>
              </a:rPr>
              <a:t>how  </a:t>
            </a:r>
            <a:r>
              <a:rPr sz="35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much </a:t>
            </a:r>
            <a:r>
              <a:rPr sz="35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freedom </a:t>
            </a:r>
            <a:r>
              <a:rPr sz="3500" dirty="0">
                <a:solidFill>
                  <a:srgbClr val="5C5C5C"/>
                </a:solidFill>
                <a:latin typeface="Palatino Linotype"/>
                <a:cs typeface="Palatino Linotype"/>
              </a:rPr>
              <a:t>males </a:t>
            </a:r>
            <a:r>
              <a:rPr sz="3500" spc="-80" dirty="0">
                <a:solidFill>
                  <a:srgbClr val="5C5C5C"/>
                </a:solidFill>
                <a:latin typeface="Palatino Linotype"/>
                <a:cs typeface="Palatino Linotype"/>
              </a:rPr>
              <a:t>and  </a:t>
            </a:r>
            <a:r>
              <a:rPr sz="35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females </a:t>
            </a:r>
            <a:r>
              <a:rPr sz="3500" spc="-75" dirty="0">
                <a:solidFill>
                  <a:srgbClr val="5C5C5C"/>
                </a:solidFill>
                <a:latin typeface="Palatino Linotype"/>
                <a:cs typeface="Palatino Linotype"/>
              </a:rPr>
              <a:t>have </a:t>
            </a:r>
            <a:r>
              <a:rPr sz="35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in </a:t>
            </a:r>
            <a:r>
              <a:rPr sz="3500" dirty="0">
                <a:solidFill>
                  <a:srgbClr val="5C5C5C"/>
                </a:solidFill>
                <a:latin typeface="Palatino Linotype"/>
                <a:cs typeface="Palatino Linotype"/>
              </a:rPr>
              <a:t>choosing </a:t>
            </a:r>
            <a:r>
              <a:rPr sz="3500" spc="-70" dirty="0">
                <a:solidFill>
                  <a:srgbClr val="5C5C5C"/>
                </a:solidFill>
                <a:latin typeface="Palatino Linotype"/>
                <a:cs typeface="Palatino Linotype"/>
              </a:rPr>
              <a:t>a  </a:t>
            </a:r>
            <a:r>
              <a:rPr sz="3500" spc="5" dirty="0">
                <a:solidFill>
                  <a:srgbClr val="5C5C5C"/>
                </a:solidFill>
                <a:latin typeface="Palatino Linotype"/>
                <a:cs typeface="Palatino Linotype"/>
              </a:rPr>
              <a:t>spouse. </a:t>
            </a:r>
            <a:r>
              <a:rPr sz="35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Briefly </a:t>
            </a:r>
            <a:r>
              <a:rPr sz="35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compare  </a:t>
            </a:r>
            <a:r>
              <a:rPr sz="35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their </a:t>
            </a:r>
            <a:r>
              <a:rPr sz="35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freedom </a:t>
            </a:r>
            <a:r>
              <a:rPr sz="35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35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choice.  </a:t>
            </a:r>
            <a:r>
              <a:rPr sz="3500" spc="225" dirty="0">
                <a:solidFill>
                  <a:srgbClr val="5C5C5C"/>
                </a:solidFill>
                <a:latin typeface="Palatino Linotype"/>
                <a:cs typeface="Palatino Linotype"/>
              </a:rPr>
              <a:t>(10</a:t>
            </a:r>
            <a:r>
              <a:rPr sz="3500" spc="8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3500" spc="50" dirty="0">
                <a:solidFill>
                  <a:srgbClr val="5C5C5C"/>
                </a:solidFill>
                <a:latin typeface="Palatino Linotype"/>
                <a:cs typeface="Palatino Linotype"/>
              </a:rPr>
              <a:t>minutes)</a:t>
            </a:r>
            <a:endParaRPr sz="3500">
              <a:latin typeface="Palatino Linotype"/>
              <a:cs typeface="Palatino Linotype"/>
            </a:endParaRPr>
          </a:p>
          <a:p>
            <a:pPr marL="114300" marR="749300">
              <a:lnSpc>
                <a:spcPct val="116700"/>
              </a:lnSpc>
              <a:spcBef>
                <a:spcPts val="2480"/>
              </a:spcBef>
            </a:pPr>
            <a:r>
              <a:rPr sz="2000" i="1" spc="-35" dirty="0">
                <a:solidFill>
                  <a:srgbClr val="5C5C5C"/>
                </a:solidFill>
                <a:latin typeface="Palatino Linotype"/>
                <a:cs typeface="Palatino Linotype"/>
              </a:rPr>
              <a:t>Buganda </a:t>
            </a:r>
            <a:r>
              <a:rPr sz="2000" i="1" spc="-45" dirty="0">
                <a:solidFill>
                  <a:srgbClr val="5C5C5C"/>
                </a:solidFill>
                <a:latin typeface="Palatino Linotype"/>
                <a:cs typeface="Palatino Linotype"/>
              </a:rPr>
              <a:t>wedding </a:t>
            </a:r>
            <a:r>
              <a:rPr sz="2000" i="1" spc="-10" dirty="0">
                <a:solidFill>
                  <a:srgbClr val="5C5C5C"/>
                </a:solidFill>
                <a:latin typeface="Palatino Linotype"/>
                <a:cs typeface="Palatino Linotype"/>
              </a:rPr>
              <a:t>cakes </a:t>
            </a:r>
            <a:r>
              <a:rPr sz="2000" i="1" spc="-55" dirty="0">
                <a:solidFill>
                  <a:srgbClr val="5C5C5C"/>
                </a:solidFill>
                <a:latin typeface="Palatino Linotype"/>
                <a:cs typeface="Palatino Linotype"/>
              </a:rPr>
              <a:t>in </a:t>
            </a:r>
            <a:r>
              <a:rPr sz="2000" i="1" spc="-10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200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shape </a:t>
            </a:r>
            <a:r>
              <a:rPr sz="2000" i="1" spc="40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2000" i="1" spc="-20" dirty="0">
                <a:solidFill>
                  <a:srgbClr val="5C5C5C"/>
                </a:solidFill>
                <a:latin typeface="Palatino Linotype"/>
                <a:cs typeface="Palatino Linotype"/>
              </a:rPr>
              <a:t>pots  </a:t>
            </a:r>
            <a:r>
              <a:rPr sz="20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and homes. </a:t>
            </a:r>
            <a:r>
              <a:rPr sz="2000" i="1" spc="75" dirty="0">
                <a:solidFill>
                  <a:srgbClr val="5C5C5C"/>
                </a:solidFill>
                <a:latin typeface="Palatino Linotype"/>
                <a:cs typeface="Palatino Linotype"/>
              </a:rPr>
              <a:t>2012. </a:t>
            </a:r>
            <a:r>
              <a:rPr sz="2000" i="1" spc="-60" dirty="0">
                <a:solidFill>
                  <a:srgbClr val="5C5C5C"/>
                </a:solidFill>
                <a:latin typeface="Palatino Linotype"/>
                <a:cs typeface="Palatino Linotype"/>
              </a:rPr>
              <a:t>Emmanuel </a:t>
            </a:r>
            <a:r>
              <a:rPr sz="2000" i="1" spc="0" dirty="0">
                <a:solidFill>
                  <a:srgbClr val="5C5C5C"/>
                </a:solidFill>
                <a:latin typeface="Palatino Linotype"/>
                <a:cs typeface="Palatino Linotype"/>
              </a:rPr>
              <a:t>Adiba. </a:t>
            </a:r>
            <a:r>
              <a:rPr sz="20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CC</a:t>
            </a:r>
            <a:r>
              <a:rPr sz="2000" i="1" spc="-3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000" i="1" spc="75" dirty="0">
                <a:solidFill>
                  <a:srgbClr val="5C5C5C"/>
                </a:solidFill>
                <a:latin typeface="Palatino Linotype"/>
                <a:cs typeface="Palatino Linotype"/>
              </a:rPr>
              <a:t>3.0</a:t>
            </a:r>
            <a:endParaRPr sz="20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67599" y="121920"/>
            <a:ext cx="5461635" cy="947054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12700" marR="5080"/>
            <a:r>
              <a:rPr sz="2400" dirty="0"/>
              <a:t>ARRANGING</a:t>
            </a:r>
            <a:r>
              <a:rPr sz="2400" spc="-509" dirty="0"/>
              <a:t> </a:t>
            </a:r>
            <a:r>
              <a:rPr lang="en-US" sz="2400" spc="-509" dirty="0" smtClean="0"/>
              <a:t> </a:t>
            </a:r>
            <a:r>
              <a:rPr sz="2400" dirty="0" smtClean="0"/>
              <a:t>MARRIAGE</a:t>
            </a:r>
            <a:r>
              <a:rPr lang="en-US" sz="2400" dirty="0" smtClean="0"/>
              <a:t> </a:t>
            </a:r>
            <a:r>
              <a:rPr sz="2400" spc="-1380" dirty="0" smtClean="0"/>
              <a:t> </a:t>
            </a:r>
            <a:r>
              <a:rPr sz="2400" spc="-1370" dirty="0" smtClean="0"/>
              <a:t> </a:t>
            </a:r>
            <a:r>
              <a:rPr sz="2400" dirty="0" smtClean="0"/>
              <a:t>WITH</a:t>
            </a:r>
            <a:r>
              <a:rPr lang="en-US" sz="2400" dirty="0" smtClean="0"/>
              <a:t> </a:t>
            </a:r>
            <a:r>
              <a:rPr sz="2400" spc="-1120" dirty="0" smtClean="0"/>
              <a:t> </a:t>
            </a:r>
            <a:r>
              <a:rPr sz="2400" dirty="0"/>
              <a:t>MAASAI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86385" y="2044305"/>
            <a:ext cx="4635500" cy="303339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690"/>
              </a:spcBef>
              <a:tabLst>
                <a:tab pos="2532380" algn="l"/>
              </a:tabLst>
            </a:pPr>
            <a:r>
              <a:rPr sz="3200" b="1" spc="80" dirty="0">
                <a:solidFill>
                  <a:srgbClr val="5C5C5C"/>
                </a:solidFill>
                <a:latin typeface="Palatino Linotype"/>
                <a:cs typeface="Palatino Linotype"/>
              </a:rPr>
              <a:t>Question</a:t>
            </a:r>
            <a:r>
              <a:rPr sz="3200" b="1" spc="1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3200" b="1" spc="305" dirty="0">
                <a:solidFill>
                  <a:srgbClr val="5C5C5C"/>
                </a:solidFill>
                <a:latin typeface="Palatino Linotype"/>
                <a:cs typeface="Palatino Linotype"/>
              </a:rPr>
              <a:t>2</a:t>
            </a:r>
            <a:r>
              <a:rPr sz="3200" b="1" spc="150" dirty="0">
                <a:solidFill>
                  <a:srgbClr val="5C5C5C"/>
                </a:solidFill>
                <a:latin typeface="Palatino Linotype"/>
                <a:cs typeface="Palatino Linotype"/>
              </a:rPr>
              <a:t>:</a:t>
            </a:r>
            <a:r>
              <a:rPr sz="3200" b="1" dirty="0">
                <a:solidFill>
                  <a:srgbClr val="5C5C5C"/>
                </a:solidFill>
                <a:latin typeface="Palatino Linotype"/>
                <a:cs typeface="Palatino Linotype"/>
              </a:rPr>
              <a:t>	</a:t>
            </a:r>
            <a:r>
              <a:rPr sz="3200" spc="-345" dirty="0">
                <a:solidFill>
                  <a:srgbClr val="5C5C5C"/>
                </a:solidFill>
                <a:latin typeface="Palatino Linotype"/>
                <a:cs typeface="Palatino Linotype"/>
              </a:rPr>
              <a:t>T</a:t>
            </a:r>
            <a:r>
              <a:rPr sz="32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echnicall</a:t>
            </a:r>
            <a:r>
              <a:rPr sz="3200" spc="-500" dirty="0">
                <a:solidFill>
                  <a:srgbClr val="5C5C5C"/>
                </a:solidFill>
                <a:latin typeface="Palatino Linotype"/>
                <a:cs typeface="Palatino Linotype"/>
              </a:rPr>
              <a:t>y</a:t>
            </a:r>
            <a:r>
              <a:rPr sz="3200" spc="90" dirty="0">
                <a:solidFill>
                  <a:srgbClr val="5C5C5C"/>
                </a:solidFill>
                <a:latin typeface="Palatino Linotype"/>
                <a:cs typeface="Palatino Linotype"/>
              </a:rPr>
              <a:t>,  </a:t>
            </a:r>
            <a:r>
              <a:rPr sz="320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a </a:t>
            </a:r>
            <a:r>
              <a:rPr sz="32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Maasai </a:t>
            </a:r>
            <a:r>
              <a:rPr sz="3200" spc="0" dirty="0">
                <a:solidFill>
                  <a:srgbClr val="5C5C5C"/>
                </a:solidFill>
                <a:latin typeface="Palatino Linotype"/>
                <a:cs typeface="Palatino Linotype"/>
              </a:rPr>
              <a:t>male </a:t>
            </a:r>
            <a:r>
              <a:rPr sz="32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has </a:t>
            </a:r>
            <a:r>
              <a:rPr sz="3200" spc="5" dirty="0">
                <a:solidFill>
                  <a:srgbClr val="5C5C5C"/>
                </a:solidFill>
                <a:latin typeface="Palatino Linotype"/>
                <a:cs typeface="Palatino Linotype"/>
              </a:rPr>
              <a:t>free  </a:t>
            </a:r>
            <a:r>
              <a:rPr sz="32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choice in </a:t>
            </a:r>
            <a:r>
              <a:rPr sz="32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choosing </a:t>
            </a:r>
            <a:r>
              <a:rPr sz="320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a  </a:t>
            </a:r>
            <a:r>
              <a:rPr sz="32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spouse, but </a:t>
            </a:r>
            <a:r>
              <a:rPr sz="3200" spc="50" dirty="0">
                <a:solidFill>
                  <a:srgbClr val="5C5C5C"/>
                </a:solidFill>
                <a:latin typeface="Palatino Linotype"/>
                <a:cs typeface="Palatino Linotype"/>
              </a:rPr>
              <a:t>that </a:t>
            </a:r>
            <a:r>
              <a:rPr sz="3200" dirty="0">
                <a:solidFill>
                  <a:srgbClr val="5C5C5C"/>
                </a:solidFill>
                <a:latin typeface="Palatino Linotype"/>
                <a:cs typeface="Palatino Linotype"/>
              </a:rPr>
              <a:t>“choice”  </a:t>
            </a:r>
            <a:r>
              <a:rPr sz="3200" spc="50" dirty="0">
                <a:solidFill>
                  <a:srgbClr val="5C5C5C"/>
                </a:solidFill>
                <a:latin typeface="Palatino Linotype"/>
                <a:cs typeface="Palatino Linotype"/>
              </a:rPr>
              <a:t>is </a:t>
            </a:r>
            <a:r>
              <a:rPr sz="32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considerably </a:t>
            </a:r>
            <a:r>
              <a:rPr sz="32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di</a:t>
            </a:r>
            <a:r>
              <a:rPr sz="3200" spc="15" dirty="0">
                <a:solidFill>
                  <a:srgbClr val="5C5C5C"/>
                </a:solidFill>
                <a:latin typeface="Courier New"/>
                <a:cs typeface="Courier New"/>
              </a:rPr>
              <a:t>ﬀ</a:t>
            </a:r>
            <a:r>
              <a:rPr sz="32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erent  </a:t>
            </a:r>
            <a:r>
              <a:rPr sz="3200" dirty="0">
                <a:solidFill>
                  <a:srgbClr val="5C5C5C"/>
                </a:solidFill>
                <a:latin typeface="Palatino Linotype"/>
                <a:cs typeface="Palatino Linotype"/>
              </a:rPr>
              <a:t>from </a:t>
            </a:r>
            <a:r>
              <a:rPr sz="32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what </a:t>
            </a:r>
            <a:r>
              <a:rPr sz="32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most </a:t>
            </a:r>
            <a:r>
              <a:rPr sz="32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people  </a:t>
            </a:r>
            <a:r>
              <a:rPr sz="32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expect </a:t>
            </a:r>
            <a:r>
              <a:rPr sz="3200" spc="-95" dirty="0">
                <a:solidFill>
                  <a:srgbClr val="5C5C5C"/>
                </a:solidFill>
                <a:latin typeface="Palatino Linotype"/>
                <a:cs typeface="Palatino Linotype"/>
              </a:rPr>
              <a:t>by </a:t>
            </a:r>
            <a:r>
              <a:rPr sz="32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“free</a:t>
            </a:r>
            <a:r>
              <a:rPr sz="3200" spc="32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32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choice.”</a:t>
            </a:r>
            <a:endParaRPr sz="3200" dirty="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53640" y="5039271"/>
            <a:ext cx="307975" cy="3949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00" spc="-180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4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53640" y="6071780"/>
            <a:ext cx="307975" cy="3949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00" spc="-180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4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32800" y="4987290"/>
            <a:ext cx="3894454" cy="238506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1050925">
              <a:lnSpc>
                <a:spcPts val="3300"/>
              </a:lnSpc>
              <a:spcBef>
                <a:spcPts val="690"/>
              </a:spcBef>
            </a:pPr>
            <a:r>
              <a:rPr sz="3200" spc="-80" dirty="0">
                <a:solidFill>
                  <a:srgbClr val="5C5C5C"/>
                </a:solidFill>
                <a:latin typeface="Palatino Linotype"/>
                <a:cs typeface="Palatino Linotype"/>
              </a:rPr>
              <a:t>How </a:t>
            </a:r>
            <a:r>
              <a:rPr sz="3200" spc="-60" dirty="0">
                <a:solidFill>
                  <a:srgbClr val="5C5C5C"/>
                </a:solidFill>
                <a:latin typeface="Palatino Linotype"/>
                <a:cs typeface="Palatino Linotype"/>
              </a:rPr>
              <a:t>do </a:t>
            </a:r>
            <a:r>
              <a:rPr sz="32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Maasai  </a:t>
            </a:r>
            <a:r>
              <a:rPr sz="32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males</a:t>
            </a:r>
            <a:r>
              <a:rPr sz="32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3200" spc="40" dirty="0">
                <a:solidFill>
                  <a:srgbClr val="5C5C5C"/>
                </a:solidFill>
                <a:latin typeface="Palatino Linotype"/>
                <a:cs typeface="Palatino Linotype"/>
              </a:rPr>
              <a:t>choose?</a:t>
            </a:r>
            <a:endParaRPr sz="3200">
              <a:latin typeface="Palatino Linotype"/>
              <a:cs typeface="Palatino Linotype"/>
            </a:endParaRPr>
          </a:p>
          <a:p>
            <a:pPr marL="12700" marR="5080">
              <a:lnSpc>
                <a:spcPts val="3300"/>
              </a:lnSpc>
              <a:spcBef>
                <a:spcPts val="1500"/>
              </a:spcBef>
            </a:pPr>
            <a:r>
              <a:rPr sz="3200" spc="50" dirty="0">
                <a:solidFill>
                  <a:srgbClr val="5C5C5C"/>
                </a:solidFill>
                <a:latin typeface="Palatino Linotype"/>
                <a:cs typeface="Palatino Linotype"/>
              </a:rPr>
              <a:t>What is </a:t>
            </a:r>
            <a:r>
              <a:rPr sz="32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3200" spc="30" dirty="0">
                <a:solidFill>
                  <a:srgbClr val="5C5C5C"/>
                </a:solidFill>
                <a:latin typeface="Palatino Linotype"/>
                <a:cs typeface="Palatino Linotype"/>
              </a:rPr>
              <a:t>situation  </a:t>
            </a:r>
            <a:r>
              <a:rPr sz="32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for </a:t>
            </a:r>
            <a:r>
              <a:rPr sz="32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females? </a:t>
            </a:r>
            <a:r>
              <a:rPr sz="3200" spc="225" dirty="0">
                <a:solidFill>
                  <a:srgbClr val="5C5C5C"/>
                </a:solidFill>
                <a:latin typeface="Palatino Linotype"/>
                <a:cs typeface="Palatino Linotype"/>
              </a:rPr>
              <a:t>(10  </a:t>
            </a:r>
            <a:r>
              <a:rPr sz="32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minutes)</a:t>
            </a:r>
            <a:endParaRPr sz="32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315200" cy="972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83500" y="7861300"/>
            <a:ext cx="393446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244">
              <a:lnSpc>
                <a:spcPct val="116700"/>
              </a:lnSpc>
              <a:spcBef>
                <a:spcPts val="100"/>
              </a:spcBef>
            </a:pPr>
            <a:r>
              <a:rPr sz="20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Colourful </a:t>
            </a:r>
            <a:r>
              <a:rPr sz="2000" i="1" spc="-60" dirty="0">
                <a:solidFill>
                  <a:srgbClr val="5C5C5C"/>
                </a:solidFill>
                <a:latin typeface="Palatino Linotype"/>
                <a:cs typeface="Palatino Linotype"/>
              </a:rPr>
              <a:t>dressing </a:t>
            </a:r>
            <a:r>
              <a:rPr sz="2000" i="1" spc="-65" dirty="0">
                <a:solidFill>
                  <a:srgbClr val="5C5C5C"/>
                </a:solidFill>
                <a:latin typeface="Palatino Linotype"/>
                <a:cs typeface="Palatino Linotype"/>
              </a:rPr>
              <a:t>during </a:t>
            </a:r>
            <a:r>
              <a:rPr sz="2000" i="1" spc="50" dirty="0">
                <a:solidFill>
                  <a:srgbClr val="5C5C5C"/>
                </a:solidFill>
                <a:latin typeface="Palatino Linotype"/>
                <a:cs typeface="Palatino Linotype"/>
              </a:rPr>
              <a:t>a</a:t>
            </a:r>
            <a:r>
              <a:rPr sz="2000" i="1" spc="-10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000" i="1" spc="-5" dirty="0">
                <a:solidFill>
                  <a:srgbClr val="5C5C5C"/>
                </a:solidFill>
                <a:latin typeface="Palatino Linotype"/>
                <a:cs typeface="Palatino Linotype"/>
              </a:rPr>
              <a:t>traditional  </a:t>
            </a:r>
            <a:r>
              <a:rPr sz="200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Maasai </a:t>
            </a:r>
            <a:r>
              <a:rPr sz="2000" i="1" spc="-40" dirty="0">
                <a:solidFill>
                  <a:srgbClr val="5C5C5C"/>
                </a:solidFill>
                <a:latin typeface="Palatino Linotype"/>
                <a:cs typeface="Palatino Linotype"/>
              </a:rPr>
              <a:t>wedding. </a:t>
            </a:r>
            <a:r>
              <a:rPr sz="2000" i="1" spc="85" dirty="0">
                <a:solidFill>
                  <a:srgbClr val="5C5C5C"/>
                </a:solidFill>
                <a:latin typeface="Palatino Linotype"/>
                <a:cs typeface="Palatino Linotype"/>
              </a:rPr>
              <a:t>19 </a:t>
            </a:r>
            <a:r>
              <a:rPr sz="20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September</a:t>
            </a:r>
            <a:r>
              <a:rPr sz="2000" i="1" spc="-31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000" i="1" spc="75" dirty="0">
                <a:solidFill>
                  <a:srgbClr val="5C5C5C"/>
                </a:solidFill>
                <a:latin typeface="Palatino Linotype"/>
                <a:cs typeface="Palatino Linotype"/>
              </a:rPr>
              <a:t>2015.</a:t>
            </a:r>
            <a:endParaRPr sz="20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000" i="1" dirty="0">
                <a:solidFill>
                  <a:srgbClr val="5C5C5C"/>
                </a:solidFill>
                <a:latin typeface="Palatino Linotype"/>
                <a:cs typeface="Palatino Linotype"/>
              </a:rPr>
              <a:t>Looremeta92. </a:t>
            </a:r>
            <a:r>
              <a:rPr sz="20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CC</a:t>
            </a:r>
            <a:r>
              <a:rPr sz="2000" i="1" spc="-13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000" i="1" spc="75" dirty="0">
                <a:solidFill>
                  <a:srgbClr val="5C5C5C"/>
                </a:solidFill>
                <a:latin typeface="Palatino Linotype"/>
                <a:cs typeface="Palatino Linotype"/>
              </a:rPr>
              <a:t>4.0</a:t>
            </a:r>
            <a:endParaRPr sz="20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27900" y="9584370"/>
            <a:ext cx="5601335" cy="1816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Teaching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Exercise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provided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by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9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Human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Relations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Area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Files</a:t>
            </a:r>
            <a:r>
              <a:rPr sz="900" spc="5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at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Yale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University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5C5C5C"/>
                </a:solidFill>
                <a:latin typeface="Palatino Linotype"/>
                <a:cs typeface="Palatino Linotype"/>
              </a:rPr>
              <a:t>in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New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Haven,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CT</a:t>
            </a:r>
            <a:endParaRPr sz="9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4389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23100" y="2677934"/>
            <a:ext cx="5397500" cy="0"/>
          </a:xfrm>
          <a:custGeom>
            <a:avLst/>
            <a:gdLst/>
            <a:ahLst/>
            <a:cxnLst/>
            <a:rect l="l" t="t" r="r" b="b"/>
            <a:pathLst>
              <a:path w="5397500">
                <a:moveTo>
                  <a:pt x="0" y="0"/>
                </a:moveTo>
                <a:lnTo>
                  <a:pt x="5397500" y="0"/>
                </a:lnTo>
              </a:path>
            </a:pathLst>
          </a:custGeom>
          <a:ln w="38100">
            <a:solidFill>
              <a:srgbClr val="74767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75029" y="355600"/>
            <a:ext cx="11254740" cy="152092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6198870" marR="5080">
              <a:spcBef>
                <a:spcPts val="340"/>
              </a:spcBef>
            </a:pPr>
            <a:r>
              <a:rPr sz="3200" dirty="0"/>
              <a:t>ARRANGING MARRIAGE  WITH GARO AND IFUGAO</a:t>
            </a:r>
          </a:p>
        </p:txBody>
      </p:sp>
      <p:sp>
        <p:nvSpPr>
          <p:cNvPr id="5" name="object 5"/>
          <p:cNvSpPr/>
          <p:nvPr/>
        </p:nvSpPr>
        <p:spPr>
          <a:xfrm>
            <a:off x="12700" y="0"/>
            <a:ext cx="6502400" cy="975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48500" y="2730500"/>
            <a:ext cx="5489575" cy="487680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25400" marR="191135">
              <a:lnSpc>
                <a:spcPts val="4500"/>
              </a:lnSpc>
              <a:spcBef>
                <a:spcPts val="900"/>
              </a:spcBef>
            </a:pPr>
            <a:r>
              <a:rPr sz="4400" b="1" spc="90" dirty="0">
                <a:solidFill>
                  <a:srgbClr val="5C5C5C"/>
                </a:solidFill>
                <a:latin typeface="Palatino Linotype"/>
                <a:cs typeface="Palatino Linotype"/>
              </a:rPr>
              <a:t>Question </a:t>
            </a:r>
            <a:r>
              <a:rPr sz="4400" b="1" spc="300" dirty="0">
                <a:solidFill>
                  <a:srgbClr val="5C5C5C"/>
                </a:solidFill>
                <a:latin typeface="Palatino Linotype"/>
                <a:cs typeface="Palatino Linotype"/>
              </a:rPr>
              <a:t>3: </a:t>
            </a:r>
            <a:r>
              <a:rPr sz="4400" spc="-145" dirty="0">
                <a:solidFill>
                  <a:srgbClr val="5C5C5C"/>
                </a:solidFill>
                <a:latin typeface="Palatino Linotype"/>
                <a:cs typeface="Palatino Linotype"/>
              </a:rPr>
              <a:t>How  </a:t>
            </a:r>
            <a:r>
              <a:rPr sz="44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does wealth  </a:t>
            </a:r>
            <a:r>
              <a:rPr sz="4400" dirty="0">
                <a:solidFill>
                  <a:srgbClr val="5C5C5C"/>
                </a:solidFill>
                <a:latin typeface="Palatino Linotype"/>
                <a:cs typeface="Palatino Linotype"/>
              </a:rPr>
              <a:t>di</a:t>
            </a:r>
            <a:r>
              <a:rPr sz="4400" dirty="0">
                <a:solidFill>
                  <a:srgbClr val="5C5C5C"/>
                </a:solidFill>
                <a:latin typeface="Courier New"/>
                <a:cs typeface="Courier New"/>
              </a:rPr>
              <a:t>ﬀ</a:t>
            </a:r>
            <a:r>
              <a:rPr sz="4400" dirty="0">
                <a:solidFill>
                  <a:srgbClr val="5C5C5C"/>
                </a:solidFill>
                <a:latin typeface="Palatino Linotype"/>
                <a:cs typeface="Palatino Linotype"/>
              </a:rPr>
              <a:t>erence </a:t>
            </a:r>
            <a:r>
              <a:rPr sz="4400" spc="35" dirty="0">
                <a:solidFill>
                  <a:srgbClr val="5C5C5C"/>
                </a:solidFill>
                <a:latin typeface="Palatino Linotype"/>
                <a:cs typeface="Palatino Linotype"/>
              </a:rPr>
              <a:t>a</a:t>
            </a:r>
            <a:r>
              <a:rPr sz="4400" spc="35" dirty="0">
                <a:solidFill>
                  <a:srgbClr val="5C5C5C"/>
                </a:solidFill>
                <a:latin typeface="Courier New"/>
                <a:cs typeface="Courier New"/>
              </a:rPr>
              <a:t>ﬀ</a:t>
            </a:r>
            <a:r>
              <a:rPr sz="4400" spc="35" dirty="0">
                <a:solidFill>
                  <a:srgbClr val="5C5C5C"/>
                </a:solidFill>
                <a:latin typeface="Palatino Linotype"/>
                <a:cs typeface="Palatino Linotype"/>
              </a:rPr>
              <a:t>ect  </a:t>
            </a:r>
            <a:r>
              <a:rPr sz="440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marriage </a:t>
            </a:r>
            <a:r>
              <a:rPr sz="440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among </a:t>
            </a:r>
            <a:r>
              <a:rPr sz="44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the  </a:t>
            </a:r>
            <a:r>
              <a:rPr sz="440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Garo </a:t>
            </a:r>
            <a:r>
              <a:rPr sz="4400" spc="-100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4400" spc="-40" dirty="0">
                <a:solidFill>
                  <a:srgbClr val="5C5C5C"/>
                </a:solidFill>
                <a:latin typeface="Palatino Linotype"/>
                <a:cs typeface="Palatino Linotype"/>
              </a:rPr>
              <a:t>Ifugao? </a:t>
            </a:r>
            <a:r>
              <a:rPr sz="4400" spc="280" dirty="0">
                <a:solidFill>
                  <a:srgbClr val="5C5C5C"/>
                </a:solidFill>
                <a:latin typeface="Palatino Linotype"/>
                <a:cs typeface="Palatino Linotype"/>
              </a:rPr>
              <a:t>(10  </a:t>
            </a:r>
            <a:r>
              <a:rPr sz="44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minutes)</a:t>
            </a:r>
            <a:endParaRPr sz="4400">
              <a:latin typeface="Palatino Linotype"/>
              <a:cs typeface="Palatino Linotype"/>
            </a:endParaRPr>
          </a:p>
          <a:p>
            <a:pPr marL="12700" marR="5080">
              <a:lnSpc>
                <a:spcPct val="116700"/>
              </a:lnSpc>
              <a:spcBef>
                <a:spcPts val="2000"/>
              </a:spcBef>
            </a:pPr>
            <a:r>
              <a:rPr sz="20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Bulol </a:t>
            </a:r>
            <a:r>
              <a:rPr sz="200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fertility </a:t>
            </a:r>
            <a:r>
              <a:rPr sz="2000" i="1" spc="-45" dirty="0">
                <a:solidFill>
                  <a:srgbClr val="5C5C5C"/>
                </a:solidFill>
                <a:latin typeface="Palatino Linotype"/>
                <a:cs typeface="Palatino Linotype"/>
              </a:rPr>
              <a:t>couple </a:t>
            </a:r>
            <a:r>
              <a:rPr sz="200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looking </a:t>
            </a:r>
            <a:r>
              <a:rPr sz="20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out </a:t>
            </a:r>
            <a:r>
              <a:rPr sz="20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2000" i="1" spc="-40" dirty="0">
                <a:solidFill>
                  <a:srgbClr val="5C5C5C"/>
                </a:solidFill>
                <a:latin typeface="Palatino Linotype"/>
                <a:cs typeface="Palatino Linotype"/>
              </a:rPr>
              <a:t>protecting </a:t>
            </a:r>
            <a:r>
              <a:rPr sz="2000" i="1" spc="-10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2000" i="1" spc="-33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000" i="1" spc="-45" dirty="0">
                <a:solidFill>
                  <a:srgbClr val="5C5C5C"/>
                </a:solidFill>
                <a:latin typeface="Palatino Linotype"/>
                <a:cs typeface="Palatino Linotype"/>
              </a:rPr>
              <a:t>rice  </a:t>
            </a:r>
            <a:r>
              <a:rPr sz="20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field </a:t>
            </a:r>
            <a:r>
              <a:rPr sz="2000" i="1" spc="-55" dirty="0">
                <a:solidFill>
                  <a:srgbClr val="5C5C5C"/>
                </a:solidFill>
                <a:latin typeface="Palatino Linotype"/>
                <a:cs typeface="Palatino Linotype"/>
              </a:rPr>
              <a:t>in </a:t>
            </a:r>
            <a:r>
              <a:rPr sz="20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an </a:t>
            </a:r>
            <a:r>
              <a:rPr sz="2000" i="1" spc="-10" dirty="0">
                <a:solidFill>
                  <a:srgbClr val="5C5C5C"/>
                </a:solidFill>
                <a:latin typeface="Palatino Linotype"/>
                <a:cs typeface="Palatino Linotype"/>
              </a:rPr>
              <a:t>Ifugao </a:t>
            </a:r>
            <a:r>
              <a:rPr sz="2000" i="1" spc="-65" dirty="0">
                <a:solidFill>
                  <a:srgbClr val="5C5C5C"/>
                </a:solidFill>
                <a:latin typeface="Palatino Linotype"/>
                <a:cs typeface="Palatino Linotype"/>
              </a:rPr>
              <a:t>community. </a:t>
            </a:r>
            <a:r>
              <a:rPr sz="2000" i="1" spc="85" dirty="0">
                <a:solidFill>
                  <a:srgbClr val="5C5C5C"/>
                </a:solidFill>
                <a:latin typeface="Palatino Linotype"/>
                <a:cs typeface="Palatino Linotype"/>
              </a:rPr>
              <a:t>5 </a:t>
            </a:r>
            <a:r>
              <a:rPr sz="20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April </a:t>
            </a:r>
            <a:r>
              <a:rPr sz="2000" i="1" spc="85" dirty="0">
                <a:solidFill>
                  <a:srgbClr val="5C5C5C"/>
                </a:solidFill>
                <a:latin typeface="Palatino Linotype"/>
                <a:cs typeface="Palatino Linotype"/>
              </a:rPr>
              <a:t>2012 </a:t>
            </a:r>
            <a:r>
              <a:rPr sz="2000" i="1" spc="-40" dirty="0">
                <a:solidFill>
                  <a:srgbClr val="5C5C5C"/>
                </a:solidFill>
                <a:latin typeface="Palatino Linotype"/>
                <a:cs typeface="Palatino Linotype"/>
              </a:rPr>
              <a:t>Adriann  </a:t>
            </a:r>
            <a:r>
              <a:rPr sz="2000" i="1" spc="0" dirty="0">
                <a:solidFill>
                  <a:srgbClr val="5C5C5C"/>
                </a:solidFill>
                <a:latin typeface="Palatino Linotype"/>
                <a:cs typeface="Palatino Linotype"/>
              </a:rPr>
              <a:t>Caldozo. </a:t>
            </a:r>
            <a:r>
              <a:rPr sz="20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CC</a:t>
            </a:r>
            <a:r>
              <a:rPr sz="2000" i="1" spc="-14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000" i="1" spc="75" dirty="0">
                <a:solidFill>
                  <a:srgbClr val="5C5C5C"/>
                </a:solidFill>
                <a:latin typeface="Palatino Linotype"/>
                <a:cs typeface="Palatino Linotype"/>
              </a:rPr>
              <a:t>3.0</a:t>
            </a:r>
            <a:endParaRPr sz="20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27900" y="9584370"/>
            <a:ext cx="5601335" cy="1816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Teaching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Exercise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provided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by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9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Human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Relations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Area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Files</a:t>
            </a:r>
            <a:r>
              <a:rPr sz="900" spc="5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at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Yale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University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5C5C5C"/>
                </a:solidFill>
                <a:latin typeface="Palatino Linotype"/>
                <a:cs typeface="Palatino Linotype"/>
              </a:rPr>
              <a:t>in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New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Haven,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CT</a:t>
            </a:r>
            <a:endParaRPr sz="9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43800" y="0"/>
            <a:ext cx="54610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800" y="972474"/>
            <a:ext cx="6426200" cy="1215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58115">
              <a:spcBef>
                <a:spcPts val="114"/>
              </a:spcBef>
            </a:pPr>
            <a:r>
              <a:rPr sz="3900" dirty="0">
                <a:solidFill>
                  <a:srgbClr val="5C5C5C"/>
                </a:solidFill>
              </a:rPr>
              <a:t>ARRANGING MARRIAGE</a:t>
            </a:r>
            <a:endParaRPr sz="3900" dirty="0"/>
          </a:p>
          <a:p>
            <a:pPr marL="12700"/>
            <a:r>
              <a:rPr sz="3900" dirty="0">
                <a:solidFill>
                  <a:srgbClr val="5C5C5C"/>
                </a:solidFill>
                <a:uFill>
                  <a:solidFill>
                    <a:srgbClr val="747676"/>
                  </a:solidFill>
                </a:uFill>
              </a:rPr>
              <a:t> WITH </a:t>
            </a:r>
            <a:r>
              <a:rPr sz="3900" dirty="0" smtClean="0">
                <a:solidFill>
                  <a:srgbClr val="5C5C5C"/>
                </a:solidFill>
                <a:uFill>
                  <a:solidFill>
                    <a:srgbClr val="747676"/>
                  </a:solidFill>
                </a:uFill>
              </a:rPr>
              <a:t>TAIWAN </a:t>
            </a:r>
            <a:r>
              <a:rPr sz="3900" dirty="0">
                <a:solidFill>
                  <a:srgbClr val="5C5C5C"/>
                </a:solidFill>
                <a:uFill>
                  <a:solidFill>
                    <a:srgbClr val="747676"/>
                  </a:solidFill>
                </a:uFill>
              </a:rPr>
              <a:t>HOKKEIN</a:t>
            </a:r>
            <a:endParaRPr sz="3900" dirty="0"/>
          </a:p>
        </p:txBody>
      </p:sp>
      <p:sp>
        <p:nvSpPr>
          <p:cNvPr id="6" name="object 6"/>
          <p:cNvSpPr txBox="1"/>
          <p:nvPr/>
        </p:nvSpPr>
        <p:spPr>
          <a:xfrm>
            <a:off x="1879600" y="9584370"/>
            <a:ext cx="5601335" cy="1816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Teaching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Exercise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provided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by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9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Human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Relations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Area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Files</a:t>
            </a:r>
            <a:r>
              <a:rPr sz="900" spc="5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at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Yale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University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5C5C5C"/>
                </a:solidFill>
                <a:latin typeface="Palatino Linotype"/>
                <a:cs typeface="Palatino Linotype"/>
              </a:rPr>
              <a:t>in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New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Haven,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CT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 marR="5080">
              <a:lnSpc>
                <a:spcPct val="84800"/>
              </a:lnSpc>
              <a:spcBef>
                <a:spcPts val="810"/>
              </a:spcBef>
              <a:tabLst>
                <a:tab pos="3053715" algn="l"/>
              </a:tabLst>
            </a:pPr>
            <a:r>
              <a:rPr b="1" spc="80" dirty="0">
                <a:latin typeface="Palatino Linotype"/>
                <a:cs typeface="Palatino Linotype"/>
              </a:rPr>
              <a:t>Question</a:t>
            </a:r>
            <a:r>
              <a:rPr b="1" spc="175" dirty="0">
                <a:latin typeface="Palatino Linotype"/>
                <a:cs typeface="Palatino Linotype"/>
              </a:rPr>
              <a:t> </a:t>
            </a:r>
            <a:r>
              <a:rPr b="1" spc="265" dirty="0">
                <a:latin typeface="Palatino Linotype"/>
                <a:cs typeface="Palatino Linotype"/>
              </a:rPr>
              <a:t>4:	</a:t>
            </a:r>
            <a:r>
              <a:rPr spc="-125" dirty="0"/>
              <a:t>How </a:t>
            </a:r>
            <a:r>
              <a:rPr spc="-80" dirty="0"/>
              <a:t>have  </a:t>
            </a:r>
            <a:r>
              <a:rPr spc="-40" dirty="0"/>
              <a:t>marriage </a:t>
            </a:r>
            <a:r>
              <a:rPr spc="-10" dirty="0"/>
              <a:t>arrangements  </a:t>
            </a:r>
            <a:r>
              <a:rPr spc="-55" dirty="0"/>
              <a:t>changed </a:t>
            </a:r>
            <a:r>
              <a:rPr spc="-65" dirty="0"/>
              <a:t>over </a:t>
            </a:r>
            <a:r>
              <a:rPr spc="35" dirty="0"/>
              <a:t>time </a:t>
            </a:r>
            <a:r>
              <a:rPr spc="-20" dirty="0"/>
              <a:t>for </a:t>
            </a:r>
            <a:r>
              <a:rPr spc="50" dirty="0"/>
              <a:t>the  </a:t>
            </a:r>
            <a:r>
              <a:rPr spc="-135" dirty="0"/>
              <a:t>Taiwan </a:t>
            </a:r>
            <a:r>
              <a:rPr spc="-10" dirty="0"/>
              <a:t>Hokkien? </a:t>
            </a:r>
            <a:r>
              <a:rPr sz="3400" i="1" spc="-130" dirty="0">
                <a:latin typeface="Palatino Linotype"/>
                <a:cs typeface="Palatino Linotype"/>
              </a:rPr>
              <a:t>Use</a:t>
            </a:r>
            <a:r>
              <a:rPr sz="3400" i="1" spc="240" dirty="0">
                <a:latin typeface="Palatino Linotype"/>
                <a:cs typeface="Palatino Linotype"/>
              </a:rPr>
              <a:t> </a:t>
            </a:r>
            <a:r>
              <a:rPr sz="3400" i="1" spc="-65" dirty="0">
                <a:latin typeface="Palatino Linotype"/>
                <a:cs typeface="Palatino Linotype"/>
              </a:rPr>
              <a:t>Diamond</a:t>
            </a:r>
            <a:endParaRPr sz="34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6100" y="5372100"/>
            <a:ext cx="5991860" cy="226060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76200" marR="788670">
              <a:lnSpc>
                <a:spcPct val="84200"/>
              </a:lnSpc>
              <a:spcBef>
                <a:spcPts val="745"/>
              </a:spcBef>
            </a:pPr>
            <a:r>
              <a:rPr sz="3400" i="1" spc="-90" dirty="0">
                <a:solidFill>
                  <a:srgbClr val="747676"/>
                </a:solidFill>
                <a:latin typeface="Palatino Linotype"/>
                <a:cs typeface="Palatino Linotype"/>
              </a:rPr>
              <a:t>source </a:t>
            </a:r>
            <a:r>
              <a:rPr sz="3400" i="1" spc="25" dirty="0">
                <a:solidFill>
                  <a:srgbClr val="747676"/>
                </a:solidFill>
                <a:latin typeface="Palatino Linotype"/>
                <a:cs typeface="Palatino Linotype"/>
              </a:rPr>
              <a:t>to </a:t>
            </a:r>
            <a:r>
              <a:rPr sz="3400" i="1" spc="-60" dirty="0">
                <a:solidFill>
                  <a:srgbClr val="747676"/>
                </a:solidFill>
                <a:latin typeface="Palatino Linotype"/>
                <a:cs typeface="Palatino Linotype"/>
              </a:rPr>
              <a:t>answer </a:t>
            </a:r>
            <a:r>
              <a:rPr sz="3400" i="1" spc="-70" dirty="0">
                <a:solidFill>
                  <a:srgbClr val="747676"/>
                </a:solidFill>
                <a:latin typeface="Palatino Linotype"/>
                <a:cs typeface="Palatino Linotype"/>
              </a:rPr>
              <a:t>questions</a:t>
            </a:r>
            <a:r>
              <a:rPr sz="3400" i="1" spc="-340" dirty="0">
                <a:solidFill>
                  <a:srgbClr val="747676"/>
                </a:solidFill>
                <a:latin typeface="Palatino Linotype"/>
                <a:cs typeface="Palatino Linotype"/>
              </a:rPr>
              <a:t> </a:t>
            </a:r>
            <a:r>
              <a:rPr sz="3000" spc="190" dirty="0">
                <a:solidFill>
                  <a:srgbClr val="747676"/>
                </a:solidFill>
                <a:latin typeface="Palatino Linotype"/>
                <a:cs typeface="Palatino Linotype"/>
              </a:rPr>
              <a:t>(10  </a:t>
            </a:r>
            <a:r>
              <a:rPr sz="3000" spc="50" dirty="0">
                <a:solidFill>
                  <a:srgbClr val="747676"/>
                </a:solidFill>
                <a:latin typeface="Palatino Linotype"/>
                <a:cs typeface="Palatino Linotype"/>
              </a:rPr>
              <a:t>minutes)</a:t>
            </a:r>
            <a:endParaRPr sz="30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3000"/>
              </a:spcBef>
            </a:pPr>
            <a:r>
              <a:rPr sz="2000" i="1" spc="0" dirty="0">
                <a:solidFill>
                  <a:srgbClr val="5C5C5C"/>
                </a:solidFill>
                <a:latin typeface="Palatino Linotype"/>
                <a:cs typeface="Palatino Linotype"/>
              </a:rPr>
              <a:t>Like the </a:t>
            </a:r>
            <a:r>
              <a:rPr sz="2000" i="1" spc="-35" dirty="0">
                <a:solidFill>
                  <a:srgbClr val="5C5C5C"/>
                </a:solidFill>
                <a:latin typeface="Palatino Linotype"/>
                <a:cs typeface="Palatino Linotype"/>
              </a:rPr>
              <a:t>Taiwan </a:t>
            </a:r>
            <a:r>
              <a:rPr sz="2000" i="1" spc="10" dirty="0">
                <a:solidFill>
                  <a:srgbClr val="5C5C5C"/>
                </a:solidFill>
                <a:latin typeface="Palatino Linotype"/>
                <a:cs typeface="Palatino Linotype"/>
              </a:rPr>
              <a:t>Hokkien, </a:t>
            </a:r>
            <a:r>
              <a:rPr sz="20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Khmer</a:t>
            </a:r>
            <a:r>
              <a:rPr sz="2000" i="1" spc="-10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000" i="1" spc="5" dirty="0">
                <a:solidFill>
                  <a:srgbClr val="5C5C5C"/>
                </a:solidFill>
                <a:latin typeface="Palatino Linotype"/>
                <a:cs typeface="Palatino Linotype"/>
              </a:rPr>
              <a:t>Hokkien</a:t>
            </a:r>
            <a:endParaRPr sz="2000">
              <a:latin typeface="Palatino Linotype"/>
              <a:cs typeface="Palatino Linotype"/>
            </a:endParaRPr>
          </a:p>
          <a:p>
            <a:pPr marL="12700" marR="5080">
              <a:lnSpc>
                <a:spcPct val="104200"/>
              </a:lnSpc>
              <a:spcBef>
                <a:spcPts val="95"/>
              </a:spcBef>
            </a:pPr>
            <a:r>
              <a:rPr sz="2000" i="1" spc="-35" dirty="0">
                <a:solidFill>
                  <a:srgbClr val="5C5C5C"/>
                </a:solidFill>
                <a:latin typeface="Palatino Linotype"/>
                <a:cs typeface="Palatino Linotype"/>
              </a:rPr>
              <a:t>wedding </a:t>
            </a:r>
            <a:r>
              <a:rPr sz="2000" i="1" spc="-40" dirty="0">
                <a:solidFill>
                  <a:srgbClr val="5C5C5C"/>
                </a:solidFill>
                <a:latin typeface="Palatino Linotype"/>
                <a:cs typeface="Palatino Linotype"/>
              </a:rPr>
              <a:t>dresses </a:t>
            </a:r>
            <a:r>
              <a:rPr sz="2000" i="1" spc="-5" dirty="0">
                <a:solidFill>
                  <a:srgbClr val="5C5C5C"/>
                </a:solidFill>
                <a:latin typeface="Palatino Linotype"/>
                <a:cs typeface="Palatino Linotype"/>
              </a:rPr>
              <a:t>are </a:t>
            </a:r>
            <a:r>
              <a:rPr sz="2000" i="1" spc="-10" dirty="0">
                <a:solidFill>
                  <a:srgbClr val="5C5C5C"/>
                </a:solidFill>
                <a:latin typeface="Palatino Linotype"/>
                <a:cs typeface="Palatino Linotype"/>
              </a:rPr>
              <a:t>red. </a:t>
            </a:r>
            <a:r>
              <a:rPr sz="2000" i="1" spc="85" dirty="0">
                <a:solidFill>
                  <a:srgbClr val="5C5C5C"/>
                </a:solidFill>
                <a:latin typeface="Palatino Linotype"/>
                <a:cs typeface="Palatino Linotype"/>
              </a:rPr>
              <a:t>2009. </a:t>
            </a:r>
            <a:r>
              <a:rPr sz="20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Khmer </a:t>
            </a:r>
            <a:r>
              <a:rPr sz="2000" i="1" spc="10" dirty="0">
                <a:solidFill>
                  <a:srgbClr val="5C5C5C"/>
                </a:solidFill>
                <a:latin typeface="Palatino Linotype"/>
                <a:cs typeface="Palatino Linotype"/>
              </a:rPr>
              <a:t>Hokkien </a:t>
            </a:r>
            <a:r>
              <a:rPr sz="2000" i="1" spc="-35" dirty="0">
                <a:solidFill>
                  <a:srgbClr val="5C5C5C"/>
                </a:solidFill>
                <a:latin typeface="Palatino Linotype"/>
                <a:cs typeface="Palatino Linotype"/>
              </a:rPr>
              <a:t>wedding </a:t>
            </a:r>
            <a:r>
              <a:rPr sz="2000" i="1" spc="-40" dirty="0">
                <a:solidFill>
                  <a:srgbClr val="5C5C5C"/>
                </a:solidFill>
                <a:latin typeface="Palatino Linotype"/>
                <a:cs typeface="Palatino Linotype"/>
              </a:rPr>
              <a:t>in  </a:t>
            </a:r>
            <a:r>
              <a:rPr sz="20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Kampong </a:t>
            </a:r>
            <a:r>
              <a:rPr sz="2000" i="1" spc="-15" dirty="0">
                <a:solidFill>
                  <a:srgbClr val="5C5C5C"/>
                </a:solidFill>
                <a:latin typeface="Palatino Linotype"/>
                <a:cs typeface="Palatino Linotype"/>
              </a:rPr>
              <a:t>Thom. </a:t>
            </a:r>
            <a:r>
              <a:rPr sz="20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Engsamnang </a:t>
            </a:r>
            <a:r>
              <a:rPr sz="20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CC</a:t>
            </a:r>
            <a:r>
              <a:rPr sz="2000" i="1" spc="85" dirty="0">
                <a:solidFill>
                  <a:srgbClr val="5C5C5C"/>
                </a:solidFill>
                <a:latin typeface="Palatino Linotype"/>
                <a:cs typeface="Palatino Linotype"/>
              </a:rPr>
              <a:t> 3.0</a:t>
            </a:r>
            <a:endParaRPr sz="20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0" y="0"/>
            <a:ext cx="129921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22900"/>
            <a:ext cx="13004800" cy="3606800"/>
          </a:xfrm>
          <a:custGeom>
            <a:avLst/>
            <a:gdLst/>
            <a:ahLst/>
            <a:cxnLst/>
            <a:rect l="l" t="t" r="r" b="b"/>
            <a:pathLst>
              <a:path w="13004800" h="3606800">
                <a:moveTo>
                  <a:pt x="0" y="0"/>
                </a:moveTo>
                <a:lnTo>
                  <a:pt x="13004800" y="0"/>
                </a:lnTo>
                <a:lnTo>
                  <a:pt x="13004800" y="3606800"/>
                </a:lnTo>
                <a:lnTo>
                  <a:pt x="0" y="3606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8800" y="5309309"/>
            <a:ext cx="11836400" cy="3940822"/>
          </a:xfrm>
          <a:prstGeom prst="rect">
            <a:avLst/>
          </a:prstGeom>
        </p:spPr>
        <p:txBody>
          <a:bodyPr vert="horz" wrap="square" lIns="0" tIns="43053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3390"/>
              </a:spcBef>
              <a:tabLst>
                <a:tab pos="6194425" algn="l"/>
              </a:tabLst>
            </a:pPr>
            <a:r>
              <a:rPr sz="12100" b="1" u="heavy" dirty="0" smtClean="0">
                <a:solidFill>
                  <a:srgbClr val="5C5C5C"/>
                </a:solidFill>
                <a:uFill>
                  <a:solidFill>
                    <a:srgbClr val="747676"/>
                  </a:solidFill>
                </a:uFill>
                <a:latin typeface="Arial"/>
                <a:cs typeface="Arial"/>
              </a:rPr>
              <a:t>RESOURCES</a:t>
            </a:r>
            <a:endParaRPr sz="12100" dirty="0">
              <a:latin typeface="Arial"/>
              <a:cs typeface="Arial"/>
            </a:endParaRPr>
          </a:p>
          <a:p>
            <a:pPr marL="3214370" algn="r">
              <a:lnSpc>
                <a:spcPct val="100000"/>
              </a:lnSpc>
              <a:spcBef>
                <a:spcPts val="1305"/>
              </a:spcBef>
            </a:pPr>
            <a:r>
              <a:rPr sz="4800" i="1" dirty="0">
                <a:solidFill>
                  <a:srgbClr val="747676"/>
                </a:solidFill>
                <a:latin typeface="Palatino Linotype"/>
                <a:cs typeface="Palatino Linotype"/>
              </a:rPr>
              <a:t>Assignment Rubric, Tips, References</a:t>
            </a:r>
            <a:endParaRPr sz="4800" dirty="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9319228"/>
            <a:ext cx="13004800" cy="434975"/>
          </a:xfrm>
          <a:custGeom>
            <a:avLst/>
            <a:gdLst/>
            <a:ahLst/>
            <a:cxnLst/>
            <a:rect l="l" t="t" r="r" b="b"/>
            <a:pathLst>
              <a:path w="13004800" h="434975">
                <a:moveTo>
                  <a:pt x="0" y="0"/>
                </a:moveTo>
                <a:lnTo>
                  <a:pt x="13004799" y="0"/>
                </a:lnTo>
                <a:lnTo>
                  <a:pt x="13004799" y="434372"/>
                </a:lnTo>
                <a:lnTo>
                  <a:pt x="0" y="4343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0200" y="9372600"/>
            <a:ext cx="123342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55" dirty="0">
                <a:solidFill>
                  <a:srgbClr val="5C5C5C"/>
                </a:solidFill>
                <a:latin typeface="Palatino Linotype"/>
                <a:cs typeface="Palatino Linotype"/>
              </a:rPr>
              <a:t>Wedding</a:t>
            </a:r>
            <a:r>
              <a:rPr sz="2000" i="1" spc="-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000" i="1" spc="-55" dirty="0">
                <a:solidFill>
                  <a:srgbClr val="5C5C5C"/>
                </a:solidFill>
                <a:latin typeface="Palatino Linotype"/>
                <a:cs typeface="Palatino Linotype"/>
              </a:rPr>
              <a:t>in</a:t>
            </a:r>
            <a:r>
              <a:rPr sz="2000" i="1" spc="-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0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Indonesia.</a:t>
            </a:r>
            <a:r>
              <a:rPr sz="2000" i="1" spc="-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000" i="1" spc="75" dirty="0">
                <a:solidFill>
                  <a:srgbClr val="5C5C5C"/>
                </a:solidFill>
                <a:latin typeface="Palatino Linotype"/>
                <a:cs typeface="Palatino Linotype"/>
              </a:rPr>
              <a:t>1953.</a:t>
            </a:r>
            <a:r>
              <a:rPr sz="2000" i="1" spc="-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000" i="1" spc="-20" dirty="0">
                <a:solidFill>
                  <a:srgbClr val="5C5C5C"/>
                </a:solidFill>
                <a:latin typeface="Palatino Linotype"/>
                <a:cs typeface="Palatino Linotype"/>
              </a:rPr>
              <a:t>Wanita</a:t>
            </a:r>
            <a:r>
              <a:rPr sz="2000" i="1" spc="-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000" i="1" spc="-20" dirty="0">
                <a:solidFill>
                  <a:srgbClr val="5C5C5C"/>
                </a:solidFill>
                <a:latin typeface="Palatino Linotype"/>
                <a:cs typeface="Palatino Linotype"/>
              </a:rPr>
              <a:t>di</a:t>
            </a:r>
            <a:r>
              <a:rPr sz="2000" i="1" spc="-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0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Indonesia</a:t>
            </a:r>
            <a:r>
              <a:rPr sz="2000" i="1" spc="-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000" i="1" spc="125" dirty="0">
                <a:solidFill>
                  <a:srgbClr val="5C5C5C"/>
                </a:solidFill>
                <a:latin typeface="Palatino Linotype"/>
                <a:cs typeface="Palatino Linotype"/>
              </a:rPr>
              <a:t>/</a:t>
            </a:r>
            <a:r>
              <a:rPr sz="2000" i="1" spc="-60" dirty="0">
                <a:solidFill>
                  <a:srgbClr val="5C5C5C"/>
                </a:solidFill>
                <a:latin typeface="Palatino Linotype"/>
                <a:cs typeface="Palatino Linotype"/>
              </a:rPr>
              <a:t> Women </a:t>
            </a:r>
            <a:r>
              <a:rPr sz="2000" i="1" spc="-55" dirty="0">
                <a:solidFill>
                  <a:srgbClr val="5C5C5C"/>
                </a:solidFill>
                <a:latin typeface="Palatino Linotype"/>
                <a:cs typeface="Palatino Linotype"/>
              </a:rPr>
              <a:t>in</a:t>
            </a:r>
            <a:r>
              <a:rPr sz="2000" i="1" spc="-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000" i="1" spc="-25" dirty="0">
                <a:solidFill>
                  <a:srgbClr val="5C5C5C"/>
                </a:solidFill>
                <a:latin typeface="Palatino Linotype"/>
                <a:cs typeface="Palatino Linotype"/>
              </a:rPr>
              <a:t>Indonesia.</a:t>
            </a:r>
            <a:r>
              <a:rPr sz="2000" i="1" spc="-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000" i="1" spc="10" dirty="0">
                <a:solidFill>
                  <a:srgbClr val="5C5C5C"/>
                </a:solidFill>
                <a:latin typeface="Palatino Linotype"/>
                <a:cs typeface="Palatino Linotype"/>
              </a:rPr>
              <a:t>Djakarta,</a:t>
            </a:r>
            <a:r>
              <a:rPr sz="2000" i="1" spc="-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000" i="1" spc="-10" dirty="0">
                <a:solidFill>
                  <a:srgbClr val="5C5C5C"/>
                </a:solidFill>
                <a:latin typeface="Palatino Linotype"/>
                <a:cs typeface="Palatino Linotype"/>
              </a:rPr>
              <a:t>Chailan</a:t>
            </a:r>
            <a:r>
              <a:rPr sz="2000" i="1" spc="-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000" i="1" spc="-10" dirty="0">
                <a:solidFill>
                  <a:srgbClr val="5C5C5C"/>
                </a:solidFill>
                <a:latin typeface="Palatino Linotype"/>
                <a:cs typeface="Palatino Linotype"/>
              </a:rPr>
              <a:t>Sjamsoe.</a:t>
            </a:r>
            <a:r>
              <a:rPr sz="2000" i="1" spc="-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000" i="1" spc="-50" dirty="0">
                <a:solidFill>
                  <a:srgbClr val="5C5C5C"/>
                </a:solidFill>
                <a:latin typeface="Palatino Linotype"/>
                <a:cs typeface="Palatino Linotype"/>
              </a:rPr>
              <a:t>Public</a:t>
            </a:r>
            <a:r>
              <a:rPr sz="2000" i="1" spc="-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000" i="1" spc="-40" dirty="0">
                <a:solidFill>
                  <a:srgbClr val="5C5C5C"/>
                </a:solidFill>
                <a:latin typeface="Palatino Linotype"/>
                <a:cs typeface="Palatino Linotype"/>
              </a:rPr>
              <a:t>Domain</a:t>
            </a:r>
            <a:r>
              <a:rPr sz="2000" i="1" spc="-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000" i="1" spc="-30" dirty="0">
                <a:solidFill>
                  <a:srgbClr val="5C5C5C"/>
                </a:solidFill>
                <a:latin typeface="Palatino Linotype"/>
                <a:cs typeface="Palatino Linotype"/>
              </a:rPr>
              <a:t>Image</a:t>
            </a:r>
            <a:endParaRPr sz="20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100" y="25400"/>
            <a:ext cx="5601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Teaching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Exercise</a:t>
            </a:r>
            <a:r>
              <a:rPr sz="900" spc="6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is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provided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by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9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u="sng" spc="-15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Human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Relations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-2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Area</a:t>
            </a:r>
            <a:r>
              <a:rPr sz="900" u="sng" spc="6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900" u="sng" spc="0" dirty="0">
                <a:solidFill>
                  <a:srgbClr val="D2593D"/>
                </a:solidFill>
                <a:uFill>
                  <a:solidFill>
                    <a:srgbClr val="D2593D"/>
                  </a:solidFill>
                </a:uFill>
                <a:latin typeface="Palatino Linotype"/>
                <a:cs typeface="Palatino Linotype"/>
              </a:rPr>
              <a:t>Files</a:t>
            </a:r>
            <a:r>
              <a:rPr sz="900" spc="50" dirty="0">
                <a:solidFill>
                  <a:srgbClr val="D2593D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at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Yale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University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dirty="0">
                <a:solidFill>
                  <a:srgbClr val="5C5C5C"/>
                </a:solidFill>
                <a:latin typeface="Palatino Linotype"/>
                <a:cs typeface="Palatino Linotype"/>
              </a:rPr>
              <a:t>in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New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Haven,</a:t>
            </a:r>
            <a:r>
              <a:rPr sz="9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900" spc="0" dirty="0">
                <a:solidFill>
                  <a:srgbClr val="5C5C5C"/>
                </a:solidFill>
                <a:latin typeface="Palatino Linotype"/>
                <a:cs typeface="Palatino Linotype"/>
              </a:rPr>
              <a:t>CT</a:t>
            </a:r>
            <a:endParaRPr sz="9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818</Words>
  <Application>Microsoft Office PowerPoint</Application>
  <PresentationFormat>Custom</PresentationFormat>
  <Paragraphs>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MS UI Gothic</vt:lpstr>
      <vt:lpstr>Arial</vt:lpstr>
      <vt:lpstr>Calibri</vt:lpstr>
      <vt:lpstr>Courier New</vt:lpstr>
      <vt:lpstr>Palatino Linotype</vt:lpstr>
      <vt:lpstr>Trebuchet MS</vt:lpstr>
      <vt:lpstr>Office Theme</vt:lpstr>
      <vt:lpstr>PowerPoint Presentation</vt:lpstr>
      <vt:lpstr>EXERCISE DETAILS</vt:lpstr>
      <vt:lpstr>PowerPoint Presentation</vt:lpstr>
      <vt:lpstr>PowerPoint Presentation</vt:lpstr>
      <vt:lpstr>ARRANGING MARRIAGE  WITH GANDA AND DOGON</vt:lpstr>
      <vt:lpstr>ARRANGING  MARRIAGE   WITH  MAASAI</vt:lpstr>
      <vt:lpstr>ARRANGING MARRIAGE  WITH GARO AND IFUGAO</vt:lpstr>
      <vt:lpstr>ARRANGING MARRIAGE  WITH TAIWAN HOKKEIN</vt:lpstr>
      <vt:lpstr>PowerPoint Presentation</vt:lpstr>
      <vt:lpstr>RUBRIC</vt:lpstr>
      <vt:lpstr>FURTHER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Marriage.key</dc:title>
  <dc:creator>Alissa Jordan</dc:creator>
  <cp:lastModifiedBy>Alissa Jordan</cp:lastModifiedBy>
  <cp:revision>1</cp:revision>
  <dcterms:created xsi:type="dcterms:W3CDTF">2018-04-10T02:13:04Z</dcterms:created>
  <dcterms:modified xsi:type="dcterms:W3CDTF">2018-04-10T02:20:35Z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2017-08-31T00:00:00Z</vt:filetime>
  </property>
  <property fmtid="{D5CDD505-2E9C-101B-9397-08002B2CF9AE}" pid="3" name="Creator">
    <vt:lpwstr>Keynote</vt:lpwstr>
  </property>
  <property fmtid="{D5CDD505-2E9C-101B-9397-08002B2CF9AE}" pid="4" name="LastSaved">
    <vt:filetime>2018-04-10T00:00:00Z</vt:filetime>
  </property>
</Properties>
</file>