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B47F-CCD2-4307-B9A3-A23538D9C7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3A180A-024E-4ECB-A1F8-872F1D0D3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046B1-9B21-4054-84BF-00E4275338C1}"/>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12C9052A-CA17-4B13-AA75-270787276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8F944-42D5-47AF-A02B-D15D5CF19069}"/>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381030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2B86-601B-48F8-BF5D-71595A0118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7B5F1-5DD2-4890-9DE0-C1B5A6E8F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A6CF2-884E-46C1-BE7C-73456021D8D8}"/>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2F60FE0A-293D-4835-AFFE-EA00853EB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E0E7F-D103-4CC4-BD65-05DF7B1E8D6F}"/>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377502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CF6A0-5063-4EBF-87F2-5B92BE9BEF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95B03-11CC-4CE1-8263-328189B87E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0BE14-77B8-48AB-8BEA-4454F096DE25}"/>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8206278F-7C0F-498A-BB1A-33FD33205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8B8D9-A4C3-4640-A06A-FA848F8F0617}"/>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103097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A30F-0049-4EF1-94BD-ACEB9CCF5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A8EE3-7B5E-42DF-A280-C059635BEA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6429C-9780-4B94-8721-7C6FC6D96852}"/>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76E3D98E-4624-4958-BE96-417A20DEB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16E03-22AA-465E-88F1-DC35E6CAACA2}"/>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247474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BF13-799F-4A22-A579-24B3929C5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52E99-CCE3-43E6-9D89-C1BCB76CE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C8C33-6A32-4473-BC86-0D41A728BA41}"/>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1AC75FD5-2F38-468F-AC25-DCEFE8877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71E67-3AC5-46E9-944C-5BBC5F7DDEAF}"/>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112583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4932-4776-4D98-8775-7C061657A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C1960-2222-410C-BDBA-2FB44ECBB0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6C4A2-6293-431C-9AC0-00AD19DA33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568E5-EB02-419C-A8AA-41D2A8C20D80}"/>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6" name="Footer Placeholder 5">
            <a:extLst>
              <a:ext uri="{FF2B5EF4-FFF2-40B4-BE49-F238E27FC236}">
                <a16:creationId xmlns:a16="http://schemas.microsoft.com/office/drawing/2014/main" id="{B6DBFC67-5442-473B-A8B6-9360515FE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DA474-C42F-4D24-980D-0ED0846A5F53}"/>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21207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6EDB-8A2B-48D1-BA3B-98BAB6034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ABAD9-E4A5-480B-84BC-824C0472D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DF88B-C6F5-4F6E-9B0B-F5C0FEECA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E05A2-3150-4018-A44A-7632FA3F7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32FB6-8095-4CEC-A405-C1C614A75F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3DC74-D94F-4D2F-97C1-D25CB96E436D}"/>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8" name="Footer Placeholder 7">
            <a:extLst>
              <a:ext uri="{FF2B5EF4-FFF2-40B4-BE49-F238E27FC236}">
                <a16:creationId xmlns:a16="http://schemas.microsoft.com/office/drawing/2014/main" id="{0BC1CA5C-3563-47E4-B501-AC88780AC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1BFD6-356C-49B7-B243-9CD7866697D4}"/>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422754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9F72-C824-4C0C-BC9B-D169778D2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53932-5A29-4BED-9E2F-31A57E45F178}"/>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4" name="Footer Placeholder 3">
            <a:extLst>
              <a:ext uri="{FF2B5EF4-FFF2-40B4-BE49-F238E27FC236}">
                <a16:creationId xmlns:a16="http://schemas.microsoft.com/office/drawing/2014/main" id="{9DD9E165-767F-472B-818E-9152DE631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FDAD72-C13F-448E-B5C0-0CFFCF884F4F}"/>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363913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E0843-3D36-416B-A2FF-F531D626FD8C}"/>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3" name="Footer Placeholder 2">
            <a:extLst>
              <a:ext uri="{FF2B5EF4-FFF2-40B4-BE49-F238E27FC236}">
                <a16:creationId xmlns:a16="http://schemas.microsoft.com/office/drawing/2014/main" id="{4C748465-B7A4-4A5A-8635-AF176C07B2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E5A89-7BB5-4E77-B199-D0D89E881DE2}"/>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31601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8F77-2B05-4BE7-BD12-534091098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906D9-F378-4E0F-AA08-7CA26FB92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B0A640-1130-4833-ADA2-EEE79560B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C3597-A111-412F-A598-FB380A3187D8}"/>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6" name="Footer Placeholder 5">
            <a:extLst>
              <a:ext uri="{FF2B5EF4-FFF2-40B4-BE49-F238E27FC236}">
                <a16:creationId xmlns:a16="http://schemas.microsoft.com/office/drawing/2014/main" id="{F77801B6-5754-4C51-A77B-A7241010D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12569-6293-4563-BA3F-9C1BEEB9020E}"/>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337145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3CC5-3FFD-40C9-80F7-07057097B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AA542-1E5D-456C-BD34-026FF46F2A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78EE8-E057-4567-984F-2C36E716A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E9A97-7756-441B-8652-D64F7B60C717}"/>
              </a:ext>
            </a:extLst>
          </p:cNvPr>
          <p:cNvSpPr>
            <a:spLocks noGrp="1"/>
          </p:cNvSpPr>
          <p:nvPr>
            <p:ph type="dt" sz="half" idx="10"/>
          </p:nvPr>
        </p:nvSpPr>
        <p:spPr/>
        <p:txBody>
          <a:bodyPr/>
          <a:lstStyle/>
          <a:p>
            <a:fld id="{B5B13862-297A-41F6-B5C0-480D0E0A6BA0}" type="datetimeFigureOut">
              <a:rPr lang="en-US" smtClean="0"/>
              <a:t>12/1/2019</a:t>
            </a:fld>
            <a:endParaRPr lang="en-US"/>
          </a:p>
        </p:txBody>
      </p:sp>
      <p:sp>
        <p:nvSpPr>
          <p:cNvPr id="6" name="Footer Placeholder 5">
            <a:extLst>
              <a:ext uri="{FF2B5EF4-FFF2-40B4-BE49-F238E27FC236}">
                <a16:creationId xmlns:a16="http://schemas.microsoft.com/office/drawing/2014/main" id="{A90198DE-F74C-43DD-B97E-E8C3064FA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7602C-98A6-4302-9DA2-3724FDA245F7}"/>
              </a:ext>
            </a:extLst>
          </p:cNvPr>
          <p:cNvSpPr>
            <a:spLocks noGrp="1"/>
          </p:cNvSpPr>
          <p:nvPr>
            <p:ph type="sldNum" sz="quarter" idx="12"/>
          </p:nvPr>
        </p:nvSpPr>
        <p:spPr/>
        <p:txBody>
          <a:bodyPr/>
          <a:lstStyle/>
          <a:p>
            <a:fld id="{702A363E-BE87-48AD-BDB0-882FF4F81DA0}" type="slidenum">
              <a:rPr lang="en-US" smtClean="0"/>
              <a:t>‹#›</a:t>
            </a:fld>
            <a:endParaRPr lang="en-US"/>
          </a:p>
        </p:txBody>
      </p:sp>
    </p:spTree>
    <p:extLst>
      <p:ext uri="{BB962C8B-B14F-4D97-AF65-F5344CB8AC3E}">
        <p14:creationId xmlns:p14="http://schemas.microsoft.com/office/powerpoint/2010/main" val="6887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8E8BA-F996-4AFA-9CA0-AF4C171BE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8A9BE-090F-4D2D-9CAD-C65232DC1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A69C-5255-42D8-908E-2073533AA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13862-297A-41F6-B5C0-480D0E0A6BA0}" type="datetimeFigureOut">
              <a:rPr lang="en-US" smtClean="0"/>
              <a:t>12/1/2019</a:t>
            </a:fld>
            <a:endParaRPr lang="en-US"/>
          </a:p>
        </p:txBody>
      </p:sp>
      <p:sp>
        <p:nvSpPr>
          <p:cNvPr id="5" name="Footer Placeholder 4">
            <a:extLst>
              <a:ext uri="{FF2B5EF4-FFF2-40B4-BE49-F238E27FC236}">
                <a16:creationId xmlns:a16="http://schemas.microsoft.com/office/drawing/2014/main" id="{DFE8CBDC-8C02-4073-9328-88B3E3CA4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7CC613-385D-4BD5-A576-8FF930F71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A363E-BE87-48AD-BDB0-882FF4F81DA0}" type="slidenum">
              <a:rPr lang="en-US" smtClean="0"/>
              <a:t>‹#›</a:t>
            </a:fld>
            <a:endParaRPr lang="en-US"/>
          </a:p>
        </p:txBody>
      </p:sp>
    </p:spTree>
    <p:extLst>
      <p:ext uri="{BB962C8B-B14F-4D97-AF65-F5344CB8AC3E}">
        <p14:creationId xmlns:p14="http://schemas.microsoft.com/office/powerpoint/2010/main" val="54433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blicdomainpictures.net/view-image.php?image=84549&amp;picture=&amp;jazyk=E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3853-1B13-41F5-881F-31531F972FB7}"/>
              </a:ext>
            </a:extLst>
          </p:cNvPr>
          <p:cNvSpPr>
            <a:spLocks noGrp="1"/>
          </p:cNvSpPr>
          <p:nvPr>
            <p:ph type="ctrTitle"/>
          </p:nvPr>
        </p:nvSpPr>
        <p:spPr>
          <a:xfrm>
            <a:off x="6746628" y="1783959"/>
            <a:ext cx="4645250" cy="2889114"/>
          </a:xfrm>
        </p:spPr>
        <p:txBody>
          <a:bodyPr anchor="b">
            <a:normAutofit/>
          </a:bodyPr>
          <a:lstStyle/>
          <a:p>
            <a:pPr algn="l"/>
            <a:r>
              <a:rPr lang="en-US" sz="4700"/>
              <a:t>Accessing information in the </a:t>
            </a:r>
            <a:br>
              <a:rPr lang="en-US" sz="4700"/>
            </a:br>
            <a:r>
              <a:rPr lang="en-US" sz="4700" i="1"/>
              <a:t>eHRAF World Cultures </a:t>
            </a:r>
            <a:r>
              <a:rPr lang="en-US" sz="4700"/>
              <a:t>database</a:t>
            </a:r>
          </a:p>
        </p:txBody>
      </p:sp>
      <p:sp>
        <p:nvSpPr>
          <p:cNvPr id="3" name="Subtitle 2">
            <a:extLst>
              <a:ext uri="{FF2B5EF4-FFF2-40B4-BE49-F238E27FC236}">
                <a16:creationId xmlns:a16="http://schemas.microsoft.com/office/drawing/2014/main" id="{05A31E22-3D2A-42BA-8F9A-03BCDB02E9F5}"/>
              </a:ext>
            </a:extLst>
          </p:cNvPr>
          <p:cNvSpPr>
            <a:spLocks noGrp="1"/>
          </p:cNvSpPr>
          <p:nvPr>
            <p:ph type="subTitle" idx="1"/>
          </p:nvPr>
        </p:nvSpPr>
        <p:spPr>
          <a:xfrm>
            <a:off x="6746627" y="4750893"/>
            <a:ext cx="4645250" cy="1147863"/>
          </a:xfrm>
        </p:spPr>
        <p:txBody>
          <a:bodyPr anchor="t">
            <a:normAutofit/>
          </a:bodyPr>
          <a:lstStyle/>
          <a:p>
            <a:pPr algn="l"/>
            <a:r>
              <a:rPr lang="en-US" sz="1400"/>
              <a:t>As this is a database to which LSC has purchased access, you must access it through the library portal. You will be asked to enter your library bar code on the back of your LSC ID.</a:t>
            </a:r>
            <a:br>
              <a:rPr lang="en-US" sz="1400"/>
            </a:br>
            <a:endParaRPr lang="en-US" sz="1400"/>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E85C749-019F-4F6A-8A2F-C501EFAC37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07" r="2867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573389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EEE3-A21D-474C-8812-1F2F0FD6423B}"/>
              </a:ext>
            </a:extLst>
          </p:cNvPr>
          <p:cNvSpPr>
            <a:spLocks noGrp="1"/>
          </p:cNvSpPr>
          <p:nvPr>
            <p:ph type="title"/>
          </p:nvPr>
        </p:nvSpPr>
        <p:spPr/>
        <p:txBody>
          <a:bodyPr>
            <a:normAutofit/>
          </a:bodyPr>
          <a:lstStyle/>
          <a:p>
            <a:r>
              <a:rPr lang="en-US" sz="3600" dirty="0"/>
              <a:t>For this activity, read that section and the </a:t>
            </a:r>
            <a:r>
              <a:rPr lang="en-US" sz="3600" i="1" dirty="0"/>
              <a:t>Conclusions</a:t>
            </a:r>
            <a:r>
              <a:rPr lang="en-US" sz="3600" dirty="0"/>
              <a:t> that follow. The </a:t>
            </a:r>
            <a:r>
              <a:rPr lang="en-US" sz="3600" i="1" dirty="0"/>
              <a:t>Next</a:t>
            </a:r>
            <a:r>
              <a:rPr lang="en-US" sz="3600" dirty="0"/>
              <a:t> button takes you to the next page.</a:t>
            </a:r>
          </a:p>
        </p:txBody>
      </p:sp>
      <p:pic>
        <p:nvPicPr>
          <p:cNvPr id="5" name="Content Placeholder 4" descr="A screenshot of a social media post&#10;&#10;Description automatically generated">
            <a:extLst>
              <a:ext uri="{FF2B5EF4-FFF2-40B4-BE49-F238E27FC236}">
                <a16:creationId xmlns:a16="http://schemas.microsoft.com/office/drawing/2014/main" id="{BB00581E-893B-4F87-BC96-DBE53977C3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58552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FEA3-4374-4996-B48B-B63D3AA69204}"/>
              </a:ext>
            </a:extLst>
          </p:cNvPr>
          <p:cNvSpPr>
            <a:spLocks noGrp="1"/>
          </p:cNvSpPr>
          <p:nvPr>
            <p:ph type="title"/>
          </p:nvPr>
        </p:nvSpPr>
        <p:spPr/>
        <p:txBody>
          <a:bodyPr>
            <a:normAutofit/>
          </a:bodyPr>
          <a:lstStyle/>
          <a:p>
            <a:r>
              <a:rPr lang="en-US" sz="3600" dirty="0"/>
              <a:t>Click </a:t>
            </a:r>
            <a:r>
              <a:rPr lang="en-US" sz="3600" i="1" dirty="0"/>
              <a:t>libraries </a:t>
            </a:r>
            <a:r>
              <a:rPr lang="en-US" sz="3600" dirty="0"/>
              <a:t>at the top of the LSC (or any campus) webpage. Once there, click on </a:t>
            </a:r>
            <a:r>
              <a:rPr lang="en-US" sz="3600" i="1" dirty="0"/>
              <a:t>Research Databases.</a:t>
            </a:r>
            <a:endParaRPr lang="en-US" sz="3600" dirty="0"/>
          </a:p>
        </p:txBody>
      </p:sp>
      <p:pic>
        <p:nvPicPr>
          <p:cNvPr id="5" name="Content Placeholder 4" descr="A screenshot of a computer screen&#10;&#10;Description automatically generated">
            <a:extLst>
              <a:ext uri="{FF2B5EF4-FFF2-40B4-BE49-F238E27FC236}">
                <a16:creationId xmlns:a16="http://schemas.microsoft.com/office/drawing/2014/main" id="{A2A954B6-2D9C-41D6-BB73-0468871D7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B3AD3E51-1241-4A19-AC86-79F5A00AE26E}"/>
              </a:ext>
            </a:extLst>
          </p:cNvPr>
          <p:cNvCxnSpPr>
            <a:cxnSpLocks/>
          </p:cNvCxnSpPr>
          <p:nvPr/>
        </p:nvCxnSpPr>
        <p:spPr>
          <a:xfrm flipH="1">
            <a:off x="3886200" y="1533525"/>
            <a:ext cx="4143375" cy="28289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C47F-B04F-42B8-986C-875DC24535A5}"/>
              </a:ext>
            </a:extLst>
          </p:cNvPr>
          <p:cNvSpPr>
            <a:spLocks noGrp="1"/>
          </p:cNvSpPr>
          <p:nvPr>
            <p:ph type="title"/>
          </p:nvPr>
        </p:nvSpPr>
        <p:spPr/>
        <p:txBody>
          <a:bodyPr>
            <a:normAutofit/>
          </a:bodyPr>
          <a:lstStyle/>
          <a:p>
            <a:r>
              <a:rPr lang="en-US" sz="3600" dirty="0"/>
              <a:t>For this course and our purposes, you want </a:t>
            </a:r>
            <a:r>
              <a:rPr lang="en-US" sz="3600" i="1" dirty="0"/>
              <a:t>Social Sciences </a:t>
            </a:r>
            <a:r>
              <a:rPr lang="en-US" sz="3600" dirty="0"/>
              <a:t>databases. Click on that link.</a:t>
            </a:r>
          </a:p>
        </p:txBody>
      </p:sp>
      <p:pic>
        <p:nvPicPr>
          <p:cNvPr id="5" name="Content Placeholder 4" descr="A screenshot of a computer screen&#10;&#10;Description automatically generated">
            <a:extLst>
              <a:ext uri="{FF2B5EF4-FFF2-40B4-BE49-F238E27FC236}">
                <a16:creationId xmlns:a16="http://schemas.microsoft.com/office/drawing/2014/main" id="{B59ECEE0-5067-41A6-B4CE-387D6B7857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6683E8DE-629B-4CC5-8945-893C7746E3D4}"/>
              </a:ext>
            </a:extLst>
          </p:cNvPr>
          <p:cNvCxnSpPr/>
          <p:nvPr/>
        </p:nvCxnSpPr>
        <p:spPr>
          <a:xfrm flipH="1">
            <a:off x="5686425" y="1504950"/>
            <a:ext cx="2247900" cy="43053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23A4-FD12-4D80-9C4E-E643FEC0EF4C}"/>
              </a:ext>
            </a:extLst>
          </p:cNvPr>
          <p:cNvSpPr>
            <a:spLocks noGrp="1"/>
          </p:cNvSpPr>
          <p:nvPr>
            <p:ph type="title"/>
          </p:nvPr>
        </p:nvSpPr>
        <p:spPr/>
        <p:txBody>
          <a:bodyPr>
            <a:normAutofit/>
          </a:bodyPr>
          <a:lstStyle/>
          <a:p>
            <a:r>
              <a:rPr lang="en-US" sz="3600" dirty="0"/>
              <a:t>The </a:t>
            </a:r>
            <a:r>
              <a:rPr lang="en-US" sz="3600" dirty="0" err="1"/>
              <a:t>eHRAF</a:t>
            </a:r>
            <a:r>
              <a:rPr lang="en-US" sz="3600" dirty="0"/>
              <a:t> database will be found under </a:t>
            </a:r>
            <a:r>
              <a:rPr lang="en-US" sz="3600" i="1" dirty="0"/>
              <a:t>Articles</a:t>
            </a:r>
            <a:r>
              <a:rPr lang="en-US" sz="3600" dirty="0"/>
              <a:t>. Click on that.</a:t>
            </a:r>
          </a:p>
        </p:txBody>
      </p:sp>
      <p:pic>
        <p:nvPicPr>
          <p:cNvPr id="5" name="Content Placeholder 4" descr="A screenshot of a cell phone&#10;&#10;Description automatically generated">
            <a:extLst>
              <a:ext uri="{FF2B5EF4-FFF2-40B4-BE49-F238E27FC236}">
                <a16:creationId xmlns:a16="http://schemas.microsoft.com/office/drawing/2014/main" id="{FD475ABB-823D-4FB6-8114-F4885680F6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127D5494-4247-40A3-82F1-A08D5E543E7D}"/>
              </a:ext>
            </a:extLst>
          </p:cNvPr>
          <p:cNvCxnSpPr/>
          <p:nvPr/>
        </p:nvCxnSpPr>
        <p:spPr>
          <a:xfrm>
            <a:off x="2524125" y="1428750"/>
            <a:ext cx="504825" cy="40195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65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0430-60AB-472B-BB89-F541672CC7BE}"/>
              </a:ext>
            </a:extLst>
          </p:cNvPr>
          <p:cNvSpPr>
            <a:spLocks noGrp="1"/>
          </p:cNvSpPr>
          <p:nvPr>
            <p:ph type="title"/>
          </p:nvPr>
        </p:nvSpPr>
        <p:spPr/>
        <p:txBody>
          <a:bodyPr>
            <a:normAutofit/>
          </a:bodyPr>
          <a:lstStyle/>
          <a:p>
            <a:r>
              <a:rPr lang="en-US" sz="3600" dirty="0"/>
              <a:t>Scroll down to </a:t>
            </a:r>
            <a:r>
              <a:rPr lang="en-US" sz="3600" i="1" dirty="0" err="1"/>
              <a:t>eHRAF</a:t>
            </a:r>
            <a:r>
              <a:rPr lang="en-US" sz="3600" i="1" dirty="0"/>
              <a:t> World Cultures </a:t>
            </a:r>
            <a:r>
              <a:rPr lang="en-US" sz="3600" dirty="0"/>
              <a:t>and click on it.</a:t>
            </a:r>
          </a:p>
        </p:txBody>
      </p:sp>
      <p:pic>
        <p:nvPicPr>
          <p:cNvPr id="5" name="Content Placeholder 4" descr="A screenshot of a computer&#10;&#10;Description automatically generated">
            <a:extLst>
              <a:ext uri="{FF2B5EF4-FFF2-40B4-BE49-F238E27FC236}">
                <a16:creationId xmlns:a16="http://schemas.microsoft.com/office/drawing/2014/main" id="{08F08401-1095-4D9F-85AD-796F409906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4463348B-E4BC-41AF-BC53-A5516298BF23}"/>
              </a:ext>
            </a:extLst>
          </p:cNvPr>
          <p:cNvCxnSpPr/>
          <p:nvPr/>
        </p:nvCxnSpPr>
        <p:spPr>
          <a:xfrm flipH="1">
            <a:off x="3905250" y="1352550"/>
            <a:ext cx="6210300" cy="380047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67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6A7F-BB56-41CD-BCEE-26F24B95E4DC}"/>
              </a:ext>
            </a:extLst>
          </p:cNvPr>
          <p:cNvSpPr>
            <a:spLocks noGrp="1"/>
          </p:cNvSpPr>
          <p:nvPr>
            <p:ph type="title"/>
          </p:nvPr>
        </p:nvSpPr>
        <p:spPr/>
        <p:txBody>
          <a:bodyPr>
            <a:noAutofit/>
          </a:bodyPr>
          <a:lstStyle/>
          <a:p>
            <a:r>
              <a:rPr lang="en-US" sz="2800" dirty="0"/>
              <a:t>Now you are in the </a:t>
            </a:r>
            <a:r>
              <a:rPr lang="en-US" sz="2800" i="1" dirty="0" err="1"/>
              <a:t>eHRAF</a:t>
            </a:r>
            <a:r>
              <a:rPr lang="en-US" sz="2800" i="1" dirty="0"/>
              <a:t> World Cultures </a:t>
            </a:r>
            <a:r>
              <a:rPr lang="en-US" sz="2800" dirty="0"/>
              <a:t>database. You should look around this database at some point. It is a great resource for information about world cultures for this and other classes. Now click on </a:t>
            </a:r>
            <a:r>
              <a:rPr lang="en-US" sz="2800" i="1" dirty="0"/>
              <a:t>Browse CULTURES.</a:t>
            </a:r>
            <a:endParaRPr lang="en-US" sz="2800" dirty="0"/>
          </a:p>
        </p:txBody>
      </p:sp>
      <p:pic>
        <p:nvPicPr>
          <p:cNvPr id="11" name="Content Placeholder 10" descr="A screenshot of a social media post&#10;&#10;Description automatically generated">
            <a:extLst>
              <a:ext uri="{FF2B5EF4-FFF2-40B4-BE49-F238E27FC236}">
                <a16:creationId xmlns:a16="http://schemas.microsoft.com/office/drawing/2014/main" id="{767E7487-E019-4F97-B47E-1D6EFFCAC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16" name="Straight Arrow Connector 15">
            <a:extLst>
              <a:ext uri="{FF2B5EF4-FFF2-40B4-BE49-F238E27FC236}">
                <a16:creationId xmlns:a16="http://schemas.microsoft.com/office/drawing/2014/main" id="{73BB2FED-E3F4-427A-885B-ED7AE20CDD91}"/>
              </a:ext>
            </a:extLst>
          </p:cNvPr>
          <p:cNvCxnSpPr/>
          <p:nvPr/>
        </p:nvCxnSpPr>
        <p:spPr>
          <a:xfrm>
            <a:off x="3718560" y="1690688"/>
            <a:ext cx="1046480" cy="17383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7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F4D3-E002-466F-82E8-520F5E51339B}"/>
              </a:ext>
            </a:extLst>
          </p:cNvPr>
          <p:cNvSpPr>
            <a:spLocks noGrp="1"/>
          </p:cNvSpPr>
          <p:nvPr>
            <p:ph type="title"/>
          </p:nvPr>
        </p:nvSpPr>
        <p:spPr/>
        <p:txBody>
          <a:bodyPr>
            <a:normAutofit/>
          </a:bodyPr>
          <a:lstStyle/>
          <a:p>
            <a:r>
              <a:rPr lang="en-US" sz="3600" dirty="0"/>
              <a:t>Click on </a:t>
            </a:r>
            <a:r>
              <a:rPr lang="en-US" sz="3600" i="1" dirty="0"/>
              <a:t>H. </a:t>
            </a:r>
            <a:r>
              <a:rPr lang="en-US" sz="3600" dirty="0"/>
              <a:t>Then scroll down to the </a:t>
            </a:r>
            <a:r>
              <a:rPr lang="en-US" sz="3600" i="1" dirty="0"/>
              <a:t>Hmong (</a:t>
            </a:r>
            <a:r>
              <a:rPr lang="en-US" sz="3600" i="1" dirty="0" err="1"/>
              <a:t>H’Mong</a:t>
            </a:r>
            <a:r>
              <a:rPr lang="en-US" sz="3600" i="1" dirty="0"/>
              <a:t> </a:t>
            </a:r>
            <a:r>
              <a:rPr lang="en-US" sz="3600" dirty="0"/>
              <a:t>here) and click on that.</a:t>
            </a:r>
          </a:p>
        </p:txBody>
      </p:sp>
      <p:pic>
        <p:nvPicPr>
          <p:cNvPr id="5" name="Content Placeholder 4" descr="A screenshot of a cell phone&#10;&#10;Description automatically generated">
            <a:extLst>
              <a:ext uri="{FF2B5EF4-FFF2-40B4-BE49-F238E27FC236}">
                <a16:creationId xmlns:a16="http://schemas.microsoft.com/office/drawing/2014/main" id="{61CB1C65-6B33-4A60-A712-D7FE8EFE49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A84C8F2E-43C8-453E-ABF9-3C5B1AB7D8E8}"/>
              </a:ext>
            </a:extLst>
          </p:cNvPr>
          <p:cNvCxnSpPr/>
          <p:nvPr/>
        </p:nvCxnSpPr>
        <p:spPr>
          <a:xfrm flipH="1">
            <a:off x="3895725" y="1457325"/>
            <a:ext cx="1400175" cy="35814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7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92D-61FB-41F9-A6F7-21F799641005}"/>
              </a:ext>
            </a:extLst>
          </p:cNvPr>
          <p:cNvSpPr>
            <a:spLocks noGrp="1"/>
          </p:cNvSpPr>
          <p:nvPr>
            <p:ph type="title"/>
          </p:nvPr>
        </p:nvSpPr>
        <p:spPr/>
        <p:txBody>
          <a:bodyPr>
            <a:normAutofit/>
          </a:bodyPr>
          <a:lstStyle/>
          <a:p>
            <a:r>
              <a:rPr lang="en-US" sz="3600" dirty="0"/>
              <a:t>Find the </a:t>
            </a:r>
            <a:r>
              <a:rPr lang="en-US" sz="3600" i="1" dirty="0"/>
              <a:t>Capps</a:t>
            </a:r>
            <a:r>
              <a:rPr lang="en-US" sz="3600" dirty="0"/>
              <a:t> article and click on it.</a:t>
            </a:r>
          </a:p>
        </p:txBody>
      </p:sp>
      <p:pic>
        <p:nvPicPr>
          <p:cNvPr id="5" name="Content Placeholder 4" descr="A screenshot of a cell phone&#10;&#10;Description automatically generated">
            <a:extLst>
              <a:ext uri="{FF2B5EF4-FFF2-40B4-BE49-F238E27FC236}">
                <a16:creationId xmlns:a16="http://schemas.microsoft.com/office/drawing/2014/main" id="{5D9ABB0B-29FD-47F7-A69A-A33DD1419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926DAE78-17D7-4467-B471-7743FC0CB37B}"/>
              </a:ext>
            </a:extLst>
          </p:cNvPr>
          <p:cNvCxnSpPr/>
          <p:nvPr/>
        </p:nvCxnSpPr>
        <p:spPr>
          <a:xfrm flipH="1">
            <a:off x="4219575" y="1323975"/>
            <a:ext cx="3343275" cy="29718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9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D1D6-FF1A-4BE5-99D8-3C276D928744}"/>
              </a:ext>
            </a:extLst>
          </p:cNvPr>
          <p:cNvSpPr>
            <a:spLocks noGrp="1"/>
          </p:cNvSpPr>
          <p:nvPr>
            <p:ph type="title"/>
          </p:nvPr>
        </p:nvSpPr>
        <p:spPr/>
        <p:txBody>
          <a:bodyPr>
            <a:normAutofit fontScale="90000"/>
          </a:bodyPr>
          <a:lstStyle/>
          <a:p>
            <a:r>
              <a:rPr lang="en-US" sz="3600" dirty="0"/>
              <a:t>Before going on, read the </a:t>
            </a:r>
            <a:r>
              <a:rPr lang="en-US" sz="3600" i="1" dirty="0"/>
              <a:t>Abstract</a:t>
            </a:r>
            <a:r>
              <a:rPr lang="en-US" sz="3600" dirty="0"/>
              <a:t> to get an overview of the entire article. Then click on the important part of the article for this activity (</a:t>
            </a:r>
            <a:r>
              <a:rPr lang="en-US" sz="3600" i="1" dirty="0"/>
              <a:t>Fright Illness and the Concept of Soul Loss</a:t>
            </a:r>
            <a:r>
              <a:rPr lang="en-US" sz="3600" dirty="0"/>
              <a:t>).</a:t>
            </a:r>
          </a:p>
        </p:txBody>
      </p:sp>
      <p:pic>
        <p:nvPicPr>
          <p:cNvPr id="5" name="Content Placeholder 4" descr="A screenshot of a social media post&#10;&#10;Description automatically generated">
            <a:extLst>
              <a:ext uri="{FF2B5EF4-FFF2-40B4-BE49-F238E27FC236}">
                <a16:creationId xmlns:a16="http://schemas.microsoft.com/office/drawing/2014/main" id="{15696734-CB59-422E-B080-7795BE8E1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cxnSp>
        <p:nvCxnSpPr>
          <p:cNvPr id="7" name="Straight Arrow Connector 6">
            <a:extLst>
              <a:ext uri="{FF2B5EF4-FFF2-40B4-BE49-F238E27FC236}">
                <a16:creationId xmlns:a16="http://schemas.microsoft.com/office/drawing/2014/main" id="{33D90685-0AA1-4C45-94BA-688DA297D8FA}"/>
              </a:ext>
            </a:extLst>
          </p:cNvPr>
          <p:cNvCxnSpPr/>
          <p:nvPr/>
        </p:nvCxnSpPr>
        <p:spPr>
          <a:xfrm flipH="1">
            <a:off x="3771900" y="1647825"/>
            <a:ext cx="5781675" cy="40481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599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Widescreen</PresentationFormat>
  <Paragraphs>11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Accessing information in the  eHRAF World Cultures database</vt:lpstr>
      <vt:lpstr>Click libraries at the top of the LSC (or any campus) webpage. Once there, click on Research Databases.</vt:lpstr>
      <vt:lpstr>For this course and our purposes, you want Social Sciences databases. Click on that link.</vt:lpstr>
      <vt:lpstr>The eHRAF database will be found under Articles. Click on that.</vt:lpstr>
      <vt:lpstr>Scroll down to eHRAF World Cultures and click on it.</vt:lpstr>
      <vt:lpstr>Now you are in the eHRAF World Cultures database. You should look around this database at some point. It is a great resource for information about world cultures for this and other classes. Now click on Browse CULTURES.</vt:lpstr>
      <vt:lpstr>Click on H. Then scroll down to the Hmong (H’Mong here) and click on that.</vt:lpstr>
      <vt:lpstr>Find the Capps article and click on it.</vt:lpstr>
      <vt:lpstr>Before going on, read the Abstract to get an overview of the entire article. Then click on the important part of the article for this activity (Fright Illness and the Concept of Soul Loss).</vt:lpstr>
      <vt:lpstr>For this activity, read that section and the Conclusions that follow. The Next button takes you to the next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information in the  eHRAF World Cultures database</dc:title>
  <dc:creator>Janice Hartgrove-Freile</dc:creator>
  <cp:lastModifiedBy>Janice Hartgrove-Freile</cp:lastModifiedBy>
  <cp:revision>1</cp:revision>
  <dcterms:created xsi:type="dcterms:W3CDTF">2019-12-02T00:30:13Z</dcterms:created>
  <dcterms:modified xsi:type="dcterms:W3CDTF">2019-12-02T00:30:31Z</dcterms:modified>
</cp:coreProperties>
</file>