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Lst>
  <p:sldSz cx="18288000" cy="10287000"/>
  <p:notesSz cx="6858000" cy="9144000"/>
  <p:embeddedFontLst>
    <p:embeddedFont>
      <p:font typeface="Aileron Regular" charset="1" panose="00000500000000000000"/>
      <p:regular r:id="rId6"/>
    </p:embeddedFont>
    <p:embeddedFont>
      <p:font typeface="Aileron Regular Bold" charset="1" panose="00000800000000000000"/>
      <p:regular r:id="rId7"/>
    </p:embeddedFont>
    <p:embeddedFont>
      <p:font typeface="Aileron Regular Italics" charset="1" panose="00000500000000000000"/>
      <p:regular r:id="rId8"/>
    </p:embeddedFont>
    <p:embeddedFont>
      <p:font typeface="Aileron Regular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Aileron Heavy" charset="1" panose="00000A00000000000000"/>
      <p:regular r:id="rId14"/>
    </p:embeddedFont>
    <p:embeddedFont>
      <p:font typeface="Aileron Heavy Bold" charset="1" panose="00000A00000000000000"/>
      <p:regular r:id="rId15"/>
    </p:embeddedFont>
    <p:embeddedFont>
      <p:font typeface="Aileron Heavy Italics" charset="1" panose="00000A00000000000000"/>
      <p:regular r:id="rId16"/>
    </p:embeddedFont>
    <p:embeddedFont>
      <p:font typeface="Aileron Heavy Bold Italics"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89000"/>
          </a:blip>
          <a:srcRect l="917" t="0" r="917" b="0"/>
          <a:stretch>
            <a:fillRect/>
          </a:stretch>
        </p:blipFill>
        <p:spPr>
          <a:xfrm flipH="false" flipV="false" rot="0">
            <a:off x="0" y="0"/>
            <a:ext cx="8636070" cy="10287000"/>
          </a:xfrm>
          <a:prstGeom prst="rect">
            <a:avLst/>
          </a:prstGeom>
        </p:spPr>
      </p:pic>
      <p:pic>
        <p:nvPicPr>
          <p:cNvPr name="Picture 3" id="3"/>
          <p:cNvPicPr>
            <a:picLocks noChangeAspect="true"/>
          </p:cNvPicPr>
          <p:nvPr/>
        </p:nvPicPr>
        <p:blipFill>
          <a:blip r:embed="rId3">
            <a:alphaModFix amt="4000"/>
          </a:blip>
          <a:srcRect l="0" t="0" r="0" b="0"/>
          <a:stretch>
            <a:fillRect/>
          </a:stretch>
        </p:blipFill>
        <p:spPr>
          <a:xfrm flipH="false" flipV="false" rot="0">
            <a:off x="9815825" y="1389107"/>
            <a:ext cx="7217821" cy="7508786"/>
          </a:xfrm>
          <a:prstGeom prst="rect">
            <a:avLst/>
          </a:prstGeom>
        </p:spPr>
      </p:pic>
      <p:sp>
        <p:nvSpPr>
          <p:cNvPr name="TextBox 4" id="4"/>
          <p:cNvSpPr txBox="true"/>
          <p:nvPr/>
        </p:nvSpPr>
        <p:spPr>
          <a:xfrm rot="0">
            <a:off x="8791935" y="2948940"/>
            <a:ext cx="9265601" cy="4389120"/>
          </a:xfrm>
          <a:prstGeom prst="rect">
            <a:avLst/>
          </a:prstGeom>
        </p:spPr>
        <p:txBody>
          <a:bodyPr anchor="t" rtlCol="false" tIns="0" lIns="0" bIns="0" rIns="0">
            <a:spAutoFit/>
          </a:bodyPr>
          <a:lstStyle/>
          <a:p>
            <a:pPr algn="ctr">
              <a:lnSpc>
                <a:spcPts val="11519"/>
              </a:lnSpc>
            </a:pPr>
            <a:r>
              <a:rPr lang="en-US" sz="9600">
                <a:solidFill>
                  <a:srgbClr val="E17505"/>
                </a:solidFill>
                <a:latin typeface="Aileron Heavy Bold"/>
              </a:rPr>
              <a:t>Division of Labor by Gender</a:t>
            </a:r>
          </a:p>
        </p:txBody>
      </p:sp>
      <p:sp>
        <p:nvSpPr>
          <p:cNvPr name="TextBox 5" id="5"/>
          <p:cNvSpPr txBox="true"/>
          <p:nvPr/>
        </p:nvSpPr>
        <p:spPr>
          <a:xfrm rot="0">
            <a:off x="8791935" y="7459914"/>
            <a:ext cx="9265601" cy="624840"/>
          </a:xfrm>
          <a:prstGeom prst="rect">
            <a:avLst/>
          </a:prstGeom>
        </p:spPr>
        <p:txBody>
          <a:bodyPr anchor="t" rtlCol="false" tIns="0" lIns="0" bIns="0" rIns="0">
            <a:spAutoFit/>
          </a:bodyPr>
          <a:lstStyle/>
          <a:p>
            <a:pPr algn="ctr">
              <a:lnSpc>
                <a:spcPts val="5040"/>
              </a:lnSpc>
            </a:pPr>
            <a:r>
              <a:rPr lang="en-US" sz="3600" spc="215">
                <a:solidFill>
                  <a:srgbClr val="E17505"/>
                </a:solidFill>
                <a:latin typeface="Aileron Regular"/>
              </a:rPr>
              <a:t>in eHRAF World Cultures</a:t>
            </a:r>
          </a:p>
        </p:txBody>
      </p:sp>
      <p:grpSp>
        <p:nvGrpSpPr>
          <p:cNvPr name="Group 6" id="6"/>
          <p:cNvGrpSpPr/>
          <p:nvPr/>
        </p:nvGrpSpPr>
        <p:grpSpPr>
          <a:xfrm rot="0">
            <a:off x="0" y="1028700"/>
            <a:ext cx="7142940" cy="843619"/>
            <a:chOff x="0" y="0"/>
            <a:chExt cx="9523921" cy="1124825"/>
          </a:xfrm>
        </p:grpSpPr>
        <p:sp>
          <p:nvSpPr>
            <p:cNvPr name="AutoShape 7" id="7"/>
            <p:cNvSpPr/>
            <p:nvPr/>
          </p:nvSpPr>
          <p:spPr>
            <a:xfrm rot="0">
              <a:off x="0" y="0"/>
              <a:ext cx="9523921" cy="1124825"/>
            </a:xfrm>
            <a:prstGeom prst="rect">
              <a:avLst/>
            </a:prstGeom>
            <a:solidFill>
              <a:srgbClr val="E17505"/>
            </a:solidFill>
          </p:spPr>
        </p:sp>
        <p:sp>
          <p:nvSpPr>
            <p:cNvPr name="TextBox 8" id="8"/>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9" id="9"/>
          <p:cNvSpPr txBox="true"/>
          <p:nvPr/>
        </p:nvSpPr>
        <p:spPr>
          <a:xfrm rot="0">
            <a:off x="11443163" y="9678035"/>
            <a:ext cx="6614374" cy="623570"/>
          </a:xfrm>
          <a:prstGeom prst="rect">
            <a:avLst/>
          </a:prstGeom>
        </p:spPr>
        <p:txBody>
          <a:bodyPr anchor="t" rtlCol="false" tIns="0" lIns="0" bIns="0" rIns="0">
            <a:spAutoFit/>
          </a:bodyPr>
          <a:lstStyle/>
          <a:p>
            <a:pPr algn="r">
              <a:lnSpc>
                <a:spcPts val="2420"/>
              </a:lnSpc>
            </a:pPr>
            <a:r>
              <a:rPr lang="en-US" sz="2200" spc="153">
                <a:solidFill>
                  <a:srgbClr val="000000"/>
                </a:solidFill>
                <a:latin typeface="Aileron Regular"/>
              </a:rPr>
              <a:t>Human Relations Area Files</a:t>
            </a:r>
          </a:p>
          <a:p>
            <a:pPr algn="r">
              <a:lnSpc>
                <a:spcPts val="2420"/>
              </a:lnSpc>
            </a:pPr>
            <a:r>
              <a:rPr lang="en-US" sz="2200" spc="153">
                <a:solidFill>
                  <a:srgbClr val="000000"/>
                </a:solidFill>
                <a:latin typeface="Aileron Regular"/>
              </a:rPr>
              <a:t> at Yale University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4345" t="0" r="39091" b="0"/>
          <a:stretch>
            <a:fillRect/>
          </a:stretch>
        </p:blipFill>
        <p:spPr>
          <a:xfrm flipH="false" flipV="false" rot="0">
            <a:off x="0" y="0"/>
            <a:ext cx="8515462" cy="10287000"/>
          </a:xfrm>
          <a:prstGeom prst="rect">
            <a:avLst/>
          </a:prstGeom>
        </p:spPr>
      </p:pic>
      <p:grpSp>
        <p:nvGrpSpPr>
          <p:cNvPr name="Group 3" id="3"/>
          <p:cNvGrpSpPr/>
          <p:nvPr/>
        </p:nvGrpSpPr>
        <p:grpSpPr>
          <a:xfrm rot="0">
            <a:off x="0" y="-9196"/>
            <a:ext cx="5290317" cy="1037896"/>
            <a:chOff x="0" y="0"/>
            <a:chExt cx="7053756" cy="1383862"/>
          </a:xfrm>
        </p:grpSpPr>
        <p:sp>
          <p:nvSpPr>
            <p:cNvPr name="AutoShape 4" id="4"/>
            <p:cNvSpPr/>
            <p:nvPr/>
          </p:nvSpPr>
          <p:spPr>
            <a:xfrm rot="0">
              <a:off x="0" y="0"/>
              <a:ext cx="7053756" cy="1383862"/>
            </a:xfrm>
            <a:prstGeom prst="rect">
              <a:avLst/>
            </a:prstGeom>
            <a:solidFill>
              <a:srgbClr val="E17505"/>
            </a:solidFill>
          </p:spPr>
        </p:sp>
        <p:sp>
          <p:nvSpPr>
            <p:cNvPr name="TextBox 5" id="5"/>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SUBSISTENCE TYPES</a:t>
              </a:r>
            </a:p>
          </p:txBody>
        </p:sp>
      </p:grpSp>
      <p:sp>
        <p:nvSpPr>
          <p:cNvPr name="TextBox 6" id="6"/>
          <p:cNvSpPr txBox="true"/>
          <p:nvPr/>
        </p:nvSpPr>
        <p:spPr>
          <a:xfrm rot="0">
            <a:off x="8750731" y="500227"/>
            <a:ext cx="9349552" cy="573405"/>
          </a:xfrm>
          <a:prstGeom prst="rect">
            <a:avLst/>
          </a:prstGeom>
        </p:spPr>
        <p:txBody>
          <a:bodyPr anchor="t" rtlCol="false" tIns="0" lIns="0" bIns="0" rIns="0">
            <a:spAutoFit/>
          </a:bodyPr>
          <a:lstStyle/>
          <a:p>
            <a:pPr>
              <a:lnSpc>
                <a:spcPts val="4440"/>
              </a:lnSpc>
            </a:pPr>
            <a:r>
              <a:rPr lang="en-US" sz="3700" spc="136">
                <a:solidFill>
                  <a:srgbClr val="E17505"/>
                </a:solidFill>
                <a:latin typeface="Aileron Regular"/>
              </a:rPr>
              <a:t>Sel</a:t>
            </a:r>
            <a:r>
              <a:rPr lang="en-US" sz="3700" spc="136">
                <a:solidFill>
                  <a:srgbClr val="E17505"/>
                </a:solidFill>
                <a:latin typeface="Aileron Regular"/>
              </a:rPr>
              <a:t>e</a:t>
            </a:r>
            <a:r>
              <a:rPr lang="en-US" sz="3700" spc="136">
                <a:solidFill>
                  <a:srgbClr val="E17505"/>
                </a:solidFill>
                <a:latin typeface="Aileron Regular"/>
              </a:rPr>
              <a:t>c</a:t>
            </a:r>
            <a:r>
              <a:rPr lang="en-US" sz="3700" spc="136">
                <a:solidFill>
                  <a:srgbClr val="E17505"/>
                </a:solidFill>
                <a:latin typeface="Aileron Regular"/>
              </a:rPr>
              <a:t>t</a:t>
            </a:r>
            <a:r>
              <a:rPr lang="en-US" sz="3700" spc="136">
                <a:solidFill>
                  <a:srgbClr val="E17505"/>
                </a:solidFill>
                <a:latin typeface="Aileron Regular"/>
              </a:rPr>
              <a:t> </a:t>
            </a:r>
            <a:r>
              <a:rPr lang="en-US" sz="3700" spc="136">
                <a:solidFill>
                  <a:srgbClr val="E17505"/>
                </a:solidFill>
                <a:latin typeface="Aileron Regular"/>
              </a:rPr>
              <a:t>o</a:t>
            </a:r>
            <a:r>
              <a:rPr lang="en-US" sz="3700" spc="136">
                <a:solidFill>
                  <a:srgbClr val="E17505"/>
                </a:solidFill>
                <a:latin typeface="Aileron Regular"/>
              </a:rPr>
              <a:t>ne</a:t>
            </a:r>
            <a:r>
              <a:rPr lang="en-US" sz="3700" spc="136">
                <a:solidFill>
                  <a:srgbClr val="E17505"/>
                </a:solidFill>
                <a:latin typeface="Aileron Regular"/>
              </a:rPr>
              <a:t> cu</a:t>
            </a:r>
            <a:r>
              <a:rPr lang="en-US" sz="3700" spc="136">
                <a:solidFill>
                  <a:srgbClr val="E17505"/>
                </a:solidFill>
                <a:latin typeface="Aileron Regular"/>
              </a:rPr>
              <a:t>l</a:t>
            </a:r>
            <a:r>
              <a:rPr lang="en-US" sz="3700" spc="136">
                <a:solidFill>
                  <a:srgbClr val="E17505"/>
                </a:solidFill>
                <a:latin typeface="Aileron Regular"/>
              </a:rPr>
              <a:t>t</a:t>
            </a:r>
            <a:r>
              <a:rPr lang="en-US" sz="3700" spc="136">
                <a:solidFill>
                  <a:srgbClr val="E17505"/>
                </a:solidFill>
                <a:latin typeface="Aileron Regular"/>
              </a:rPr>
              <a:t>ur</a:t>
            </a:r>
            <a:r>
              <a:rPr lang="en-US" sz="3700" spc="136">
                <a:solidFill>
                  <a:srgbClr val="E17505"/>
                </a:solidFill>
                <a:latin typeface="Aileron Regular"/>
              </a:rPr>
              <a:t>e</a:t>
            </a:r>
            <a:r>
              <a:rPr lang="en-US" sz="3700" spc="136">
                <a:solidFill>
                  <a:srgbClr val="E17505"/>
                </a:solidFill>
                <a:latin typeface="Aileron Regular"/>
              </a:rPr>
              <a:t> fr</a:t>
            </a:r>
            <a:r>
              <a:rPr lang="en-US" sz="3700" spc="136">
                <a:solidFill>
                  <a:srgbClr val="E17505"/>
                </a:solidFill>
                <a:latin typeface="Aileron Regular"/>
              </a:rPr>
              <a:t>om</a:t>
            </a:r>
            <a:r>
              <a:rPr lang="en-US" sz="3700" spc="136">
                <a:solidFill>
                  <a:srgbClr val="E17505"/>
                </a:solidFill>
                <a:latin typeface="Aileron Regular"/>
              </a:rPr>
              <a:t> each category:</a:t>
            </a:r>
          </a:p>
        </p:txBody>
      </p:sp>
      <p:sp>
        <p:nvSpPr>
          <p:cNvPr name="TextBox 7" id="7"/>
          <p:cNvSpPr txBox="true"/>
          <p:nvPr/>
        </p:nvSpPr>
        <p:spPr>
          <a:xfrm rot="0">
            <a:off x="9332561" y="1493088"/>
            <a:ext cx="8511502" cy="573405"/>
          </a:xfrm>
          <a:prstGeom prst="rect">
            <a:avLst/>
          </a:prstGeom>
        </p:spPr>
        <p:txBody>
          <a:bodyPr anchor="t" rtlCol="false" tIns="0" lIns="0" bIns="0" rIns="0">
            <a:spAutoFit/>
          </a:bodyPr>
          <a:lstStyle/>
          <a:p>
            <a:pPr>
              <a:lnSpc>
                <a:spcPts val="4440"/>
              </a:lnSpc>
            </a:pPr>
            <a:r>
              <a:rPr lang="en-US" sz="3700" spc="136">
                <a:solidFill>
                  <a:srgbClr val="E17505"/>
                </a:solidFill>
                <a:latin typeface="Aileron Heavy"/>
              </a:rPr>
              <a:t>Hunter-gatherers</a:t>
            </a:r>
          </a:p>
        </p:txBody>
      </p:sp>
      <p:sp>
        <p:nvSpPr>
          <p:cNvPr name="TextBox 8" id="8"/>
          <p:cNvSpPr txBox="true"/>
          <p:nvPr/>
        </p:nvSpPr>
        <p:spPr>
          <a:xfrm rot="0">
            <a:off x="9358318" y="2272673"/>
            <a:ext cx="8511502" cy="1137285"/>
          </a:xfrm>
          <a:prstGeom prst="rect">
            <a:avLst/>
          </a:prstGeom>
        </p:spPr>
        <p:txBody>
          <a:bodyPr anchor="t" rtlCol="false" tIns="0" lIns="0" bIns="0" rIns="0">
            <a:spAutoFit/>
          </a:bodyPr>
          <a:lstStyle/>
          <a:p>
            <a:pPr marL="798829" indent="-399415" lvl="1">
              <a:lnSpc>
                <a:spcPts val="4439"/>
              </a:lnSpc>
              <a:buFont typeface="Arial"/>
              <a:buChar char="•"/>
            </a:pPr>
            <a:r>
              <a:rPr lang="en-US" sz="3700" spc="136">
                <a:solidFill>
                  <a:srgbClr val="E17505"/>
                </a:solidFill>
                <a:latin typeface="Aileron Regular"/>
              </a:rPr>
              <a:t>Oj</a:t>
            </a:r>
            <a:r>
              <a:rPr lang="en-US" sz="3700" spc="136">
                <a:solidFill>
                  <a:srgbClr val="E17505"/>
                </a:solidFill>
                <a:latin typeface="Aileron Regular"/>
              </a:rPr>
              <a:t>ibwa (NG06)</a:t>
            </a:r>
          </a:p>
          <a:p>
            <a:pPr marL="798830" indent="-399415" lvl="1">
              <a:lnSpc>
                <a:spcPts val="4440"/>
              </a:lnSpc>
              <a:buFont typeface="Arial"/>
              <a:buChar char="•"/>
            </a:pPr>
            <a:r>
              <a:rPr lang="en-US" sz="3699" spc="136">
                <a:solidFill>
                  <a:srgbClr val="E17505"/>
                </a:solidFill>
                <a:latin typeface="Aileron Regular"/>
              </a:rPr>
              <a:t>Tlingit (NA12)</a:t>
            </a:r>
          </a:p>
        </p:txBody>
      </p:sp>
      <p:sp>
        <p:nvSpPr>
          <p:cNvPr name="TextBox 9" id="9"/>
          <p:cNvSpPr txBox="true"/>
          <p:nvPr/>
        </p:nvSpPr>
        <p:spPr>
          <a:xfrm rot="0">
            <a:off x="9358318" y="3735653"/>
            <a:ext cx="8511502" cy="573405"/>
          </a:xfrm>
          <a:prstGeom prst="rect">
            <a:avLst/>
          </a:prstGeom>
        </p:spPr>
        <p:txBody>
          <a:bodyPr anchor="t" rtlCol="false" tIns="0" lIns="0" bIns="0" rIns="0">
            <a:spAutoFit/>
          </a:bodyPr>
          <a:lstStyle/>
          <a:p>
            <a:pPr>
              <a:lnSpc>
                <a:spcPts val="4440"/>
              </a:lnSpc>
            </a:pPr>
            <a:r>
              <a:rPr lang="en-US" sz="3700" spc="136">
                <a:solidFill>
                  <a:srgbClr val="E17505"/>
                </a:solidFill>
                <a:latin typeface="Aileron Heavy"/>
              </a:rPr>
              <a:t>Pastoralists</a:t>
            </a:r>
          </a:p>
        </p:txBody>
      </p:sp>
      <p:sp>
        <p:nvSpPr>
          <p:cNvPr name="TextBox 10" id="10"/>
          <p:cNvSpPr txBox="true"/>
          <p:nvPr/>
        </p:nvSpPr>
        <p:spPr>
          <a:xfrm rot="0">
            <a:off x="9358318" y="4410080"/>
            <a:ext cx="8511502" cy="1137285"/>
          </a:xfrm>
          <a:prstGeom prst="rect">
            <a:avLst/>
          </a:prstGeom>
        </p:spPr>
        <p:txBody>
          <a:bodyPr anchor="t" rtlCol="false" tIns="0" lIns="0" bIns="0" rIns="0">
            <a:spAutoFit/>
          </a:bodyPr>
          <a:lstStyle/>
          <a:p>
            <a:pPr marL="798829" indent="-399415" lvl="1">
              <a:lnSpc>
                <a:spcPts val="4439"/>
              </a:lnSpc>
              <a:buFont typeface="Arial"/>
              <a:buChar char="•"/>
            </a:pPr>
            <a:r>
              <a:rPr lang="en-US" sz="3700" spc="136">
                <a:solidFill>
                  <a:srgbClr val="E17505"/>
                </a:solidFill>
                <a:latin typeface="Aileron Regular"/>
              </a:rPr>
              <a:t>L</a:t>
            </a:r>
            <a:r>
              <a:rPr lang="en-US" sz="3700" spc="136">
                <a:solidFill>
                  <a:srgbClr val="E17505"/>
                </a:solidFill>
                <a:latin typeface="Aileron Regular"/>
              </a:rPr>
              <a:t>ibyan Bedouin (MT09)</a:t>
            </a:r>
          </a:p>
          <a:p>
            <a:pPr marL="798830" indent="-399415" lvl="1">
              <a:lnSpc>
                <a:spcPts val="4440"/>
              </a:lnSpc>
              <a:buFont typeface="Arial"/>
              <a:buChar char="•"/>
            </a:pPr>
            <a:r>
              <a:rPr lang="en-US" sz="3699" spc="136">
                <a:solidFill>
                  <a:srgbClr val="E17505"/>
                </a:solidFill>
                <a:latin typeface="Aileron Regular"/>
              </a:rPr>
              <a:t>Saami (EP04)</a:t>
            </a:r>
          </a:p>
        </p:txBody>
      </p:sp>
      <p:sp>
        <p:nvSpPr>
          <p:cNvPr name="TextBox 11" id="11"/>
          <p:cNvSpPr txBox="true"/>
          <p:nvPr/>
        </p:nvSpPr>
        <p:spPr>
          <a:xfrm rot="0">
            <a:off x="9332561" y="5812924"/>
            <a:ext cx="8511502" cy="573405"/>
          </a:xfrm>
          <a:prstGeom prst="rect">
            <a:avLst/>
          </a:prstGeom>
        </p:spPr>
        <p:txBody>
          <a:bodyPr anchor="t" rtlCol="false" tIns="0" lIns="0" bIns="0" rIns="0">
            <a:spAutoFit/>
          </a:bodyPr>
          <a:lstStyle/>
          <a:p>
            <a:pPr>
              <a:lnSpc>
                <a:spcPts val="4440"/>
              </a:lnSpc>
            </a:pPr>
            <a:r>
              <a:rPr lang="en-US" sz="3700" spc="136">
                <a:solidFill>
                  <a:srgbClr val="E17505"/>
                </a:solidFill>
                <a:latin typeface="Aileron Heavy"/>
              </a:rPr>
              <a:t>Horticulturalists</a:t>
            </a:r>
          </a:p>
        </p:txBody>
      </p:sp>
      <p:sp>
        <p:nvSpPr>
          <p:cNvPr name="TextBox 12" id="12"/>
          <p:cNvSpPr txBox="true"/>
          <p:nvPr/>
        </p:nvSpPr>
        <p:spPr>
          <a:xfrm rot="0">
            <a:off x="9358318" y="6547488"/>
            <a:ext cx="8511502" cy="1137285"/>
          </a:xfrm>
          <a:prstGeom prst="rect">
            <a:avLst/>
          </a:prstGeom>
        </p:spPr>
        <p:txBody>
          <a:bodyPr anchor="t" rtlCol="false" tIns="0" lIns="0" bIns="0" rIns="0">
            <a:spAutoFit/>
          </a:bodyPr>
          <a:lstStyle/>
          <a:p>
            <a:pPr marL="798829" indent="-399415" lvl="1">
              <a:lnSpc>
                <a:spcPts val="4439"/>
              </a:lnSpc>
              <a:buFont typeface="Arial"/>
              <a:buChar char="•"/>
            </a:pPr>
            <a:r>
              <a:rPr lang="en-US" sz="3700" spc="136">
                <a:solidFill>
                  <a:srgbClr val="E17505"/>
                </a:solidFill>
                <a:latin typeface="Aileron Regular"/>
              </a:rPr>
              <a:t>Az</a:t>
            </a:r>
            <a:r>
              <a:rPr lang="en-US" sz="3700" spc="136">
                <a:solidFill>
                  <a:srgbClr val="E17505"/>
                </a:solidFill>
                <a:latin typeface="Aileron Regular"/>
              </a:rPr>
              <a:t>ande (FO07)</a:t>
            </a:r>
          </a:p>
          <a:p>
            <a:pPr marL="798830" indent="-399415" lvl="1">
              <a:lnSpc>
                <a:spcPts val="4440"/>
              </a:lnSpc>
              <a:buFont typeface="Arial"/>
              <a:buChar char="•"/>
            </a:pPr>
            <a:r>
              <a:rPr lang="en-US" sz="3699" spc="136">
                <a:solidFill>
                  <a:srgbClr val="E17505"/>
                </a:solidFill>
                <a:latin typeface="Aileron Regular"/>
              </a:rPr>
              <a:t>Kuna (SB05)</a:t>
            </a:r>
          </a:p>
        </p:txBody>
      </p:sp>
      <p:sp>
        <p:nvSpPr>
          <p:cNvPr name="TextBox 13" id="13"/>
          <p:cNvSpPr txBox="true"/>
          <p:nvPr/>
        </p:nvSpPr>
        <p:spPr>
          <a:xfrm rot="0">
            <a:off x="9358318" y="7967295"/>
            <a:ext cx="8511502" cy="573405"/>
          </a:xfrm>
          <a:prstGeom prst="rect">
            <a:avLst/>
          </a:prstGeom>
        </p:spPr>
        <p:txBody>
          <a:bodyPr anchor="t" rtlCol="false" tIns="0" lIns="0" bIns="0" rIns="0">
            <a:spAutoFit/>
          </a:bodyPr>
          <a:lstStyle/>
          <a:p>
            <a:pPr>
              <a:lnSpc>
                <a:spcPts val="4440"/>
              </a:lnSpc>
            </a:pPr>
            <a:r>
              <a:rPr lang="en-US" sz="3700" spc="136">
                <a:solidFill>
                  <a:srgbClr val="E17505"/>
                </a:solidFill>
                <a:latin typeface="Aileron Heavy"/>
              </a:rPr>
              <a:t>Intensive agriculturalists</a:t>
            </a:r>
          </a:p>
        </p:txBody>
      </p:sp>
      <p:sp>
        <p:nvSpPr>
          <p:cNvPr name="TextBox 14" id="14"/>
          <p:cNvSpPr txBox="true"/>
          <p:nvPr/>
        </p:nvSpPr>
        <p:spPr>
          <a:xfrm rot="0">
            <a:off x="9358318" y="8684895"/>
            <a:ext cx="8511502" cy="1137285"/>
          </a:xfrm>
          <a:prstGeom prst="rect">
            <a:avLst/>
          </a:prstGeom>
        </p:spPr>
        <p:txBody>
          <a:bodyPr anchor="t" rtlCol="false" tIns="0" lIns="0" bIns="0" rIns="0">
            <a:spAutoFit/>
          </a:bodyPr>
          <a:lstStyle/>
          <a:p>
            <a:pPr marL="798829" indent="-399415" lvl="1">
              <a:lnSpc>
                <a:spcPts val="4439"/>
              </a:lnSpc>
              <a:buFont typeface="Arial"/>
              <a:buChar char="•"/>
            </a:pPr>
            <a:r>
              <a:rPr lang="en-US" sz="3700" spc="136">
                <a:solidFill>
                  <a:srgbClr val="E17505"/>
                </a:solidFill>
                <a:latin typeface="Aileron Regular"/>
              </a:rPr>
              <a:t>Ce</a:t>
            </a:r>
            <a:r>
              <a:rPr lang="en-US" sz="3700" spc="136">
                <a:solidFill>
                  <a:srgbClr val="E17505"/>
                </a:solidFill>
                <a:latin typeface="Aileron Regular"/>
              </a:rPr>
              <a:t>ntral Thai (AO07)</a:t>
            </a:r>
          </a:p>
          <a:p>
            <a:pPr marL="798830" indent="-399415" lvl="1">
              <a:lnSpc>
                <a:spcPts val="4440"/>
              </a:lnSpc>
              <a:buFont typeface="Arial"/>
              <a:buChar char="•"/>
            </a:pPr>
            <a:r>
              <a:rPr lang="en-US" sz="3699" spc="136">
                <a:solidFill>
                  <a:srgbClr val="E17505"/>
                </a:solidFill>
                <a:latin typeface="Aileron Regular"/>
              </a:rPr>
              <a:t>Hopi (NT09)</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997683" y="5458"/>
            <a:ext cx="5290317" cy="1037896"/>
            <a:chOff x="0" y="0"/>
            <a:chExt cx="7053756" cy="1383862"/>
          </a:xfrm>
        </p:grpSpPr>
        <p:sp>
          <p:nvSpPr>
            <p:cNvPr name="AutoShape 3" id="3"/>
            <p:cNvSpPr/>
            <p:nvPr/>
          </p:nvSpPr>
          <p:spPr>
            <a:xfrm rot="0">
              <a:off x="0" y="0"/>
              <a:ext cx="7053756" cy="1383862"/>
            </a:xfrm>
            <a:prstGeom prst="rect">
              <a:avLst/>
            </a:prstGeom>
            <a:solidFill>
              <a:srgbClr val="E17505"/>
            </a:solidFill>
          </p:spPr>
        </p:sp>
        <p:sp>
          <p:nvSpPr>
            <p:cNvPr name="TextBox 4" id="4"/>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HUNTER-GATHERERS</a:t>
              </a:r>
            </a:p>
          </p:txBody>
        </p:sp>
      </p:grpSp>
      <p:grpSp>
        <p:nvGrpSpPr>
          <p:cNvPr name="Group 5" id="5"/>
          <p:cNvGrpSpPr/>
          <p:nvPr/>
        </p:nvGrpSpPr>
        <p:grpSpPr>
          <a:xfrm rot="0">
            <a:off x="891392" y="1441428"/>
            <a:ext cx="16505215" cy="1694246"/>
            <a:chOff x="0" y="0"/>
            <a:chExt cx="22006954" cy="2258995"/>
          </a:xfrm>
        </p:grpSpPr>
        <p:sp>
          <p:nvSpPr>
            <p:cNvPr name="TextBox 6" id="6"/>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spc="78">
                  <a:solidFill>
                    <a:srgbClr val="E17505"/>
                  </a:solidFill>
                  <a:latin typeface="Aileron Regular"/>
                </a:rPr>
                <a:t>R. Dunning: </a:t>
              </a:r>
              <a:r>
                <a:rPr lang="en-US" sz="3000" spc="78">
                  <a:solidFill>
                    <a:srgbClr val="E17505"/>
                  </a:solidFill>
                  <a:latin typeface="Aileron Regular Italics"/>
                </a:rPr>
                <a:t>Social And Economic Change Among The Northern Ojibwa -</a:t>
              </a:r>
              <a:r>
                <a:rPr lang="en-US" sz="3000" spc="78">
                  <a:solidFill>
                    <a:srgbClr val="E17505"/>
                  </a:solidFill>
                  <a:latin typeface="Aileron Regular"/>
                </a:rPr>
                <a:t> </a:t>
              </a:r>
              <a:r>
                <a:rPr lang="en-US" sz="3000" spc="78">
                  <a:solidFill>
                    <a:srgbClr val="E17505"/>
                  </a:solidFill>
                  <a:latin typeface="Aileron Regular Bold"/>
                </a:rPr>
                <a:t>page 64</a:t>
              </a:r>
            </a:p>
            <a:p>
              <a:pPr>
                <a:lnSpc>
                  <a:spcPts val="4200"/>
                </a:lnSpc>
              </a:pPr>
              <a:r>
                <a:rPr lang="en-US" sz="3000" spc="78">
                  <a:solidFill>
                    <a:srgbClr val="E17505"/>
                  </a:solidFill>
                  <a:ea typeface="Aileron Regular"/>
                </a:rPr>
                <a:t>🌐 https://ehrafworldcultures.yale.edu/document?id=ng06-022</a:t>
              </a:r>
            </a:p>
          </p:txBody>
        </p:sp>
        <p:sp>
          <p:nvSpPr>
            <p:cNvPr name="TextBox 7" id="7"/>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Ojibwa (NG06)</a:t>
              </a:r>
            </a:p>
          </p:txBody>
        </p:sp>
      </p:grpSp>
      <p:grpSp>
        <p:nvGrpSpPr>
          <p:cNvPr name="Group 8" id="8"/>
          <p:cNvGrpSpPr/>
          <p:nvPr/>
        </p:nvGrpSpPr>
        <p:grpSpPr>
          <a:xfrm rot="0">
            <a:off x="891392" y="3581272"/>
            <a:ext cx="16505215" cy="2227646"/>
            <a:chOff x="0" y="0"/>
            <a:chExt cx="22006954" cy="2970195"/>
          </a:xfrm>
        </p:grpSpPr>
        <p:sp>
          <p:nvSpPr>
            <p:cNvPr name="TextBox 9" id="9"/>
            <p:cNvSpPr txBox="true"/>
            <p:nvPr/>
          </p:nvSpPr>
          <p:spPr>
            <a:xfrm rot="0">
              <a:off x="0" y="871520"/>
              <a:ext cx="22006954" cy="20986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F. De Laguna: “Under</a:t>
              </a:r>
              <a:r>
                <a:rPr lang="en-US" sz="3000" spc="78">
                  <a:solidFill>
                    <a:srgbClr val="E17505"/>
                  </a:solidFill>
                  <a:latin typeface="Aileron Regular"/>
                </a:rPr>
                <a:t> Mount Saint Elias: the History and Culture of the Yakutat Tlingit" - </a:t>
              </a:r>
              <a:r>
                <a:rPr lang="en-US" sz="3000" spc="78">
                  <a:solidFill>
                    <a:srgbClr val="E17505"/>
                  </a:solidFill>
                  <a:latin typeface="Aileron Regular Bold"/>
                </a:rPr>
                <a:t>pages 391-c, 416-b, 421-b</a:t>
              </a:r>
            </a:p>
            <a:p>
              <a:pPr>
                <a:lnSpc>
                  <a:spcPts val="4200"/>
                </a:lnSpc>
              </a:pPr>
              <a:r>
                <a:rPr lang="en-US" sz="3000" spc="78">
                  <a:solidFill>
                    <a:srgbClr val="E17505"/>
                  </a:solidFill>
                  <a:ea typeface="Aileron Regular"/>
                </a:rPr>
                <a:t>🌐 https://ehrafworldcultures.yale.edu/document?id=na12-020</a:t>
              </a:r>
            </a:p>
          </p:txBody>
        </p:sp>
        <p:sp>
          <p:nvSpPr>
            <p:cNvPr name="TextBox 10" id="10"/>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Tlingit (NA12)</a:t>
              </a:r>
            </a:p>
          </p:txBody>
        </p:sp>
      </p:grpSp>
      <p:sp>
        <p:nvSpPr>
          <p:cNvPr name="TextBox 11" id="11"/>
          <p:cNvSpPr txBox="true"/>
          <p:nvPr/>
        </p:nvSpPr>
        <p:spPr>
          <a:xfrm rot="0">
            <a:off x="891392" y="6225835"/>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R. Olson: “</a:t>
            </a:r>
            <a:r>
              <a:rPr lang="en-US" sz="3000" spc="78">
                <a:solidFill>
                  <a:srgbClr val="E17505"/>
                </a:solidFill>
                <a:latin typeface="Aileron Regular"/>
              </a:rPr>
              <a:t>Social Structure And Social Life Of The Tlingit In Alaska” - </a:t>
            </a:r>
            <a:r>
              <a:rPr lang="en-US" sz="3000" spc="78">
                <a:solidFill>
                  <a:srgbClr val="E17505"/>
                </a:solidFill>
                <a:latin typeface="Aileron Regular Bold"/>
              </a:rPr>
              <a:t>pages 11-b, 38-a </a:t>
            </a:r>
          </a:p>
          <a:p>
            <a:pPr>
              <a:lnSpc>
                <a:spcPts val="4200"/>
              </a:lnSpc>
            </a:pPr>
            <a:r>
              <a:rPr lang="en-US" sz="3000" spc="78">
                <a:solidFill>
                  <a:srgbClr val="E17505"/>
                </a:solidFill>
                <a:ea typeface="Aileron Regular"/>
              </a:rPr>
              <a:t>🌐 https://ehrafworldcultures.yale.edu/document?id=na12-019</a:t>
            </a:r>
          </a:p>
        </p:txBody>
      </p:sp>
      <p:sp>
        <p:nvSpPr>
          <p:cNvPr name="TextBox 12" id="12"/>
          <p:cNvSpPr txBox="true"/>
          <p:nvPr/>
        </p:nvSpPr>
        <p:spPr>
          <a:xfrm rot="0">
            <a:off x="891392" y="7631508"/>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K. Tollefson: “Cu</a:t>
            </a:r>
            <a:r>
              <a:rPr lang="en-US" sz="3000" spc="78">
                <a:solidFill>
                  <a:srgbClr val="E17505"/>
                </a:solidFill>
                <a:latin typeface="Aileron Regular"/>
              </a:rPr>
              <a:t>lture Summary: Tlingit” - </a:t>
            </a:r>
            <a:r>
              <a:rPr lang="en-US" sz="3000" spc="78">
                <a:solidFill>
                  <a:srgbClr val="E17505"/>
                </a:solidFill>
                <a:latin typeface="Aileron Regular Bold"/>
              </a:rPr>
              <a:t>page 3</a:t>
            </a:r>
          </a:p>
          <a:p>
            <a:pPr>
              <a:lnSpc>
                <a:spcPts val="4200"/>
              </a:lnSpc>
            </a:pPr>
            <a:r>
              <a:rPr lang="en-US" sz="3000" spc="78">
                <a:solidFill>
                  <a:srgbClr val="E17505"/>
                </a:solidFill>
                <a:ea typeface="Aileron Regular"/>
              </a:rPr>
              <a:t>🌐 https://ehrafworldcultures.yale.edu/document?id=na12-000</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997683" y="5458"/>
            <a:ext cx="5290317" cy="1037896"/>
            <a:chOff x="0" y="0"/>
            <a:chExt cx="7053756" cy="1383862"/>
          </a:xfrm>
        </p:grpSpPr>
        <p:sp>
          <p:nvSpPr>
            <p:cNvPr name="AutoShape 3" id="3"/>
            <p:cNvSpPr/>
            <p:nvPr/>
          </p:nvSpPr>
          <p:spPr>
            <a:xfrm rot="0">
              <a:off x="0" y="0"/>
              <a:ext cx="7053756" cy="1383862"/>
            </a:xfrm>
            <a:prstGeom prst="rect">
              <a:avLst/>
            </a:prstGeom>
            <a:solidFill>
              <a:srgbClr val="E17505"/>
            </a:solidFill>
          </p:spPr>
        </p:sp>
        <p:sp>
          <p:nvSpPr>
            <p:cNvPr name="TextBox 4" id="4"/>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PASTORALISTS</a:t>
              </a:r>
            </a:p>
          </p:txBody>
        </p:sp>
      </p:grpSp>
      <p:grpSp>
        <p:nvGrpSpPr>
          <p:cNvPr name="Group 5" id="5"/>
          <p:cNvGrpSpPr/>
          <p:nvPr/>
        </p:nvGrpSpPr>
        <p:grpSpPr>
          <a:xfrm rot="0">
            <a:off x="891392" y="1751256"/>
            <a:ext cx="16505215" cy="1694246"/>
            <a:chOff x="0" y="0"/>
            <a:chExt cx="22006954" cy="2258995"/>
          </a:xfrm>
        </p:grpSpPr>
        <p:sp>
          <p:nvSpPr>
            <p:cNvPr name="TextBox 6" id="6"/>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spc="78">
                  <a:solidFill>
                    <a:srgbClr val="E17505"/>
                  </a:solidFill>
                  <a:latin typeface="Aileron Regular"/>
                </a:rPr>
                <a:t>L. Abu-Lughod: </a:t>
              </a:r>
              <a:r>
                <a:rPr lang="en-US" sz="3000" spc="78">
                  <a:solidFill>
                    <a:srgbClr val="E17505"/>
                  </a:solidFill>
                  <a:latin typeface="Aileron Regular Italics"/>
                </a:rPr>
                <a:t>Veiled Sentiments: Honor and Poetry in a Bedouin Society</a:t>
              </a:r>
              <a:r>
                <a:rPr lang="en-US" sz="3000" spc="78">
                  <a:solidFill>
                    <a:srgbClr val="E17505"/>
                  </a:solidFill>
                  <a:latin typeface="Aileron Regular"/>
                </a:rPr>
                <a:t> -</a:t>
              </a:r>
              <a:r>
                <a:rPr lang="en-US" sz="3000" spc="78">
                  <a:solidFill>
                    <a:srgbClr val="E17505"/>
                  </a:solidFill>
                  <a:latin typeface="Aileron Regular"/>
                </a:rPr>
                <a:t> </a:t>
              </a:r>
              <a:r>
                <a:rPr lang="en-US" sz="3000" spc="78">
                  <a:solidFill>
                    <a:srgbClr val="E17505"/>
                  </a:solidFill>
                  <a:latin typeface="Aileron Regular Bold"/>
                </a:rPr>
                <a:t>page 72</a:t>
              </a:r>
            </a:p>
            <a:p>
              <a:pPr>
                <a:lnSpc>
                  <a:spcPts val="4200"/>
                </a:lnSpc>
              </a:pPr>
              <a:r>
                <a:rPr lang="en-US" sz="3000" spc="78">
                  <a:solidFill>
                    <a:srgbClr val="E17505"/>
                  </a:solidFill>
                  <a:ea typeface="Aileron Regular"/>
                </a:rPr>
                <a:t>🌐 https://ehrafworldcultures.yale.edu/document?id=mt09-010</a:t>
              </a:r>
            </a:p>
          </p:txBody>
        </p:sp>
        <p:sp>
          <p:nvSpPr>
            <p:cNvPr name="TextBox 7" id="7"/>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Libyan Bedouin (MT09)</a:t>
              </a:r>
            </a:p>
          </p:txBody>
        </p:sp>
      </p:grpSp>
      <p:grpSp>
        <p:nvGrpSpPr>
          <p:cNvPr name="Group 8" id="8"/>
          <p:cNvGrpSpPr/>
          <p:nvPr/>
        </p:nvGrpSpPr>
        <p:grpSpPr>
          <a:xfrm rot="0">
            <a:off x="891392" y="5453327"/>
            <a:ext cx="16505215" cy="1694246"/>
            <a:chOff x="0" y="0"/>
            <a:chExt cx="22006954" cy="2258995"/>
          </a:xfrm>
        </p:grpSpPr>
        <p:sp>
          <p:nvSpPr>
            <p:cNvPr name="TextBox 9" id="9"/>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T. Ingold: "Skolt Lapp</a:t>
              </a:r>
              <a:r>
                <a:rPr lang="en-US" sz="3000" spc="78">
                  <a:solidFill>
                    <a:srgbClr val="E17505"/>
                  </a:solidFill>
                  <a:latin typeface="Aileron Regular"/>
                </a:rPr>
                <a:t>s Today" - </a:t>
              </a:r>
              <a:r>
                <a:rPr lang="en-US" sz="3000" spc="78">
                  <a:solidFill>
                    <a:srgbClr val="E17505"/>
                  </a:solidFill>
                  <a:latin typeface="Aileron Regular Bold"/>
                </a:rPr>
                <a:t>pages 155-156</a:t>
              </a:r>
            </a:p>
            <a:p>
              <a:pPr>
                <a:lnSpc>
                  <a:spcPts val="4200"/>
                </a:lnSpc>
              </a:pPr>
              <a:r>
                <a:rPr lang="en-US" sz="3000" spc="78">
                  <a:solidFill>
                    <a:srgbClr val="E17505"/>
                  </a:solidFill>
                  <a:ea typeface="Aileron Regular"/>
                </a:rPr>
                <a:t>🌐 https://ehrafworldcultures.yale.edu/document?id=ep04-021</a:t>
              </a:r>
            </a:p>
          </p:txBody>
        </p:sp>
        <p:sp>
          <p:nvSpPr>
            <p:cNvPr name="TextBox 10" id="10"/>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Saami (EP04)</a:t>
              </a:r>
            </a:p>
          </p:txBody>
        </p:sp>
      </p:grpSp>
      <p:sp>
        <p:nvSpPr>
          <p:cNvPr name="TextBox 11" id="11"/>
          <p:cNvSpPr txBox="true"/>
          <p:nvPr/>
        </p:nvSpPr>
        <p:spPr>
          <a:xfrm rot="0">
            <a:off x="891392" y="7478469"/>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Beach and Anderson: "C</a:t>
            </a:r>
            <a:r>
              <a:rPr lang="en-US" sz="3000" spc="78">
                <a:solidFill>
                  <a:srgbClr val="E17505"/>
                </a:solidFill>
                <a:latin typeface="Aileron Regular"/>
              </a:rPr>
              <a:t>ulture Summary: Saami" - </a:t>
            </a:r>
            <a:r>
              <a:rPr lang="en-US" sz="3000" spc="78">
                <a:solidFill>
                  <a:srgbClr val="E17505"/>
                </a:solidFill>
                <a:latin typeface="Aileron Regular Bold"/>
              </a:rPr>
              <a:t>page 4</a:t>
            </a:r>
          </a:p>
          <a:p>
            <a:pPr>
              <a:lnSpc>
                <a:spcPts val="4200"/>
              </a:lnSpc>
            </a:pPr>
            <a:r>
              <a:rPr lang="en-US" sz="3000" spc="78">
                <a:solidFill>
                  <a:srgbClr val="E17505"/>
                </a:solidFill>
                <a:ea typeface="Aileron Regular"/>
              </a:rPr>
              <a:t>🌐 https://ehrafworldcultures.yale.edu/document?id=ep04-000</a:t>
            </a:r>
          </a:p>
        </p:txBody>
      </p:sp>
      <p:sp>
        <p:nvSpPr>
          <p:cNvPr name="TextBox 12" id="12"/>
          <p:cNvSpPr txBox="true"/>
          <p:nvPr/>
        </p:nvSpPr>
        <p:spPr>
          <a:xfrm rot="0">
            <a:off x="891392" y="3734998"/>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D. Cole: "Cu</a:t>
            </a:r>
            <a:r>
              <a:rPr lang="en-US" sz="3000" spc="78">
                <a:solidFill>
                  <a:srgbClr val="E17505"/>
                </a:solidFill>
                <a:latin typeface="Aileron Regular"/>
              </a:rPr>
              <a:t>lture Summary: Libyan Bedouin" - </a:t>
            </a:r>
            <a:r>
              <a:rPr lang="en-US" sz="3000" spc="78">
                <a:solidFill>
                  <a:srgbClr val="E17505"/>
                </a:solidFill>
                <a:latin typeface="Aileron Regular Bold"/>
              </a:rPr>
              <a:t>page 6</a:t>
            </a:r>
          </a:p>
          <a:p>
            <a:pPr>
              <a:lnSpc>
                <a:spcPts val="4200"/>
              </a:lnSpc>
            </a:pPr>
            <a:r>
              <a:rPr lang="en-US" sz="3000" spc="78">
                <a:solidFill>
                  <a:srgbClr val="E17505"/>
                </a:solidFill>
                <a:ea typeface="Aileron Regular"/>
              </a:rPr>
              <a:t>🌐 https://ehrafworldcultures.yale.edu/document?id=mt09-000</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997683" y="5458"/>
            <a:ext cx="5290317" cy="1037896"/>
            <a:chOff x="0" y="0"/>
            <a:chExt cx="7053756" cy="1383862"/>
          </a:xfrm>
        </p:grpSpPr>
        <p:sp>
          <p:nvSpPr>
            <p:cNvPr name="AutoShape 3" id="3"/>
            <p:cNvSpPr/>
            <p:nvPr/>
          </p:nvSpPr>
          <p:spPr>
            <a:xfrm rot="0">
              <a:off x="0" y="0"/>
              <a:ext cx="7053756" cy="1383862"/>
            </a:xfrm>
            <a:prstGeom prst="rect">
              <a:avLst/>
            </a:prstGeom>
            <a:solidFill>
              <a:srgbClr val="E17505"/>
            </a:solidFill>
          </p:spPr>
        </p:sp>
        <p:sp>
          <p:nvSpPr>
            <p:cNvPr name="TextBox 4" id="4"/>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HORTICULTURALISTS</a:t>
              </a:r>
            </a:p>
          </p:txBody>
        </p:sp>
      </p:grpSp>
      <p:grpSp>
        <p:nvGrpSpPr>
          <p:cNvPr name="Group 5" id="5"/>
          <p:cNvGrpSpPr/>
          <p:nvPr/>
        </p:nvGrpSpPr>
        <p:grpSpPr>
          <a:xfrm rot="0">
            <a:off x="891392" y="1484556"/>
            <a:ext cx="16505215" cy="2227646"/>
            <a:chOff x="0" y="0"/>
            <a:chExt cx="22006954" cy="2970195"/>
          </a:xfrm>
        </p:grpSpPr>
        <p:sp>
          <p:nvSpPr>
            <p:cNvPr name="TextBox 6" id="6"/>
            <p:cNvSpPr txBox="true"/>
            <p:nvPr/>
          </p:nvSpPr>
          <p:spPr>
            <a:xfrm rot="0">
              <a:off x="0" y="871520"/>
              <a:ext cx="22006954" cy="2098675"/>
            </a:xfrm>
            <a:prstGeom prst="rect">
              <a:avLst/>
            </a:prstGeom>
          </p:spPr>
          <p:txBody>
            <a:bodyPr anchor="t" rtlCol="false" tIns="0" lIns="0" bIns="0" rIns="0">
              <a:spAutoFit/>
            </a:bodyPr>
            <a:lstStyle/>
            <a:p>
              <a:pPr>
                <a:lnSpc>
                  <a:spcPts val="4200"/>
                </a:lnSpc>
              </a:pPr>
              <a:r>
                <a:rPr lang="en-US" sz="3000" spc="78">
                  <a:solidFill>
                    <a:srgbClr val="E17505"/>
                  </a:solidFill>
                  <a:latin typeface="Aileron Regular"/>
                </a:rPr>
                <a:t>Baxter and Butt: "The Azande, and Related Peoples of the Anglo-Egyptian Sudan and Belgian Congo" - </a:t>
              </a:r>
              <a:r>
                <a:rPr lang="en-US" sz="3000" spc="78">
                  <a:solidFill>
                    <a:srgbClr val="E17505"/>
                  </a:solidFill>
                  <a:latin typeface="Aileron Regular Bold"/>
                </a:rPr>
                <a:t>page 46</a:t>
              </a:r>
            </a:p>
            <a:p>
              <a:pPr>
                <a:lnSpc>
                  <a:spcPts val="4200"/>
                </a:lnSpc>
              </a:pPr>
              <a:r>
                <a:rPr lang="en-US" sz="3000" spc="78">
                  <a:solidFill>
                    <a:srgbClr val="E17505"/>
                  </a:solidFill>
                  <a:ea typeface="Aileron Regular"/>
                </a:rPr>
                <a:t>🌐 https://ehrafworldcultures.yale.edu/document?id=fo07-056</a:t>
              </a:r>
            </a:p>
          </p:txBody>
        </p:sp>
        <p:sp>
          <p:nvSpPr>
            <p:cNvPr name="TextBox 7" id="7"/>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Azande (FO07)</a:t>
              </a:r>
            </a:p>
          </p:txBody>
        </p:sp>
      </p:grpSp>
      <p:grpSp>
        <p:nvGrpSpPr>
          <p:cNvPr name="Group 8" id="8"/>
          <p:cNvGrpSpPr/>
          <p:nvPr/>
        </p:nvGrpSpPr>
        <p:grpSpPr>
          <a:xfrm rot="0">
            <a:off x="891392" y="5662840"/>
            <a:ext cx="16505215" cy="1694246"/>
            <a:chOff x="0" y="0"/>
            <a:chExt cx="22006954" cy="2258995"/>
          </a:xfrm>
        </p:grpSpPr>
        <p:sp>
          <p:nvSpPr>
            <p:cNvPr name="TextBox 9" id="9"/>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J. Sherzer: </a:t>
              </a:r>
              <a:r>
                <a:rPr lang="en-US" sz="3000">
                  <a:solidFill>
                    <a:srgbClr val="E17505"/>
                  </a:solidFill>
                  <a:latin typeface="Aileron Regular Italics"/>
                </a:rPr>
                <a:t>Kuna Ways of Speaking: An Ethnographic Perspective</a:t>
              </a:r>
              <a:r>
                <a:rPr lang="en-US" sz="3000" spc="78">
                  <a:solidFill>
                    <a:srgbClr val="E17505"/>
                  </a:solidFill>
                  <a:latin typeface="Aileron Regular"/>
                </a:rPr>
                <a:t> - </a:t>
              </a:r>
              <a:r>
                <a:rPr lang="en-US" sz="3000" spc="78">
                  <a:solidFill>
                    <a:srgbClr val="E17505"/>
                  </a:solidFill>
                  <a:latin typeface="Aileron Regular Bold"/>
                </a:rPr>
                <a:t>page 155</a:t>
              </a:r>
            </a:p>
            <a:p>
              <a:pPr>
                <a:lnSpc>
                  <a:spcPts val="4200"/>
                </a:lnSpc>
              </a:pPr>
              <a:r>
                <a:rPr lang="en-US" sz="3000" spc="78">
                  <a:solidFill>
                    <a:srgbClr val="E17505"/>
                  </a:solidFill>
                  <a:ea typeface="Aileron Regular"/>
                </a:rPr>
                <a:t>🌐 https://ehrafworldcultures.yale.edu/document?id=sb05-039</a:t>
              </a:r>
            </a:p>
          </p:txBody>
        </p:sp>
        <p:sp>
          <p:nvSpPr>
            <p:cNvPr name="TextBox 10" id="10"/>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Kuna (SB05)</a:t>
              </a:r>
            </a:p>
          </p:txBody>
        </p:sp>
      </p:grpSp>
      <p:sp>
        <p:nvSpPr>
          <p:cNvPr name="TextBox 11" id="11"/>
          <p:cNvSpPr txBox="true"/>
          <p:nvPr/>
        </p:nvSpPr>
        <p:spPr>
          <a:xfrm rot="0">
            <a:off x="891392" y="7687982"/>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R. Holloman: Developmental Chang</a:t>
            </a:r>
            <a:r>
              <a:rPr lang="en-US" sz="3000" spc="78">
                <a:solidFill>
                  <a:srgbClr val="E17505"/>
                </a:solidFill>
                <a:latin typeface="Aileron Regular"/>
              </a:rPr>
              <a:t>e in San Blas - </a:t>
            </a:r>
            <a:r>
              <a:rPr lang="en-US" sz="3000" spc="78">
                <a:solidFill>
                  <a:srgbClr val="E17505"/>
                </a:solidFill>
                <a:latin typeface="Aileron Regular Bold"/>
              </a:rPr>
              <a:t>pages 110, 129-130</a:t>
            </a:r>
          </a:p>
          <a:p>
            <a:pPr>
              <a:lnSpc>
                <a:spcPts val="4200"/>
              </a:lnSpc>
            </a:pPr>
            <a:r>
              <a:rPr lang="en-US" sz="3000" spc="78">
                <a:solidFill>
                  <a:srgbClr val="E17505"/>
                </a:solidFill>
                <a:ea typeface="Aileron Regular"/>
              </a:rPr>
              <a:t>🌐 https://ehrafworldcultures.yale.edu/document?id=sb05-042</a:t>
            </a:r>
          </a:p>
        </p:txBody>
      </p:sp>
      <p:sp>
        <p:nvSpPr>
          <p:cNvPr name="TextBox 12" id="12"/>
          <p:cNvSpPr txBox="true"/>
          <p:nvPr/>
        </p:nvSpPr>
        <p:spPr>
          <a:xfrm rot="0">
            <a:off x="891392" y="3960517"/>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G. Culwick: </a:t>
            </a:r>
            <a:r>
              <a:rPr lang="en-US" sz="3000">
                <a:solidFill>
                  <a:srgbClr val="E17505"/>
                </a:solidFill>
                <a:latin typeface="Aileron Regular Italics"/>
              </a:rPr>
              <a:t>Die</a:t>
            </a:r>
            <a:r>
              <a:rPr lang="en-US" sz="3000" spc="78">
                <a:solidFill>
                  <a:srgbClr val="E17505"/>
                </a:solidFill>
                <a:latin typeface="Aileron Regular Italics"/>
              </a:rPr>
              <a:t>tary Survey Among the Zande of the South-Western Sudan</a:t>
            </a:r>
            <a:r>
              <a:rPr lang="en-US" sz="3000" spc="78">
                <a:solidFill>
                  <a:srgbClr val="E17505"/>
                </a:solidFill>
                <a:latin typeface="Aileron Regular"/>
              </a:rPr>
              <a:t> -</a:t>
            </a:r>
            <a:r>
              <a:rPr lang="en-US" sz="3000" spc="78">
                <a:solidFill>
                  <a:srgbClr val="E17505"/>
                </a:solidFill>
                <a:latin typeface="Aileron Regular Bold"/>
              </a:rPr>
              <a:t> page 29</a:t>
            </a:r>
          </a:p>
          <a:p>
            <a:pPr>
              <a:lnSpc>
                <a:spcPts val="4200"/>
              </a:lnSpc>
            </a:pPr>
            <a:r>
              <a:rPr lang="en-US" sz="3000" spc="78">
                <a:solidFill>
                  <a:srgbClr val="E17505"/>
                </a:solidFill>
                <a:ea typeface="Aileron Regular"/>
              </a:rPr>
              <a:t>🌐 https://ehrafworldcultures.yale.edu/document?id=fo07-061</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2997683" y="0"/>
            <a:ext cx="5290317" cy="1500176"/>
            <a:chOff x="0" y="0"/>
            <a:chExt cx="7053756" cy="2000235"/>
          </a:xfrm>
        </p:grpSpPr>
        <p:sp>
          <p:nvSpPr>
            <p:cNvPr name="AutoShape 3" id="3"/>
            <p:cNvSpPr/>
            <p:nvPr/>
          </p:nvSpPr>
          <p:spPr>
            <a:xfrm rot="0">
              <a:off x="0" y="0"/>
              <a:ext cx="7053756" cy="2000235"/>
            </a:xfrm>
            <a:prstGeom prst="rect">
              <a:avLst/>
            </a:prstGeom>
            <a:solidFill>
              <a:srgbClr val="E17505"/>
            </a:solidFill>
          </p:spPr>
        </p:sp>
        <p:sp>
          <p:nvSpPr>
            <p:cNvPr name="TextBox 4" id="4"/>
            <p:cNvSpPr txBox="true"/>
            <p:nvPr/>
          </p:nvSpPr>
          <p:spPr>
            <a:xfrm rot="0">
              <a:off x="702223" y="370621"/>
              <a:ext cx="5649310" cy="1201843"/>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INTENSIVE AGRICULTURALISTS</a:t>
              </a:r>
            </a:p>
          </p:txBody>
        </p:sp>
      </p:grpSp>
      <p:grpSp>
        <p:nvGrpSpPr>
          <p:cNvPr name="Group 5" id="5"/>
          <p:cNvGrpSpPr/>
          <p:nvPr/>
        </p:nvGrpSpPr>
        <p:grpSpPr>
          <a:xfrm rot="0">
            <a:off x="891392" y="1825455"/>
            <a:ext cx="16505215" cy="2258189"/>
            <a:chOff x="0" y="0"/>
            <a:chExt cx="22006954" cy="3010919"/>
          </a:xfrm>
        </p:grpSpPr>
        <p:sp>
          <p:nvSpPr>
            <p:cNvPr name="TextBox 6" id="6"/>
            <p:cNvSpPr txBox="true"/>
            <p:nvPr/>
          </p:nvSpPr>
          <p:spPr>
            <a:xfrm rot="0">
              <a:off x="0" y="912244"/>
              <a:ext cx="22006954" cy="2098675"/>
            </a:xfrm>
            <a:prstGeom prst="rect">
              <a:avLst/>
            </a:prstGeom>
          </p:spPr>
          <p:txBody>
            <a:bodyPr anchor="t" rtlCol="false" tIns="0" lIns="0" bIns="0" rIns="0">
              <a:spAutoFit/>
            </a:bodyPr>
            <a:lstStyle/>
            <a:p>
              <a:pPr>
                <a:lnSpc>
                  <a:spcPts val="4200"/>
                </a:lnSpc>
              </a:pPr>
              <a:r>
                <a:rPr lang="en-US" sz="3000" spc="78">
                  <a:solidFill>
                    <a:srgbClr val="E17505"/>
                  </a:solidFill>
                  <a:latin typeface="Aileron Regular"/>
                </a:rPr>
                <a:t>Baxter and Butt: "The Azande, and Related Peoples of the Anglo-Egyptian Sudan and Belgian Congo" - </a:t>
              </a:r>
              <a:r>
                <a:rPr lang="en-US" sz="3000" spc="78">
                  <a:solidFill>
                    <a:srgbClr val="E17505"/>
                  </a:solidFill>
                  <a:latin typeface="Aileron Regular Bold"/>
                </a:rPr>
                <a:t>page 46</a:t>
              </a:r>
            </a:p>
            <a:p>
              <a:pPr>
                <a:lnSpc>
                  <a:spcPts val="4200"/>
                </a:lnSpc>
              </a:pPr>
              <a:r>
                <a:rPr lang="en-US" sz="3000" spc="78">
                  <a:solidFill>
                    <a:srgbClr val="E17505"/>
                  </a:solidFill>
                  <a:ea typeface="Aileron Regular"/>
                </a:rPr>
                <a:t>🌐 https://ehrafworldcultures.yale.edu/document?id=fo07-056</a:t>
              </a:r>
            </a:p>
          </p:txBody>
        </p:sp>
        <p:sp>
          <p:nvSpPr>
            <p:cNvPr name="TextBox 7" id="7"/>
            <p:cNvSpPr txBox="true"/>
            <p:nvPr/>
          </p:nvSpPr>
          <p:spPr>
            <a:xfrm rot="0">
              <a:off x="0" y="76200"/>
              <a:ext cx="17028554" cy="655362"/>
            </a:xfrm>
            <a:prstGeom prst="rect">
              <a:avLst/>
            </a:prstGeom>
          </p:spPr>
          <p:txBody>
            <a:bodyPr anchor="t" rtlCol="false" tIns="0" lIns="0" bIns="0" rIns="0">
              <a:spAutoFit/>
            </a:bodyPr>
            <a:lstStyle/>
            <a:p>
              <a:pPr>
                <a:lnSpc>
                  <a:spcPts val="3456"/>
                </a:lnSpc>
              </a:pPr>
              <a:r>
                <a:rPr lang="en-US" sz="3600">
                  <a:solidFill>
                    <a:srgbClr val="E17505"/>
                  </a:solidFill>
                  <a:latin typeface="Aileron Regular Bold"/>
                </a:rPr>
                <a:t>Central Thai (AO07)</a:t>
              </a:r>
            </a:p>
          </p:txBody>
        </p:sp>
      </p:grpSp>
      <p:grpSp>
        <p:nvGrpSpPr>
          <p:cNvPr name="Group 8" id="8"/>
          <p:cNvGrpSpPr/>
          <p:nvPr/>
        </p:nvGrpSpPr>
        <p:grpSpPr>
          <a:xfrm rot="0">
            <a:off x="891392" y="6019011"/>
            <a:ext cx="16505215" cy="1694246"/>
            <a:chOff x="0" y="0"/>
            <a:chExt cx="22006954" cy="2258995"/>
          </a:xfrm>
        </p:grpSpPr>
        <p:sp>
          <p:nvSpPr>
            <p:cNvPr name="TextBox 9" id="9"/>
            <p:cNvSpPr txBox="true"/>
            <p:nvPr/>
          </p:nvSpPr>
          <p:spPr>
            <a:xfrm rot="0">
              <a:off x="0" y="871520"/>
              <a:ext cx="22006954" cy="13874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A. Schlegel: "Culture Summary: Hopi"</a:t>
              </a:r>
              <a:r>
                <a:rPr lang="en-US" sz="3000" spc="78">
                  <a:solidFill>
                    <a:srgbClr val="E17505"/>
                  </a:solidFill>
                  <a:latin typeface="Aileron Regular"/>
                </a:rPr>
                <a:t> - </a:t>
              </a:r>
              <a:r>
                <a:rPr lang="en-US" sz="3000" spc="78">
                  <a:solidFill>
                    <a:srgbClr val="E17505"/>
                  </a:solidFill>
                  <a:latin typeface="Aileron Regular Bold"/>
                </a:rPr>
                <a:t>page 8</a:t>
              </a:r>
            </a:p>
            <a:p>
              <a:pPr>
                <a:lnSpc>
                  <a:spcPts val="4200"/>
                </a:lnSpc>
              </a:pPr>
              <a:r>
                <a:rPr lang="en-US" sz="3000" spc="78">
                  <a:solidFill>
                    <a:srgbClr val="E17505"/>
                  </a:solidFill>
                  <a:ea typeface="Aileron Regular"/>
                </a:rPr>
                <a:t>🌐 https://ehrafworldcultures.yale.edu/document?id=nt09-000</a:t>
              </a:r>
            </a:p>
          </p:txBody>
        </p:sp>
        <p:sp>
          <p:nvSpPr>
            <p:cNvPr name="TextBox 10" id="10"/>
            <p:cNvSpPr txBox="true"/>
            <p:nvPr/>
          </p:nvSpPr>
          <p:spPr>
            <a:xfrm rot="0">
              <a:off x="0" y="66675"/>
              <a:ext cx="17028554" cy="624163"/>
            </a:xfrm>
            <a:prstGeom prst="rect">
              <a:avLst/>
            </a:prstGeom>
          </p:spPr>
          <p:txBody>
            <a:bodyPr anchor="t" rtlCol="false" tIns="0" lIns="0" bIns="0" rIns="0">
              <a:spAutoFit/>
            </a:bodyPr>
            <a:lstStyle/>
            <a:p>
              <a:pPr>
                <a:lnSpc>
                  <a:spcPts val="3264"/>
                </a:lnSpc>
              </a:pPr>
              <a:r>
                <a:rPr lang="en-US" sz="3400">
                  <a:solidFill>
                    <a:srgbClr val="E17505"/>
                  </a:solidFill>
                  <a:latin typeface="Aileron Regular Bold"/>
                </a:rPr>
                <a:t>Hopi (NT09)</a:t>
              </a:r>
            </a:p>
          </p:txBody>
        </p:sp>
      </p:grpSp>
      <p:sp>
        <p:nvSpPr>
          <p:cNvPr name="TextBox 11" id="11"/>
          <p:cNvSpPr txBox="true"/>
          <p:nvPr/>
        </p:nvSpPr>
        <p:spPr>
          <a:xfrm rot="0">
            <a:off x="891392" y="8044153"/>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A. Schlegel: "Fathers, Daught</a:t>
            </a:r>
            <a:r>
              <a:rPr lang="en-US" sz="3000" spc="78">
                <a:solidFill>
                  <a:srgbClr val="E17505"/>
                </a:solidFill>
                <a:latin typeface="Aileron Regular"/>
              </a:rPr>
              <a:t>ers, And Kachina  Dolls" - </a:t>
            </a:r>
            <a:r>
              <a:rPr lang="en-US" sz="3000" spc="78">
                <a:solidFill>
                  <a:srgbClr val="E17505"/>
                </a:solidFill>
                <a:latin typeface="Aileron Regular Bold"/>
              </a:rPr>
              <a:t>page 46</a:t>
            </a:r>
          </a:p>
          <a:p>
            <a:pPr>
              <a:lnSpc>
                <a:spcPts val="4200"/>
              </a:lnSpc>
            </a:pPr>
            <a:r>
              <a:rPr lang="en-US" sz="3000" spc="78">
                <a:solidFill>
                  <a:srgbClr val="E17505"/>
                </a:solidFill>
                <a:ea typeface="Aileron Regular"/>
              </a:rPr>
              <a:t>🌐 https://ehrafworldcultures.yale.edu/document?id=nt09-059</a:t>
            </a:r>
          </a:p>
        </p:txBody>
      </p:sp>
      <p:sp>
        <p:nvSpPr>
          <p:cNvPr name="TextBox 12" id="12"/>
          <p:cNvSpPr txBox="true"/>
          <p:nvPr/>
        </p:nvSpPr>
        <p:spPr>
          <a:xfrm rot="0">
            <a:off x="891392" y="4316689"/>
            <a:ext cx="16505215" cy="1057275"/>
          </a:xfrm>
          <a:prstGeom prst="rect">
            <a:avLst/>
          </a:prstGeom>
        </p:spPr>
        <p:txBody>
          <a:bodyPr anchor="t" rtlCol="false" tIns="0" lIns="0" bIns="0" rIns="0">
            <a:spAutoFit/>
          </a:bodyPr>
          <a:lstStyle/>
          <a:p>
            <a:pPr>
              <a:lnSpc>
                <a:spcPts val="4200"/>
              </a:lnSpc>
            </a:pPr>
            <a:r>
              <a:rPr lang="en-US" sz="3000">
                <a:solidFill>
                  <a:srgbClr val="E17505"/>
                </a:solidFill>
                <a:latin typeface="Aileron Regular"/>
              </a:rPr>
              <a:t>G. Culwick: </a:t>
            </a:r>
            <a:r>
              <a:rPr lang="en-US" sz="3000">
                <a:solidFill>
                  <a:srgbClr val="E17505"/>
                </a:solidFill>
                <a:latin typeface="Aileron Regular Italics"/>
              </a:rPr>
              <a:t>Die</a:t>
            </a:r>
            <a:r>
              <a:rPr lang="en-US" sz="3000" spc="78">
                <a:solidFill>
                  <a:srgbClr val="E17505"/>
                </a:solidFill>
                <a:latin typeface="Aileron Regular Italics"/>
              </a:rPr>
              <a:t>tary Survey Among the Zande of the South-Western Sudan</a:t>
            </a:r>
            <a:r>
              <a:rPr lang="en-US" sz="3000" spc="78">
                <a:solidFill>
                  <a:srgbClr val="E17505"/>
                </a:solidFill>
                <a:latin typeface="Aileron Regular"/>
              </a:rPr>
              <a:t> -</a:t>
            </a:r>
            <a:r>
              <a:rPr lang="en-US" sz="3000" spc="78">
                <a:solidFill>
                  <a:srgbClr val="E17505"/>
                </a:solidFill>
                <a:latin typeface="Aileron Regular Bold"/>
              </a:rPr>
              <a:t> page 29</a:t>
            </a:r>
          </a:p>
          <a:p>
            <a:pPr>
              <a:lnSpc>
                <a:spcPts val="4200"/>
              </a:lnSpc>
            </a:pPr>
            <a:r>
              <a:rPr lang="en-US" sz="3000" spc="78">
                <a:solidFill>
                  <a:srgbClr val="E17505"/>
                </a:solidFill>
                <a:ea typeface="Aileron Regular"/>
              </a:rPr>
              <a:t>🌐 https://ehrafworldcultures.yale.edu/document?id=fo07-061</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a:blip r:embed="rId2"/>
          <a:srcRect l="4987" t="20155" r="648" b="323"/>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3084647" y="4024701"/>
            <a:ext cx="12118707" cy="2237598"/>
            <a:chOff x="0" y="0"/>
            <a:chExt cx="16158275" cy="2983464"/>
          </a:xfrm>
        </p:grpSpPr>
        <p:sp>
          <p:nvSpPr>
            <p:cNvPr name="AutoShape 3" id="3"/>
            <p:cNvSpPr/>
            <p:nvPr/>
          </p:nvSpPr>
          <p:spPr>
            <a:xfrm rot="0">
              <a:off x="0" y="0"/>
              <a:ext cx="16158275" cy="2983464"/>
            </a:xfrm>
            <a:prstGeom prst="rect">
              <a:avLst/>
            </a:prstGeom>
            <a:solidFill>
              <a:srgbClr val="E17505"/>
            </a:solidFill>
          </p:spPr>
        </p:sp>
        <p:sp>
          <p:nvSpPr>
            <p:cNvPr name="TextBox 4" id="4"/>
            <p:cNvSpPr txBox="true"/>
            <p:nvPr/>
          </p:nvSpPr>
          <p:spPr>
            <a:xfrm rot="0">
              <a:off x="773114" y="951791"/>
              <a:ext cx="14612047" cy="1108456"/>
            </a:xfrm>
            <a:prstGeom prst="rect">
              <a:avLst/>
            </a:prstGeom>
          </p:spPr>
          <p:txBody>
            <a:bodyPr anchor="t" rtlCol="false" tIns="0" lIns="0" bIns="0" rIns="0">
              <a:spAutoFit/>
            </a:bodyPr>
            <a:lstStyle/>
            <a:p>
              <a:pPr algn="ctr">
                <a:lnSpc>
                  <a:spcPts val="6384"/>
                </a:lnSpc>
              </a:pPr>
              <a:r>
                <a:rPr lang="en-US" sz="5600" spc="100">
                  <a:solidFill>
                    <a:srgbClr val="FFFFFF"/>
                  </a:solidFill>
                  <a:latin typeface="Aileron Regular Bold"/>
                </a:rPr>
                <a:t>RECORD FINDINGS</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10800000">
            <a:off x="0" y="0"/>
            <a:ext cx="18288000" cy="10287000"/>
          </a:xfrm>
          <a:prstGeom prst="rect">
            <a:avLst/>
          </a:prstGeom>
          <a:solidFill>
            <a:srgbClr val="E17505"/>
          </a:solidFill>
        </p:spPr>
      </p:sp>
      <p:sp>
        <p:nvSpPr>
          <p:cNvPr name="TextBox 3" id="3"/>
          <p:cNvSpPr txBox="true"/>
          <p:nvPr/>
        </p:nvSpPr>
        <p:spPr>
          <a:xfrm rot="0">
            <a:off x="1028700" y="1161791"/>
            <a:ext cx="16359267" cy="1905000"/>
          </a:xfrm>
          <a:prstGeom prst="rect">
            <a:avLst/>
          </a:prstGeom>
        </p:spPr>
        <p:txBody>
          <a:bodyPr anchor="t" rtlCol="false" tIns="0" lIns="0" bIns="0" rIns="0">
            <a:spAutoFit/>
          </a:bodyPr>
          <a:lstStyle/>
          <a:p>
            <a:pPr>
              <a:lnSpc>
                <a:spcPts val="5040"/>
              </a:lnSpc>
            </a:pPr>
            <a:r>
              <a:rPr lang="en-US" sz="3600" spc="313">
                <a:solidFill>
                  <a:srgbClr val="FFFFFF"/>
                </a:solidFill>
                <a:latin typeface="Aileron Regular"/>
              </a:rPr>
              <a:t>As you read through each excerpt for your selected cultures, identify the tasks that are specifically divided along gender lines and record them in the table below. </a:t>
            </a:r>
          </a:p>
        </p:txBody>
      </p:sp>
      <p:pic>
        <p:nvPicPr>
          <p:cNvPr name="Picture 4" id="4"/>
          <p:cNvPicPr>
            <a:picLocks noChangeAspect="true"/>
          </p:cNvPicPr>
          <p:nvPr/>
        </p:nvPicPr>
        <p:blipFill>
          <a:blip r:embed="rId2"/>
          <a:srcRect l="0" t="0" r="0" b="0"/>
          <a:stretch>
            <a:fillRect/>
          </a:stretch>
        </p:blipFill>
        <p:spPr>
          <a:xfrm flipH="false" flipV="false" rot="0">
            <a:off x="900033" y="3821120"/>
            <a:ext cx="16487934" cy="5206716"/>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a:blip r:embed="rId2"/>
          <a:srcRect l="0" t="15453" r="0" b="171"/>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3084647" y="4024701"/>
            <a:ext cx="12118707" cy="2237598"/>
            <a:chOff x="0" y="0"/>
            <a:chExt cx="16158275" cy="2983464"/>
          </a:xfrm>
        </p:grpSpPr>
        <p:sp>
          <p:nvSpPr>
            <p:cNvPr name="AutoShape 3" id="3"/>
            <p:cNvSpPr/>
            <p:nvPr/>
          </p:nvSpPr>
          <p:spPr>
            <a:xfrm rot="0">
              <a:off x="0" y="0"/>
              <a:ext cx="16158275" cy="2983464"/>
            </a:xfrm>
            <a:prstGeom prst="rect">
              <a:avLst/>
            </a:prstGeom>
            <a:solidFill>
              <a:srgbClr val="E17505"/>
            </a:solidFill>
          </p:spPr>
        </p:sp>
        <p:sp>
          <p:nvSpPr>
            <p:cNvPr name="TextBox 4" id="4"/>
            <p:cNvSpPr txBox="true"/>
            <p:nvPr/>
          </p:nvSpPr>
          <p:spPr>
            <a:xfrm rot="0">
              <a:off x="773114" y="951791"/>
              <a:ext cx="14612047" cy="1108456"/>
            </a:xfrm>
            <a:prstGeom prst="rect">
              <a:avLst/>
            </a:prstGeom>
          </p:spPr>
          <p:txBody>
            <a:bodyPr anchor="t" rtlCol="false" tIns="0" lIns="0" bIns="0" rIns="0">
              <a:spAutoFit/>
            </a:bodyPr>
            <a:lstStyle/>
            <a:p>
              <a:pPr algn="ctr">
                <a:lnSpc>
                  <a:spcPts val="6384"/>
                </a:lnSpc>
              </a:pPr>
              <a:r>
                <a:rPr lang="en-US" sz="5600" spc="100">
                  <a:solidFill>
                    <a:srgbClr val="FFFFFF"/>
                  </a:solidFill>
                  <a:latin typeface="Aileron Regular Bold"/>
                </a:rPr>
                <a:t>REFLECT &amp; DISCUSS</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1067" t="0" r="22152" b="0"/>
          <a:stretch>
            <a:fillRect/>
          </a:stretch>
        </p:blipFill>
        <p:spPr>
          <a:xfrm flipH="false" flipV="false" rot="0">
            <a:off x="0" y="0"/>
            <a:ext cx="8766877" cy="10287000"/>
          </a:xfrm>
          <a:prstGeom prst="rect">
            <a:avLst/>
          </a:prstGeom>
        </p:spPr>
      </p:pic>
      <p:sp>
        <p:nvSpPr>
          <p:cNvPr name="TextBox 3" id="3"/>
          <p:cNvSpPr txBox="true"/>
          <p:nvPr/>
        </p:nvSpPr>
        <p:spPr>
          <a:xfrm rot="0">
            <a:off x="8955439" y="485775"/>
            <a:ext cx="9144000" cy="9229725"/>
          </a:xfrm>
          <a:prstGeom prst="rect">
            <a:avLst/>
          </a:prstGeom>
        </p:spPr>
        <p:txBody>
          <a:bodyPr anchor="t" rtlCol="false" tIns="0" lIns="0" bIns="0" rIns="0">
            <a:spAutoFit/>
          </a:bodyPr>
          <a:lstStyle/>
          <a:p>
            <a:pPr>
              <a:lnSpc>
                <a:spcPts val="5600"/>
              </a:lnSpc>
            </a:pPr>
            <a:r>
              <a:rPr lang="en-US" sz="4000" spc="340">
                <a:solidFill>
                  <a:srgbClr val="E17505"/>
                </a:solidFill>
                <a:latin typeface="Aileron Regular"/>
              </a:rPr>
              <a:t>After you</a:t>
            </a:r>
            <a:r>
              <a:rPr lang="en-US" sz="4000" spc="340">
                <a:solidFill>
                  <a:srgbClr val="E17505"/>
                </a:solidFill>
                <a:latin typeface="Aileron Regular"/>
              </a:rPr>
              <a:t> have completed the table, read the "</a:t>
            </a:r>
            <a:r>
              <a:rPr lang="en-US" sz="4000" spc="340">
                <a:solidFill>
                  <a:srgbClr val="E17505"/>
                </a:solidFill>
                <a:latin typeface="Aileron Regular Bold"/>
              </a:rPr>
              <a:t>What Explains Division of Labor</a:t>
            </a:r>
            <a:r>
              <a:rPr lang="en-US" sz="4000" spc="340">
                <a:solidFill>
                  <a:srgbClr val="E17505"/>
                </a:solidFill>
                <a:latin typeface="Aileron Regular"/>
              </a:rPr>
              <a:t>" section of the EHC Gender module.</a:t>
            </a:r>
          </a:p>
          <a:p>
            <a:pPr>
              <a:lnSpc>
                <a:spcPts val="5600"/>
              </a:lnSpc>
            </a:pPr>
          </a:p>
          <a:p>
            <a:pPr marL="863599" indent="-431800" lvl="1">
              <a:lnSpc>
                <a:spcPts val="5599"/>
              </a:lnSpc>
              <a:buFont typeface="Arial"/>
              <a:buChar char="•"/>
            </a:pPr>
            <a:r>
              <a:rPr lang="en-US" sz="4000" spc="340">
                <a:solidFill>
                  <a:srgbClr val="E17505"/>
                </a:solidFill>
                <a:latin typeface="Aileron Regular"/>
              </a:rPr>
              <a:t>Which roles typically fall to different genders? </a:t>
            </a:r>
          </a:p>
          <a:p>
            <a:pPr marL="863599" indent="-431800" lvl="1">
              <a:lnSpc>
                <a:spcPts val="5599"/>
              </a:lnSpc>
              <a:buFont typeface="Arial"/>
              <a:buChar char="•"/>
            </a:pPr>
            <a:r>
              <a:rPr lang="en-US" sz="3999" spc="339">
                <a:solidFill>
                  <a:srgbClr val="E17505"/>
                </a:solidFill>
                <a:latin typeface="Aileron Regular"/>
              </a:rPr>
              <a:t>W</a:t>
            </a:r>
            <a:r>
              <a:rPr lang="en-US" sz="4000" spc="340">
                <a:solidFill>
                  <a:srgbClr val="E17505"/>
                </a:solidFill>
                <a:latin typeface="Aileron Regular"/>
              </a:rPr>
              <a:t>hy you think that is the case?</a:t>
            </a:r>
          </a:p>
          <a:p>
            <a:pPr marL="863600" indent="-431800" lvl="1">
              <a:lnSpc>
                <a:spcPts val="5600"/>
              </a:lnSpc>
              <a:buFont typeface="Arial"/>
              <a:buChar char="•"/>
            </a:pPr>
            <a:r>
              <a:rPr lang="en-US" sz="4000" spc="340">
                <a:solidFill>
                  <a:srgbClr val="E17505"/>
                </a:solidFill>
                <a:latin typeface="Aileron Regular"/>
              </a:rPr>
              <a:t>Are your findings consistent with the trends you read about in the module? </a:t>
            </a:r>
          </a:p>
          <a:p>
            <a:pPr marL="863600" indent="-431800" lvl="1">
              <a:lnSpc>
                <a:spcPts val="5600"/>
              </a:lnSpc>
              <a:buFont typeface="Arial"/>
              <a:buChar char="•"/>
            </a:pPr>
            <a:r>
              <a:rPr lang="en-US" sz="4000" spc="340">
                <a:solidFill>
                  <a:srgbClr val="E17505"/>
                </a:solidFill>
                <a:latin typeface="Aileron Regular"/>
              </a:rPr>
              <a:t>Did any of them surprise you? </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E17505"/>
                </a:solidFill>
                <a:latin typeface="Aileron Heavy"/>
              </a:rPr>
              <a:t>References</a:t>
            </a:r>
          </a:p>
        </p:txBody>
      </p:sp>
      <p:sp>
        <p:nvSpPr>
          <p:cNvPr name="AutoShape 3" id="3"/>
          <p:cNvSpPr/>
          <p:nvPr/>
        </p:nvSpPr>
        <p:spPr>
          <a:xfrm rot="-10800000">
            <a:off x="3044204" y="0"/>
            <a:ext cx="15243796" cy="10287000"/>
          </a:xfrm>
          <a:prstGeom prst="rect">
            <a:avLst/>
          </a:prstGeom>
          <a:solidFill>
            <a:srgbClr val="E17505"/>
          </a:solidFill>
        </p:spPr>
      </p:sp>
      <p:sp>
        <p:nvSpPr>
          <p:cNvPr name="TextBox 4" id="4"/>
          <p:cNvSpPr txBox="true"/>
          <p:nvPr/>
        </p:nvSpPr>
        <p:spPr>
          <a:xfrm rot="0">
            <a:off x="3654487" y="288983"/>
            <a:ext cx="13105252"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 This activity was adapted in part from </a:t>
            </a:r>
            <a:r>
              <a:rPr lang="en-US" sz="2800" spc="28" u="sng">
                <a:solidFill>
                  <a:srgbClr val="FFFFFF"/>
                </a:solidFill>
                <a:latin typeface="Aileron Regular"/>
              </a:rPr>
              <a:t>Gender (Explaining Human Culture)</a:t>
            </a:r>
            <a:r>
              <a:rPr lang="en-US" sz="2800" spc="28">
                <a:solidFill>
                  <a:srgbClr val="FFFFFF"/>
                </a:solidFill>
                <a:latin typeface="Aileron Regular"/>
              </a:rPr>
              <a:t>, by Carol R. Ember, Milagro Escobar, Noah Rossen, and Abbe McCarter. http://hraf.yale.edu/ehc/summaries/gender</a:t>
            </a:r>
          </a:p>
        </p:txBody>
      </p:sp>
      <p:sp>
        <p:nvSpPr>
          <p:cNvPr name="TextBox 5" id="5"/>
          <p:cNvSpPr txBox="true"/>
          <p:nvPr/>
        </p:nvSpPr>
        <p:spPr>
          <a:xfrm rot="0">
            <a:off x="3654487" y="8127307"/>
            <a:ext cx="13604813" cy="1842135"/>
          </a:xfrm>
          <a:prstGeom prst="rect">
            <a:avLst/>
          </a:prstGeom>
        </p:spPr>
        <p:txBody>
          <a:bodyPr anchor="t" rtlCol="false" tIns="0" lIns="0" bIns="0" rIns="0">
            <a:spAutoFit/>
          </a:bodyPr>
          <a:lstStyle/>
          <a:p>
            <a:pPr>
              <a:lnSpc>
                <a:spcPts val="3639"/>
              </a:lnSpc>
            </a:pPr>
            <a:r>
              <a:rPr lang="en-US" sz="2800" spc="28">
                <a:solidFill>
                  <a:srgbClr val="FFFFFF"/>
                </a:solidFill>
                <a:latin typeface="Aileron Regular"/>
              </a:rPr>
              <a:t>6. Culwick, M</a:t>
            </a:r>
            <a:r>
              <a:rPr lang="en-US" sz="2800" spc="28">
                <a:solidFill>
                  <a:srgbClr val="FFFFFF"/>
                </a:solidFill>
                <a:latin typeface="Aileron Regular"/>
              </a:rPr>
              <a:t>rs., G. M. 19</a:t>
            </a:r>
            <a:r>
              <a:rPr lang="en-US" sz="2800" spc="28">
                <a:solidFill>
                  <a:srgbClr val="FFFFFF"/>
                </a:solidFill>
                <a:latin typeface="Aileron Regular"/>
              </a:rPr>
              <a:t>50</a:t>
            </a:r>
            <a:r>
              <a:rPr lang="en-US" sz="2800" spc="28">
                <a:solidFill>
                  <a:srgbClr val="FFFFFF"/>
                </a:solidFill>
                <a:latin typeface="Aileron Regular"/>
              </a:rPr>
              <a:t>. “Dietary Survey Among The Zande Of</a:t>
            </a:r>
          </a:p>
          <a:p>
            <a:pPr>
              <a:lnSpc>
                <a:spcPts val="3639"/>
              </a:lnSpc>
            </a:pPr>
            <a:r>
              <a:rPr lang="en-US" sz="2800" spc="28">
                <a:solidFill>
                  <a:srgbClr val="FFFFFF"/>
                </a:solidFill>
                <a:latin typeface="Aileron Regular"/>
              </a:rPr>
              <a:t>The South-Western Su</a:t>
            </a:r>
            <a:r>
              <a:rPr lang="en-US" sz="2800" spc="28">
                <a:solidFill>
                  <a:srgbClr val="FFFFFF"/>
                </a:solidFill>
                <a:latin typeface="Aileron Regular"/>
              </a:rPr>
              <a:t>dan</a:t>
            </a:r>
            <a:r>
              <a:rPr lang="en-US" sz="2800" spc="28">
                <a:solidFill>
                  <a:srgbClr val="FFFFFF"/>
                </a:solidFill>
                <a:latin typeface="Aileron Regular"/>
              </a:rPr>
              <a:t>.”</a:t>
            </a:r>
            <a:r>
              <a:rPr lang="en-US" sz="2800" spc="28">
                <a:solidFill>
                  <a:srgbClr val="FFFFFF"/>
                </a:solidFill>
                <a:latin typeface="Aileron Regular"/>
              </a:rPr>
              <a:t> </a:t>
            </a:r>
            <a:r>
              <a:rPr lang="en-US" sz="2800" spc="28">
                <a:solidFill>
                  <a:srgbClr val="FFFFFF"/>
                </a:solidFill>
                <a:latin typeface="Aileron Regular"/>
              </a:rPr>
              <a:t>Kh</a:t>
            </a:r>
            <a:r>
              <a:rPr lang="en-US" sz="2800" spc="28">
                <a:solidFill>
                  <a:srgbClr val="FFFFFF"/>
                </a:solidFill>
                <a:latin typeface="Aileron Regular"/>
              </a:rPr>
              <a:t>a</a:t>
            </a:r>
            <a:r>
              <a:rPr lang="en-US" sz="2800" spc="28">
                <a:solidFill>
                  <a:srgbClr val="FFFFFF"/>
                </a:solidFill>
                <a:latin typeface="Aileron Regular"/>
              </a:rPr>
              <a:t>rtoum: Agri</a:t>
            </a:r>
            <a:r>
              <a:rPr lang="en-US" sz="2800" spc="28">
                <a:solidFill>
                  <a:srgbClr val="FFFFFF"/>
                </a:solidFill>
                <a:latin typeface="Aileron Regular"/>
              </a:rPr>
              <a:t>c</a:t>
            </a:r>
            <a:r>
              <a:rPr lang="en-US" sz="2800" spc="28">
                <a:solidFill>
                  <a:srgbClr val="FFFFFF"/>
                </a:solidFill>
                <a:latin typeface="Aileron Regular"/>
              </a:rPr>
              <a:t>ultu</a:t>
            </a:r>
            <a:r>
              <a:rPr lang="en-US" sz="2800" spc="28">
                <a:solidFill>
                  <a:srgbClr val="FFFFFF"/>
                </a:solidFill>
                <a:latin typeface="Aileron Regular"/>
              </a:rPr>
              <a:t>ra</a:t>
            </a:r>
            <a:r>
              <a:rPr lang="en-US" sz="2800" spc="28">
                <a:solidFill>
                  <a:srgbClr val="FFFFFF"/>
                </a:solidFill>
                <a:latin typeface="Aileron Regular"/>
              </a:rPr>
              <a:t>l Publica</a:t>
            </a:r>
            <a:r>
              <a:rPr lang="en-US" sz="2800" spc="28">
                <a:solidFill>
                  <a:srgbClr val="FFFFFF"/>
                </a:solidFill>
                <a:latin typeface="Aileron Regular"/>
              </a:rPr>
              <a:t>t</a:t>
            </a:r>
            <a:r>
              <a:rPr lang="en-US" sz="2800" spc="28">
                <a:solidFill>
                  <a:srgbClr val="FFFFFF"/>
                </a:solidFill>
                <a:latin typeface="Aileron Regular"/>
              </a:rPr>
              <a:t>ion</a:t>
            </a:r>
            <a:r>
              <a:rPr lang="en-US" sz="2800" spc="28">
                <a:solidFill>
                  <a:srgbClr val="FFFFFF"/>
                </a:solidFill>
                <a:latin typeface="Aileron Regular"/>
              </a:rPr>
              <a:t>s</a:t>
            </a:r>
            <a:r>
              <a:rPr lang="en-US" sz="2800" spc="28">
                <a:solidFill>
                  <a:srgbClr val="FFFFFF"/>
                </a:solidFill>
                <a:latin typeface="Aileron Regular"/>
              </a:rPr>
              <a:t> Committ</a:t>
            </a:r>
            <a:r>
              <a:rPr lang="en-US" sz="2800" spc="28">
                <a:solidFill>
                  <a:srgbClr val="FFFFFF"/>
                </a:solidFill>
                <a:latin typeface="Aileron Regular"/>
              </a:rPr>
              <a:t>ee,</a:t>
            </a:r>
          </a:p>
          <a:p>
            <a:pPr>
              <a:lnSpc>
                <a:spcPts val="3640"/>
              </a:lnSpc>
            </a:pPr>
            <a:r>
              <a:rPr lang="en-US" sz="2800" spc="28">
                <a:solidFill>
                  <a:srgbClr val="FFFFFF"/>
                </a:solidFill>
                <a:latin typeface="Aileron Regular"/>
              </a:rPr>
              <a:t>Ministry of Agriculture, Sudan Govt. https://</a:t>
            </a:r>
            <a:r>
              <a:rPr lang="en-US" sz="2800" spc="28">
                <a:solidFill>
                  <a:srgbClr val="FFFFFF"/>
                </a:solidFill>
                <a:latin typeface="Aileron Regular"/>
              </a:rPr>
              <a:t>ehrafw</a:t>
            </a:r>
            <a:r>
              <a:rPr lang="en-US" sz="2800" spc="28">
                <a:solidFill>
                  <a:srgbClr val="FFFFFF"/>
                </a:solidFill>
                <a:latin typeface="Aileron Regular"/>
              </a:rPr>
              <a:t>or</a:t>
            </a:r>
            <a:r>
              <a:rPr lang="en-US" sz="2800" spc="28">
                <a:solidFill>
                  <a:srgbClr val="FFFFFF"/>
                </a:solidFill>
                <a:latin typeface="Aileron Regular"/>
              </a:rPr>
              <a:t>ldcultures</a:t>
            </a:r>
            <a:r>
              <a:rPr lang="en-US" sz="2800" spc="28">
                <a:solidFill>
                  <a:srgbClr val="FFFFFF"/>
                </a:solidFill>
                <a:latin typeface="Aileron Regular"/>
              </a:rPr>
              <a:t>.</a:t>
            </a:r>
            <a:r>
              <a:rPr lang="en-US" sz="2800" spc="28">
                <a:solidFill>
                  <a:srgbClr val="FFFFFF"/>
                </a:solidFill>
                <a:latin typeface="Aileron Regular"/>
              </a:rPr>
              <a:t>y</a:t>
            </a:r>
            <a:r>
              <a:rPr lang="en-US" sz="2800" spc="28">
                <a:solidFill>
                  <a:srgbClr val="FFFFFF"/>
                </a:solidFill>
                <a:latin typeface="Aileron Regular"/>
              </a:rPr>
              <a:t>a</a:t>
            </a:r>
            <a:r>
              <a:rPr lang="en-US" sz="2800" spc="28">
                <a:solidFill>
                  <a:srgbClr val="FFFFFF"/>
                </a:solidFill>
                <a:latin typeface="Aileron Regular"/>
              </a:rPr>
              <a:t>le</a:t>
            </a:r>
            <a:r>
              <a:rPr lang="en-US" sz="2800" spc="28">
                <a:solidFill>
                  <a:srgbClr val="FFFFFF"/>
                </a:solidFill>
                <a:latin typeface="Aileron Regular"/>
              </a:rPr>
              <a:t>.</a:t>
            </a:r>
            <a:r>
              <a:rPr lang="en-US" sz="2800" spc="28">
                <a:solidFill>
                  <a:srgbClr val="FFFFFF"/>
                </a:solidFill>
                <a:latin typeface="Aileron Regular"/>
              </a:rPr>
              <a:t>edu/document?id=fo07-06</a:t>
            </a:r>
            <a:r>
              <a:rPr lang="en-US" sz="2800" spc="28">
                <a:solidFill>
                  <a:srgbClr val="FFFFFF"/>
                </a:solidFill>
                <a:latin typeface="Aileron Regular"/>
              </a:rPr>
              <a:t>1.</a:t>
            </a:r>
          </a:p>
        </p:txBody>
      </p:sp>
      <p:sp>
        <p:nvSpPr>
          <p:cNvPr name="TextBox 6" id="6"/>
          <p:cNvSpPr txBox="true"/>
          <p:nvPr/>
        </p:nvSpPr>
        <p:spPr>
          <a:xfrm rot="0">
            <a:off x="3654487" y="3609225"/>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3. Ande</a:t>
            </a:r>
            <a:r>
              <a:rPr lang="en-US" sz="2800" spc="28">
                <a:solidFill>
                  <a:srgbClr val="FFFFFF"/>
                </a:solidFill>
                <a:latin typeface="Aileron Regular"/>
              </a:rPr>
              <a:t>rson, Myrdene, and Hugh Beach. 1996. “Culture Summary: Saami</a:t>
            </a:r>
            <a:r>
              <a:rPr lang="en-US" sz="2800" spc="28">
                <a:solidFill>
                  <a:srgbClr val="FFFFFF"/>
                </a:solidFill>
                <a:latin typeface="Aileron Regular"/>
              </a:rPr>
              <a:t>.”</a:t>
            </a:r>
            <a:r>
              <a:rPr lang="en-US" sz="2800" spc="28">
                <a:solidFill>
                  <a:srgbClr val="FFFFFF"/>
                </a:solidFill>
                <a:latin typeface="Aileron Regular"/>
              </a:rPr>
              <a:t> New Haven, Conn.: HRAF. https://ehrafworldcultures.yale.edu/document?id=ep04-00</a:t>
            </a:r>
            <a:r>
              <a:rPr lang="en-US" sz="2800" spc="28">
                <a:solidFill>
                  <a:srgbClr val="FFFFFF"/>
                </a:solidFill>
                <a:latin typeface="Aileron Regular"/>
              </a:rPr>
              <a:t>0</a:t>
            </a:r>
            <a:r>
              <a:rPr lang="en-US" sz="2800" spc="28">
                <a:solidFill>
                  <a:srgbClr val="FFFFFF"/>
                </a:solidFill>
                <a:latin typeface="Aileron Regular"/>
              </a:rPr>
              <a:t>.</a:t>
            </a:r>
          </a:p>
        </p:txBody>
      </p:sp>
      <p:sp>
        <p:nvSpPr>
          <p:cNvPr name="TextBox 7" id="7"/>
          <p:cNvSpPr txBox="true"/>
          <p:nvPr/>
        </p:nvSpPr>
        <p:spPr>
          <a:xfrm rot="0">
            <a:off x="3654487" y="6929466"/>
            <a:ext cx="13604813" cy="917575"/>
          </a:xfrm>
          <a:prstGeom prst="rect">
            <a:avLst/>
          </a:prstGeom>
        </p:spPr>
        <p:txBody>
          <a:bodyPr anchor="t" rtlCol="false" tIns="0" lIns="0" bIns="0" rIns="0">
            <a:spAutoFit/>
          </a:bodyPr>
          <a:lstStyle/>
          <a:p>
            <a:pPr>
              <a:lnSpc>
                <a:spcPts val="3639"/>
              </a:lnSpc>
            </a:pPr>
            <a:r>
              <a:rPr lang="en-US" sz="2800" spc="28">
                <a:solidFill>
                  <a:srgbClr val="FFFFFF"/>
                </a:solidFill>
                <a:latin typeface="Aileron Regular"/>
              </a:rPr>
              <a:t>5. Cole, Don</a:t>
            </a:r>
            <a:r>
              <a:rPr lang="en-US" sz="2800" spc="28">
                <a:solidFill>
                  <a:srgbClr val="FFFFFF"/>
                </a:solidFill>
                <a:latin typeface="Aileron Regular"/>
              </a:rPr>
              <a:t>ald P. 1999. “Culture Summary: Libyan Bedouin.” N</a:t>
            </a:r>
            <a:r>
              <a:rPr lang="en-US" sz="2800" spc="28">
                <a:solidFill>
                  <a:srgbClr val="FFFFFF"/>
                </a:solidFill>
                <a:latin typeface="Aileron Regular"/>
              </a:rPr>
              <a:t>e</a:t>
            </a:r>
            <a:r>
              <a:rPr lang="en-US" sz="2800" spc="28">
                <a:solidFill>
                  <a:srgbClr val="FFFFFF"/>
                </a:solidFill>
                <a:latin typeface="Aileron Regular"/>
              </a:rPr>
              <a:t>w</a:t>
            </a:r>
          </a:p>
          <a:p>
            <a:pPr>
              <a:lnSpc>
                <a:spcPts val="3640"/>
              </a:lnSpc>
            </a:pPr>
            <a:r>
              <a:rPr lang="en-US" sz="2800" spc="28">
                <a:solidFill>
                  <a:srgbClr val="FFFFFF"/>
                </a:solidFill>
                <a:latin typeface="Aileron Regular"/>
              </a:rPr>
              <a:t>H</a:t>
            </a:r>
            <a:r>
              <a:rPr lang="en-US" sz="2800" spc="28">
                <a:solidFill>
                  <a:srgbClr val="FFFFFF"/>
                </a:solidFill>
                <a:latin typeface="Aileron Regular"/>
              </a:rPr>
              <a:t>a</a:t>
            </a:r>
            <a:r>
              <a:rPr lang="en-US" sz="2800" spc="28">
                <a:solidFill>
                  <a:srgbClr val="FFFFFF"/>
                </a:solidFill>
                <a:latin typeface="Aileron Regular"/>
              </a:rPr>
              <a:t>v</a:t>
            </a:r>
            <a:r>
              <a:rPr lang="en-US" sz="2800" spc="28">
                <a:solidFill>
                  <a:srgbClr val="FFFFFF"/>
                </a:solidFill>
                <a:latin typeface="Aileron Regular"/>
              </a:rPr>
              <a:t>e</a:t>
            </a:r>
            <a:r>
              <a:rPr lang="en-US" sz="2800" spc="28">
                <a:solidFill>
                  <a:srgbClr val="FFFFFF"/>
                </a:solidFill>
                <a:latin typeface="Aileron Regular"/>
              </a:rPr>
              <a:t>n, Conn.: HRAF. https://ehrafworldcultures.yale.edu/document?id=mt09-000.</a:t>
            </a:r>
          </a:p>
        </p:txBody>
      </p:sp>
      <p:sp>
        <p:nvSpPr>
          <p:cNvPr name="TextBox 8" id="8"/>
          <p:cNvSpPr txBox="true"/>
          <p:nvPr/>
        </p:nvSpPr>
        <p:spPr>
          <a:xfrm rot="0">
            <a:off x="3654487" y="4807065"/>
            <a:ext cx="13604813" cy="1842135"/>
          </a:xfrm>
          <a:prstGeom prst="rect">
            <a:avLst/>
          </a:prstGeom>
        </p:spPr>
        <p:txBody>
          <a:bodyPr anchor="t" rtlCol="false" tIns="0" lIns="0" bIns="0" rIns="0">
            <a:spAutoFit/>
          </a:bodyPr>
          <a:lstStyle/>
          <a:p>
            <a:pPr>
              <a:lnSpc>
                <a:spcPts val="3639"/>
              </a:lnSpc>
            </a:pPr>
            <a:r>
              <a:rPr lang="en-US" sz="2800" spc="28">
                <a:solidFill>
                  <a:srgbClr val="FFFFFF"/>
                </a:solidFill>
                <a:latin typeface="Aileron Regular"/>
              </a:rPr>
              <a:t>4. Baxter, P. T.</a:t>
            </a:r>
            <a:r>
              <a:rPr lang="en-US" sz="2800" spc="28">
                <a:solidFill>
                  <a:srgbClr val="FFFFFF"/>
                </a:solidFill>
                <a:latin typeface="Aileron Regular"/>
              </a:rPr>
              <a:t> W., and Audrey Butt. 1953. “Azande, And Related</a:t>
            </a:r>
          </a:p>
          <a:p>
            <a:pPr>
              <a:lnSpc>
                <a:spcPts val="3639"/>
              </a:lnSpc>
            </a:pPr>
            <a:r>
              <a:rPr lang="en-US" sz="2800" spc="28">
                <a:solidFill>
                  <a:srgbClr val="FFFFFF"/>
                </a:solidFill>
                <a:latin typeface="Aileron Regular"/>
              </a:rPr>
              <a:t>Peoples Of The Anglo-Egyptian Sudan And Belgian Congo.” Ethnographic</a:t>
            </a:r>
          </a:p>
          <a:p>
            <a:pPr>
              <a:lnSpc>
                <a:spcPts val="3639"/>
              </a:lnSpc>
            </a:pPr>
            <a:r>
              <a:rPr lang="en-US" sz="2800" spc="28">
                <a:solidFill>
                  <a:srgbClr val="FFFFFF"/>
                </a:solidFill>
                <a:latin typeface="Aileron Regular"/>
              </a:rPr>
              <a:t>Survey Of Africa, East Central Africa. London: International African</a:t>
            </a:r>
          </a:p>
          <a:p>
            <a:pPr>
              <a:lnSpc>
                <a:spcPts val="3640"/>
              </a:lnSpc>
            </a:pPr>
            <a:r>
              <a:rPr lang="en-US" sz="2800" spc="28">
                <a:solidFill>
                  <a:srgbClr val="FFFFFF"/>
                </a:solidFill>
                <a:latin typeface="Aileron Regular"/>
              </a:rPr>
              <a:t>Institute. https://ehrafworldcultures.yale.edu/document?id=fo07-056.</a:t>
            </a:r>
          </a:p>
        </p:txBody>
      </p:sp>
      <p:sp>
        <p:nvSpPr>
          <p:cNvPr name="TextBox 9" id="9"/>
          <p:cNvSpPr txBox="true"/>
          <p:nvPr/>
        </p:nvSpPr>
        <p:spPr>
          <a:xfrm rot="0">
            <a:off x="3654487" y="1949104"/>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2. </a:t>
            </a:r>
            <a:r>
              <a:rPr lang="en-US" sz="2800" spc="28">
                <a:solidFill>
                  <a:srgbClr val="FFFFFF"/>
                </a:solidFill>
                <a:latin typeface="Aileron Regular"/>
              </a:rPr>
              <a:t>Abu-Lughod, Lila. 1986. “Veiled Sentiments: Honor And Poetry In A Bedouin Society.” Berkeley: University of California Press. https://ehrafworldcultures.yale.edu/document?id=mt09-01</a:t>
            </a:r>
            <a:r>
              <a:rPr lang="en-US" sz="2800" spc="28">
                <a:solidFill>
                  <a:srgbClr val="FFFFFF"/>
                </a:solidFill>
                <a:latin typeface="Aileron Regular"/>
              </a:rPr>
              <a:t>0</a:t>
            </a:r>
            <a:r>
              <a:rPr lang="en-US" sz="2800" spc="28">
                <a:solidFill>
                  <a:srgbClr val="FFFFFF"/>
                </a:solidFill>
                <a:latin typeface="Aileron Regular"/>
              </a:rPr>
              <a: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17505"/>
        </a:solidFill>
      </p:bgPr>
    </p:bg>
    <p:spTree>
      <p:nvGrpSpPr>
        <p:cNvPr id="1" name=""/>
        <p:cNvGrpSpPr/>
        <p:nvPr/>
      </p:nvGrpSpPr>
      <p:grpSpPr>
        <a:xfrm>
          <a:off x="0" y="0"/>
          <a:ext cx="0" cy="0"/>
          <a:chOff x="0" y="0"/>
          <a:chExt cx="0" cy="0"/>
        </a:xfrm>
      </p:grpSpPr>
      <p:sp>
        <p:nvSpPr>
          <p:cNvPr name="AutoShape 2" id="2"/>
          <p:cNvSpPr/>
          <p:nvPr/>
        </p:nvSpPr>
        <p:spPr>
          <a:xfrm rot="0">
            <a:off x="0" y="0"/>
            <a:ext cx="11130697" cy="10287000"/>
          </a:xfrm>
          <a:prstGeom prst="rect">
            <a:avLst/>
          </a:prstGeom>
          <a:solidFill>
            <a:srgbClr val="FFFFFF"/>
          </a:solidFill>
        </p:spPr>
      </p:sp>
      <p:pic>
        <p:nvPicPr>
          <p:cNvPr name="Picture 3" id="3"/>
          <p:cNvPicPr>
            <a:picLocks noChangeAspect="true"/>
          </p:cNvPicPr>
          <p:nvPr/>
        </p:nvPicPr>
        <p:blipFill>
          <a:blip r:embed="rId2"/>
          <a:srcRect l="5666" t="0" r="32799" b="0"/>
          <a:stretch>
            <a:fillRect/>
          </a:stretch>
        </p:blipFill>
        <p:spPr>
          <a:xfrm flipH="false" flipV="false" rot="0">
            <a:off x="1530936" y="564925"/>
            <a:ext cx="8457475" cy="9157151"/>
          </a:xfrm>
          <a:prstGeom prst="rect">
            <a:avLst/>
          </a:prstGeom>
        </p:spPr>
      </p:pic>
      <p:sp>
        <p:nvSpPr>
          <p:cNvPr name="AutoShape 4" id="4"/>
          <p:cNvSpPr/>
          <p:nvPr/>
        </p:nvSpPr>
        <p:spPr>
          <a:xfrm rot="0">
            <a:off x="651577" y="4582042"/>
            <a:ext cx="1753429" cy="1938326"/>
          </a:xfrm>
          <a:prstGeom prst="rect">
            <a:avLst/>
          </a:prstGeom>
          <a:solidFill>
            <a:srgbClr val="E17505"/>
          </a:solidFill>
        </p:spPr>
      </p:sp>
      <p:sp>
        <p:nvSpPr>
          <p:cNvPr name="TextBox 5" id="5"/>
          <p:cNvSpPr txBox="true"/>
          <p:nvPr/>
        </p:nvSpPr>
        <p:spPr>
          <a:xfrm rot="0">
            <a:off x="12235246" y="1019175"/>
            <a:ext cx="5024054" cy="2447925"/>
          </a:xfrm>
          <a:prstGeom prst="rect">
            <a:avLst/>
          </a:prstGeom>
        </p:spPr>
        <p:txBody>
          <a:bodyPr anchor="t" rtlCol="false" tIns="0" lIns="0" bIns="0" rIns="0">
            <a:spAutoFit/>
          </a:bodyPr>
          <a:lstStyle/>
          <a:p>
            <a:pPr algn="r">
              <a:lnSpc>
                <a:spcPts val="9600"/>
              </a:lnSpc>
            </a:pPr>
            <a:r>
              <a:rPr lang="en-US" sz="8000" spc="160">
                <a:solidFill>
                  <a:srgbClr val="FFFFFF"/>
                </a:solidFill>
                <a:latin typeface="Aileron Heavy Bold"/>
              </a:rPr>
              <a:t>In this activity</a:t>
            </a:r>
          </a:p>
        </p:txBody>
      </p:sp>
      <p:sp>
        <p:nvSpPr>
          <p:cNvPr name="TextBox 6" id="6"/>
          <p:cNvSpPr txBox="true"/>
          <p:nvPr/>
        </p:nvSpPr>
        <p:spPr>
          <a:xfrm rot="0">
            <a:off x="11259969" y="4095115"/>
            <a:ext cx="6974609" cy="5163185"/>
          </a:xfrm>
          <a:prstGeom prst="rect">
            <a:avLst/>
          </a:prstGeom>
        </p:spPr>
        <p:txBody>
          <a:bodyPr anchor="t" rtlCol="false" tIns="0" lIns="0" bIns="0" rIns="0">
            <a:spAutoFit/>
          </a:bodyPr>
          <a:lstStyle/>
          <a:p>
            <a:pPr marL="528320" indent="-264160" lvl="1">
              <a:lnSpc>
                <a:spcPts val="5120"/>
              </a:lnSpc>
              <a:buFont typeface="Arial"/>
              <a:buChar char="•"/>
            </a:pPr>
            <a:r>
              <a:rPr lang="en-US" sz="3200" spc="32">
                <a:solidFill>
                  <a:srgbClr val="FFFFFF"/>
                </a:solidFill>
                <a:latin typeface="Aileron Regular"/>
              </a:rPr>
              <a:t>Do all societies have a </a:t>
            </a:r>
            <a:r>
              <a:rPr lang="en-US" sz="3200" spc="32">
                <a:solidFill>
                  <a:srgbClr val="FFFFFF"/>
                </a:solidFill>
                <a:latin typeface="Aileron Regular Bold"/>
              </a:rPr>
              <a:t>division of labor roles by gender</a:t>
            </a:r>
            <a:r>
              <a:rPr lang="en-US" sz="3200" spc="32">
                <a:solidFill>
                  <a:srgbClr val="FFFFFF"/>
                </a:solidFill>
                <a:latin typeface="Aileron Regular"/>
              </a:rPr>
              <a:t>?</a:t>
            </a:r>
          </a:p>
          <a:p>
            <a:pPr marL="528320" indent="-264160" lvl="1">
              <a:lnSpc>
                <a:spcPts val="5120"/>
              </a:lnSpc>
              <a:buFont typeface="Arial"/>
              <a:buChar char="•"/>
            </a:pPr>
            <a:r>
              <a:rPr lang="en-US" sz="3200" spc="32">
                <a:solidFill>
                  <a:srgbClr val="FFFFFF"/>
                </a:solidFill>
                <a:latin typeface="Aileron Regular"/>
              </a:rPr>
              <a:t>Which labor tasks are typically divided by </a:t>
            </a:r>
            <a:r>
              <a:rPr lang="en-US" sz="3200" spc="32">
                <a:solidFill>
                  <a:srgbClr val="FFFFFF"/>
                </a:solidFill>
                <a:latin typeface="Aileron Regular Bold"/>
              </a:rPr>
              <a:t>gender</a:t>
            </a:r>
            <a:r>
              <a:rPr lang="en-US" sz="3200" spc="32">
                <a:solidFill>
                  <a:srgbClr val="FFFFFF"/>
                </a:solidFill>
                <a:latin typeface="Aileron Regular"/>
              </a:rPr>
              <a:t>?</a:t>
            </a:r>
          </a:p>
          <a:p>
            <a:pPr marL="528320" indent="-264160" lvl="1">
              <a:lnSpc>
                <a:spcPts val="5120"/>
              </a:lnSpc>
              <a:buFont typeface="Arial"/>
              <a:buChar char="•"/>
            </a:pPr>
            <a:r>
              <a:rPr lang="en-US" sz="3200" spc="32">
                <a:solidFill>
                  <a:srgbClr val="FFFFFF"/>
                </a:solidFill>
                <a:latin typeface="Aileron Regular"/>
              </a:rPr>
              <a:t>How does s</a:t>
            </a:r>
            <a:r>
              <a:rPr lang="en-US" sz="3200" spc="32">
                <a:solidFill>
                  <a:srgbClr val="FFFFFF"/>
                </a:solidFill>
                <a:latin typeface="Aileron Regular Bold"/>
              </a:rPr>
              <a:t>ubsistence type</a:t>
            </a:r>
            <a:r>
              <a:rPr lang="en-US" sz="3200" spc="32">
                <a:solidFill>
                  <a:srgbClr val="FFFFFF"/>
                </a:solidFill>
                <a:latin typeface="Aileron Regular"/>
              </a:rPr>
              <a:t> affect division of labor?</a:t>
            </a:r>
          </a:p>
          <a:p>
            <a:pPr marL="528320" indent="-264160" lvl="1">
              <a:lnSpc>
                <a:spcPts val="5120"/>
              </a:lnSpc>
              <a:buFont typeface="Arial"/>
              <a:buChar char="•"/>
            </a:pPr>
            <a:r>
              <a:rPr lang="en-US" sz="3200" spc="32">
                <a:solidFill>
                  <a:srgbClr val="FFFFFF"/>
                </a:solidFill>
                <a:latin typeface="Aileron Regular"/>
              </a:rPr>
              <a:t>Read and interpret ethnographic data in eHRAF World Cultures</a:t>
            </a:r>
          </a:p>
        </p:txBody>
      </p:sp>
      <p:sp>
        <p:nvSpPr>
          <p:cNvPr name="TextBox 7" id="7"/>
          <p:cNvSpPr txBox="true"/>
          <p:nvPr/>
        </p:nvSpPr>
        <p:spPr>
          <a:xfrm rot="0">
            <a:off x="1528292" y="5260692"/>
            <a:ext cx="5084955" cy="571500"/>
          </a:xfrm>
          <a:prstGeom prst="rect">
            <a:avLst/>
          </a:prstGeom>
        </p:spPr>
        <p:txBody>
          <a:bodyPr anchor="t" rtlCol="false" tIns="0" lIns="0" bIns="0" rIns="0">
            <a:spAutoFit/>
          </a:bodyPr>
          <a:lstStyle/>
          <a:p>
            <a:pPr>
              <a:lnSpc>
                <a:spcPts val="4440"/>
              </a:lnSpc>
            </a:pPr>
            <a:r>
              <a:rPr lang="en-US" sz="3700" spc="136">
                <a:solidFill>
                  <a:srgbClr val="FFFFFF"/>
                </a:solidFill>
                <a:latin typeface="Aileron Regular Bold"/>
              </a:rPr>
              <a:t>Topics We'll Cover</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E17505"/>
                </a:solidFill>
                <a:latin typeface="Aileron Heavy"/>
              </a:rPr>
              <a:t>References</a:t>
            </a:r>
          </a:p>
        </p:txBody>
      </p:sp>
      <p:sp>
        <p:nvSpPr>
          <p:cNvPr name="AutoShape 3" id="3"/>
          <p:cNvSpPr/>
          <p:nvPr/>
        </p:nvSpPr>
        <p:spPr>
          <a:xfrm rot="-10800000">
            <a:off x="3044204" y="0"/>
            <a:ext cx="15243796" cy="10287000"/>
          </a:xfrm>
          <a:prstGeom prst="rect">
            <a:avLst/>
          </a:prstGeom>
          <a:solidFill>
            <a:srgbClr val="E17505"/>
          </a:solidFill>
        </p:spPr>
      </p:sp>
      <p:sp>
        <p:nvSpPr>
          <p:cNvPr name="TextBox 4" id="4"/>
          <p:cNvSpPr txBox="true"/>
          <p:nvPr/>
        </p:nvSpPr>
        <p:spPr>
          <a:xfrm rot="0">
            <a:off x="3654487" y="597824"/>
            <a:ext cx="13105252"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7. Dunning, Robert William. 1959. “Social A</a:t>
            </a:r>
            <a:r>
              <a:rPr lang="en-US" sz="2800" spc="28" u="none">
                <a:solidFill>
                  <a:srgbClr val="FFFFFF"/>
                </a:solidFill>
                <a:latin typeface="Aileron Regular"/>
              </a:rPr>
              <a:t>nd E</a:t>
            </a:r>
            <a:r>
              <a:rPr lang="en-US" sz="2800" spc="28">
                <a:solidFill>
                  <a:srgbClr val="FFFFFF"/>
                </a:solidFill>
                <a:latin typeface="Aileron Regular"/>
              </a:rPr>
              <a:t>co</a:t>
            </a:r>
            <a:r>
              <a:rPr lang="en-US" sz="2800" spc="28" u="none">
                <a:solidFill>
                  <a:srgbClr val="FFFFFF"/>
                </a:solidFill>
                <a:latin typeface="Aileron Regular"/>
              </a:rPr>
              <a:t>n</a:t>
            </a:r>
            <a:r>
              <a:rPr lang="en-US" sz="2800" spc="28">
                <a:solidFill>
                  <a:srgbClr val="FFFFFF"/>
                </a:solidFill>
                <a:latin typeface="Aileron Regular"/>
              </a:rPr>
              <a:t>om</a:t>
            </a:r>
            <a:r>
              <a:rPr lang="en-US" sz="2800" spc="28" u="none">
                <a:solidFill>
                  <a:srgbClr val="FFFFFF"/>
                </a:solidFill>
                <a:latin typeface="Aileron Regular"/>
              </a:rPr>
              <a:t>i</a:t>
            </a:r>
            <a:r>
              <a:rPr lang="en-US" sz="2800" spc="28">
                <a:solidFill>
                  <a:srgbClr val="FFFFFF"/>
                </a:solidFill>
                <a:latin typeface="Aileron Regular"/>
              </a:rPr>
              <a:t>c Cha</a:t>
            </a:r>
            <a:r>
              <a:rPr lang="en-US" sz="2800" spc="28" u="none">
                <a:solidFill>
                  <a:srgbClr val="FFFFFF"/>
                </a:solidFill>
                <a:latin typeface="Aileron Regular"/>
              </a:rPr>
              <a:t>nge </a:t>
            </a:r>
            <a:r>
              <a:rPr lang="en-US" sz="2800" spc="28">
                <a:solidFill>
                  <a:srgbClr val="FFFFFF"/>
                </a:solidFill>
                <a:latin typeface="Aileron Regular"/>
              </a:rPr>
              <a:t>A</a:t>
            </a:r>
            <a:r>
              <a:rPr lang="en-US" sz="2800" spc="28" u="none">
                <a:solidFill>
                  <a:srgbClr val="FFFFFF"/>
                </a:solidFill>
                <a:latin typeface="Aileron Regular"/>
              </a:rPr>
              <a:t>m</a:t>
            </a:r>
            <a:r>
              <a:rPr lang="en-US" sz="2800" spc="28">
                <a:solidFill>
                  <a:srgbClr val="FFFFFF"/>
                </a:solidFill>
                <a:latin typeface="Aileron Regular"/>
              </a:rPr>
              <a:t>o</a:t>
            </a:r>
            <a:r>
              <a:rPr lang="en-US" sz="2800" spc="28" u="none">
                <a:solidFill>
                  <a:srgbClr val="FFFFFF"/>
                </a:solidFill>
                <a:latin typeface="Aileron Regular"/>
              </a:rPr>
              <a:t>n</a:t>
            </a:r>
            <a:r>
              <a:rPr lang="en-US" sz="2800" spc="28">
                <a:solidFill>
                  <a:srgbClr val="FFFFFF"/>
                </a:solidFill>
                <a:latin typeface="Aileron Regular"/>
              </a:rPr>
              <a:t>g</a:t>
            </a:r>
            <a:r>
              <a:rPr lang="en-US" sz="2800" spc="28" u="none">
                <a:solidFill>
                  <a:srgbClr val="FFFFFF"/>
                </a:solidFill>
                <a:latin typeface="Aileron Regular"/>
              </a:rPr>
              <a:t> </a:t>
            </a:r>
            <a:r>
              <a:rPr lang="en-US" sz="2800" spc="28">
                <a:solidFill>
                  <a:srgbClr val="FFFFFF"/>
                </a:solidFill>
                <a:latin typeface="Aileron Regular"/>
              </a:rPr>
              <a:t>Th</a:t>
            </a:r>
            <a:r>
              <a:rPr lang="en-US" sz="2800" spc="28" u="none">
                <a:solidFill>
                  <a:srgbClr val="FFFFFF"/>
                </a:solidFill>
                <a:latin typeface="Aileron Regular"/>
              </a:rPr>
              <a:t>e</a:t>
            </a:r>
            <a:r>
              <a:rPr lang="en-US" sz="2800" spc="28">
                <a:solidFill>
                  <a:srgbClr val="FFFFFF"/>
                </a:solidFill>
                <a:latin typeface="Aileron Regular"/>
              </a:rPr>
              <a:t> Northern Ojibwa.” Toronto: University of Toronto Press. https://ehrafworldcultures.yale.edu/document?id=ng06-022.</a:t>
            </a:r>
          </a:p>
        </p:txBody>
      </p:sp>
      <p:sp>
        <p:nvSpPr>
          <p:cNvPr name="TextBox 5" id="5"/>
          <p:cNvSpPr txBox="true"/>
          <p:nvPr/>
        </p:nvSpPr>
        <p:spPr>
          <a:xfrm rot="0">
            <a:off x="3654487" y="8589587"/>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12. Martin, M</a:t>
            </a:r>
            <a:r>
              <a:rPr lang="en-US" sz="2800" spc="28">
                <a:solidFill>
                  <a:srgbClr val="FFFFFF"/>
                </a:solidFill>
                <a:latin typeface="Aileron Regular"/>
              </a:rPr>
              <a:t>. Marlene. 200</a:t>
            </a:r>
            <a:r>
              <a:rPr lang="en-US" sz="2800" spc="28">
                <a:solidFill>
                  <a:srgbClr val="FFFFFF"/>
                </a:solidFill>
                <a:latin typeface="Aileron Regular"/>
              </a:rPr>
              <a:t>0</a:t>
            </a:r>
            <a:r>
              <a:rPr lang="en-US" sz="2800" spc="28">
                <a:solidFill>
                  <a:srgbClr val="FFFFFF"/>
                </a:solidFill>
                <a:latin typeface="Aileron Regular"/>
              </a:rPr>
              <a:t>. “Culture Summary: Centr</a:t>
            </a:r>
            <a:r>
              <a:rPr lang="en-US" sz="2800" spc="28">
                <a:solidFill>
                  <a:srgbClr val="FFFFFF"/>
                </a:solidFill>
                <a:latin typeface="Aileron Regular"/>
              </a:rPr>
              <a:t>al T</a:t>
            </a:r>
            <a:r>
              <a:rPr lang="en-US" sz="2800" spc="28">
                <a:solidFill>
                  <a:srgbClr val="FFFFFF"/>
                </a:solidFill>
                <a:latin typeface="Aileron Regular"/>
              </a:rPr>
              <a:t>h</a:t>
            </a:r>
            <a:r>
              <a:rPr lang="en-US" sz="2800" spc="28">
                <a:solidFill>
                  <a:srgbClr val="FFFFFF"/>
                </a:solidFill>
                <a:latin typeface="Aileron Regular"/>
              </a:rPr>
              <a:t>a</a:t>
            </a:r>
            <a:r>
              <a:rPr lang="en-US" sz="2800" spc="28">
                <a:solidFill>
                  <a:srgbClr val="FFFFFF"/>
                </a:solidFill>
                <a:latin typeface="Aileron Regular"/>
              </a:rPr>
              <a:t>i.” New Haven,</a:t>
            </a:r>
            <a:r>
              <a:rPr lang="en-US" sz="2800" spc="28">
                <a:solidFill>
                  <a:srgbClr val="FFFFFF"/>
                </a:solidFill>
                <a:latin typeface="Aileron Regular"/>
              </a:rPr>
              <a:t> Con</a:t>
            </a:r>
            <a:r>
              <a:rPr lang="en-US" sz="2800" spc="28">
                <a:solidFill>
                  <a:srgbClr val="FFFFFF"/>
                </a:solidFill>
                <a:latin typeface="Aileron Regular"/>
              </a:rPr>
              <a:t>n.: HRAF. https://</a:t>
            </a:r>
            <a:r>
              <a:rPr lang="en-US" sz="2800" spc="28">
                <a:solidFill>
                  <a:srgbClr val="FFFFFF"/>
                </a:solidFill>
                <a:latin typeface="Aileron Regular"/>
              </a:rPr>
              <a:t>ehrafw</a:t>
            </a:r>
            <a:r>
              <a:rPr lang="en-US" sz="2800" spc="28">
                <a:solidFill>
                  <a:srgbClr val="FFFFFF"/>
                </a:solidFill>
                <a:latin typeface="Aileron Regular"/>
              </a:rPr>
              <a:t>or</a:t>
            </a:r>
            <a:r>
              <a:rPr lang="en-US" sz="2800" spc="28">
                <a:solidFill>
                  <a:srgbClr val="FFFFFF"/>
                </a:solidFill>
                <a:latin typeface="Aileron Regular"/>
              </a:rPr>
              <a:t>ldcultures</a:t>
            </a:r>
            <a:r>
              <a:rPr lang="en-US" sz="2800" spc="28">
                <a:solidFill>
                  <a:srgbClr val="FFFFFF"/>
                </a:solidFill>
                <a:latin typeface="Aileron Regular"/>
              </a:rPr>
              <a:t>.</a:t>
            </a:r>
            <a:r>
              <a:rPr lang="en-US" sz="2800" spc="28">
                <a:solidFill>
                  <a:srgbClr val="FFFFFF"/>
                </a:solidFill>
                <a:latin typeface="Aileron Regular"/>
              </a:rPr>
              <a:t>y</a:t>
            </a:r>
            <a:r>
              <a:rPr lang="en-US" sz="2800" spc="28">
                <a:solidFill>
                  <a:srgbClr val="FFFFFF"/>
                </a:solidFill>
                <a:latin typeface="Aileron Regular"/>
              </a:rPr>
              <a:t>a</a:t>
            </a:r>
            <a:r>
              <a:rPr lang="en-US" sz="2800" spc="28">
                <a:solidFill>
                  <a:srgbClr val="FFFFFF"/>
                </a:solidFill>
                <a:latin typeface="Aileron Regular"/>
              </a:rPr>
              <a:t>le</a:t>
            </a:r>
            <a:r>
              <a:rPr lang="en-US" sz="2800" spc="28">
                <a:solidFill>
                  <a:srgbClr val="FFFFFF"/>
                </a:solidFill>
                <a:latin typeface="Aileron Regular"/>
              </a:rPr>
              <a:t>.</a:t>
            </a:r>
            <a:r>
              <a:rPr lang="en-US" sz="2800" spc="28">
                <a:solidFill>
                  <a:srgbClr val="FFFFFF"/>
                </a:solidFill>
                <a:latin typeface="Aileron Regular"/>
              </a:rPr>
              <a:t>edu/document?id=ao07-000</a:t>
            </a:r>
            <a:r>
              <a:rPr lang="en-US" sz="2800" spc="28">
                <a:solidFill>
                  <a:srgbClr val="FFFFFF"/>
                </a:solidFill>
                <a:latin typeface="Aileron Regular"/>
              </a:rPr>
              <a:t>.</a:t>
            </a:r>
          </a:p>
        </p:txBody>
      </p:sp>
      <p:sp>
        <p:nvSpPr>
          <p:cNvPr name="TextBox 6" id="6"/>
          <p:cNvSpPr txBox="true"/>
          <p:nvPr/>
        </p:nvSpPr>
        <p:spPr>
          <a:xfrm rot="0">
            <a:off x="3654487" y="3794529"/>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9. Holl</a:t>
            </a:r>
            <a:r>
              <a:rPr lang="en-US" sz="2800" spc="28">
                <a:solidFill>
                  <a:srgbClr val="FFFFFF"/>
                </a:solidFill>
                <a:latin typeface="Aileron Regular"/>
              </a:rPr>
              <a:t>oman, Regina. 1997. “Developmental Change In San Blas</a:t>
            </a:r>
            <a:r>
              <a:rPr lang="en-US" sz="2800" spc="28">
                <a:solidFill>
                  <a:srgbClr val="FFFFFF"/>
                </a:solidFill>
                <a:latin typeface="Aileron Regular"/>
              </a:rPr>
              <a:t>.” Ann</a:t>
            </a:r>
            <a:r>
              <a:rPr lang="en-US" sz="2800" spc="28">
                <a:solidFill>
                  <a:srgbClr val="FFFFFF"/>
                </a:solidFill>
                <a:latin typeface="Aileron Regular"/>
              </a:rPr>
              <a:t> Arbor, Michigan: University Microfilms International. https://ehrafworldcultures.yale.edu/document?id=sb05-042.</a:t>
            </a:r>
          </a:p>
        </p:txBody>
      </p:sp>
      <p:sp>
        <p:nvSpPr>
          <p:cNvPr name="TextBox 7" id="7"/>
          <p:cNvSpPr txBox="true"/>
          <p:nvPr/>
        </p:nvSpPr>
        <p:spPr>
          <a:xfrm rot="0">
            <a:off x="3654487" y="6528954"/>
            <a:ext cx="13604813" cy="184213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11. Lagun</a:t>
            </a:r>
            <a:r>
              <a:rPr lang="en-US" sz="2800" spc="28">
                <a:solidFill>
                  <a:srgbClr val="FFFFFF"/>
                </a:solidFill>
                <a:latin typeface="Aileron Regular"/>
              </a:rPr>
              <a:t>a, Frederica De. 1972. “Under Mount Saint Elias: The History And Culture Of The Yakutat Tlingit.” Smithsonian Contributions To Anthropology. Washington, D.C.: Smithsonian Institution Press. https://ehrafworldcultures.yale.edu/document?id=na12-020.</a:t>
            </a:r>
          </a:p>
        </p:txBody>
      </p:sp>
      <p:sp>
        <p:nvSpPr>
          <p:cNvPr name="TextBox 8" id="8"/>
          <p:cNvSpPr txBox="true"/>
          <p:nvPr/>
        </p:nvSpPr>
        <p:spPr>
          <a:xfrm rot="0">
            <a:off x="3654487" y="5392882"/>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10. I</a:t>
            </a:r>
            <a:r>
              <a:rPr lang="en-US" sz="2800" spc="28">
                <a:solidFill>
                  <a:srgbClr val="FFFFFF"/>
                </a:solidFill>
                <a:latin typeface="Aileron Regular"/>
              </a:rPr>
              <a:t>ngold, Tim. 1976. “Skolt Lapps Today.” Changing </a:t>
            </a:r>
            <a:r>
              <a:rPr lang="en-US" sz="2799" spc="27">
                <a:solidFill>
                  <a:srgbClr val="FFFFFF"/>
                </a:solidFill>
                <a:latin typeface="Aileron Regular"/>
              </a:rPr>
              <a:t>Cult</a:t>
            </a:r>
            <a:r>
              <a:rPr lang="en-US" sz="2800" spc="28">
                <a:solidFill>
                  <a:srgbClr val="FFFFFF"/>
                </a:solidFill>
                <a:latin typeface="Aileron Regular"/>
              </a:rPr>
              <a:t>ures. London: Cambridge University Press. https://ehrafworldcultures.yale.edu/document?id=ep04-021.</a:t>
            </a:r>
          </a:p>
        </p:txBody>
      </p:sp>
      <p:sp>
        <p:nvSpPr>
          <p:cNvPr name="TextBox 9" id="9"/>
          <p:cNvSpPr txBox="true"/>
          <p:nvPr/>
        </p:nvSpPr>
        <p:spPr>
          <a:xfrm rot="0">
            <a:off x="3654487" y="2196177"/>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8. Hanks</a:t>
            </a:r>
            <a:r>
              <a:rPr lang="en-US" sz="2800" spc="28">
                <a:solidFill>
                  <a:srgbClr val="FFFFFF"/>
                </a:solidFill>
                <a:latin typeface="Aileron Regular"/>
              </a:rPr>
              <a:t>, Jane Richardson. 1963. “Maternity And Its Ritual In Bang Chan.” Data Paper. Ithaca, N.Y.: Cornell University, Department of Asian Studies, Southeast Asia Program. https://ehrafworldcultures.yale.edu/document?id=ao07-00</a:t>
            </a:r>
            <a:r>
              <a:rPr lang="en-US" sz="2800" spc="28">
                <a:solidFill>
                  <a:srgbClr val="FFFFFF"/>
                </a:solidFill>
                <a:latin typeface="Aileron Regular"/>
              </a:rPr>
              <a:t>1</a:t>
            </a:r>
            <a:r>
              <a:rPr lang="en-US" sz="2800" spc="28">
                <a:solidFill>
                  <a:srgbClr val="FFFFFF"/>
                </a:solidFill>
                <a:latin typeface="Aileron Regular"/>
              </a:rPr>
              <a:t>.</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5400000">
            <a:off x="-2711726" y="4529138"/>
            <a:ext cx="8229600" cy="1228725"/>
          </a:xfrm>
          <a:prstGeom prst="rect">
            <a:avLst/>
          </a:prstGeom>
        </p:spPr>
        <p:txBody>
          <a:bodyPr anchor="t" rtlCol="false" tIns="0" lIns="0" bIns="0" rIns="0">
            <a:spAutoFit/>
          </a:bodyPr>
          <a:lstStyle/>
          <a:p>
            <a:pPr algn="ctr">
              <a:lnSpc>
                <a:spcPts val="9600"/>
              </a:lnSpc>
            </a:pPr>
            <a:r>
              <a:rPr lang="en-US" sz="8000" spc="160">
                <a:solidFill>
                  <a:srgbClr val="E17505"/>
                </a:solidFill>
                <a:latin typeface="Aileron Heavy"/>
              </a:rPr>
              <a:t>References</a:t>
            </a:r>
          </a:p>
        </p:txBody>
      </p:sp>
      <p:sp>
        <p:nvSpPr>
          <p:cNvPr name="AutoShape 3" id="3"/>
          <p:cNvSpPr/>
          <p:nvPr/>
        </p:nvSpPr>
        <p:spPr>
          <a:xfrm rot="-10800000">
            <a:off x="3044204" y="0"/>
            <a:ext cx="15243796" cy="10287000"/>
          </a:xfrm>
          <a:prstGeom prst="rect">
            <a:avLst/>
          </a:prstGeom>
          <a:solidFill>
            <a:srgbClr val="E17505"/>
          </a:solidFill>
        </p:spPr>
      </p:sp>
      <p:sp>
        <p:nvSpPr>
          <p:cNvPr name="TextBox 4" id="4"/>
          <p:cNvSpPr txBox="true"/>
          <p:nvPr/>
        </p:nvSpPr>
        <p:spPr>
          <a:xfrm rot="0">
            <a:off x="3654487" y="597824"/>
            <a:ext cx="13105252"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13. Olson, Ronald L. (Ronald LeRoy). 1967. “Social Structure And </a:t>
            </a:r>
            <a:r>
              <a:rPr lang="en-US" sz="2800" spc="28" u="none">
                <a:solidFill>
                  <a:srgbClr val="FFFFFF"/>
                </a:solidFill>
                <a:latin typeface="Aileron Regular"/>
              </a:rPr>
              <a:t>So</a:t>
            </a:r>
            <a:r>
              <a:rPr lang="en-US" sz="2800" spc="28">
                <a:solidFill>
                  <a:srgbClr val="FFFFFF"/>
                </a:solidFill>
                <a:latin typeface="Aileron Regular"/>
              </a:rPr>
              <a:t>cial Life </a:t>
            </a:r>
            <a:r>
              <a:rPr lang="en-US" sz="2800" spc="28" u="none">
                <a:solidFill>
                  <a:srgbClr val="FFFFFF"/>
                </a:solidFill>
                <a:latin typeface="Aileron Regular"/>
              </a:rPr>
              <a:t>Of</a:t>
            </a:r>
            <a:r>
              <a:rPr lang="en-US" sz="2800" spc="28">
                <a:solidFill>
                  <a:srgbClr val="FFFFFF"/>
                </a:solidFill>
                <a:latin typeface="Aileron Regular"/>
              </a:rPr>
              <a:t> The Tlingit In Alaska.” Anthropological Records. Berkeley: University of California Press. https://ehrafworldcultures.yale.edu/document?id=na12-019.</a:t>
            </a:r>
          </a:p>
        </p:txBody>
      </p:sp>
      <p:sp>
        <p:nvSpPr>
          <p:cNvPr name="TextBox 5" id="5"/>
          <p:cNvSpPr txBox="true"/>
          <p:nvPr/>
        </p:nvSpPr>
        <p:spPr>
          <a:xfrm rot="0">
            <a:off x="3654487" y="3772992"/>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15. Schlegel</a:t>
            </a:r>
            <a:r>
              <a:rPr lang="en-US" sz="2800" spc="28">
                <a:solidFill>
                  <a:srgbClr val="FFFFFF"/>
                </a:solidFill>
                <a:latin typeface="Aileron Regular"/>
              </a:rPr>
              <a:t>, Alice. 1989. “Fathers, Daughters, And Kachina  Dolls.” </a:t>
            </a:r>
            <a:r>
              <a:rPr lang="en-US" sz="2800" spc="28">
                <a:solidFill>
                  <a:srgbClr val="FFFFFF"/>
                </a:solidFill>
                <a:latin typeface="Aileron Regular"/>
              </a:rPr>
              <a:t>Eu</a:t>
            </a:r>
            <a:r>
              <a:rPr lang="en-US" sz="2800" spc="28">
                <a:solidFill>
                  <a:srgbClr val="FFFFFF"/>
                </a:solidFill>
                <a:latin typeface="Aileron Regular"/>
              </a:rPr>
              <a:t>ropean Review Of Native American Studies 3 (1): 7–10. https://ehrafworldcultures.yale.edu/document?id=nt09-059.</a:t>
            </a:r>
          </a:p>
        </p:txBody>
      </p:sp>
      <p:sp>
        <p:nvSpPr>
          <p:cNvPr name="TextBox 6" id="6"/>
          <p:cNvSpPr txBox="true"/>
          <p:nvPr/>
        </p:nvSpPr>
        <p:spPr>
          <a:xfrm rot="0">
            <a:off x="3654487" y="7410440"/>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17. Tollefson</a:t>
            </a:r>
            <a:r>
              <a:rPr lang="en-US" sz="2800" spc="28">
                <a:solidFill>
                  <a:srgbClr val="FFFFFF"/>
                </a:solidFill>
                <a:latin typeface="Aileron Regular"/>
              </a:rPr>
              <a:t>, Kenneth D. 1997. “Culture Summary: Tlingit.” New Haven, Conn.: HRAF. https://ehrafworldcultures.yale.edu/document?id=na12-000.</a:t>
            </a:r>
          </a:p>
        </p:txBody>
      </p:sp>
      <p:sp>
        <p:nvSpPr>
          <p:cNvPr name="TextBox 7" id="7"/>
          <p:cNvSpPr txBox="true"/>
          <p:nvPr/>
        </p:nvSpPr>
        <p:spPr>
          <a:xfrm rot="0">
            <a:off x="3654487" y="2416548"/>
            <a:ext cx="13604813" cy="91757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14. Schl</a:t>
            </a:r>
            <a:r>
              <a:rPr lang="en-US" sz="2800" spc="28">
                <a:solidFill>
                  <a:srgbClr val="FFFFFF"/>
                </a:solidFill>
                <a:latin typeface="Aileron Regular"/>
              </a:rPr>
              <a:t>egel, Alice. 2000. “Culture Summary: Hopi.” New Haven, Conn.: HRAF. https://ehrafworldcultures.yale.edu/document?id=nt09-000.</a:t>
            </a:r>
          </a:p>
        </p:txBody>
      </p:sp>
      <p:sp>
        <p:nvSpPr>
          <p:cNvPr name="TextBox 8" id="8"/>
          <p:cNvSpPr txBox="true"/>
          <p:nvPr/>
        </p:nvSpPr>
        <p:spPr>
          <a:xfrm rot="0">
            <a:off x="3654487" y="5591716"/>
            <a:ext cx="13604813" cy="1379855"/>
          </a:xfrm>
          <a:prstGeom prst="rect">
            <a:avLst/>
          </a:prstGeom>
        </p:spPr>
        <p:txBody>
          <a:bodyPr anchor="t" rtlCol="false" tIns="0" lIns="0" bIns="0" rIns="0">
            <a:spAutoFit/>
          </a:bodyPr>
          <a:lstStyle/>
          <a:p>
            <a:pPr>
              <a:lnSpc>
                <a:spcPts val="3640"/>
              </a:lnSpc>
            </a:pPr>
            <a:r>
              <a:rPr lang="en-US" sz="2800" spc="28">
                <a:solidFill>
                  <a:srgbClr val="FFFFFF"/>
                </a:solidFill>
                <a:latin typeface="Aileron Regular"/>
              </a:rPr>
              <a:t>16. Sherzer</a:t>
            </a:r>
            <a:r>
              <a:rPr lang="en-US" sz="2800" spc="28">
                <a:solidFill>
                  <a:srgbClr val="FFFFFF"/>
                </a:solidFill>
                <a:latin typeface="Aileron Regular"/>
              </a:rPr>
              <a:t>, Joel. 1983. “Kuna Ways Of Speaking: An Ethnographic Perspective.” Texas Linguistic Series. Austin: University of Texas Press. https://ehrafworldcultures.yale.edu/document?id=sb05-039.</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4000"/>
          </a:blip>
          <a:srcRect l="0" t="0" r="0" b="0"/>
          <a:stretch>
            <a:fillRect/>
          </a:stretch>
        </p:blipFill>
        <p:spPr>
          <a:xfrm flipH="false" flipV="false" rot="0">
            <a:off x="5535090" y="504914"/>
            <a:ext cx="7217821" cy="7508786"/>
          </a:xfrm>
          <a:prstGeom prst="rect">
            <a:avLst/>
          </a:prstGeom>
        </p:spPr>
      </p:pic>
      <p:sp>
        <p:nvSpPr>
          <p:cNvPr name="TextBox 3" id="3"/>
          <p:cNvSpPr txBox="true"/>
          <p:nvPr/>
        </p:nvSpPr>
        <p:spPr>
          <a:xfrm rot="0">
            <a:off x="4511199" y="2064747"/>
            <a:ext cx="9265601" cy="4389120"/>
          </a:xfrm>
          <a:prstGeom prst="rect">
            <a:avLst/>
          </a:prstGeom>
        </p:spPr>
        <p:txBody>
          <a:bodyPr anchor="t" rtlCol="false" tIns="0" lIns="0" bIns="0" rIns="0">
            <a:spAutoFit/>
          </a:bodyPr>
          <a:lstStyle/>
          <a:p>
            <a:pPr algn="ctr">
              <a:lnSpc>
                <a:spcPts val="11519"/>
              </a:lnSpc>
            </a:pPr>
            <a:r>
              <a:rPr lang="en-US" sz="9600">
                <a:solidFill>
                  <a:srgbClr val="E17505"/>
                </a:solidFill>
                <a:latin typeface="Aileron Heavy Bold"/>
              </a:rPr>
              <a:t>Division of Labor by Gender</a:t>
            </a:r>
          </a:p>
        </p:txBody>
      </p:sp>
      <p:sp>
        <p:nvSpPr>
          <p:cNvPr name="TextBox 4" id="4"/>
          <p:cNvSpPr txBox="true"/>
          <p:nvPr/>
        </p:nvSpPr>
        <p:spPr>
          <a:xfrm rot="0">
            <a:off x="4511199" y="6594771"/>
            <a:ext cx="9265601" cy="624840"/>
          </a:xfrm>
          <a:prstGeom prst="rect">
            <a:avLst/>
          </a:prstGeom>
        </p:spPr>
        <p:txBody>
          <a:bodyPr anchor="t" rtlCol="false" tIns="0" lIns="0" bIns="0" rIns="0">
            <a:spAutoFit/>
          </a:bodyPr>
          <a:lstStyle/>
          <a:p>
            <a:pPr algn="ctr">
              <a:lnSpc>
                <a:spcPts val="5040"/>
              </a:lnSpc>
            </a:pPr>
            <a:r>
              <a:rPr lang="en-US" sz="3600" spc="215">
                <a:solidFill>
                  <a:srgbClr val="E17505"/>
                </a:solidFill>
                <a:latin typeface="Aileron Regular"/>
              </a:rPr>
              <a:t>in eHRAF World Cultures</a:t>
            </a:r>
          </a:p>
        </p:txBody>
      </p:sp>
      <p:grpSp>
        <p:nvGrpSpPr>
          <p:cNvPr name="Group 5" id="5"/>
          <p:cNvGrpSpPr/>
          <p:nvPr/>
        </p:nvGrpSpPr>
        <p:grpSpPr>
          <a:xfrm rot="0">
            <a:off x="398074" y="8623131"/>
            <a:ext cx="6878657" cy="843619"/>
            <a:chOff x="0" y="0"/>
            <a:chExt cx="9171543" cy="1124825"/>
          </a:xfrm>
        </p:grpSpPr>
        <p:sp>
          <p:nvSpPr>
            <p:cNvPr name="AutoShape 6" id="6"/>
            <p:cNvSpPr/>
            <p:nvPr/>
          </p:nvSpPr>
          <p:spPr>
            <a:xfrm rot="0">
              <a:off x="0" y="0"/>
              <a:ext cx="9171543" cy="1124825"/>
            </a:xfrm>
            <a:prstGeom prst="rect">
              <a:avLst/>
            </a:prstGeom>
            <a:solidFill>
              <a:srgbClr val="E17505"/>
            </a:solidFill>
          </p:spPr>
        </p:sp>
        <p:sp>
          <p:nvSpPr>
            <p:cNvPr name="TextBox 7" id="7"/>
            <p:cNvSpPr txBox="true"/>
            <p:nvPr/>
          </p:nvSpPr>
          <p:spPr>
            <a:xfrm rot="0">
              <a:off x="352378" y="180143"/>
              <a:ext cx="8819165" cy="707390"/>
            </a:xfrm>
            <a:prstGeom prst="rect">
              <a:avLst/>
            </a:prstGeom>
          </p:spPr>
          <p:txBody>
            <a:bodyPr anchor="t" rtlCol="false" tIns="0" lIns="0" bIns="0" rIns="0">
              <a:spAutoFit/>
            </a:bodyPr>
            <a:lstStyle/>
            <a:p>
              <a:pPr>
                <a:lnSpc>
                  <a:spcPts val="4480"/>
                </a:lnSpc>
              </a:pPr>
              <a:r>
                <a:rPr lang="en-US" sz="3200" spc="224">
                  <a:solidFill>
                    <a:srgbClr val="FFFFFF"/>
                  </a:solidFill>
                  <a:latin typeface="Aileron Regular Bold"/>
                </a:rPr>
                <a:t>An eHRAF Workbook Activity</a:t>
              </a:r>
            </a:p>
          </p:txBody>
        </p:sp>
      </p:grpSp>
      <p:sp>
        <p:nvSpPr>
          <p:cNvPr name="TextBox 8" id="8"/>
          <p:cNvSpPr txBox="true"/>
          <p:nvPr/>
        </p:nvSpPr>
        <p:spPr>
          <a:xfrm rot="0">
            <a:off x="8147136" y="8468995"/>
            <a:ext cx="9715159" cy="789305"/>
          </a:xfrm>
          <a:prstGeom prst="rect">
            <a:avLst/>
          </a:prstGeom>
        </p:spPr>
        <p:txBody>
          <a:bodyPr anchor="t" rtlCol="false" tIns="0" lIns="0" bIns="0" rIns="0">
            <a:spAutoFit/>
          </a:bodyPr>
          <a:lstStyle/>
          <a:p>
            <a:pPr algn="r">
              <a:lnSpc>
                <a:spcPts val="3080"/>
              </a:lnSpc>
            </a:pPr>
            <a:r>
              <a:rPr lang="en-US" sz="2800" spc="196">
                <a:solidFill>
                  <a:srgbClr val="E17505"/>
                </a:solidFill>
                <a:latin typeface="Aileron Regular Bold"/>
              </a:rPr>
              <a:t>Human Relations Area Files</a:t>
            </a:r>
          </a:p>
          <a:p>
            <a:pPr algn="r">
              <a:lnSpc>
                <a:spcPts val="3080"/>
              </a:lnSpc>
            </a:pPr>
            <a:r>
              <a:rPr lang="en-US" sz="2800" spc="196">
                <a:solidFill>
                  <a:srgbClr val="E17505"/>
                </a:solidFill>
                <a:latin typeface="Aileron Regular"/>
              </a:rPr>
              <a:t>at Yale University</a:t>
            </a:r>
          </a:p>
        </p:txBody>
      </p:sp>
      <p:sp>
        <p:nvSpPr>
          <p:cNvPr name="TextBox 9" id="9"/>
          <p:cNvSpPr txBox="true"/>
          <p:nvPr/>
        </p:nvSpPr>
        <p:spPr>
          <a:xfrm rot="0">
            <a:off x="15375318" y="8042275"/>
            <a:ext cx="2486977" cy="398145"/>
          </a:xfrm>
          <a:prstGeom prst="rect">
            <a:avLst/>
          </a:prstGeom>
        </p:spPr>
        <p:txBody>
          <a:bodyPr anchor="t" rtlCol="false" tIns="0" lIns="0" bIns="0" rIns="0">
            <a:spAutoFit/>
          </a:bodyPr>
          <a:lstStyle/>
          <a:p>
            <a:pPr algn="r">
              <a:lnSpc>
                <a:spcPts val="3080"/>
              </a:lnSpc>
            </a:pPr>
            <a:r>
              <a:rPr lang="en-US" sz="2800" spc="196">
                <a:solidFill>
                  <a:srgbClr val="E17505"/>
                </a:solidFill>
                <a:latin typeface="Aileron Regular"/>
              </a:rPr>
              <a:t>Produced by</a:t>
            </a:r>
          </a:p>
        </p:txBody>
      </p:sp>
      <p:sp>
        <p:nvSpPr>
          <p:cNvPr name="TextBox 10" id="10"/>
          <p:cNvSpPr txBox="true"/>
          <p:nvPr/>
        </p:nvSpPr>
        <p:spPr>
          <a:xfrm rot="0">
            <a:off x="15375318" y="9281964"/>
            <a:ext cx="2486977" cy="398145"/>
          </a:xfrm>
          <a:prstGeom prst="rect">
            <a:avLst/>
          </a:prstGeom>
        </p:spPr>
        <p:txBody>
          <a:bodyPr anchor="t" rtlCol="false" tIns="0" lIns="0" bIns="0" rIns="0">
            <a:spAutoFit/>
          </a:bodyPr>
          <a:lstStyle/>
          <a:p>
            <a:pPr algn="r">
              <a:lnSpc>
                <a:spcPts val="3080"/>
              </a:lnSpc>
            </a:pPr>
            <a:r>
              <a:rPr lang="en-US" sz="2800" spc="196" u="sng">
                <a:solidFill>
                  <a:srgbClr val="E17505"/>
                </a:solidFill>
                <a:latin typeface="Aileron Regular"/>
              </a:rPr>
              <a:t>hraf.yale.edu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3000" t="0" r="3000" b="0"/>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3189403" y="3619295"/>
            <a:ext cx="12118707" cy="3048410"/>
            <a:chOff x="0" y="0"/>
            <a:chExt cx="16158275" cy="4064547"/>
          </a:xfrm>
        </p:grpSpPr>
        <p:sp>
          <p:nvSpPr>
            <p:cNvPr name="AutoShape 3" id="3"/>
            <p:cNvSpPr/>
            <p:nvPr/>
          </p:nvSpPr>
          <p:spPr>
            <a:xfrm rot="0">
              <a:off x="0" y="0"/>
              <a:ext cx="16158275" cy="4064547"/>
            </a:xfrm>
            <a:prstGeom prst="rect">
              <a:avLst/>
            </a:prstGeom>
            <a:solidFill>
              <a:srgbClr val="E17505"/>
            </a:solidFill>
          </p:spPr>
        </p:sp>
        <p:sp>
          <p:nvSpPr>
            <p:cNvPr name="TextBox 4" id="4"/>
            <p:cNvSpPr txBox="true"/>
            <p:nvPr/>
          </p:nvSpPr>
          <p:spPr>
            <a:xfrm rot="0">
              <a:off x="773114" y="951791"/>
              <a:ext cx="14612047" cy="2189539"/>
            </a:xfrm>
            <a:prstGeom prst="rect">
              <a:avLst/>
            </a:prstGeom>
          </p:spPr>
          <p:txBody>
            <a:bodyPr anchor="t" rtlCol="false" tIns="0" lIns="0" bIns="0" rIns="0">
              <a:spAutoFit/>
            </a:bodyPr>
            <a:lstStyle/>
            <a:p>
              <a:pPr algn="ctr">
                <a:lnSpc>
                  <a:spcPts val="6378"/>
                </a:lnSpc>
              </a:pPr>
              <a:r>
                <a:rPr lang="en-US" sz="5600" spc="100">
                  <a:solidFill>
                    <a:srgbClr val="FFFFFF"/>
                  </a:solidFill>
                  <a:latin typeface="Aileron Regular Bold"/>
                </a:rPr>
                <a:t>DIVISION OF LABOR</a:t>
              </a:r>
            </a:p>
            <a:p>
              <a:pPr algn="ctr">
                <a:lnSpc>
                  <a:spcPts val="6383"/>
                </a:lnSpc>
              </a:pPr>
              <a:r>
                <a:rPr lang="en-US" sz="5600" spc="100">
                  <a:solidFill>
                    <a:srgbClr val="FFFFFF"/>
                  </a:solidFill>
                  <a:latin typeface="Aileron Regular Bold"/>
                </a:rPr>
                <a:t>BY GENDER</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4146" t="0" r="26630" b="0"/>
          <a:stretch>
            <a:fillRect/>
          </a:stretch>
        </p:blipFill>
        <p:spPr>
          <a:xfrm flipH="false" flipV="false" rot="0">
            <a:off x="0" y="0"/>
            <a:ext cx="9144000" cy="10287000"/>
          </a:xfrm>
          <a:prstGeom prst="rect">
            <a:avLst/>
          </a:prstGeom>
        </p:spPr>
      </p:pic>
      <p:grpSp>
        <p:nvGrpSpPr>
          <p:cNvPr name="Group 3" id="3"/>
          <p:cNvGrpSpPr/>
          <p:nvPr/>
        </p:nvGrpSpPr>
        <p:grpSpPr>
          <a:xfrm rot="0">
            <a:off x="1217837" y="4106146"/>
            <a:ext cx="6708326" cy="2074708"/>
            <a:chOff x="0" y="0"/>
            <a:chExt cx="8944435" cy="2766278"/>
          </a:xfrm>
        </p:grpSpPr>
        <p:sp>
          <p:nvSpPr>
            <p:cNvPr name="AutoShape 4" id="4"/>
            <p:cNvSpPr/>
            <p:nvPr/>
          </p:nvSpPr>
          <p:spPr>
            <a:xfrm rot="0">
              <a:off x="0" y="0"/>
              <a:ext cx="8944435" cy="2766278"/>
            </a:xfrm>
            <a:prstGeom prst="rect">
              <a:avLst/>
            </a:prstGeom>
            <a:solidFill>
              <a:srgbClr val="E17505"/>
            </a:solidFill>
          </p:spPr>
        </p:sp>
        <p:sp>
          <p:nvSpPr>
            <p:cNvPr name="TextBox 5" id="5"/>
            <p:cNvSpPr txBox="true"/>
            <p:nvPr/>
          </p:nvSpPr>
          <p:spPr>
            <a:xfrm rot="0">
              <a:off x="545591" y="642094"/>
              <a:ext cx="7853252" cy="1472565"/>
            </a:xfrm>
            <a:prstGeom prst="rect">
              <a:avLst/>
            </a:prstGeom>
          </p:spPr>
          <p:txBody>
            <a:bodyPr anchor="t" rtlCol="false" tIns="0" lIns="0" bIns="0" rIns="0">
              <a:spAutoFit/>
            </a:bodyPr>
            <a:lstStyle/>
            <a:p>
              <a:pPr algn="ctr">
                <a:lnSpc>
                  <a:spcPts val="4320"/>
                </a:lnSpc>
              </a:pPr>
              <a:r>
                <a:rPr lang="en-US" sz="3600" spc="133">
                  <a:solidFill>
                    <a:srgbClr val="FFFFFF"/>
                  </a:solidFill>
                  <a:latin typeface="Aileron Regular Bold"/>
                </a:rPr>
                <a:t>http</a:t>
              </a:r>
              <a:r>
                <a:rPr lang="en-US" sz="3600" spc="133">
                  <a:solidFill>
                    <a:srgbClr val="FFFFFF"/>
                  </a:solidFill>
                  <a:latin typeface="Aileron Regular Bold"/>
                </a:rPr>
                <a:t>s</a:t>
              </a:r>
              <a:r>
                <a:rPr lang="en-US" sz="3600" spc="133">
                  <a:solidFill>
                    <a:srgbClr val="FFFFFF"/>
                  </a:solidFill>
                  <a:latin typeface="Aileron Regular Bold"/>
                </a:rPr>
                <a:t>://hr</a:t>
              </a:r>
              <a:r>
                <a:rPr lang="en-US" sz="3600" spc="133">
                  <a:solidFill>
                    <a:srgbClr val="FFFFFF"/>
                  </a:solidFill>
                  <a:latin typeface="Aileron Regular Bold"/>
                </a:rPr>
                <a:t>a</a:t>
              </a:r>
              <a:r>
                <a:rPr lang="en-US" sz="3600" spc="133">
                  <a:solidFill>
                    <a:srgbClr val="FFFFFF"/>
                  </a:solidFill>
                  <a:latin typeface="Aileron Regular Bold"/>
                </a:rPr>
                <a:t>f.ya</a:t>
              </a:r>
              <a:r>
                <a:rPr lang="en-US" sz="3600" spc="133">
                  <a:solidFill>
                    <a:srgbClr val="FFFFFF"/>
                  </a:solidFill>
                  <a:latin typeface="Aileron Regular Bold"/>
                </a:rPr>
                <a:t>le</a:t>
              </a:r>
              <a:r>
                <a:rPr lang="en-US" sz="3600" spc="133">
                  <a:solidFill>
                    <a:srgbClr val="FFFFFF"/>
                  </a:solidFill>
                  <a:latin typeface="Aileron Regular Bold"/>
                </a:rPr>
                <a:t>.</a:t>
              </a:r>
              <a:r>
                <a:rPr lang="en-US" sz="3600" spc="133">
                  <a:solidFill>
                    <a:srgbClr val="FFFFFF"/>
                  </a:solidFill>
                  <a:latin typeface="Aileron Regular Bold"/>
                </a:rPr>
                <a:t>e</a:t>
              </a:r>
              <a:r>
                <a:rPr lang="en-US" sz="3600" spc="133">
                  <a:solidFill>
                    <a:srgbClr val="FFFFFF"/>
                  </a:solidFill>
                  <a:latin typeface="Aileron Regular Bold"/>
                </a:rPr>
                <a:t>du/</a:t>
              </a:r>
              <a:r>
                <a:rPr lang="en-US" sz="3600" spc="133">
                  <a:solidFill>
                    <a:srgbClr val="FFFFFF"/>
                  </a:solidFill>
                  <a:latin typeface="Aileron Regular Bold"/>
                </a:rPr>
                <a:t>e</a:t>
              </a:r>
              <a:r>
                <a:rPr lang="en-US" sz="3600" spc="133">
                  <a:solidFill>
                    <a:srgbClr val="FFFFFF"/>
                  </a:solidFill>
                  <a:latin typeface="Aileron Regular Bold"/>
                </a:rPr>
                <a:t>hc/</a:t>
              </a:r>
              <a:r>
                <a:rPr lang="en-US" sz="3600" spc="133">
                  <a:solidFill>
                    <a:srgbClr val="FFFFFF"/>
                  </a:solidFill>
                  <a:latin typeface="Aileron Regular Bold"/>
                </a:rPr>
                <a:t>s</a:t>
              </a:r>
              <a:r>
                <a:rPr lang="en-US" sz="3600" spc="133">
                  <a:solidFill>
                    <a:srgbClr val="FFFFFF"/>
                  </a:solidFill>
                  <a:latin typeface="Aileron Regular Bold"/>
                </a:rPr>
                <a:t>umm</a:t>
              </a:r>
              <a:r>
                <a:rPr lang="en-US" sz="3600" spc="133">
                  <a:solidFill>
                    <a:srgbClr val="FFFFFF"/>
                  </a:solidFill>
                  <a:latin typeface="Aileron Regular Bold"/>
                </a:rPr>
                <a:t>ar</a:t>
              </a:r>
              <a:r>
                <a:rPr lang="en-US" sz="3600" spc="133">
                  <a:solidFill>
                    <a:srgbClr val="FFFFFF"/>
                  </a:solidFill>
                  <a:latin typeface="Aileron Regular Bold"/>
                </a:rPr>
                <a:t>i</a:t>
              </a:r>
              <a:r>
                <a:rPr lang="en-US" sz="3600" spc="133">
                  <a:solidFill>
                    <a:srgbClr val="FFFFFF"/>
                  </a:solidFill>
                  <a:latin typeface="Aileron Regular Bold"/>
                </a:rPr>
                <a:t>es</a:t>
              </a:r>
              <a:r>
                <a:rPr lang="en-US" sz="3600" spc="133">
                  <a:solidFill>
                    <a:srgbClr val="FFFFFF"/>
                  </a:solidFill>
                  <a:latin typeface="Aileron Regular Bold"/>
                </a:rPr>
                <a:t>/gender</a:t>
              </a:r>
            </a:p>
          </p:txBody>
        </p:sp>
      </p:grpSp>
      <p:sp>
        <p:nvSpPr>
          <p:cNvPr name="TextBox 6" id="6"/>
          <p:cNvSpPr txBox="true"/>
          <p:nvPr/>
        </p:nvSpPr>
        <p:spPr>
          <a:xfrm rot="0">
            <a:off x="9581972" y="1019175"/>
            <a:ext cx="8290036" cy="3057525"/>
          </a:xfrm>
          <a:prstGeom prst="rect">
            <a:avLst/>
          </a:prstGeom>
        </p:spPr>
        <p:txBody>
          <a:bodyPr anchor="t" rtlCol="false" tIns="0" lIns="0" bIns="0" rIns="0">
            <a:spAutoFit/>
          </a:bodyPr>
          <a:lstStyle/>
          <a:p>
            <a:pPr>
              <a:lnSpc>
                <a:spcPts val="6000"/>
              </a:lnSpc>
            </a:pPr>
            <a:r>
              <a:rPr lang="en-US" sz="5000" spc="100">
                <a:solidFill>
                  <a:srgbClr val="E17505"/>
                </a:solidFill>
                <a:latin typeface="Aileron Regular"/>
              </a:rPr>
              <a:t>This workbook is based on the</a:t>
            </a:r>
            <a:r>
              <a:rPr lang="en-US" sz="5000" spc="100">
                <a:solidFill>
                  <a:srgbClr val="E17505"/>
                </a:solidFill>
                <a:latin typeface="Aileron Regular Bold"/>
              </a:rPr>
              <a:t> Explaining Human Culture (EHC) </a:t>
            </a:r>
            <a:r>
              <a:rPr lang="en-US" sz="5000" spc="100">
                <a:solidFill>
                  <a:srgbClr val="E17505"/>
                </a:solidFill>
                <a:latin typeface="Aileron Regular"/>
              </a:rPr>
              <a:t>summary on</a:t>
            </a:r>
            <a:r>
              <a:rPr lang="en-US" sz="5000" spc="100">
                <a:solidFill>
                  <a:srgbClr val="E17505"/>
                </a:solidFill>
                <a:latin typeface="Aileron Regular Bold"/>
              </a:rPr>
              <a:t> Gender</a:t>
            </a:r>
          </a:p>
        </p:txBody>
      </p:sp>
      <p:sp>
        <p:nvSpPr>
          <p:cNvPr name="TextBox 7" id="7"/>
          <p:cNvSpPr txBox="true"/>
          <p:nvPr/>
        </p:nvSpPr>
        <p:spPr>
          <a:xfrm rot="0">
            <a:off x="9682529" y="6252240"/>
            <a:ext cx="8290036" cy="2838450"/>
          </a:xfrm>
          <a:prstGeom prst="rect">
            <a:avLst/>
          </a:prstGeom>
        </p:spPr>
        <p:txBody>
          <a:bodyPr anchor="t" rtlCol="false" tIns="0" lIns="0" bIns="0" rIns="0">
            <a:spAutoFit/>
          </a:bodyPr>
          <a:lstStyle/>
          <a:p>
            <a:pPr>
              <a:lnSpc>
                <a:spcPts val="4500"/>
              </a:lnSpc>
            </a:pPr>
            <a:r>
              <a:rPr lang="en-US" sz="3000" spc="30">
                <a:solidFill>
                  <a:srgbClr val="E17505"/>
                </a:solidFill>
                <a:latin typeface="Aileron Regular"/>
              </a:rPr>
              <a:t>You may wish to read the EHC summary to learn more about gender categories, variations in gender concepts, division of labor, and the relative status of men and women before you begin.</a:t>
            </a:r>
          </a:p>
        </p:txBody>
      </p:sp>
      <p:sp>
        <p:nvSpPr>
          <p:cNvPr name="TextBox 8" id="8"/>
          <p:cNvSpPr txBox="true"/>
          <p:nvPr/>
        </p:nvSpPr>
        <p:spPr>
          <a:xfrm rot="0">
            <a:off x="9144000" y="3968115"/>
            <a:ext cx="9367094" cy="1472565"/>
          </a:xfrm>
          <a:prstGeom prst="rect">
            <a:avLst/>
          </a:prstGeom>
        </p:spPr>
        <p:txBody>
          <a:bodyPr anchor="t" rtlCol="false" tIns="0" lIns="0" bIns="0" rIns="0">
            <a:spAutoFit/>
          </a:bodyPr>
          <a:lstStyle/>
          <a:p>
            <a:pPr algn="ctr">
              <a:lnSpc>
                <a:spcPts val="3900"/>
              </a:lnSpc>
            </a:pPr>
            <a:r>
              <a:rPr lang="en-US" sz="2600" spc="26">
                <a:solidFill>
                  <a:srgbClr val="E17505"/>
                </a:solidFill>
                <a:latin typeface="Aileron Regular Bold"/>
              </a:rPr>
              <a:t>by </a:t>
            </a:r>
          </a:p>
          <a:p>
            <a:pPr algn="ctr">
              <a:lnSpc>
                <a:spcPts val="3900"/>
              </a:lnSpc>
            </a:pPr>
            <a:r>
              <a:rPr lang="en-US" sz="2600" spc="26">
                <a:solidFill>
                  <a:srgbClr val="E17505"/>
                </a:solidFill>
                <a:latin typeface="Aileron Regular Bold"/>
              </a:rPr>
              <a:t>Carol R. Ember, Milagro Escobar, Noah Rossen, </a:t>
            </a:r>
          </a:p>
          <a:p>
            <a:pPr algn="ctr">
              <a:lnSpc>
                <a:spcPts val="3900"/>
              </a:lnSpc>
            </a:pPr>
            <a:r>
              <a:rPr lang="en-US" sz="2600" spc="26">
                <a:solidFill>
                  <a:srgbClr val="E17505"/>
                </a:solidFill>
                <a:latin typeface="Aileron Regular Bold"/>
              </a:rPr>
              <a:t>and Abbe McCarter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40066" y="2110859"/>
            <a:ext cx="10148285" cy="7716393"/>
          </a:xfrm>
          <a:prstGeom prst="rect">
            <a:avLst/>
          </a:prstGeom>
        </p:spPr>
        <p:txBody>
          <a:bodyPr anchor="t" rtlCol="false" tIns="0" lIns="0" bIns="0" rIns="0">
            <a:spAutoFit/>
          </a:bodyPr>
          <a:lstStyle/>
          <a:p>
            <a:pPr>
              <a:lnSpc>
                <a:spcPts val="5076"/>
              </a:lnSpc>
            </a:pPr>
            <a:r>
              <a:rPr lang="en-US" sz="3600" spc="431">
                <a:solidFill>
                  <a:srgbClr val="E17505"/>
                </a:solidFill>
                <a:latin typeface="Aileron Regular"/>
              </a:rPr>
              <a:t>Nearly every society in the anthropologi</a:t>
            </a:r>
            <a:r>
              <a:rPr lang="en-US" sz="3600" spc="431">
                <a:solidFill>
                  <a:srgbClr val="E17505"/>
                </a:solidFill>
                <a:latin typeface="Aileron Regular"/>
              </a:rPr>
              <a:t>c</a:t>
            </a:r>
            <a:r>
              <a:rPr lang="en-US" sz="3600" spc="431">
                <a:solidFill>
                  <a:srgbClr val="E17505"/>
                </a:solidFill>
                <a:latin typeface="Aileron Regular"/>
              </a:rPr>
              <a:t>al </a:t>
            </a:r>
            <a:r>
              <a:rPr lang="en-US" sz="3600" spc="431">
                <a:solidFill>
                  <a:srgbClr val="E17505"/>
                </a:solidFill>
                <a:latin typeface="Aileron Regular"/>
              </a:rPr>
              <a:t>record </a:t>
            </a:r>
            <a:r>
              <a:rPr lang="en-US" sz="3600" spc="431">
                <a:solidFill>
                  <a:srgbClr val="E17505"/>
                </a:solidFill>
                <a:latin typeface="Aileron Regular Bold"/>
              </a:rPr>
              <a:t>d</a:t>
            </a:r>
            <a:r>
              <a:rPr lang="en-US" sz="3600" spc="431">
                <a:solidFill>
                  <a:srgbClr val="E17505"/>
                </a:solidFill>
                <a:latin typeface="Aileron Regular Bold"/>
              </a:rPr>
              <a:t>i</a:t>
            </a:r>
            <a:r>
              <a:rPr lang="en-US" sz="3600" spc="431">
                <a:solidFill>
                  <a:srgbClr val="E17505"/>
                </a:solidFill>
                <a:latin typeface="Aileron Regular Bold"/>
              </a:rPr>
              <a:t>vi</a:t>
            </a:r>
            <a:r>
              <a:rPr lang="en-US" sz="3600" spc="431">
                <a:solidFill>
                  <a:srgbClr val="E17505"/>
                </a:solidFill>
                <a:latin typeface="Aileron Regular Bold"/>
              </a:rPr>
              <a:t>d</a:t>
            </a:r>
            <a:r>
              <a:rPr lang="en-US" sz="3600" spc="431">
                <a:solidFill>
                  <a:srgbClr val="E17505"/>
                </a:solidFill>
                <a:latin typeface="Aileron Regular Bold"/>
              </a:rPr>
              <a:t>e</a:t>
            </a:r>
            <a:r>
              <a:rPr lang="en-US" sz="3600" spc="431">
                <a:solidFill>
                  <a:srgbClr val="E17505"/>
                </a:solidFill>
                <a:latin typeface="Aileron Regular Bold"/>
              </a:rPr>
              <a:t>s labor activ</a:t>
            </a:r>
            <a:r>
              <a:rPr lang="en-US" sz="3600" spc="431">
                <a:solidFill>
                  <a:srgbClr val="E17505"/>
                </a:solidFill>
                <a:latin typeface="Aileron Regular Bold"/>
              </a:rPr>
              <a:t>iti</a:t>
            </a:r>
            <a:r>
              <a:rPr lang="en-US" sz="3600" spc="431">
                <a:solidFill>
                  <a:srgbClr val="E17505"/>
                </a:solidFill>
                <a:latin typeface="Aileron Regular Bold"/>
              </a:rPr>
              <a:t>es</a:t>
            </a:r>
            <a:r>
              <a:rPr lang="en-US" sz="3600" spc="431">
                <a:solidFill>
                  <a:srgbClr val="E17505"/>
                </a:solidFill>
                <a:latin typeface="Aileron Regular"/>
              </a:rPr>
              <a:t> relati</a:t>
            </a:r>
            <a:r>
              <a:rPr lang="en-US" sz="3600" spc="431">
                <a:solidFill>
                  <a:srgbClr val="E17505"/>
                </a:solidFill>
                <a:latin typeface="Aileron Regular"/>
              </a:rPr>
              <a:t>ng to</a:t>
            </a:r>
            <a:r>
              <a:rPr lang="en-US" sz="3600" spc="431">
                <a:solidFill>
                  <a:srgbClr val="E17505"/>
                </a:solidFill>
                <a:latin typeface="Aileron Regular"/>
              </a:rPr>
              <a:t> subsiste</a:t>
            </a:r>
            <a:r>
              <a:rPr lang="en-US" sz="3600" spc="431">
                <a:solidFill>
                  <a:srgbClr val="E17505"/>
                </a:solidFill>
                <a:latin typeface="Aileron Regular"/>
              </a:rPr>
              <a:t>n</a:t>
            </a:r>
            <a:r>
              <a:rPr lang="en-US" sz="3600" spc="431">
                <a:solidFill>
                  <a:srgbClr val="E17505"/>
                </a:solidFill>
                <a:latin typeface="Aileron Regular"/>
              </a:rPr>
              <a:t>c</a:t>
            </a:r>
            <a:r>
              <a:rPr lang="en-US" sz="3600" spc="431">
                <a:solidFill>
                  <a:srgbClr val="E17505"/>
                </a:solidFill>
                <a:latin typeface="Aileron Regular"/>
              </a:rPr>
              <a:t>e, f</a:t>
            </a:r>
            <a:r>
              <a:rPr lang="en-US" sz="3600" spc="431">
                <a:solidFill>
                  <a:srgbClr val="E17505"/>
                </a:solidFill>
                <a:latin typeface="Aileron Regular"/>
              </a:rPr>
              <a:t>ood pr</a:t>
            </a:r>
            <a:r>
              <a:rPr lang="en-US" sz="3600" spc="431">
                <a:solidFill>
                  <a:srgbClr val="E17505"/>
                </a:solidFill>
                <a:latin typeface="Aileron Regular"/>
              </a:rPr>
              <a:t>ocess</a:t>
            </a:r>
            <a:r>
              <a:rPr lang="en-US" sz="3600" spc="431">
                <a:solidFill>
                  <a:srgbClr val="E17505"/>
                </a:solidFill>
                <a:latin typeface="Aileron Regular"/>
              </a:rPr>
              <a:t>ing</a:t>
            </a:r>
            <a:r>
              <a:rPr lang="en-US" sz="3600" spc="431">
                <a:solidFill>
                  <a:srgbClr val="E17505"/>
                </a:solidFill>
                <a:latin typeface="Aileron Regular"/>
              </a:rPr>
              <a:t>,</a:t>
            </a:r>
            <a:r>
              <a:rPr lang="en-US" sz="3600" spc="431">
                <a:solidFill>
                  <a:srgbClr val="E17505"/>
                </a:solidFill>
                <a:latin typeface="Aileron Regular"/>
              </a:rPr>
              <a:t> var</a:t>
            </a:r>
            <a:r>
              <a:rPr lang="en-US" sz="3600" spc="431">
                <a:solidFill>
                  <a:srgbClr val="E17505"/>
                </a:solidFill>
                <a:latin typeface="Aileron Regular"/>
              </a:rPr>
              <a:t>ious</a:t>
            </a:r>
            <a:r>
              <a:rPr lang="en-US" sz="3600" spc="431">
                <a:solidFill>
                  <a:srgbClr val="E17505"/>
                </a:solidFill>
                <a:latin typeface="Aileron Regular"/>
              </a:rPr>
              <a:t> economic a</a:t>
            </a:r>
            <a:r>
              <a:rPr lang="en-US" sz="3600" spc="431">
                <a:solidFill>
                  <a:srgbClr val="E17505"/>
                </a:solidFill>
                <a:latin typeface="Aileron Regular"/>
              </a:rPr>
              <a:t>ct</a:t>
            </a:r>
            <a:r>
              <a:rPr lang="en-US" sz="3600" spc="431">
                <a:solidFill>
                  <a:srgbClr val="E17505"/>
                </a:solidFill>
                <a:latin typeface="Aileron Regular"/>
              </a:rPr>
              <a:t>i</a:t>
            </a:r>
            <a:r>
              <a:rPr lang="en-US" sz="3600" spc="431">
                <a:solidFill>
                  <a:srgbClr val="E17505"/>
                </a:solidFill>
                <a:latin typeface="Aileron Regular"/>
              </a:rPr>
              <a:t>vi</a:t>
            </a:r>
            <a:r>
              <a:rPr lang="en-US" sz="3600" spc="431">
                <a:solidFill>
                  <a:srgbClr val="E17505"/>
                </a:solidFill>
                <a:latin typeface="Aileron Regular"/>
              </a:rPr>
              <a:t>ti</a:t>
            </a:r>
            <a:r>
              <a:rPr lang="en-US" sz="3600" spc="431">
                <a:solidFill>
                  <a:srgbClr val="E17505"/>
                </a:solidFill>
                <a:latin typeface="Aileron Regular"/>
              </a:rPr>
              <a:t>es</a:t>
            </a:r>
            <a:r>
              <a:rPr lang="en-US" sz="3600" spc="431">
                <a:solidFill>
                  <a:srgbClr val="E17505"/>
                </a:solidFill>
                <a:latin typeface="Aileron Regular"/>
              </a:rPr>
              <a:t>, an</a:t>
            </a:r>
            <a:r>
              <a:rPr lang="en-US" sz="3600" spc="431">
                <a:solidFill>
                  <a:srgbClr val="E17505"/>
                </a:solidFill>
                <a:latin typeface="Aileron Regular"/>
              </a:rPr>
              <a:t>d</a:t>
            </a:r>
            <a:r>
              <a:rPr lang="en-US" sz="3600" spc="431">
                <a:solidFill>
                  <a:srgbClr val="E17505"/>
                </a:solidFill>
                <a:latin typeface="Aileron Regular"/>
              </a:rPr>
              <a:t> household chores, </a:t>
            </a:r>
            <a:r>
              <a:rPr lang="en-US" sz="3600" spc="431">
                <a:solidFill>
                  <a:srgbClr val="E17505"/>
                </a:solidFill>
                <a:latin typeface="Aileron Regular Bold"/>
              </a:rPr>
              <a:t>unequally based on</a:t>
            </a:r>
            <a:r>
              <a:rPr lang="en-US" sz="3600" spc="431">
                <a:solidFill>
                  <a:srgbClr val="E17505"/>
                </a:solidFill>
                <a:latin typeface="Aileron Regular Bold"/>
              </a:rPr>
              <a:t> </a:t>
            </a:r>
            <a:r>
              <a:rPr lang="en-US" sz="3600" spc="431">
                <a:solidFill>
                  <a:srgbClr val="E17505"/>
                </a:solidFill>
                <a:latin typeface="Aileron Regular Bold"/>
              </a:rPr>
              <a:t>g</a:t>
            </a:r>
            <a:r>
              <a:rPr lang="en-US" sz="3600" spc="431">
                <a:solidFill>
                  <a:srgbClr val="E17505"/>
                </a:solidFill>
                <a:latin typeface="Aileron Regular Bold"/>
              </a:rPr>
              <a:t>ender</a:t>
            </a:r>
            <a:r>
              <a:rPr lang="en-US" sz="3600" spc="431">
                <a:solidFill>
                  <a:srgbClr val="E17505"/>
                </a:solidFill>
                <a:latin typeface="Aileron Regular"/>
              </a:rPr>
              <a:t>.</a:t>
            </a:r>
            <a:r>
              <a:rPr lang="en-US" sz="3600" spc="431">
                <a:solidFill>
                  <a:srgbClr val="E17505"/>
                </a:solidFill>
                <a:latin typeface="Aileron Regular"/>
              </a:rPr>
              <a:t> </a:t>
            </a:r>
          </a:p>
          <a:p>
            <a:pPr>
              <a:lnSpc>
                <a:spcPts val="5076"/>
              </a:lnSpc>
            </a:pPr>
          </a:p>
          <a:p>
            <a:pPr>
              <a:lnSpc>
                <a:spcPts val="5076"/>
              </a:lnSpc>
            </a:pPr>
            <a:r>
              <a:rPr lang="en-US" sz="3600" spc="431">
                <a:solidFill>
                  <a:srgbClr val="E17505"/>
                </a:solidFill>
                <a:latin typeface="Aileron Regular"/>
              </a:rPr>
              <a:t>Des</a:t>
            </a:r>
            <a:r>
              <a:rPr lang="en-US" sz="3600" spc="431">
                <a:solidFill>
                  <a:srgbClr val="E17505"/>
                </a:solidFill>
                <a:latin typeface="Aileron Regular"/>
              </a:rPr>
              <a:t>p</a:t>
            </a:r>
            <a:r>
              <a:rPr lang="en-US" sz="3600" spc="431">
                <a:solidFill>
                  <a:srgbClr val="E17505"/>
                </a:solidFill>
                <a:latin typeface="Aileron Regular"/>
              </a:rPr>
              <a:t>ite the frequent occurrence of this divi</a:t>
            </a:r>
            <a:r>
              <a:rPr lang="en-US" sz="3600" spc="431">
                <a:solidFill>
                  <a:srgbClr val="E17505"/>
                </a:solidFill>
                <a:latin typeface="Aileron Regular"/>
              </a:rPr>
              <a:t>sion, there ten</a:t>
            </a:r>
            <a:r>
              <a:rPr lang="en-US" sz="3600" spc="431">
                <a:solidFill>
                  <a:srgbClr val="E17505"/>
                </a:solidFill>
                <a:latin typeface="Aileron Regular"/>
              </a:rPr>
              <a:t>ds to be certain </a:t>
            </a:r>
            <a:r>
              <a:rPr lang="en-US" sz="3600" spc="431">
                <a:solidFill>
                  <a:srgbClr val="E17505"/>
                </a:solidFill>
                <a:latin typeface="Aileron Regular Bold"/>
              </a:rPr>
              <a:t>cross-cultural trends</a:t>
            </a:r>
            <a:r>
              <a:rPr lang="en-US" sz="3600" spc="431">
                <a:solidFill>
                  <a:srgbClr val="E17505"/>
                </a:solidFill>
                <a:latin typeface="Aileron Regular"/>
              </a:rPr>
              <a:t> and th</a:t>
            </a:r>
            <a:r>
              <a:rPr lang="en-US" sz="3600" spc="431">
                <a:solidFill>
                  <a:srgbClr val="E17505"/>
                </a:solidFill>
                <a:latin typeface="Aileron Regular"/>
              </a:rPr>
              <a:t>e</a:t>
            </a:r>
            <a:r>
              <a:rPr lang="en-US" sz="3600" spc="431">
                <a:solidFill>
                  <a:srgbClr val="E17505"/>
                </a:solidFill>
                <a:latin typeface="Aileron Regular"/>
              </a:rPr>
              <a:t>m</a:t>
            </a:r>
            <a:r>
              <a:rPr lang="en-US" sz="3600" spc="431">
                <a:solidFill>
                  <a:srgbClr val="E17505"/>
                </a:solidFill>
                <a:latin typeface="Aileron Regular"/>
              </a:rPr>
              <a:t>es </a:t>
            </a:r>
            <a:r>
              <a:rPr lang="en-US" sz="3600" spc="431">
                <a:solidFill>
                  <a:srgbClr val="E17505"/>
                </a:solidFill>
                <a:latin typeface="Aileron Regular"/>
              </a:rPr>
              <a:t>tha</a:t>
            </a:r>
            <a:r>
              <a:rPr lang="en-US" sz="3600" spc="431">
                <a:solidFill>
                  <a:srgbClr val="E17505"/>
                </a:solidFill>
                <a:latin typeface="Aileron Regular"/>
              </a:rPr>
              <a:t>t di</a:t>
            </a:r>
            <a:r>
              <a:rPr lang="en-US" sz="3600" spc="431">
                <a:solidFill>
                  <a:srgbClr val="E17505"/>
                </a:solidFill>
                <a:latin typeface="Aileron Regular"/>
              </a:rPr>
              <a:t>fferentiate</a:t>
            </a:r>
            <a:r>
              <a:rPr lang="en-US" sz="3600" spc="431">
                <a:solidFill>
                  <a:srgbClr val="E17505"/>
                </a:solidFill>
                <a:latin typeface="Aileron Regular"/>
              </a:rPr>
              <a:t> </a:t>
            </a:r>
            <a:r>
              <a:rPr lang="en-US" sz="3600" spc="431">
                <a:solidFill>
                  <a:srgbClr val="E17505"/>
                </a:solidFill>
                <a:latin typeface="Aileron Regular"/>
              </a:rPr>
              <a:t>l</a:t>
            </a:r>
            <a:r>
              <a:rPr lang="en-US" sz="3600" spc="431">
                <a:solidFill>
                  <a:srgbClr val="E17505"/>
                </a:solidFill>
                <a:latin typeface="Aileron Regular"/>
              </a:rPr>
              <a:t>a</a:t>
            </a:r>
            <a:r>
              <a:rPr lang="en-US" sz="3600" spc="431">
                <a:solidFill>
                  <a:srgbClr val="E17505"/>
                </a:solidFill>
                <a:latin typeface="Aileron Regular"/>
              </a:rPr>
              <a:t>bor ro</a:t>
            </a:r>
            <a:r>
              <a:rPr lang="en-US" sz="3600" spc="431">
                <a:solidFill>
                  <a:srgbClr val="E17505"/>
                </a:solidFill>
                <a:latin typeface="Aileron Regular"/>
              </a:rPr>
              <a:t>l</a:t>
            </a:r>
            <a:r>
              <a:rPr lang="en-US" sz="3600" spc="431">
                <a:solidFill>
                  <a:srgbClr val="E17505"/>
                </a:solidFill>
                <a:latin typeface="Aileron Regular"/>
              </a:rPr>
              <a:t>e</a:t>
            </a:r>
            <a:r>
              <a:rPr lang="en-US" sz="3600" spc="431">
                <a:solidFill>
                  <a:srgbClr val="E17505"/>
                </a:solidFill>
                <a:latin typeface="Aileron Regular"/>
              </a:rPr>
              <a:t>s between t</a:t>
            </a:r>
            <a:r>
              <a:rPr lang="en-US" sz="3600" spc="431">
                <a:solidFill>
                  <a:srgbClr val="E17505"/>
                </a:solidFill>
                <a:latin typeface="Aileron Regular"/>
              </a:rPr>
              <a:t>he</a:t>
            </a:r>
            <a:r>
              <a:rPr lang="en-US" sz="3600" spc="431">
                <a:solidFill>
                  <a:srgbClr val="E17505"/>
                </a:solidFill>
                <a:latin typeface="Aileron Regular"/>
              </a:rPr>
              <a:t> genders.</a:t>
            </a:r>
          </a:p>
        </p:txBody>
      </p:sp>
      <p:pic>
        <p:nvPicPr>
          <p:cNvPr name="Picture 3" id="3"/>
          <p:cNvPicPr>
            <a:picLocks noChangeAspect="true"/>
          </p:cNvPicPr>
          <p:nvPr/>
        </p:nvPicPr>
        <p:blipFill>
          <a:blip r:embed="rId2"/>
          <a:srcRect l="44956" t="0" r="16726" b="0"/>
          <a:stretch>
            <a:fillRect/>
          </a:stretch>
        </p:blipFill>
        <p:spPr>
          <a:xfrm flipH="false" flipV="false" rot="0">
            <a:off x="12373188" y="0"/>
            <a:ext cx="5914812" cy="10287000"/>
          </a:xfrm>
          <a:prstGeom prst="rect">
            <a:avLst/>
          </a:prstGeom>
        </p:spPr>
      </p:pic>
      <p:sp>
        <p:nvSpPr>
          <p:cNvPr name="AutoShape 4" id="4"/>
          <p:cNvSpPr/>
          <p:nvPr/>
        </p:nvSpPr>
        <p:spPr>
          <a:xfrm rot="0">
            <a:off x="10982399" y="3974312"/>
            <a:ext cx="2781579" cy="2338376"/>
          </a:xfrm>
          <a:prstGeom prst="rect">
            <a:avLst/>
          </a:prstGeom>
          <a:solidFill>
            <a:srgbClr val="E17505"/>
          </a:solidFill>
        </p:spPr>
      </p:sp>
      <p:sp>
        <p:nvSpPr>
          <p:cNvPr name="TextBox 5" id="5"/>
          <p:cNvSpPr txBox="true"/>
          <p:nvPr/>
        </p:nvSpPr>
        <p:spPr>
          <a:xfrm rot="0">
            <a:off x="540066" y="634597"/>
            <a:ext cx="10653843" cy="1152525"/>
          </a:xfrm>
          <a:prstGeom prst="rect">
            <a:avLst/>
          </a:prstGeom>
        </p:spPr>
        <p:txBody>
          <a:bodyPr anchor="t" rtlCol="false" tIns="0" lIns="0" bIns="0" rIns="0">
            <a:spAutoFit/>
          </a:bodyPr>
          <a:lstStyle/>
          <a:p>
            <a:pPr>
              <a:lnSpc>
                <a:spcPts val="9000"/>
              </a:lnSpc>
            </a:pPr>
            <a:r>
              <a:rPr lang="en-US" sz="7500" spc="150">
                <a:solidFill>
                  <a:srgbClr val="E17505"/>
                </a:solidFill>
                <a:latin typeface="Aileron Heavy Bold"/>
              </a:rPr>
              <a:t>Labor and Gender</a:t>
            </a:r>
          </a:p>
        </p:txBody>
      </p:sp>
      <p:sp>
        <p:nvSpPr>
          <p:cNvPr name="TextBox 6" id="6"/>
          <p:cNvSpPr txBox="true"/>
          <p:nvPr/>
        </p:nvSpPr>
        <p:spPr>
          <a:xfrm rot="0">
            <a:off x="11405971" y="4572000"/>
            <a:ext cx="1934433" cy="1133475"/>
          </a:xfrm>
          <a:prstGeom prst="rect">
            <a:avLst/>
          </a:prstGeom>
        </p:spPr>
        <p:txBody>
          <a:bodyPr anchor="t" rtlCol="false" tIns="0" lIns="0" bIns="0" rIns="0">
            <a:spAutoFit/>
          </a:bodyPr>
          <a:lstStyle/>
          <a:p>
            <a:pPr algn="ctr">
              <a:lnSpc>
                <a:spcPts val="4440"/>
              </a:lnSpc>
            </a:pPr>
            <a:r>
              <a:rPr lang="en-US" sz="3700" spc="136">
                <a:solidFill>
                  <a:srgbClr val="FFFFFF"/>
                </a:solidFill>
                <a:latin typeface="Aileron Regular Bold"/>
              </a:rPr>
              <a:t>Did you know?</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15300" r="0" b="291"/>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3189403" y="3365111"/>
            <a:ext cx="12118707" cy="3556779"/>
            <a:chOff x="0" y="0"/>
            <a:chExt cx="16158275" cy="4742372"/>
          </a:xfrm>
        </p:grpSpPr>
        <p:sp>
          <p:nvSpPr>
            <p:cNvPr name="AutoShape 3" id="3"/>
            <p:cNvSpPr/>
            <p:nvPr/>
          </p:nvSpPr>
          <p:spPr>
            <a:xfrm rot="0">
              <a:off x="0" y="0"/>
              <a:ext cx="16158275" cy="4742372"/>
            </a:xfrm>
            <a:prstGeom prst="rect">
              <a:avLst/>
            </a:prstGeom>
            <a:solidFill>
              <a:srgbClr val="E17505"/>
            </a:solidFill>
          </p:spPr>
        </p:sp>
        <p:sp>
          <p:nvSpPr>
            <p:cNvPr name="TextBox 4" id="4"/>
            <p:cNvSpPr txBox="true"/>
            <p:nvPr/>
          </p:nvSpPr>
          <p:spPr>
            <a:xfrm rot="0">
              <a:off x="773114" y="1085141"/>
              <a:ext cx="14612047" cy="2734014"/>
            </a:xfrm>
            <a:prstGeom prst="rect">
              <a:avLst/>
            </a:prstGeom>
          </p:spPr>
          <p:txBody>
            <a:bodyPr anchor="t" rtlCol="false" tIns="0" lIns="0" bIns="0" rIns="0">
              <a:spAutoFit/>
            </a:bodyPr>
            <a:lstStyle/>
            <a:p>
              <a:pPr algn="ctr">
                <a:lnSpc>
                  <a:spcPts val="4928"/>
                </a:lnSpc>
              </a:pPr>
              <a:r>
                <a:rPr lang="en-US" sz="5600" spc="100">
                  <a:solidFill>
                    <a:srgbClr val="FFFFFF"/>
                  </a:solidFill>
                  <a:latin typeface="Aileron Regular Bold"/>
                </a:rPr>
                <a:t>eHRAF Workbook</a:t>
              </a:r>
            </a:p>
            <a:p>
              <a:pPr algn="ctr">
                <a:lnSpc>
                  <a:spcPts val="1408"/>
                </a:lnSpc>
              </a:pPr>
            </a:p>
            <a:p>
              <a:pPr algn="ctr">
                <a:lnSpc>
                  <a:spcPts val="4928"/>
                </a:lnSpc>
              </a:pPr>
              <a:r>
                <a:rPr lang="en-US" sz="5600" spc="100">
                  <a:solidFill>
                    <a:srgbClr val="FFFFFF"/>
                  </a:solidFill>
                  <a:latin typeface="Aileron Regular Bold"/>
                </a:rPr>
                <a:t>activity</a:t>
              </a:r>
            </a:p>
            <a:p>
              <a:pPr algn="ctr">
                <a:lnSpc>
                  <a:spcPts val="880"/>
                </a:lnSpc>
              </a:pPr>
            </a:p>
            <a:p>
              <a:pPr algn="ctr">
                <a:lnSpc>
                  <a:spcPts val="3168"/>
                </a:lnSpc>
              </a:pPr>
              <a:r>
                <a:rPr lang="en-US" sz="3600" spc="64">
                  <a:solidFill>
                    <a:srgbClr val="FFFFFF"/>
                  </a:solidFill>
                  <a:latin typeface="Aileron Regular"/>
                </a:rPr>
                <a:t>gender, labor, and subsistence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292288" y="0"/>
            <a:ext cx="3995712" cy="1037896"/>
            <a:chOff x="0" y="0"/>
            <a:chExt cx="5327616" cy="1383862"/>
          </a:xfrm>
        </p:grpSpPr>
        <p:sp>
          <p:nvSpPr>
            <p:cNvPr name="AutoShape 3" id="3"/>
            <p:cNvSpPr/>
            <p:nvPr/>
          </p:nvSpPr>
          <p:spPr>
            <a:xfrm rot="0">
              <a:off x="0" y="0"/>
              <a:ext cx="5327616" cy="1383862"/>
            </a:xfrm>
            <a:prstGeom prst="rect">
              <a:avLst/>
            </a:prstGeom>
            <a:solidFill>
              <a:srgbClr val="E17505"/>
            </a:solidFill>
          </p:spPr>
        </p:sp>
        <p:sp>
          <p:nvSpPr>
            <p:cNvPr name="TextBox 4" id="4"/>
            <p:cNvSpPr txBox="true"/>
            <p:nvPr/>
          </p:nvSpPr>
          <p:spPr>
            <a:xfrm rot="0">
              <a:off x="530381" y="370621"/>
              <a:ext cx="4266855"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INSTRUCTIONS</a:t>
              </a:r>
            </a:p>
          </p:txBody>
        </p:sp>
      </p:grpSp>
      <p:pic>
        <p:nvPicPr>
          <p:cNvPr name="Picture 5" id="5"/>
          <p:cNvPicPr>
            <a:picLocks noChangeAspect="true"/>
          </p:cNvPicPr>
          <p:nvPr/>
        </p:nvPicPr>
        <p:blipFill>
          <a:blip r:embed="rId2"/>
          <a:srcRect l="0" t="0" r="0" b="0"/>
          <a:stretch>
            <a:fillRect/>
          </a:stretch>
        </p:blipFill>
        <p:spPr>
          <a:xfrm flipH="false" flipV="false" rot="0">
            <a:off x="0" y="4974727"/>
            <a:ext cx="18288000" cy="8842417"/>
          </a:xfrm>
          <a:prstGeom prst="rect">
            <a:avLst/>
          </a:prstGeom>
        </p:spPr>
      </p:pic>
      <p:grpSp>
        <p:nvGrpSpPr>
          <p:cNvPr name="Group 6" id="6"/>
          <p:cNvGrpSpPr/>
          <p:nvPr/>
        </p:nvGrpSpPr>
        <p:grpSpPr>
          <a:xfrm rot="6593844">
            <a:off x="15843452" y="7317129"/>
            <a:ext cx="2232517" cy="543326"/>
            <a:chOff x="0" y="0"/>
            <a:chExt cx="2087362" cy="508000"/>
          </a:xfrm>
        </p:grpSpPr>
        <p:sp>
          <p:nvSpPr>
            <p:cNvPr name="Freeform 7" id="7"/>
            <p:cNvSpPr/>
            <p:nvPr/>
          </p:nvSpPr>
          <p:spPr>
            <a:xfrm>
              <a:off x="0" y="215900"/>
              <a:ext cx="1791452" cy="76200"/>
            </a:xfrm>
            <a:custGeom>
              <a:avLst/>
              <a:gdLst/>
              <a:ahLst/>
              <a:cxnLst/>
              <a:rect r="r" b="b" t="t" l="l"/>
              <a:pathLst>
                <a:path h="76200" w="1791452">
                  <a:moveTo>
                    <a:pt x="0" y="0"/>
                  </a:moveTo>
                  <a:lnTo>
                    <a:pt x="1791452" y="0"/>
                  </a:lnTo>
                  <a:lnTo>
                    <a:pt x="1791452" y="76200"/>
                  </a:lnTo>
                  <a:lnTo>
                    <a:pt x="0" y="76200"/>
                  </a:lnTo>
                  <a:close/>
                </a:path>
              </a:pathLst>
            </a:custGeom>
            <a:solidFill>
              <a:srgbClr val="FF1616"/>
            </a:solidFill>
          </p:spPr>
        </p:sp>
        <p:sp>
          <p:nvSpPr>
            <p:cNvPr name="Freeform 8" id="8"/>
            <p:cNvSpPr/>
            <p:nvPr/>
          </p:nvSpPr>
          <p:spPr>
            <a:xfrm>
              <a:off x="1712712" y="1270"/>
              <a:ext cx="374650" cy="505460"/>
            </a:xfrm>
            <a:custGeom>
              <a:avLst/>
              <a:gdLst/>
              <a:ahLst/>
              <a:cxnLst/>
              <a:rect r="r" b="b" t="t" l="l"/>
              <a:pathLst>
                <a:path h="505460" w="374650">
                  <a:moveTo>
                    <a:pt x="0" y="505460"/>
                  </a:moveTo>
                  <a:lnTo>
                    <a:pt x="0" y="0"/>
                  </a:lnTo>
                  <a:lnTo>
                    <a:pt x="374650" y="252730"/>
                  </a:lnTo>
                  <a:close/>
                </a:path>
              </a:pathLst>
            </a:custGeom>
            <a:solidFill>
              <a:srgbClr val="FF1616"/>
            </a:solidFill>
          </p:spPr>
        </p:sp>
      </p:grpSp>
      <p:sp>
        <p:nvSpPr>
          <p:cNvPr name="TextBox 9" id="9"/>
          <p:cNvSpPr txBox="true"/>
          <p:nvPr/>
        </p:nvSpPr>
        <p:spPr>
          <a:xfrm rot="0">
            <a:off x="1232198" y="2532907"/>
            <a:ext cx="17648215" cy="506730"/>
          </a:xfrm>
          <a:prstGeom prst="rect">
            <a:avLst/>
          </a:prstGeom>
        </p:spPr>
        <p:txBody>
          <a:bodyPr anchor="t" rtlCol="false" tIns="0" lIns="0" bIns="0" rIns="0">
            <a:spAutoFit/>
          </a:bodyPr>
          <a:lstStyle/>
          <a:p>
            <a:pPr>
              <a:lnSpc>
                <a:spcPts val="4000"/>
              </a:lnSpc>
            </a:pPr>
            <a:r>
              <a:rPr lang="en-US" sz="3200" spc="83">
                <a:solidFill>
                  <a:srgbClr val="E17505"/>
                </a:solidFill>
                <a:latin typeface="Aileron Regular"/>
              </a:rPr>
              <a:t>For example:</a:t>
            </a:r>
          </a:p>
        </p:txBody>
      </p:sp>
      <p:sp>
        <p:nvSpPr>
          <p:cNvPr name="TextBox 10" id="10"/>
          <p:cNvSpPr txBox="true"/>
          <p:nvPr/>
        </p:nvSpPr>
        <p:spPr>
          <a:xfrm rot="0">
            <a:off x="1232198" y="1354563"/>
            <a:ext cx="15092163" cy="906145"/>
          </a:xfrm>
          <a:prstGeom prst="rect">
            <a:avLst/>
          </a:prstGeom>
        </p:spPr>
        <p:txBody>
          <a:bodyPr anchor="t" rtlCol="false" tIns="0" lIns="0" bIns="0" rIns="0">
            <a:spAutoFit/>
          </a:bodyPr>
          <a:lstStyle/>
          <a:p>
            <a:pPr>
              <a:lnSpc>
                <a:spcPts val="3520"/>
              </a:lnSpc>
            </a:pPr>
            <a:r>
              <a:rPr lang="en-US" sz="3200">
                <a:solidFill>
                  <a:srgbClr val="E17505"/>
                </a:solidFill>
                <a:latin typeface="Aileron Heavy"/>
              </a:rPr>
              <a:t>First, follow the permalinks provided in the activities below to get to the relevant documents.</a:t>
            </a:r>
          </a:p>
        </p:txBody>
      </p:sp>
      <p:sp>
        <p:nvSpPr>
          <p:cNvPr name="TextBox 11" id="11"/>
          <p:cNvSpPr txBox="true"/>
          <p:nvPr/>
        </p:nvSpPr>
        <p:spPr>
          <a:xfrm rot="0">
            <a:off x="2758292" y="3345769"/>
            <a:ext cx="12771415" cy="411543"/>
          </a:xfrm>
          <a:prstGeom prst="rect">
            <a:avLst/>
          </a:prstGeom>
        </p:spPr>
        <p:txBody>
          <a:bodyPr anchor="t" rtlCol="false" tIns="0" lIns="0" bIns="0" rIns="0">
            <a:spAutoFit/>
          </a:bodyPr>
          <a:lstStyle/>
          <a:p>
            <a:pPr>
              <a:lnSpc>
                <a:spcPts val="3072"/>
              </a:lnSpc>
            </a:pPr>
            <a:r>
              <a:rPr lang="en-US" sz="3200">
                <a:solidFill>
                  <a:srgbClr val="E17505"/>
                </a:solidFill>
                <a:ea typeface="Aileron Heavy"/>
              </a:rPr>
              <a:t>🌐</a:t>
            </a:r>
            <a:r>
              <a:rPr lang="en-US" sz="3200">
                <a:solidFill>
                  <a:srgbClr val="E17505"/>
                </a:solidFill>
                <a:latin typeface="Aileron Heavy"/>
              </a:rPr>
              <a:t> </a:t>
            </a:r>
            <a:r>
              <a:rPr lang="en-US" sz="3200" u="sng">
                <a:solidFill>
                  <a:srgbClr val="E17505"/>
                </a:solidFill>
                <a:latin typeface="Aileron Heavy"/>
              </a:rPr>
              <a:t>https://ehrafworldcultures.yale.edu/document?id=fo04-003</a:t>
            </a:r>
          </a:p>
        </p:txBody>
      </p:sp>
      <p:sp>
        <p:nvSpPr>
          <p:cNvPr name="TextBox 12" id="12"/>
          <p:cNvSpPr txBox="true"/>
          <p:nvPr/>
        </p:nvSpPr>
        <p:spPr>
          <a:xfrm rot="0">
            <a:off x="1232198" y="4187224"/>
            <a:ext cx="17648215" cy="411543"/>
          </a:xfrm>
          <a:prstGeom prst="rect">
            <a:avLst/>
          </a:prstGeom>
        </p:spPr>
        <p:txBody>
          <a:bodyPr anchor="t" rtlCol="false" tIns="0" lIns="0" bIns="0" rIns="0">
            <a:spAutoFit/>
          </a:bodyPr>
          <a:lstStyle/>
          <a:p>
            <a:pPr>
              <a:lnSpc>
                <a:spcPts val="3072"/>
              </a:lnSpc>
            </a:pPr>
            <a:r>
              <a:rPr lang="en-US" sz="3200">
                <a:solidFill>
                  <a:srgbClr val="E17505"/>
                </a:solidFill>
                <a:latin typeface="Aileron Heavy"/>
              </a:rPr>
              <a:t>Then, use the Page List dropdown menu to navigate to the required page(s). </a:t>
            </a:r>
          </a:p>
        </p:txBody>
      </p:sp>
      <p:sp>
        <p:nvSpPr>
          <p:cNvPr name="TextBox 13" id="13"/>
          <p:cNvSpPr txBox="true"/>
          <p:nvPr/>
        </p:nvSpPr>
        <p:spPr>
          <a:xfrm rot="0">
            <a:off x="479448" y="227483"/>
            <a:ext cx="13416062" cy="611505"/>
          </a:xfrm>
          <a:prstGeom prst="rect">
            <a:avLst/>
          </a:prstGeom>
        </p:spPr>
        <p:txBody>
          <a:bodyPr anchor="t" rtlCol="false" tIns="0" lIns="0" bIns="0" rIns="0">
            <a:spAutoFit/>
          </a:bodyPr>
          <a:lstStyle/>
          <a:p>
            <a:pPr>
              <a:lnSpc>
                <a:spcPts val="4620"/>
              </a:lnSpc>
            </a:pPr>
            <a:r>
              <a:rPr lang="en-US" sz="4200">
                <a:solidFill>
                  <a:srgbClr val="E17505"/>
                </a:solidFill>
                <a:latin typeface="Aileron Heavy"/>
              </a:rPr>
              <a:t>To read pages in eHRAF:</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516" r="0" b="516"/>
          <a:stretch>
            <a:fillRect/>
          </a:stretch>
        </p:blipFill>
        <p:spPr>
          <a:xfrm flipH="false" flipV="false" rot="0">
            <a:off x="0" y="5887302"/>
            <a:ext cx="18288000" cy="10664233"/>
          </a:xfrm>
          <a:prstGeom prst="rect">
            <a:avLst/>
          </a:prstGeom>
        </p:spPr>
      </p:pic>
      <p:grpSp>
        <p:nvGrpSpPr>
          <p:cNvPr name="Group 3" id="3"/>
          <p:cNvGrpSpPr/>
          <p:nvPr/>
        </p:nvGrpSpPr>
        <p:grpSpPr>
          <a:xfrm rot="0">
            <a:off x="14292288" y="0"/>
            <a:ext cx="3995712" cy="1037896"/>
            <a:chOff x="0" y="0"/>
            <a:chExt cx="5327616" cy="1383862"/>
          </a:xfrm>
        </p:grpSpPr>
        <p:sp>
          <p:nvSpPr>
            <p:cNvPr name="AutoShape 4" id="4"/>
            <p:cNvSpPr/>
            <p:nvPr/>
          </p:nvSpPr>
          <p:spPr>
            <a:xfrm rot="0">
              <a:off x="0" y="0"/>
              <a:ext cx="5327616" cy="1383862"/>
            </a:xfrm>
            <a:prstGeom prst="rect">
              <a:avLst/>
            </a:prstGeom>
            <a:solidFill>
              <a:srgbClr val="E17505"/>
            </a:solidFill>
          </p:spPr>
        </p:sp>
        <p:sp>
          <p:nvSpPr>
            <p:cNvPr name="TextBox 5" id="5"/>
            <p:cNvSpPr txBox="true"/>
            <p:nvPr/>
          </p:nvSpPr>
          <p:spPr>
            <a:xfrm rot="0">
              <a:off x="530381" y="370621"/>
              <a:ext cx="4266855"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INSTRUCTIONS</a:t>
              </a:r>
            </a:p>
          </p:txBody>
        </p:sp>
      </p:grpSp>
      <p:sp>
        <p:nvSpPr>
          <p:cNvPr name="TextBox 6" id="6"/>
          <p:cNvSpPr txBox="true"/>
          <p:nvPr/>
        </p:nvSpPr>
        <p:spPr>
          <a:xfrm rot="0">
            <a:off x="1232198" y="1131043"/>
            <a:ext cx="15092163" cy="1353185"/>
          </a:xfrm>
          <a:prstGeom prst="rect">
            <a:avLst/>
          </a:prstGeom>
        </p:spPr>
        <p:txBody>
          <a:bodyPr anchor="t" rtlCol="false" tIns="0" lIns="0" bIns="0" rIns="0">
            <a:spAutoFit/>
          </a:bodyPr>
          <a:lstStyle/>
          <a:p>
            <a:pPr>
              <a:lnSpc>
                <a:spcPts val="3520"/>
              </a:lnSpc>
            </a:pPr>
            <a:r>
              <a:rPr lang="en-US" sz="3200">
                <a:solidFill>
                  <a:srgbClr val="E17505"/>
                </a:solidFill>
                <a:latin typeface="Aileron Regular"/>
              </a:rPr>
              <a:t>Follow these steps if you are having trouble with permalinks from off campus while using a proxy or VPN service, or if you have been provided with a HRAF-issued username and password.</a:t>
            </a:r>
          </a:p>
        </p:txBody>
      </p:sp>
      <p:sp>
        <p:nvSpPr>
          <p:cNvPr name="TextBox 7" id="7"/>
          <p:cNvSpPr txBox="true"/>
          <p:nvPr/>
        </p:nvSpPr>
        <p:spPr>
          <a:xfrm rot="0">
            <a:off x="1232198" y="4108642"/>
            <a:ext cx="12326597"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E17505"/>
                </a:solidFill>
                <a:latin typeface="Aileron Heavy"/>
              </a:rPr>
              <a:t>Enter the author's last name into the Filter Index box.</a:t>
            </a:r>
          </a:p>
        </p:txBody>
      </p:sp>
      <p:sp>
        <p:nvSpPr>
          <p:cNvPr name="TextBox 8" id="8"/>
          <p:cNvSpPr txBox="true"/>
          <p:nvPr/>
        </p:nvSpPr>
        <p:spPr>
          <a:xfrm rot="0">
            <a:off x="479448" y="227483"/>
            <a:ext cx="13416062" cy="611505"/>
          </a:xfrm>
          <a:prstGeom prst="rect">
            <a:avLst/>
          </a:prstGeom>
        </p:spPr>
        <p:txBody>
          <a:bodyPr anchor="t" rtlCol="false" tIns="0" lIns="0" bIns="0" rIns="0">
            <a:spAutoFit/>
          </a:bodyPr>
          <a:lstStyle/>
          <a:p>
            <a:pPr>
              <a:lnSpc>
                <a:spcPts val="4620"/>
              </a:lnSpc>
            </a:pPr>
            <a:r>
              <a:rPr lang="en-US" sz="4200">
                <a:solidFill>
                  <a:srgbClr val="E17505"/>
                </a:solidFill>
                <a:latin typeface="Aileron Heavy"/>
              </a:rPr>
              <a:t>Finding pages without permalinks</a:t>
            </a:r>
          </a:p>
        </p:txBody>
      </p:sp>
      <p:sp>
        <p:nvSpPr>
          <p:cNvPr name="TextBox 9" id="9"/>
          <p:cNvSpPr txBox="true"/>
          <p:nvPr/>
        </p:nvSpPr>
        <p:spPr>
          <a:xfrm rot="0">
            <a:off x="1232198" y="2764478"/>
            <a:ext cx="15364529"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E17505"/>
                </a:solidFill>
                <a:latin typeface="Aileron Heavy"/>
              </a:rPr>
              <a:t>Sign in via your library proxy or VPN, or using the HRAF-issued credentials.</a:t>
            </a:r>
          </a:p>
        </p:txBody>
      </p:sp>
      <p:sp>
        <p:nvSpPr>
          <p:cNvPr name="TextBox 10" id="10"/>
          <p:cNvSpPr txBox="true"/>
          <p:nvPr/>
        </p:nvSpPr>
        <p:spPr>
          <a:xfrm rot="0">
            <a:off x="1232198" y="4780724"/>
            <a:ext cx="15490435" cy="801751"/>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E17505"/>
                </a:solidFill>
                <a:latin typeface="Aileron Heavy"/>
              </a:rPr>
              <a:t>Click on the required title to access the document, then select the page number from the Page List dropdown menu as shown above.</a:t>
            </a:r>
          </a:p>
        </p:txBody>
      </p:sp>
      <p:sp>
        <p:nvSpPr>
          <p:cNvPr name="TextBox 11" id="11"/>
          <p:cNvSpPr txBox="true"/>
          <p:nvPr/>
        </p:nvSpPr>
        <p:spPr>
          <a:xfrm rot="0">
            <a:off x="1232198" y="3436560"/>
            <a:ext cx="12326597" cy="411543"/>
          </a:xfrm>
          <a:prstGeom prst="rect">
            <a:avLst/>
          </a:prstGeom>
        </p:spPr>
        <p:txBody>
          <a:bodyPr anchor="t" rtlCol="false" tIns="0" lIns="0" bIns="0" rIns="0">
            <a:spAutoFit/>
          </a:bodyPr>
          <a:lstStyle/>
          <a:p>
            <a:pPr marL="690880" indent="-345440" lvl="1">
              <a:lnSpc>
                <a:spcPts val="3072"/>
              </a:lnSpc>
              <a:buFont typeface="Arial"/>
              <a:buChar char="•"/>
            </a:pPr>
            <a:r>
              <a:rPr lang="en-US" sz="3200">
                <a:solidFill>
                  <a:srgbClr val="E17505"/>
                </a:solidFill>
                <a:latin typeface="Aileron Heavy"/>
              </a:rPr>
              <a:t>Go to the Browse Documents tab.</a:t>
            </a:r>
          </a:p>
        </p:txBody>
      </p:sp>
      <p:grpSp>
        <p:nvGrpSpPr>
          <p:cNvPr name="Group 12" id="12"/>
          <p:cNvGrpSpPr/>
          <p:nvPr/>
        </p:nvGrpSpPr>
        <p:grpSpPr>
          <a:xfrm rot="-8681848">
            <a:off x="11967471" y="7275227"/>
            <a:ext cx="2232517" cy="543326"/>
            <a:chOff x="0" y="0"/>
            <a:chExt cx="2087362" cy="508000"/>
          </a:xfrm>
        </p:grpSpPr>
        <p:sp>
          <p:nvSpPr>
            <p:cNvPr name="Freeform 13" id="13"/>
            <p:cNvSpPr/>
            <p:nvPr/>
          </p:nvSpPr>
          <p:spPr>
            <a:xfrm>
              <a:off x="0" y="215900"/>
              <a:ext cx="1791452" cy="76200"/>
            </a:xfrm>
            <a:custGeom>
              <a:avLst/>
              <a:gdLst/>
              <a:ahLst/>
              <a:cxnLst/>
              <a:rect r="r" b="b" t="t" l="l"/>
              <a:pathLst>
                <a:path h="76200" w="1791452">
                  <a:moveTo>
                    <a:pt x="0" y="0"/>
                  </a:moveTo>
                  <a:lnTo>
                    <a:pt x="1791452" y="0"/>
                  </a:lnTo>
                  <a:lnTo>
                    <a:pt x="1791452" y="76200"/>
                  </a:lnTo>
                  <a:lnTo>
                    <a:pt x="0" y="76200"/>
                  </a:lnTo>
                  <a:close/>
                </a:path>
              </a:pathLst>
            </a:custGeom>
            <a:solidFill>
              <a:srgbClr val="FF1616"/>
            </a:solidFill>
          </p:spPr>
        </p:sp>
        <p:sp>
          <p:nvSpPr>
            <p:cNvPr name="Freeform 14" id="14"/>
            <p:cNvSpPr/>
            <p:nvPr/>
          </p:nvSpPr>
          <p:spPr>
            <a:xfrm>
              <a:off x="1712712" y="1270"/>
              <a:ext cx="374650" cy="505460"/>
            </a:xfrm>
            <a:custGeom>
              <a:avLst/>
              <a:gdLst/>
              <a:ahLst/>
              <a:cxnLst/>
              <a:rect r="r" b="b" t="t" l="l"/>
              <a:pathLst>
                <a:path h="505460" w="374650">
                  <a:moveTo>
                    <a:pt x="0" y="505460"/>
                  </a:moveTo>
                  <a:lnTo>
                    <a:pt x="0" y="0"/>
                  </a:lnTo>
                  <a:lnTo>
                    <a:pt x="374650" y="252730"/>
                  </a:lnTo>
                  <a:close/>
                </a:path>
              </a:pathLst>
            </a:custGeom>
            <a:solidFill>
              <a:srgbClr val="FF1616"/>
            </a:solid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1922" t="0" r="7299" b="0"/>
          <a:stretch>
            <a:fillRect/>
          </a:stretch>
        </p:blipFill>
        <p:spPr>
          <a:xfrm flipH="false" flipV="false" rot="0">
            <a:off x="0" y="0"/>
            <a:ext cx="7865974" cy="10287000"/>
          </a:xfrm>
          <a:prstGeom prst="rect">
            <a:avLst/>
          </a:prstGeom>
        </p:spPr>
      </p:pic>
      <p:sp>
        <p:nvSpPr>
          <p:cNvPr name="AutoShape 3" id="3"/>
          <p:cNvSpPr/>
          <p:nvPr/>
        </p:nvSpPr>
        <p:spPr>
          <a:xfrm rot="-10800000">
            <a:off x="7865974" y="0"/>
            <a:ext cx="10422026" cy="10287000"/>
          </a:xfrm>
          <a:prstGeom prst="rect">
            <a:avLst/>
          </a:prstGeom>
          <a:solidFill>
            <a:srgbClr val="E17505"/>
          </a:solidFill>
        </p:spPr>
      </p:sp>
      <p:sp>
        <p:nvSpPr>
          <p:cNvPr name="TextBox 4" id="4"/>
          <p:cNvSpPr txBox="true"/>
          <p:nvPr/>
        </p:nvSpPr>
        <p:spPr>
          <a:xfrm rot="0">
            <a:off x="8410706" y="3689764"/>
            <a:ext cx="9612134" cy="5341620"/>
          </a:xfrm>
          <a:prstGeom prst="rect">
            <a:avLst/>
          </a:prstGeom>
        </p:spPr>
        <p:txBody>
          <a:bodyPr anchor="t" rtlCol="false" tIns="0" lIns="0" bIns="0" rIns="0">
            <a:spAutoFit/>
          </a:bodyPr>
          <a:lstStyle/>
          <a:p>
            <a:pPr>
              <a:lnSpc>
                <a:spcPts val="4680"/>
              </a:lnSpc>
            </a:pPr>
            <a:r>
              <a:rPr lang="en-US" sz="3600" spc="36">
                <a:solidFill>
                  <a:srgbClr val="FFFFFF"/>
                </a:solidFill>
                <a:latin typeface="Aileron Regular"/>
              </a:rPr>
              <a:t>Referring to the list below, select </a:t>
            </a:r>
            <a:r>
              <a:rPr lang="en-US" sz="3600" spc="36">
                <a:solidFill>
                  <a:srgbClr val="FFFFFF"/>
                </a:solidFill>
                <a:latin typeface="Aileron Regular Bold"/>
              </a:rPr>
              <a:t>one culture from each subsistence type</a:t>
            </a:r>
            <a:r>
              <a:rPr lang="en-US" sz="3600" spc="36">
                <a:solidFill>
                  <a:srgbClr val="FFFFFF"/>
                </a:solidFill>
                <a:latin typeface="Aileron Regular"/>
              </a:rPr>
              <a:t> for a total of </a:t>
            </a:r>
            <a:r>
              <a:rPr lang="en-US" sz="3600" spc="36">
                <a:solidFill>
                  <a:srgbClr val="FFFFFF"/>
                </a:solidFill>
                <a:latin typeface="Aileron Regular Bold"/>
              </a:rPr>
              <a:t>four cultures</a:t>
            </a:r>
            <a:r>
              <a:rPr lang="en-US" sz="3600" spc="36">
                <a:solidFill>
                  <a:srgbClr val="FFFFFF"/>
                </a:solidFill>
                <a:latin typeface="Aileron Regular"/>
              </a:rPr>
              <a:t>.</a:t>
            </a:r>
          </a:p>
          <a:p>
            <a:pPr>
              <a:lnSpc>
                <a:spcPts val="4680"/>
              </a:lnSpc>
            </a:pPr>
          </a:p>
          <a:p>
            <a:pPr>
              <a:lnSpc>
                <a:spcPts val="4680"/>
              </a:lnSpc>
            </a:pPr>
            <a:r>
              <a:rPr lang="en-US" sz="3600" spc="36">
                <a:solidFill>
                  <a:srgbClr val="FFFFFF"/>
                </a:solidFill>
                <a:latin typeface="Aileron Regular"/>
              </a:rPr>
              <a:t>Rea</a:t>
            </a:r>
            <a:r>
              <a:rPr lang="en-US" sz="3600" spc="36">
                <a:solidFill>
                  <a:srgbClr val="FFFFFF"/>
                </a:solidFill>
                <a:latin typeface="Aileron Regular"/>
              </a:rPr>
              <a:t>d the excerpts provided in </a:t>
            </a:r>
            <a:r>
              <a:rPr lang="en-US" sz="3600" spc="36">
                <a:solidFill>
                  <a:srgbClr val="FFFFFF"/>
                </a:solidFill>
                <a:latin typeface="Aileron Regular Bold"/>
              </a:rPr>
              <a:t>eHRAF World Cultures</a:t>
            </a:r>
            <a:r>
              <a:rPr lang="en-US" sz="3600" spc="36">
                <a:solidFill>
                  <a:srgbClr val="FFFFFF"/>
                </a:solidFill>
                <a:latin typeface="Aileron Regular"/>
              </a:rPr>
              <a:t> to learn more about division of labor for each culture.</a:t>
            </a:r>
          </a:p>
          <a:p>
            <a:pPr algn="l">
              <a:lnSpc>
                <a:spcPts val="4680"/>
              </a:lnSpc>
            </a:pPr>
          </a:p>
          <a:p>
            <a:pPr algn="just">
              <a:lnSpc>
                <a:spcPts val="4680"/>
              </a:lnSpc>
            </a:pPr>
            <a:r>
              <a:rPr lang="en-US" sz="3600" spc="36">
                <a:solidFill>
                  <a:srgbClr val="FFFFFF"/>
                </a:solidFill>
                <a:latin typeface="Aileron Regular Bold"/>
              </a:rPr>
              <a:t>Fill in the table</a:t>
            </a:r>
            <a:r>
              <a:rPr lang="en-US" sz="3600" spc="36">
                <a:solidFill>
                  <a:srgbClr val="FFFFFF"/>
                </a:solidFill>
                <a:latin typeface="Aileron Regular"/>
              </a:rPr>
              <a:t> to keep track of your findings.</a:t>
            </a:r>
          </a:p>
        </p:txBody>
      </p:sp>
      <p:grpSp>
        <p:nvGrpSpPr>
          <p:cNvPr name="Group 5" id="5"/>
          <p:cNvGrpSpPr/>
          <p:nvPr/>
        </p:nvGrpSpPr>
        <p:grpSpPr>
          <a:xfrm rot="0">
            <a:off x="0" y="-9196"/>
            <a:ext cx="5290317" cy="1037896"/>
            <a:chOff x="0" y="0"/>
            <a:chExt cx="7053756" cy="1383862"/>
          </a:xfrm>
        </p:grpSpPr>
        <p:sp>
          <p:nvSpPr>
            <p:cNvPr name="AutoShape 6" id="6"/>
            <p:cNvSpPr/>
            <p:nvPr/>
          </p:nvSpPr>
          <p:spPr>
            <a:xfrm rot="0">
              <a:off x="0" y="0"/>
              <a:ext cx="7053756" cy="1383862"/>
            </a:xfrm>
            <a:prstGeom prst="rect">
              <a:avLst/>
            </a:prstGeom>
            <a:solidFill>
              <a:srgbClr val="E17505"/>
            </a:solidFill>
          </p:spPr>
        </p:sp>
        <p:sp>
          <p:nvSpPr>
            <p:cNvPr name="TextBox 7" id="7"/>
            <p:cNvSpPr txBox="true"/>
            <p:nvPr/>
          </p:nvSpPr>
          <p:spPr>
            <a:xfrm rot="0">
              <a:off x="702223" y="370621"/>
              <a:ext cx="5649310" cy="585470"/>
            </a:xfrm>
            <a:prstGeom prst="rect">
              <a:avLst/>
            </a:prstGeom>
          </p:spPr>
          <p:txBody>
            <a:bodyPr anchor="t" rtlCol="false" tIns="0" lIns="0" bIns="0" rIns="0">
              <a:spAutoFit/>
            </a:bodyPr>
            <a:lstStyle/>
            <a:p>
              <a:pPr algn="ctr">
                <a:lnSpc>
                  <a:spcPts val="3640"/>
                </a:lnSpc>
              </a:pPr>
              <a:r>
                <a:rPr lang="en-US" sz="2600" spc="208">
                  <a:solidFill>
                    <a:srgbClr val="FFFFFF"/>
                  </a:solidFill>
                  <a:latin typeface="Aileron Heavy Bold"/>
                </a:rPr>
                <a:t>DIVISION OF LABOR</a:t>
              </a:r>
            </a:p>
          </p:txBody>
        </p:sp>
      </p:grpSp>
      <p:sp>
        <p:nvSpPr>
          <p:cNvPr name="TextBox 8" id="8"/>
          <p:cNvSpPr txBox="true"/>
          <p:nvPr/>
        </p:nvSpPr>
        <p:spPr>
          <a:xfrm rot="0">
            <a:off x="8410706" y="462127"/>
            <a:ext cx="9612134" cy="2364105"/>
          </a:xfrm>
          <a:prstGeom prst="rect">
            <a:avLst/>
          </a:prstGeom>
        </p:spPr>
        <p:txBody>
          <a:bodyPr anchor="t" rtlCol="false" tIns="0" lIns="0" bIns="0" rIns="0">
            <a:spAutoFit/>
          </a:bodyPr>
          <a:lstStyle/>
          <a:p>
            <a:pPr>
              <a:lnSpc>
                <a:spcPts val="6240"/>
              </a:lnSpc>
            </a:pPr>
            <a:r>
              <a:rPr lang="en-US" sz="4800" spc="48">
                <a:solidFill>
                  <a:srgbClr val="FFFFFF"/>
                </a:solidFill>
                <a:latin typeface="Aileron Heavy"/>
              </a:rPr>
              <a:t>Which</a:t>
            </a:r>
            <a:r>
              <a:rPr lang="en-US" sz="4800" spc="48">
                <a:solidFill>
                  <a:srgbClr val="FFFFFF"/>
                </a:solidFill>
                <a:latin typeface="Aileron Heavy"/>
              </a:rPr>
              <a:t> ro</a:t>
            </a:r>
            <a:r>
              <a:rPr lang="en-US" sz="4800" spc="48">
                <a:solidFill>
                  <a:srgbClr val="FFFFFF"/>
                </a:solidFill>
                <a:latin typeface="Aileron Heavy"/>
              </a:rPr>
              <a:t>l</a:t>
            </a:r>
            <a:r>
              <a:rPr lang="en-US" sz="4800" spc="48">
                <a:solidFill>
                  <a:srgbClr val="FFFFFF"/>
                </a:solidFill>
                <a:latin typeface="Aileron Heavy"/>
              </a:rPr>
              <a:t>es typ</a:t>
            </a:r>
            <a:r>
              <a:rPr lang="en-US" sz="4800" spc="48">
                <a:solidFill>
                  <a:srgbClr val="FFFFFF"/>
                </a:solidFill>
                <a:latin typeface="Aileron Heavy"/>
              </a:rPr>
              <a:t>ically fall to dif</a:t>
            </a:r>
            <a:r>
              <a:rPr lang="en-US" sz="4800" spc="48">
                <a:solidFill>
                  <a:srgbClr val="FFFFFF"/>
                </a:solidFill>
                <a:latin typeface="Aileron Heavy"/>
              </a:rPr>
              <a:t>f</a:t>
            </a:r>
            <a:r>
              <a:rPr lang="en-US" sz="4800" spc="48">
                <a:solidFill>
                  <a:srgbClr val="FFFFFF"/>
                </a:solidFill>
                <a:latin typeface="Aileron Heavy"/>
              </a:rPr>
              <a:t>e</a:t>
            </a:r>
            <a:r>
              <a:rPr lang="en-US" sz="4800" spc="48">
                <a:solidFill>
                  <a:srgbClr val="FFFFFF"/>
                </a:solidFill>
                <a:latin typeface="Aileron Heavy"/>
              </a:rPr>
              <a:t>re</a:t>
            </a:r>
            <a:r>
              <a:rPr lang="en-US" sz="4800" spc="48">
                <a:solidFill>
                  <a:srgbClr val="FFFFFF"/>
                </a:solidFill>
                <a:latin typeface="Aileron Heavy"/>
              </a:rPr>
              <a:t>n</a:t>
            </a:r>
            <a:r>
              <a:rPr lang="en-US" sz="4800" spc="48">
                <a:solidFill>
                  <a:srgbClr val="FFFFFF"/>
                </a:solidFill>
                <a:latin typeface="Aileron Heavy"/>
              </a:rPr>
              <a:t>t genders, and why you think that is the case?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DAD_6CSFB84</dc:identifier>
  <dcterms:modified xsi:type="dcterms:W3CDTF">2011-08-01T06:04:30Z</dcterms:modified>
  <cp:revision>1</cp:revision>
  <dc:title>Division of Labor by Gender Workbook Activity</dc:title>
</cp:coreProperties>
</file>