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000"/>
          </a:blip>
          <a:srcRect l="9581" t="0" r="34341" b="0"/>
          <a:stretch>
            <a:fillRect/>
          </a:stretch>
        </p:blipFill>
        <p:spPr>
          <a:xfrm flipH="false" flipV="false" rot="0">
            <a:off x="0" y="0"/>
            <a:ext cx="86360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9815825" y="1389107"/>
            <a:ext cx="7217821" cy="750878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1028700"/>
            <a:ext cx="7142940" cy="843619"/>
            <a:chOff x="0" y="0"/>
            <a:chExt cx="9523921" cy="1124825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9523921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791935" y="3460575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Ethnobotany: Medicinal Plants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91935" y="7459914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43163" y="9678035"/>
            <a:ext cx="6614374" cy="6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Human Relations Area Files</a:t>
            </a:r>
          </a:p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 at Yale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5018" t="0" r="10634" b="0"/>
          <a:stretch>
            <a:fillRect/>
          </a:stretch>
        </p:blipFill>
        <p:spPr>
          <a:xfrm flipH="false" flipV="false" rot="0">
            <a:off x="0" y="0"/>
            <a:ext cx="9935308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012632" y="878017"/>
            <a:ext cx="1009189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140">
                <a:solidFill>
                  <a:srgbClr val="5D7963"/>
                </a:solidFill>
                <a:latin typeface="Aileron Heavy Bold"/>
              </a:rPr>
              <a:t>Analyze </a:t>
            </a:r>
            <a:r>
              <a:rPr lang="en-US" sz="6999" spc="139">
                <a:solidFill>
                  <a:srgbClr val="5D7963"/>
                </a:solidFill>
                <a:latin typeface="Aileron Heavy Bold"/>
              </a:rPr>
              <a:t>f</a:t>
            </a:r>
            <a:r>
              <a:rPr lang="en-US" sz="7000" spc="140">
                <a:solidFill>
                  <a:srgbClr val="5D7963"/>
                </a:solidFill>
                <a:latin typeface="Aileron Heavy Bold"/>
              </a:rPr>
              <a:t>indings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45344" y="2919573"/>
            <a:ext cx="7499505" cy="610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00"/>
              </a:lnSpc>
            </a:pPr>
            <a:r>
              <a:rPr lang="en-US" sz="4600" spc="542">
                <a:solidFill>
                  <a:srgbClr val="5D7963"/>
                </a:solidFill>
                <a:latin typeface="Aileron Regular"/>
              </a:rPr>
              <a:t>What similarities or differences have you found in the ways that the cultures in your table use a specific plant or plants to treat illness?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711726" y="4529138"/>
            <a:ext cx="8229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160">
                <a:solidFill>
                  <a:srgbClr val="5D7963"/>
                </a:solidFill>
                <a:latin typeface="Aileron Heavy"/>
              </a:rPr>
              <a:t>References</a:t>
            </a:r>
          </a:p>
        </p:txBody>
      </p:sp>
      <p:sp>
        <p:nvSpPr>
          <p:cNvPr name="AutoShape 3" id="3"/>
          <p:cNvSpPr/>
          <p:nvPr/>
        </p:nvSpPr>
        <p:spPr>
          <a:xfrm rot="-10800000">
            <a:off x="3044204" y="0"/>
            <a:ext cx="1524379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3654487" y="791813"/>
            <a:ext cx="13105252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This workbook activity is based on "Topics in Medical Anthropology, Section 5: Ethnobotany and its Medical Uses" in Teaching eHRAF by Christiane Cunnar https://hraf.yale.edu/teach-ehraf/ethnobotany-in-class-activity/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1199" y="2576382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Ethnobotany: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Medicinal Plants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5D7963"/>
                </a:solidFill>
                <a:latin typeface="Aileron Regular"/>
              </a:rPr>
              <a:t>hraf.yale.edu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9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9189" t="0" r="19189" b="0"/>
          <a:stretch>
            <a:fillRect/>
          </a:stretch>
        </p:blipFill>
        <p:spPr>
          <a:xfrm flipH="false" flipV="false" rot="0">
            <a:off x="1364314" y="594919"/>
            <a:ext cx="8402070" cy="909716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525870" y="4372529"/>
            <a:ext cx="1753429" cy="19383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235246" y="1019175"/>
            <a:ext cx="50240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In this activity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59969" y="3831628"/>
            <a:ext cx="6974609" cy="581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Explore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medicinal plants around the world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Compare and contrast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cultural views regarding medicinal properties of plants, herbs, and fruits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"/>
              </a:rPr>
              <a:t>Learn about the </a:t>
            </a: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cultural diversity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of ethnobotanical knowledge in eHRAF World Cultures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2584" y="5051180"/>
            <a:ext cx="508495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Topics We'll Cover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96" r="0" b="779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89403" y="4024701"/>
            <a:ext cx="12118707" cy="2237598"/>
            <a:chOff x="0" y="0"/>
            <a:chExt cx="16158275" cy="2983464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16158275" cy="2983464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773114" y="951791"/>
              <a:ext cx="14612047" cy="1108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83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ETHNOBOTANY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0066" y="3011323"/>
            <a:ext cx="10232820" cy="659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34">
                <a:solidFill>
                  <a:srgbClr val="5D7963"/>
                </a:solidFill>
                <a:latin typeface="Aileron Regular"/>
              </a:rPr>
              <a:t>For many traditional medical practitioners, plants, herbs, and fruits are used for their healing properties. For example, the antiseptic properties of garlic are known to a great number of societies. It has been used to cure everything from bites, colds, and boils to wounds and fevers. Ginger is also widespread as a remedy for eye inflammation, stomach aches, fevers, and colds. Rosemary is an herbal medication believed to cure everything from headaches to toothaches.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900" t="0" r="59782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982399" y="3974312"/>
            <a:ext cx="2781579" cy="233837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40066" y="413363"/>
            <a:ext cx="11335247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150">
                <a:solidFill>
                  <a:srgbClr val="5D7963"/>
                </a:solidFill>
                <a:latin typeface="Aileron Heavy Bold"/>
              </a:rPr>
              <a:t>Medicinal properties of plants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05971" y="4572000"/>
            <a:ext cx="193443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Did you know?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2500" r="0" b="1250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89403" y="3358945"/>
            <a:ext cx="12118707" cy="3569110"/>
            <a:chOff x="0" y="0"/>
            <a:chExt cx="16158275" cy="4758814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16158275" cy="4758814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773114" y="951791"/>
              <a:ext cx="14612047" cy="2883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eHRAF Workbook</a:t>
              </a: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ACTIVITY</a:t>
              </a:r>
            </a:p>
            <a:p>
              <a:pPr algn="ctr">
                <a:lnSpc>
                  <a:spcPts val="4103"/>
                </a:lnSpc>
              </a:pPr>
              <a:r>
                <a:rPr lang="en-US" sz="3600" spc="64">
                  <a:solidFill>
                    <a:srgbClr val="FFFFFF"/>
                  </a:solidFill>
                  <a:latin typeface="Aileron Regular"/>
                </a:rPr>
                <a:t>traditional plants and their uses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645802" y="0"/>
            <a:ext cx="10642198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1416" t="0" r="39064" b="0"/>
          <a:stretch>
            <a:fillRect/>
          </a:stretch>
        </p:blipFill>
        <p:spPr>
          <a:xfrm flipH="false" flipV="false" rot="0">
            <a:off x="0" y="0"/>
            <a:ext cx="7645802" cy="10287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022925" y="863682"/>
            <a:ext cx="10055563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Expl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ore the traditional medicinal uses of plans, h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erbs, or fruits across cultures.</a:t>
            </a:r>
          </a:p>
          <a:p>
            <a:pPr>
              <a:lnSpc>
                <a:spcPts val="4800"/>
              </a:lnSpc>
            </a:pPr>
          </a:p>
          <a:p>
            <a:pPr marL="863600" indent="-431800" lvl="1">
              <a:lnSpc>
                <a:spcPts val="4800"/>
              </a:lnSpc>
              <a:buFont typeface="Arial"/>
              <a:buChar char="•"/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Select one or more of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 the 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f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ll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owing plant reme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dies. </a:t>
            </a:r>
          </a:p>
          <a:p>
            <a:pPr marL="863600" indent="-431800" lvl="1">
              <a:lnSpc>
                <a:spcPts val="4800"/>
              </a:lnSpc>
              <a:buFont typeface="Arial"/>
              <a:buChar char="•"/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S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earch eHRAF World Cultures to find out how the plant is used by different peoples.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242913" y="6484680"/>
            <a:ext cx="9615586" cy="2438400"/>
            <a:chOff x="0" y="0"/>
            <a:chExt cx="12820782" cy="32512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0"/>
              <a:ext cx="3183205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Ga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rlic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Basil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Ging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239441" y="-95250"/>
              <a:ext cx="4581341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Parsley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Ros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emary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Sag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896241" y="-95250"/>
              <a:ext cx="3630166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inseng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Junip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er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Mint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0" r="6862" b="91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51298" y="509752"/>
            <a:ext cx="7136702" cy="1037896"/>
            <a:chOff x="0" y="0"/>
            <a:chExt cx="9515602" cy="1383862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9515602" cy="1383862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47307" y="370621"/>
              <a:ext cx="7620987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ADVANCED SEARCH TIPS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5011667"/>
            <a:ext cx="5012602" cy="4663395"/>
            <a:chOff x="0" y="0"/>
            <a:chExt cx="6683470" cy="6217860"/>
          </a:xfrm>
        </p:grpSpPr>
        <p:sp>
          <p:nvSpPr>
            <p:cNvPr name="AutoShape 6" id="6"/>
            <p:cNvSpPr/>
            <p:nvPr/>
          </p:nvSpPr>
          <p:spPr>
            <a:xfrm rot="-10800000">
              <a:off x="0" y="0"/>
              <a:ext cx="6683470" cy="621786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34950" y="301497"/>
              <a:ext cx="6413569" cy="549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 Bold"/>
                </a:rPr>
                <a:t>Add one or more subjects:  </a:t>
              </a:r>
            </a:p>
            <a:p>
              <a:pPr>
                <a:lnSpc>
                  <a:spcPts val="42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Bodily injuries (752)</a:t>
              </a:r>
            </a:p>
            <a:p>
              <a:pPr>
                <a:lnSpc>
                  <a:spcPts val="42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Childbirth (844)</a:t>
              </a:r>
            </a:p>
            <a:p>
              <a:pPr>
                <a:lnSpc>
                  <a:spcPts val="42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Magical and mental therapy (755)  </a:t>
              </a:r>
            </a:p>
            <a:p>
              <a:pPr>
                <a:lnSpc>
                  <a:spcPts val="42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Medical therapy (757)</a:t>
              </a:r>
            </a:p>
            <a:p>
              <a:pPr>
                <a:lnSpc>
                  <a:spcPts val="42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Pharmaceuticals (278)  </a:t>
              </a:r>
            </a:p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Preventive medicine (751)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-889736">
            <a:off x="2842897" y="4329132"/>
            <a:ext cx="2519144" cy="366267"/>
            <a:chOff x="0" y="0"/>
            <a:chExt cx="8979503" cy="1305560"/>
          </a:xfrm>
        </p:grpSpPr>
        <p:sp>
          <p:nvSpPr>
            <p:cNvPr name="Freeform 9" id="9"/>
            <p:cNvSpPr/>
            <p:nvPr/>
          </p:nvSpPr>
          <p:spPr>
            <a:xfrm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681689" y="6781136"/>
            <a:ext cx="4075921" cy="1273189"/>
            <a:chOff x="0" y="0"/>
            <a:chExt cx="5434561" cy="1697586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5434561" cy="169758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51922" y="177026"/>
              <a:ext cx="5013678" cy="1300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3199" spc="63">
                  <a:solidFill>
                    <a:srgbClr val="5D7963"/>
                  </a:solidFill>
                  <a:latin typeface="Aileron Regular Bold"/>
                </a:rPr>
                <a:t>Add chosen plant as a keyword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-5911422">
            <a:off x="12945616" y="5325199"/>
            <a:ext cx="2519144" cy="366267"/>
            <a:chOff x="0" y="0"/>
            <a:chExt cx="8979503" cy="1305560"/>
          </a:xfrm>
        </p:grpSpPr>
        <p:sp>
          <p:nvSpPr>
            <p:cNvPr name="Freeform 14" id="14"/>
            <p:cNvSpPr/>
            <p:nvPr/>
          </p:nvSpPr>
          <p:spPr>
            <a:xfrm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5D7963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9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45" t="8551" r="51400" b="8551"/>
          <a:stretch>
            <a:fillRect/>
          </a:stretch>
        </p:blipFill>
        <p:spPr>
          <a:xfrm flipH="false" flipV="false" rot="0">
            <a:off x="9667781" y="0"/>
            <a:ext cx="8620219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00573" y="139700"/>
            <a:ext cx="8196768" cy="993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4000" spc="40">
                <a:solidFill>
                  <a:srgbClr val="FFFFFF"/>
                </a:solidFill>
                <a:latin typeface="Aileron Regular"/>
              </a:rPr>
              <a:t>Explore your search results. 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4000" spc="40">
                <a:solidFill>
                  <a:srgbClr val="FFFFFF"/>
                </a:solidFill>
                <a:latin typeface="Aileron Regular"/>
              </a:rPr>
              <a:t>Then, create a table to compare your findings on medicinal plant use across the cultures you discovered in eHRAF.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ileron Regular"/>
              </a:rPr>
              <a:t>Refer to the sample table below. You may add your own column headers for plant usages that you uncover in the ethnographic data, as well as a column to keep track of the sources where you found the data.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3987" r="0" b="398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01486" y="2927508"/>
            <a:ext cx="15485028" cy="443198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1151298" y="509752"/>
            <a:ext cx="7136702" cy="1037896"/>
            <a:chOff x="0" y="0"/>
            <a:chExt cx="9515602" cy="1383862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515602" cy="1383862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47307" y="370621"/>
              <a:ext cx="7620987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SAMPLE TABLE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DAEAL30hOEI</dc:identifier>
  <dcterms:modified xsi:type="dcterms:W3CDTF">2011-08-01T06:04:30Z</dcterms:modified>
  <cp:revision>1</cp:revision>
  <dc:title>Ethnobotany Workbook Activity</dc:title>
</cp:coreProperties>
</file>