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41" Target="slides/slide24.xml" Type="http://schemas.openxmlformats.org/officeDocument/2006/relationships/slide"/><Relationship Id="rId42" Target="slides/slide25.xml" Type="http://schemas.openxmlformats.org/officeDocument/2006/relationships/slide"/><Relationship Id="rId43" Target="slides/slide26.xml" Type="http://schemas.openxmlformats.org/officeDocument/2006/relationships/slide"/><Relationship Id="rId44" Target="slides/slide27.xml" Type="http://schemas.openxmlformats.org/officeDocument/2006/relationships/slide"/><Relationship Id="rId45" Target="slides/slide28.xml" Type="http://schemas.openxmlformats.org/officeDocument/2006/relationships/slide"/><Relationship Id="rId46" Target="slides/slide29.xml" Type="http://schemas.openxmlformats.org/officeDocument/2006/relationships/slide"/><Relationship Id="rId47" Target="slides/slide30.xml" Type="http://schemas.openxmlformats.org/officeDocument/2006/relationships/slide"/><Relationship Id="rId48" Target="slides/slide31.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89000"/>
          </a:blip>
          <a:srcRect l="27191" t="0" r="20420" b="6029"/>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sp>
        <p:nvSpPr>
          <p:cNvPr name="TextBox 4" id="4"/>
          <p:cNvSpPr txBox="true"/>
          <p:nvPr/>
        </p:nvSpPr>
        <p:spPr>
          <a:xfrm rot="0">
            <a:off x="8791935" y="3373755"/>
            <a:ext cx="9265601" cy="3720465"/>
          </a:xfrm>
          <a:prstGeom prst="rect">
            <a:avLst/>
          </a:prstGeom>
        </p:spPr>
        <p:txBody>
          <a:bodyPr anchor="t" rtlCol="false" tIns="0" lIns="0" bIns="0" rIns="0">
            <a:spAutoFit/>
          </a:bodyPr>
          <a:lstStyle/>
          <a:p>
            <a:pPr algn="ctr">
              <a:lnSpc>
                <a:spcPts val="9600"/>
              </a:lnSpc>
            </a:pPr>
            <a:r>
              <a:rPr lang="en-US" sz="9600">
                <a:solidFill>
                  <a:srgbClr val="C20303"/>
                </a:solidFill>
                <a:latin typeface="Aileron Heavy Bold"/>
              </a:rPr>
              <a:t>Reciprocity </a:t>
            </a:r>
          </a:p>
          <a:p>
            <a:pPr algn="ctr">
              <a:lnSpc>
                <a:spcPts val="9600"/>
              </a:lnSpc>
            </a:pPr>
            <a:r>
              <a:rPr lang="en-US" sz="9600">
                <a:solidFill>
                  <a:srgbClr val="C20303"/>
                </a:solidFill>
                <a:latin typeface="Aileron Heavy Bold"/>
              </a:rPr>
              <a:t>&amp; </a:t>
            </a:r>
          </a:p>
          <a:p>
            <a:pPr algn="ctr">
              <a:lnSpc>
                <a:spcPts val="9600"/>
              </a:lnSpc>
            </a:pPr>
            <a:r>
              <a:rPr lang="en-US" sz="9600">
                <a:solidFill>
                  <a:srgbClr val="C20303"/>
                </a:solidFill>
                <a:latin typeface="Aileron Heavy Bold"/>
              </a:rPr>
              <a:t>Exchange</a:t>
            </a:r>
          </a:p>
        </p:txBody>
      </p:sp>
      <p:sp>
        <p:nvSpPr>
          <p:cNvPr name="TextBox 5" id="5"/>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C20303"/>
                </a:solidFill>
                <a:latin typeface="Aileron Regular"/>
              </a:rPr>
              <a:t>in eHRAF World Cultures</a:t>
            </a:r>
          </a:p>
        </p:txBody>
      </p:sp>
      <p:grpSp>
        <p:nvGrpSpPr>
          <p:cNvPr name="Group 6" id="6"/>
          <p:cNvGrpSpPr/>
          <p:nvPr/>
        </p:nvGrpSpPr>
        <p:grpSpPr>
          <a:xfrm rot="0">
            <a:off x="0" y="1028700"/>
            <a:ext cx="7142940" cy="843619"/>
            <a:chOff x="0" y="0"/>
            <a:chExt cx="9523921" cy="1124825"/>
          </a:xfrm>
        </p:grpSpPr>
        <p:sp>
          <p:nvSpPr>
            <p:cNvPr name="AutoShape 7" id="7"/>
            <p:cNvSpPr/>
            <p:nvPr/>
          </p:nvSpPr>
          <p:spPr>
            <a:xfrm rot="0">
              <a:off x="0" y="0"/>
              <a:ext cx="9523921" cy="1124825"/>
            </a:xfrm>
            <a:prstGeom prst="rect">
              <a:avLst/>
            </a:prstGeom>
            <a:solidFill>
              <a:srgbClr val="C20303"/>
            </a:solidFill>
          </p:spPr>
        </p:sp>
        <p:sp>
          <p:nvSpPr>
            <p:cNvPr name="TextBox 8" id="8"/>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5714" t="0" r="33148"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C20303"/>
          </a:solidFill>
        </p:spPr>
      </p:sp>
      <p:sp>
        <p:nvSpPr>
          <p:cNvPr name="TextBox 4" id="4"/>
          <p:cNvSpPr txBox="true"/>
          <p:nvPr/>
        </p:nvSpPr>
        <p:spPr>
          <a:xfrm rot="0">
            <a:off x="8270920" y="874395"/>
            <a:ext cx="9612134" cy="856678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a:rPr>
              <a:t>Balanced reciprocity </a:t>
            </a:r>
            <a:r>
              <a:rPr lang="en-US" sz="3600" spc="36">
                <a:solidFill>
                  <a:srgbClr val="FFFFFF"/>
                </a:solidFill>
                <a:latin typeface="Aileron Regular Bold"/>
              </a:rPr>
              <a:t>obligates the recipient to return, within a specific time limit, items understood to be of equal value</a:t>
            </a:r>
            <a:r>
              <a:rPr lang="en-US" sz="3600" spc="36">
                <a:solidFill>
                  <a:srgbClr val="FFFFFF"/>
                </a:solidFill>
                <a:latin typeface="Aileron Regular"/>
              </a:rPr>
              <a:t>. Most gift exchanges, as well as simple barter transactions in lieu of currency - such as trading food in exchange for labor - exemplify this model.</a:t>
            </a:r>
          </a:p>
          <a:p>
            <a:pPr>
              <a:lnSpc>
                <a:spcPts val="3960"/>
              </a:lnSpc>
            </a:pPr>
          </a:p>
          <a:p>
            <a:pPr>
              <a:lnSpc>
                <a:spcPts val="3960"/>
              </a:lnSpc>
            </a:pPr>
            <a:r>
              <a:rPr lang="en-US" sz="3600" spc="36">
                <a:solidFill>
                  <a:srgbClr val="FFFFFF"/>
                </a:solidFill>
                <a:latin typeface="Aileron Regular"/>
              </a:rPr>
              <a:t>To illustrate, if you purchased a carefully selected Christmas present for a friend, but received something of much lesser value in return, this would likely result in hurt feelings. Additional examples of balanced reciprocity include trading goods at a "swap meet"; working as a crew member to cover the cost of ones passage on a ship; or when parents take turns carpooling the kids to school. </a:t>
            </a:r>
          </a:p>
        </p:txBody>
      </p:sp>
      <p:grpSp>
        <p:nvGrpSpPr>
          <p:cNvPr name="Group 5" id="5"/>
          <p:cNvGrpSpPr/>
          <p:nvPr/>
        </p:nvGrpSpPr>
        <p:grpSpPr>
          <a:xfrm rot="0">
            <a:off x="0" y="0"/>
            <a:ext cx="5290317" cy="1830376"/>
            <a:chOff x="0" y="0"/>
            <a:chExt cx="7053756" cy="2440501"/>
          </a:xfrm>
        </p:grpSpPr>
        <p:sp>
          <p:nvSpPr>
            <p:cNvPr name="AutoShape 6" id="6"/>
            <p:cNvSpPr/>
            <p:nvPr/>
          </p:nvSpPr>
          <p:spPr>
            <a:xfrm rot="0">
              <a:off x="0" y="0"/>
              <a:ext cx="7053756" cy="2440501"/>
            </a:xfrm>
            <a:prstGeom prst="rect">
              <a:avLst/>
            </a:prstGeom>
            <a:solidFill>
              <a:srgbClr val="C20303"/>
            </a:solidFill>
          </p:spPr>
        </p:sp>
        <p:sp>
          <p:nvSpPr>
            <p:cNvPr name="TextBox 7" id="7"/>
            <p:cNvSpPr txBox="true"/>
            <p:nvPr/>
          </p:nvSpPr>
          <p:spPr>
            <a:xfrm rot="0">
              <a:off x="702223" y="351571"/>
              <a:ext cx="5649310" cy="166116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BALANCED RECIPROCITY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5878" t="0" r="23164" b="0"/>
          <a:stretch>
            <a:fillRect/>
          </a:stretch>
        </p:blipFill>
        <p:spPr>
          <a:xfrm flipH="false" flipV="false" rot="0">
            <a:off x="10422026" y="0"/>
            <a:ext cx="7865974" cy="10287000"/>
          </a:xfrm>
          <a:prstGeom prst="rect">
            <a:avLst/>
          </a:prstGeom>
        </p:spPr>
      </p:pic>
      <p:sp>
        <p:nvSpPr>
          <p:cNvPr name="AutoShape 3" id="3"/>
          <p:cNvSpPr/>
          <p:nvPr/>
        </p:nvSpPr>
        <p:spPr>
          <a:xfrm rot="-10800000">
            <a:off x="0" y="0"/>
            <a:ext cx="10422026" cy="10287000"/>
          </a:xfrm>
          <a:prstGeom prst="rect">
            <a:avLst/>
          </a:prstGeom>
          <a:solidFill>
            <a:srgbClr val="C20303"/>
          </a:solidFill>
        </p:spPr>
      </p:sp>
      <p:grpSp>
        <p:nvGrpSpPr>
          <p:cNvPr name="Group 4" id="4"/>
          <p:cNvGrpSpPr/>
          <p:nvPr/>
        </p:nvGrpSpPr>
        <p:grpSpPr>
          <a:xfrm rot="0">
            <a:off x="12997683" y="0"/>
            <a:ext cx="5290317" cy="1830376"/>
            <a:chOff x="0" y="0"/>
            <a:chExt cx="7053756" cy="2440501"/>
          </a:xfrm>
        </p:grpSpPr>
        <p:sp>
          <p:nvSpPr>
            <p:cNvPr name="AutoShape 5" id="5"/>
            <p:cNvSpPr/>
            <p:nvPr/>
          </p:nvSpPr>
          <p:spPr>
            <a:xfrm rot="0">
              <a:off x="0" y="0"/>
              <a:ext cx="7053756" cy="2440501"/>
            </a:xfrm>
            <a:prstGeom prst="rect">
              <a:avLst/>
            </a:prstGeom>
            <a:solidFill>
              <a:srgbClr val="C20303"/>
            </a:solidFill>
          </p:spPr>
        </p:sp>
        <p:sp>
          <p:nvSpPr>
            <p:cNvPr name="TextBox 6" id="6"/>
            <p:cNvSpPr txBox="true"/>
            <p:nvPr/>
          </p:nvSpPr>
          <p:spPr>
            <a:xfrm rot="0">
              <a:off x="702223" y="351571"/>
              <a:ext cx="5649310" cy="166116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NEGATIVE RECIPROCITY</a:t>
              </a:r>
            </a:p>
          </p:txBody>
        </p:sp>
      </p:grpSp>
      <p:sp>
        <p:nvSpPr>
          <p:cNvPr name="TextBox 7" id="7"/>
          <p:cNvSpPr txBox="true"/>
          <p:nvPr/>
        </p:nvSpPr>
        <p:spPr>
          <a:xfrm rot="0">
            <a:off x="349994" y="622935"/>
            <a:ext cx="9722038" cy="906970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a:rPr>
              <a:t>Negative reciprocity refers to exchanges where </a:t>
            </a:r>
            <a:r>
              <a:rPr lang="en-US" sz="3600" spc="36">
                <a:solidFill>
                  <a:srgbClr val="FFFFFF"/>
                </a:solidFill>
                <a:latin typeface="Aileron Regular Bold"/>
              </a:rPr>
              <a:t>one or both participants act entirely in their own self-interest in pursuit of material advantage or profit</a:t>
            </a:r>
            <a:r>
              <a:rPr lang="en-US" sz="3600" spc="36">
                <a:solidFill>
                  <a:srgbClr val="FFFFFF"/>
                </a:solidFill>
                <a:latin typeface="Aileron Regular"/>
              </a:rPr>
              <a:t>. If generalized reciprocity tips the balance in favor of selfless giving without expectation of immediate receipt, then negative reciprocity does the opposite. It is an attempt to "</a:t>
            </a:r>
            <a:r>
              <a:rPr lang="en-US" sz="3600" spc="36">
                <a:solidFill>
                  <a:srgbClr val="FFFFFF"/>
                </a:solidFill>
                <a:latin typeface="Aileron Regular Bold"/>
              </a:rPr>
              <a:t>get something for nothing</a:t>
            </a:r>
            <a:r>
              <a:rPr lang="en-US" sz="3600" spc="36">
                <a:solidFill>
                  <a:srgbClr val="FFFFFF"/>
                </a:solidFill>
                <a:latin typeface="Aileron Regular"/>
              </a:rPr>
              <a:t>".</a:t>
            </a:r>
          </a:p>
          <a:p>
            <a:pPr>
              <a:lnSpc>
                <a:spcPts val="3960"/>
              </a:lnSpc>
            </a:pPr>
          </a:p>
          <a:p>
            <a:pPr>
              <a:lnSpc>
                <a:spcPts val="3960"/>
              </a:lnSpc>
            </a:pPr>
            <a:r>
              <a:rPr lang="en-US" sz="3600" spc="36">
                <a:solidFill>
                  <a:srgbClr val="FFFFFF"/>
                </a:solidFill>
                <a:latin typeface="Aileron Regular"/>
              </a:rPr>
              <a:t>Sahlins refers to this type of reciprocity as the "unsociable extreme" (1972: 195) because it occurs most often between strangers rather than friends or kin. It includes commercial barter, haggling, stealing, looting, raiding, or price-gouging. An example would be a banker who promises to invest your money, but steals it instead.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blipFill>
          <a:blip r:embed="rId2"/>
          <a:srcRect l="0" t="0" r="0" b="15572"/>
          <a:stretch>
            <a:fillRect/>
          </a:stretch>
        </a:blipFill>
      </p:bgPr>
    </p:bg>
    <p:spTree>
      <p:nvGrpSpPr>
        <p:cNvPr id="1" name=""/>
        <p:cNvGrpSpPr/>
        <p:nvPr/>
      </p:nvGrpSpPr>
      <p:grpSpPr>
        <a:xfrm>
          <a:off x="0" y="0"/>
          <a:ext cx="0" cy="0"/>
          <a:chOff x="0" y="0"/>
          <a:chExt cx="0" cy="0"/>
        </a:xfrm>
      </p:grpSpPr>
      <p:grpSp>
        <p:nvGrpSpPr>
          <p:cNvPr name="Group 2" id="2"/>
          <p:cNvGrpSpPr/>
          <p:nvPr/>
        </p:nvGrpSpPr>
        <p:grpSpPr>
          <a:xfrm rot="0">
            <a:off x="3189403" y="3315527"/>
            <a:ext cx="12118707" cy="3655947"/>
            <a:chOff x="0" y="0"/>
            <a:chExt cx="16158275" cy="4874596"/>
          </a:xfrm>
        </p:grpSpPr>
        <p:sp>
          <p:nvSpPr>
            <p:cNvPr name="AutoShape 3" id="3"/>
            <p:cNvSpPr/>
            <p:nvPr/>
          </p:nvSpPr>
          <p:spPr>
            <a:xfrm rot="0">
              <a:off x="0" y="0"/>
              <a:ext cx="16158275" cy="4874596"/>
            </a:xfrm>
            <a:prstGeom prst="rect">
              <a:avLst/>
            </a:prstGeom>
            <a:solidFill>
              <a:srgbClr val="C20303"/>
            </a:solidFill>
          </p:spPr>
        </p:sp>
        <p:sp>
          <p:nvSpPr>
            <p:cNvPr name="TextBox 4" id="4"/>
            <p:cNvSpPr txBox="true"/>
            <p:nvPr/>
          </p:nvSpPr>
          <p:spPr>
            <a:xfrm rot="0">
              <a:off x="773114" y="951791"/>
              <a:ext cx="14612047" cy="2999588"/>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eHRAF Workbook </a:t>
              </a:r>
            </a:p>
            <a:p>
              <a:pPr algn="ctr">
                <a:lnSpc>
                  <a:spcPts val="6378"/>
                </a:lnSpc>
              </a:pPr>
              <a:r>
                <a:rPr lang="en-US" sz="5600" spc="100">
                  <a:solidFill>
                    <a:srgbClr val="FFFFFF"/>
                  </a:solidFill>
                  <a:latin typeface="Aileron Regular Bold"/>
                </a:rPr>
                <a:t>ACTIVITY</a:t>
              </a:r>
            </a:p>
            <a:p>
              <a:pPr algn="ctr">
                <a:lnSpc>
                  <a:spcPts val="4787"/>
                </a:lnSpc>
              </a:pPr>
              <a:r>
                <a:rPr lang="en-US" sz="4200" spc="75">
                  <a:solidFill>
                    <a:srgbClr val="FFFFFF"/>
                  </a:solidFill>
                  <a:latin typeface="Aileron Regular"/>
                </a:rPr>
                <a:t>The Kula Ring</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6131" t="0" r="30547" b="0"/>
          <a:stretch>
            <a:fillRect/>
          </a:stretch>
        </p:blipFill>
        <p:spPr>
          <a:xfrm flipH="false" flipV="false" rot="0">
            <a:off x="0" y="0"/>
            <a:ext cx="9144000" cy="10287000"/>
          </a:xfrm>
          <a:prstGeom prst="rect">
            <a:avLst/>
          </a:prstGeom>
        </p:spPr>
      </p:pic>
      <p:sp>
        <p:nvSpPr>
          <p:cNvPr name="TextBox 3" id="3"/>
          <p:cNvSpPr txBox="true"/>
          <p:nvPr/>
        </p:nvSpPr>
        <p:spPr>
          <a:xfrm rot="0">
            <a:off x="9601839" y="2447869"/>
            <a:ext cx="8444678" cy="7124700"/>
          </a:xfrm>
          <a:prstGeom prst="rect">
            <a:avLst/>
          </a:prstGeom>
        </p:spPr>
        <p:txBody>
          <a:bodyPr anchor="t" rtlCol="false" tIns="0" lIns="0" bIns="0" rIns="0">
            <a:spAutoFit/>
          </a:bodyPr>
          <a:lstStyle/>
          <a:p>
            <a:pPr>
              <a:lnSpc>
                <a:spcPts val="4680"/>
              </a:lnSpc>
            </a:pPr>
            <a:r>
              <a:rPr lang="en-US" sz="3600" spc="288">
                <a:solidFill>
                  <a:srgbClr val="C20303"/>
                </a:solidFill>
                <a:latin typeface="Aileron Regular"/>
              </a:rPr>
              <a:t>The Trobriand Island</a:t>
            </a:r>
            <a:r>
              <a:rPr lang="en-US" sz="3600" spc="288">
                <a:solidFill>
                  <a:srgbClr val="C20303"/>
                </a:solidFill>
                <a:latin typeface="Aileron Regular"/>
              </a:rPr>
              <a:t>ers of Melanesia make a distinction between the practices of </a:t>
            </a:r>
            <a:r>
              <a:rPr lang="en-US" sz="3600" spc="288">
                <a:solidFill>
                  <a:srgbClr val="C20303"/>
                </a:solidFill>
                <a:latin typeface="Aileron Regular Bold"/>
              </a:rPr>
              <a:t>ceremonial gift exchange</a:t>
            </a:r>
            <a:r>
              <a:rPr lang="en-US" sz="3600" spc="288">
                <a:solidFill>
                  <a:srgbClr val="C20303"/>
                </a:solidFill>
                <a:latin typeface="Aileron Regular"/>
              </a:rPr>
              <a:t> and </a:t>
            </a:r>
            <a:r>
              <a:rPr lang="en-US" sz="3600" spc="288">
                <a:solidFill>
                  <a:srgbClr val="C20303"/>
                </a:solidFill>
                <a:latin typeface="Aileron Regular Bold"/>
              </a:rPr>
              <a:t>bartering for commodities</a:t>
            </a:r>
            <a:r>
              <a:rPr lang="en-US" sz="3600" spc="288">
                <a:solidFill>
                  <a:srgbClr val="C20303"/>
                </a:solidFill>
                <a:latin typeface="Aileron Regular"/>
              </a:rPr>
              <a:t>. </a:t>
            </a:r>
          </a:p>
          <a:p>
            <a:pPr>
              <a:lnSpc>
                <a:spcPts val="4680"/>
              </a:lnSpc>
            </a:pPr>
          </a:p>
          <a:p>
            <a:pPr>
              <a:lnSpc>
                <a:spcPts val="4680"/>
              </a:lnSpc>
            </a:pPr>
            <a:r>
              <a:rPr lang="en-US" sz="3600" spc="288">
                <a:solidFill>
                  <a:srgbClr val="C20303"/>
                </a:solidFill>
                <a:latin typeface="Aileron Regular"/>
              </a:rPr>
              <a:t>Anthropologist </a:t>
            </a:r>
            <a:r>
              <a:rPr lang="en-US" sz="3600" spc="288">
                <a:solidFill>
                  <a:srgbClr val="C20303"/>
                </a:solidFill>
                <a:latin typeface="Aileron Regular Bold"/>
              </a:rPr>
              <a:t>Bronisław Malinowski</a:t>
            </a:r>
            <a:r>
              <a:rPr lang="en-US" sz="3600" spc="288">
                <a:solidFill>
                  <a:srgbClr val="C20303"/>
                </a:solidFill>
                <a:latin typeface="Aileron Regular"/>
              </a:rPr>
              <a:t> famously detailed these two types of exchange in Trobriand society. In this activity, you will compare and contrast two Trobriand practices of reciprocity.</a:t>
            </a:r>
          </a:p>
        </p:txBody>
      </p:sp>
      <p:sp>
        <p:nvSpPr>
          <p:cNvPr name="TextBox 4" id="4"/>
          <p:cNvSpPr txBox="true"/>
          <p:nvPr/>
        </p:nvSpPr>
        <p:spPr>
          <a:xfrm rot="0">
            <a:off x="9601839" y="371434"/>
            <a:ext cx="8444678" cy="1680210"/>
          </a:xfrm>
          <a:prstGeom prst="rect">
            <a:avLst/>
          </a:prstGeom>
        </p:spPr>
        <p:txBody>
          <a:bodyPr anchor="t" rtlCol="false" tIns="0" lIns="0" bIns="0" rIns="0">
            <a:spAutoFit/>
          </a:bodyPr>
          <a:lstStyle/>
          <a:p>
            <a:pPr algn="r">
              <a:lnSpc>
                <a:spcPts val="6719"/>
              </a:lnSpc>
            </a:pPr>
            <a:r>
              <a:rPr lang="en-US" sz="4800" spc="192">
                <a:solidFill>
                  <a:srgbClr val="C20303"/>
                </a:solidFill>
                <a:latin typeface="Aileron Regular Bold"/>
              </a:rPr>
              <a:t>TROBRIAND ISLANDS</a:t>
            </a:r>
          </a:p>
          <a:p>
            <a:pPr algn="r">
              <a:lnSpc>
                <a:spcPts val="6719"/>
              </a:lnSpc>
            </a:pPr>
            <a:r>
              <a:rPr lang="en-US" sz="4800" spc="192">
                <a:solidFill>
                  <a:srgbClr val="C20303"/>
                </a:solidFill>
                <a:latin typeface="Aileron Regular Bold"/>
              </a:rPr>
              <a:t>Melanesia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916" r="0" b="23200"/>
          <a:stretch>
            <a:fillRect/>
          </a:stretch>
        </p:blipFill>
        <p:spPr>
          <a:xfrm flipH="false" flipV="false" rot="0">
            <a:off x="9144000" y="0"/>
            <a:ext cx="9144000" cy="10287000"/>
          </a:xfrm>
          <a:prstGeom prst="rect">
            <a:avLst/>
          </a:prstGeom>
        </p:spPr>
      </p:pic>
      <p:grpSp>
        <p:nvGrpSpPr>
          <p:cNvPr name="Group 3" id="3"/>
          <p:cNvGrpSpPr/>
          <p:nvPr/>
        </p:nvGrpSpPr>
        <p:grpSpPr>
          <a:xfrm rot="0">
            <a:off x="14964426" y="0"/>
            <a:ext cx="3323574" cy="1129336"/>
            <a:chOff x="0" y="0"/>
            <a:chExt cx="4431431" cy="1505782"/>
          </a:xfrm>
        </p:grpSpPr>
        <p:sp>
          <p:nvSpPr>
            <p:cNvPr name="AutoShape 4" id="4"/>
            <p:cNvSpPr/>
            <p:nvPr/>
          </p:nvSpPr>
          <p:spPr>
            <a:xfrm rot="0">
              <a:off x="0" y="0"/>
              <a:ext cx="4431431" cy="1505782"/>
            </a:xfrm>
            <a:prstGeom prst="rect">
              <a:avLst/>
            </a:prstGeom>
            <a:solidFill>
              <a:srgbClr val="DF0000"/>
            </a:solidFill>
          </p:spPr>
        </p:sp>
        <p:sp>
          <p:nvSpPr>
            <p:cNvPr name="TextBox 5" id="5"/>
            <p:cNvSpPr txBox="true"/>
            <p:nvPr/>
          </p:nvSpPr>
          <p:spPr>
            <a:xfrm rot="0">
              <a:off x="441163" y="370621"/>
              <a:ext cx="3549106"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PART 1</a:t>
              </a:r>
            </a:p>
          </p:txBody>
        </p:sp>
      </p:grpSp>
      <p:sp>
        <p:nvSpPr>
          <p:cNvPr name="TextBox 6" id="6"/>
          <p:cNvSpPr txBox="true"/>
          <p:nvPr/>
        </p:nvSpPr>
        <p:spPr>
          <a:xfrm rot="0">
            <a:off x="269278" y="2254645"/>
            <a:ext cx="8444678" cy="1775460"/>
          </a:xfrm>
          <a:prstGeom prst="rect">
            <a:avLst/>
          </a:prstGeom>
        </p:spPr>
        <p:txBody>
          <a:bodyPr anchor="t" rtlCol="false" tIns="0" lIns="0" bIns="0" rIns="0">
            <a:spAutoFit/>
          </a:bodyPr>
          <a:lstStyle/>
          <a:p>
            <a:pPr>
              <a:lnSpc>
                <a:spcPts val="4680"/>
              </a:lnSpc>
            </a:pPr>
            <a:r>
              <a:rPr lang="en-US" sz="3600" spc="288">
                <a:solidFill>
                  <a:srgbClr val="C20303"/>
                </a:solidFill>
                <a:latin typeface="Aileron Regular"/>
              </a:rPr>
              <a:t>Begin by learning more about the </a:t>
            </a:r>
            <a:r>
              <a:rPr lang="en-US" sz="3600" spc="288">
                <a:solidFill>
                  <a:srgbClr val="C20303"/>
                </a:solidFill>
                <a:latin typeface="Aileron Regular Bold"/>
              </a:rPr>
              <a:t>Trobriand Islanders.</a:t>
            </a:r>
            <a:r>
              <a:rPr lang="en-US" sz="3600" spc="288">
                <a:solidFill>
                  <a:srgbClr val="C20303"/>
                </a:solidFill>
                <a:latin typeface="Aileron Regular"/>
              </a:rPr>
              <a:t> First, read the eHRAF Culture Summary:</a:t>
            </a:r>
          </a:p>
        </p:txBody>
      </p:sp>
      <p:sp>
        <p:nvSpPr>
          <p:cNvPr name="TextBox 7" id="7"/>
          <p:cNvSpPr txBox="true"/>
          <p:nvPr/>
        </p:nvSpPr>
        <p:spPr>
          <a:xfrm rot="0">
            <a:off x="269278" y="6888480"/>
            <a:ext cx="8444678" cy="2369820"/>
          </a:xfrm>
          <a:prstGeom prst="rect">
            <a:avLst/>
          </a:prstGeom>
        </p:spPr>
        <p:txBody>
          <a:bodyPr anchor="t" rtlCol="false" tIns="0" lIns="0" bIns="0" rIns="0">
            <a:spAutoFit/>
          </a:bodyPr>
          <a:lstStyle/>
          <a:p>
            <a:pPr>
              <a:lnSpc>
                <a:spcPts val="4680"/>
              </a:lnSpc>
            </a:pPr>
            <a:r>
              <a:rPr lang="en-US" sz="3600" spc="288">
                <a:solidFill>
                  <a:srgbClr val="C20303"/>
                </a:solidFill>
                <a:latin typeface="Aileron Regular"/>
              </a:rPr>
              <a:t>T</a:t>
            </a:r>
            <a:r>
              <a:rPr lang="en-US" sz="3600" spc="288">
                <a:solidFill>
                  <a:srgbClr val="C20303"/>
                </a:solidFill>
                <a:latin typeface="Aileron Regular"/>
              </a:rPr>
              <a:t>hen, write a brief description of the Trobriands indicating any significant cultu</a:t>
            </a:r>
            <a:r>
              <a:rPr lang="en-US" sz="3600" spc="288">
                <a:solidFill>
                  <a:srgbClr val="C20303"/>
                </a:solidFill>
                <a:latin typeface="Aileron Regular"/>
              </a:rPr>
              <a:t>ra</a:t>
            </a:r>
            <a:r>
              <a:rPr lang="en-US" sz="3600" spc="288">
                <a:solidFill>
                  <a:srgbClr val="C20303"/>
                </a:solidFill>
                <a:latin typeface="Aileron Regular"/>
              </a:rPr>
              <a:t>l</a:t>
            </a:r>
            <a:r>
              <a:rPr lang="en-US" sz="3600" spc="288">
                <a:solidFill>
                  <a:srgbClr val="C20303"/>
                </a:solidFill>
                <a:latin typeface="Aileron Regular"/>
              </a:rPr>
              <a:t> </a:t>
            </a:r>
            <a:r>
              <a:rPr lang="en-US" sz="3600" spc="288">
                <a:solidFill>
                  <a:srgbClr val="C20303"/>
                </a:solidFill>
                <a:latin typeface="Aileron Regular"/>
              </a:rPr>
              <a:t>e</a:t>
            </a:r>
            <a:r>
              <a:rPr lang="en-US" sz="3600" spc="288">
                <a:solidFill>
                  <a:srgbClr val="C20303"/>
                </a:solidFill>
                <a:latin typeface="Aileron Regular"/>
              </a:rPr>
              <a:t>l</a:t>
            </a:r>
            <a:r>
              <a:rPr lang="en-US" sz="3600" spc="288">
                <a:solidFill>
                  <a:srgbClr val="C20303"/>
                </a:solidFill>
                <a:latin typeface="Aileron Regular"/>
              </a:rPr>
              <a:t>eme</a:t>
            </a:r>
            <a:r>
              <a:rPr lang="en-US" sz="3600" spc="288">
                <a:solidFill>
                  <a:srgbClr val="C20303"/>
                </a:solidFill>
                <a:latin typeface="Aileron Regular"/>
              </a:rPr>
              <a:t>n</a:t>
            </a:r>
            <a:r>
              <a:rPr lang="en-US" sz="3600" spc="288">
                <a:solidFill>
                  <a:srgbClr val="C20303"/>
                </a:solidFill>
                <a:latin typeface="Aileron Regular"/>
              </a:rPr>
              <a:t>t</a:t>
            </a:r>
            <a:r>
              <a:rPr lang="en-US" sz="3600" spc="288">
                <a:solidFill>
                  <a:srgbClr val="C20303"/>
                </a:solidFill>
                <a:latin typeface="Aileron Regular"/>
              </a:rPr>
              <a:t>s </a:t>
            </a:r>
            <a:r>
              <a:rPr lang="en-US" sz="3600" spc="288">
                <a:solidFill>
                  <a:srgbClr val="C20303"/>
                </a:solidFill>
                <a:latin typeface="Aileron Regular"/>
              </a:rPr>
              <a:t>that stand out to you.</a:t>
            </a:r>
          </a:p>
        </p:txBody>
      </p:sp>
      <p:sp>
        <p:nvSpPr>
          <p:cNvPr name="TextBox 8" id="8"/>
          <p:cNvSpPr txBox="true"/>
          <p:nvPr/>
        </p:nvSpPr>
        <p:spPr>
          <a:xfrm rot="0">
            <a:off x="269278" y="469418"/>
            <a:ext cx="8444678" cy="826770"/>
          </a:xfrm>
          <a:prstGeom prst="rect">
            <a:avLst/>
          </a:prstGeom>
        </p:spPr>
        <p:txBody>
          <a:bodyPr anchor="t" rtlCol="false" tIns="0" lIns="0" bIns="0" rIns="0">
            <a:spAutoFit/>
          </a:bodyPr>
          <a:lstStyle/>
          <a:p>
            <a:pPr>
              <a:lnSpc>
                <a:spcPts val="6719"/>
              </a:lnSpc>
            </a:pPr>
            <a:r>
              <a:rPr lang="en-US" sz="4800" spc="192">
                <a:solidFill>
                  <a:srgbClr val="C20303"/>
                </a:solidFill>
                <a:latin typeface="Aileron Regular Bold"/>
              </a:rPr>
              <a:t>Trobriand Islanders (OL06)</a:t>
            </a:r>
          </a:p>
        </p:txBody>
      </p:sp>
      <p:grpSp>
        <p:nvGrpSpPr>
          <p:cNvPr name="Group 9" id="9"/>
          <p:cNvGrpSpPr/>
          <p:nvPr/>
        </p:nvGrpSpPr>
        <p:grpSpPr>
          <a:xfrm rot="0">
            <a:off x="269278" y="4967654"/>
            <a:ext cx="8237853" cy="975360"/>
            <a:chOff x="0" y="0"/>
            <a:chExt cx="10983804" cy="1300480"/>
          </a:xfrm>
        </p:grpSpPr>
        <p:sp>
          <p:nvSpPr>
            <p:cNvPr name="TextBox 10" id="10"/>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u="sng">
                  <a:solidFill>
                    <a:srgbClr val="C20303"/>
                  </a:solidFill>
                  <a:latin typeface="Aileron Regular"/>
                </a:rPr>
                <a:t>https://ehrafworldcultures.yale.edu/document?id=ol06-000</a:t>
              </a:r>
            </a:p>
          </p:txBody>
        </p:sp>
        <p:sp>
          <p:nvSpPr>
            <p:cNvPr name="TextBox 11" id="11"/>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9525"/>
            <a:ext cx="3995712" cy="1037896"/>
            <a:chOff x="0" y="0"/>
            <a:chExt cx="5327616" cy="1383862"/>
          </a:xfrm>
        </p:grpSpPr>
        <p:sp>
          <p:nvSpPr>
            <p:cNvPr name="AutoShape 3" id="3"/>
            <p:cNvSpPr/>
            <p:nvPr/>
          </p:nvSpPr>
          <p:spPr>
            <a:xfrm rot="0">
              <a:off x="0" y="0"/>
              <a:ext cx="5327616" cy="1383862"/>
            </a:xfrm>
            <a:prstGeom prst="rect">
              <a:avLst/>
            </a:prstGeom>
            <a:solidFill>
              <a:srgbClr val="C20303"/>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pic>
        <p:nvPicPr>
          <p:cNvPr name="Picture 5" id="5"/>
          <p:cNvPicPr>
            <a:picLocks noChangeAspect="true"/>
          </p:cNvPicPr>
          <p:nvPr/>
        </p:nvPicPr>
        <p:blipFill>
          <a:blip r:embed="rId2"/>
          <a:srcRect l="0" t="0" r="0" b="0"/>
          <a:stretch>
            <a:fillRect/>
          </a:stretch>
        </p:blipFill>
        <p:spPr>
          <a:xfrm flipH="false" flipV="false" rot="0">
            <a:off x="0" y="4974727"/>
            <a:ext cx="18288000" cy="8842417"/>
          </a:xfrm>
          <a:prstGeom prst="rect">
            <a:avLst/>
          </a:prstGeom>
        </p:spPr>
      </p:pic>
      <p:grpSp>
        <p:nvGrpSpPr>
          <p:cNvPr name="Group 6" id="6"/>
          <p:cNvGrpSpPr/>
          <p:nvPr/>
        </p:nvGrpSpPr>
        <p:grpSpPr>
          <a:xfrm rot="6593844">
            <a:off x="15843452" y="7317129"/>
            <a:ext cx="2232517" cy="543326"/>
            <a:chOff x="0" y="0"/>
            <a:chExt cx="2087362" cy="508000"/>
          </a:xfrm>
        </p:grpSpPr>
        <p:sp>
          <p:nvSpPr>
            <p:cNvPr name="Freeform 7" id="7"/>
            <p:cNvSpPr/>
            <p:nvPr/>
          </p:nvSpPr>
          <p:spPr>
            <a:xfrm>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8" id="8"/>
            <p:cNvSpPr/>
            <p:nvPr/>
          </p:nvSpPr>
          <p:spPr>
            <a:xfrm>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
        <p:nvSpPr>
          <p:cNvPr name="TextBox 9" id="9"/>
          <p:cNvSpPr txBox="true"/>
          <p:nvPr/>
        </p:nvSpPr>
        <p:spPr>
          <a:xfrm rot="0">
            <a:off x="1232198" y="2532907"/>
            <a:ext cx="17648215" cy="506730"/>
          </a:xfrm>
          <a:prstGeom prst="rect">
            <a:avLst/>
          </a:prstGeom>
        </p:spPr>
        <p:txBody>
          <a:bodyPr anchor="t" rtlCol="false" tIns="0" lIns="0" bIns="0" rIns="0">
            <a:spAutoFit/>
          </a:bodyPr>
          <a:lstStyle/>
          <a:p>
            <a:pPr>
              <a:lnSpc>
                <a:spcPts val="4000"/>
              </a:lnSpc>
            </a:pPr>
            <a:r>
              <a:rPr lang="en-US" sz="3200" spc="83">
                <a:solidFill>
                  <a:srgbClr val="C20303"/>
                </a:solidFill>
                <a:latin typeface="Aileron Regular"/>
              </a:rPr>
              <a:t>For example:</a:t>
            </a:r>
          </a:p>
        </p:txBody>
      </p:sp>
      <p:sp>
        <p:nvSpPr>
          <p:cNvPr name="TextBox 10" id="10"/>
          <p:cNvSpPr txBox="true"/>
          <p:nvPr/>
        </p:nvSpPr>
        <p:spPr>
          <a:xfrm rot="0">
            <a:off x="1232198" y="1354563"/>
            <a:ext cx="15092163" cy="906145"/>
          </a:xfrm>
          <a:prstGeom prst="rect">
            <a:avLst/>
          </a:prstGeom>
        </p:spPr>
        <p:txBody>
          <a:bodyPr anchor="t" rtlCol="false" tIns="0" lIns="0" bIns="0" rIns="0">
            <a:spAutoFit/>
          </a:bodyPr>
          <a:lstStyle/>
          <a:p>
            <a:pPr>
              <a:lnSpc>
                <a:spcPts val="3520"/>
              </a:lnSpc>
            </a:pPr>
            <a:r>
              <a:rPr lang="en-US" sz="3200">
                <a:solidFill>
                  <a:srgbClr val="C20303"/>
                </a:solidFill>
                <a:latin typeface="Aileron Heavy"/>
              </a:rPr>
              <a:t>First, follow the permalinks provided in the activities below to get to the relevant documents.</a:t>
            </a:r>
          </a:p>
        </p:txBody>
      </p:sp>
      <p:sp>
        <p:nvSpPr>
          <p:cNvPr name="TextBox 11" id="11"/>
          <p:cNvSpPr txBox="true"/>
          <p:nvPr/>
        </p:nvSpPr>
        <p:spPr>
          <a:xfrm rot="0">
            <a:off x="3066023" y="3345769"/>
            <a:ext cx="12155954" cy="411543"/>
          </a:xfrm>
          <a:prstGeom prst="rect">
            <a:avLst/>
          </a:prstGeom>
        </p:spPr>
        <p:txBody>
          <a:bodyPr anchor="t" rtlCol="false" tIns="0" lIns="0" bIns="0" rIns="0">
            <a:spAutoFit/>
          </a:bodyPr>
          <a:lstStyle/>
          <a:p>
            <a:pPr>
              <a:lnSpc>
                <a:spcPts val="3072"/>
              </a:lnSpc>
            </a:pPr>
            <a:r>
              <a:rPr lang="en-US" sz="3200" u="sng">
                <a:solidFill>
                  <a:srgbClr val="C20303"/>
                </a:solidFill>
                <a:latin typeface="Aileron Heavy"/>
              </a:rPr>
              <a:t>https://ehrafworldcultures.yale.edu/document?id=fo04-003</a:t>
            </a:r>
          </a:p>
        </p:txBody>
      </p:sp>
      <p:sp>
        <p:nvSpPr>
          <p:cNvPr name="TextBox 12" id="12"/>
          <p:cNvSpPr txBox="true"/>
          <p:nvPr/>
        </p:nvSpPr>
        <p:spPr>
          <a:xfrm rot="0">
            <a:off x="1232198" y="4187224"/>
            <a:ext cx="17648215" cy="411543"/>
          </a:xfrm>
          <a:prstGeom prst="rect">
            <a:avLst/>
          </a:prstGeom>
        </p:spPr>
        <p:txBody>
          <a:bodyPr anchor="t" rtlCol="false" tIns="0" lIns="0" bIns="0" rIns="0">
            <a:spAutoFit/>
          </a:bodyPr>
          <a:lstStyle/>
          <a:p>
            <a:pPr>
              <a:lnSpc>
                <a:spcPts val="3072"/>
              </a:lnSpc>
            </a:pPr>
            <a:r>
              <a:rPr lang="en-US" sz="3200">
                <a:solidFill>
                  <a:srgbClr val="C20303"/>
                </a:solidFill>
                <a:latin typeface="Aileron Heavy"/>
              </a:rPr>
              <a:t>Then, use the Page List dropdown menu to navigate to the required page(s). </a:t>
            </a:r>
          </a:p>
        </p:txBody>
      </p:sp>
      <p:sp>
        <p:nvSpPr>
          <p:cNvPr name="TextBox 13" id="13"/>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C20303"/>
                </a:solidFill>
                <a:latin typeface="Aileron Heavy"/>
              </a:rPr>
              <a:t>To read documents or pages in eHRAF:</a:t>
            </a:r>
          </a:p>
        </p:txBody>
      </p:sp>
      <p:sp>
        <p:nvSpPr>
          <p:cNvPr name="TextBox 14" id="14"/>
          <p:cNvSpPr txBox="true"/>
          <p:nvPr/>
        </p:nvSpPr>
        <p:spPr>
          <a:xfrm rot="0">
            <a:off x="2355312" y="3345769"/>
            <a:ext cx="550108" cy="411543"/>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516" r="0" b="516"/>
          <a:stretch>
            <a:fillRect/>
          </a:stretch>
        </p:blipFill>
        <p:spPr>
          <a:xfrm flipH="false" flipV="false" rot="0">
            <a:off x="0" y="5887302"/>
            <a:ext cx="18288000" cy="10664233"/>
          </a:xfrm>
          <a:prstGeom prst="rect">
            <a:avLst/>
          </a:prstGeom>
        </p:spPr>
      </p:pic>
      <p:grpSp>
        <p:nvGrpSpPr>
          <p:cNvPr name="Group 3" id="3"/>
          <p:cNvGrpSpPr/>
          <p:nvPr/>
        </p:nvGrpSpPr>
        <p:grpSpPr>
          <a:xfrm rot="0">
            <a:off x="14292288" y="0"/>
            <a:ext cx="3995712" cy="1037896"/>
            <a:chOff x="0" y="0"/>
            <a:chExt cx="5327616" cy="1383862"/>
          </a:xfrm>
        </p:grpSpPr>
        <p:sp>
          <p:nvSpPr>
            <p:cNvPr name="AutoShape 4" id="4"/>
            <p:cNvSpPr/>
            <p:nvPr/>
          </p:nvSpPr>
          <p:spPr>
            <a:xfrm rot="0">
              <a:off x="0" y="0"/>
              <a:ext cx="5327616" cy="1383862"/>
            </a:xfrm>
            <a:prstGeom prst="rect">
              <a:avLst/>
            </a:prstGeom>
            <a:solidFill>
              <a:srgbClr val="C20303"/>
            </a:solidFill>
          </p:spPr>
        </p:sp>
        <p:sp>
          <p:nvSpPr>
            <p:cNvPr name="TextBox 5" id="5"/>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sp>
        <p:nvSpPr>
          <p:cNvPr name="TextBox 6" id="6"/>
          <p:cNvSpPr txBox="true"/>
          <p:nvPr/>
        </p:nvSpPr>
        <p:spPr>
          <a:xfrm rot="0">
            <a:off x="1232198" y="1131043"/>
            <a:ext cx="15092163" cy="1353185"/>
          </a:xfrm>
          <a:prstGeom prst="rect">
            <a:avLst/>
          </a:prstGeom>
        </p:spPr>
        <p:txBody>
          <a:bodyPr anchor="t" rtlCol="false" tIns="0" lIns="0" bIns="0" rIns="0">
            <a:spAutoFit/>
          </a:bodyPr>
          <a:lstStyle/>
          <a:p>
            <a:pPr>
              <a:lnSpc>
                <a:spcPts val="3520"/>
              </a:lnSpc>
            </a:pPr>
            <a:r>
              <a:rPr lang="en-US" sz="3200">
                <a:solidFill>
                  <a:srgbClr val="C20303"/>
                </a:solidFill>
                <a:latin typeface="Aileron Regular"/>
              </a:rPr>
              <a:t>Follow these steps if you are having trouble with permalinks from off campus while using a proxy or VPN service, or if you have been provided with a HRAF-issued username and password.</a:t>
            </a:r>
          </a:p>
        </p:txBody>
      </p:sp>
      <p:sp>
        <p:nvSpPr>
          <p:cNvPr name="TextBox 7" id="7"/>
          <p:cNvSpPr txBox="true"/>
          <p:nvPr/>
        </p:nvSpPr>
        <p:spPr>
          <a:xfrm rot="0">
            <a:off x="1232198" y="4108642"/>
            <a:ext cx="12326597"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C20303"/>
                </a:solidFill>
                <a:latin typeface="Aileron Heavy"/>
              </a:rPr>
              <a:t>Enter the author's last name into the Filter Index box.</a:t>
            </a:r>
          </a:p>
        </p:txBody>
      </p:sp>
      <p:sp>
        <p:nvSpPr>
          <p:cNvPr name="TextBox 8" id="8"/>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C20303"/>
                </a:solidFill>
                <a:latin typeface="Aileron Heavy"/>
              </a:rPr>
              <a:t>Finding documents without permalinks</a:t>
            </a:r>
          </a:p>
        </p:txBody>
      </p:sp>
      <p:sp>
        <p:nvSpPr>
          <p:cNvPr name="TextBox 9" id="9"/>
          <p:cNvSpPr txBox="true"/>
          <p:nvPr/>
        </p:nvSpPr>
        <p:spPr>
          <a:xfrm rot="0">
            <a:off x="1232198" y="2764478"/>
            <a:ext cx="15364529"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C20303"/>
                </a:solidFill>
                <a:latin typeface="Aileron Heavy"/>
              </a:rPr>
              <a:t>Sign in via your library proxy or VPN, or using the HRAF-issued credentials.</a:t>
            </a:r>
          </a:p>
        </p:txBody>
      </p:sp>
      <p:sp>
        <p:nvSpPr>
          <p:cNvPr name="TextBox 10" id="10"/>
          <p:cNvSpPr txBox="true"/>
          <p:nvPr/>
        </p:nvSpPr>
        <p:spPr>
          <a:xfrm rot="0">
            <a:off x="1232198" y="4780724"/>
            <a:ext cx="15490435" cy="801751"/>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C20303"/>
                </a:solidFill>
                <a:latin typeface="Aileron Heavy"/>
              </a:rPr>
              <a:t>Click on the required title to access the document, then select the page number from the Page List dropdown menu as shown above.</a:t>
            </a:r>
          </a:p>
        </p:txBody>
      </p:sp>
      <p:sp>
        <p:nvSpPr>
          <p:cNvPr name="TextBox 11" id="11"/>
          <p:cNvSpPr txBox="true"/>
          <p:nvPr/>
        </p:nvSpPr>
        <p:spPr>
          <a:xfrm rot="0">
            <a:off x="1232198" y="3436560"/>
            <a:ext cx="12326597"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C20303"/>
                </a:solidFill>
                <a:latin typeface="Aileron Heavy"/>
              </a:rPr>
              <a:t>Go to the Browse Documents tab.</a:t>
            </a:r>
          </a:p>
        </p:txBody>
      </p:sp>
      <p:grpSp>
        <p:nvGrpSpPr>
          <p:cNvPr name="Group 12" id="12"/>
          <p:cNvGrpSpPr/>
          <p:nvPr/>
        </p:nvGrpSpPr>
        <p:grpSpPr>
          <a:xfrm rot="-8681848">
            <a:off x="11967471" y="7275227"/>
            <a:ext cx="2232517" cy="543326"/>
            <a:chOff x="0" y="0"/>
            <a:chExt cx="2087362" cy="508000"/>
          </a:xfrm>
        </p:grpSpPr>
        <p:sp>
          <p:nvSpPr>
            <p:cNvPr name="Freeform 13" id="13"/>
            <p:cNvSpPr/>
            <p:nvPr/>
          </p:nvSpPr>
          <p:spPr>
            <a:xfrm>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4" id="14"/>
            <p:cNvSpPr/>
            <p:nvPr/>
          </p:nvSpPr>
          <p:spPr>
            <a:xfrm>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3348" t="182" r="3626" b="10198"/>
          <a:stretch>
            <a:fillRect/>
          </a:stretch>
        </p:blipFill>
        <p:spPr>
          <a:xfrm flipH="false" flipV="false" rot="0">
            <a:off x="0" y="0"/>
            <a:ext cx="8085475" cy="10287000"/>
          </a:xfrm>
          <a:prstGeom prst="rect">
            <a:avLst/>
          </a:prstGeom>
        </p:spPr>
      </p:pic>
      <p:sp>
        <p:nvSpPr>
          <p:cNvPr name="AutoShape 3" id="3"/>
          <p:cNvSpPr/>
          <p:nvPr/>
        </p:nvSpPr>
        <p:spPr>
          <a:xfrm rot="-10800000">
            <a:off x="8085475" y="0"/>
            <a:ext cx="10202525" cy="10287000"/>
          </a:xfrm>
          <a:prstGeom prst="rect">
            <a:avLst/>
          </a:prstGeom>
          <a:solidFill>
            <a:srgbClr val="C20303"/>
          </a:solidFill>
        </p:spPr>
      </p:sp>
      <p:grpSp>
        <p:nvGrpSpPr>
          <p:cNvPr name="Group 4" id="4"/>
          <p:cNvGrpSpPr/>
          <p:nvPr/>
        </p:nvGrpSpPr>
        <p:grpSpPr>
          <a:xfrm rot="0">
            <a:off x="0" y="0"/>
            <a:ext cx="3323574" cy="1129336"/>
            <a:chOff x="0" y="0"/>
            <a:chExt cx="4431431" cy="1505782"/>
          </a:xfrm>
        </p:grpSpPr>
        <p:sp>
          <p:nvSpPr>
            <p:cNvPr name="AutoShape 5" id="5"/>
            <p:cNvSpPr/>
            <p:nvPr/>
          </p:nvSpPr>
          <p:spPr>
            <a:xfrm rot="0">
              <a:off x="0" y="0"/>
              <a:ext cx="4431431" cy="1505782"/>
            </a:xfrm>
            <a:prstGeom prst="rect">
              <a:avLst/>
            </a:prstGeom>
            <a:solidFill>
              <a:srgbClr val="C20303"/>
            </a:solidFill>
          </p:spPr>
        </p:sp>
        <p:sp>
          <p:nvSpPr>
            <p:cNvPr name="TextBox 6" id="6"/>
            <p:cNvSpPr txBox="true"/>
            <p:nvPr/>
          </p:nvSpPr>
          <p:spPr>
            <a:xfrm rot="0">
              <a:off x="441163" y="370621"/>
              <a:ext cx="3549106"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PART 2</a:t>
              </a:r>
            </a:p>
          </p:txBody>
        </p:sp>
      </p:grpSp>
      <p:sp>
        <p:nvSpPr>
          <p:cNvPr name="TextBox 7" id="7"/>
          <p:cNvSpPr txBox="true"/>
          <p:nvPr/>
        </p:nvSpPr>
        <p:spPr>
          <a:xfrm rot="0">
            <a:off x="8378756" y="2030696"/>
            <a:ext cx="9759099" cy="3301365"/>
          </a:xfrm>
          <a:prstGeom prst="rect">
            <a:avLst/>
          </a:prstGeom>
        </p:spPr>
        <p:txBody>
          <a:bodyPr anchor="t" rtlCol="false" tIns="0" lIns="0" bIns="0" rIns="0">
            <a:spAutoFit/>
          </a:bodyPr>
          <a:lstStyle/>
          <a:p>
            <a:pPr>
              <a:lnSpc>
                <a:spcPts val="4320"/>
              </a:lnSpc>
            </a:pPr>
            <a:r>
              <a:rPr lang="en-US" sz="3600" spc="288">
                <a:solidFill>
                  <a:srgbClr val="FFFFFF"/>
                </a:solidFill>
                <a:latin typeface="Aileron Regular"/>
              </a:rPr>
              <a:t>Read the following selected passages from Malinowski’s ethnography, </a:t>
            </a:r>
            <a:r>
              <a:rPr lang="en-US" sz="3600" spc="288">
                <a:solidFill>
                  <a:srgbClr val="FFFFFF"/>
                </a:solidFill>
                <a:latin typeface="Aileron Regular Italics"/>
              </a:rPr>
              <a:t>Argonauts of the Western Pacific</a:t>
            </a:r>
            <a:r>
              <a:rPr lang="en-US" sz="3600" spc="288">
                <a:solidFill>
                  <a:srgbClr val="FFFFFF"/>
                </a:solidFill>
                <a:latin typeface="Aileron Regular"/>
              </a:rPr>
              <a:t> (1922). </a:t>
            </a:r>
          </a:p>
          <a:p>
            <a:pPr>
              <a:lnSpc>
                <a:spcPts val="4320"/>
              </a:lnSpc>
            </a:pPr>
          </a:p>
          <a:p>
            <a:pPr>
              <a:lnSpc>
                <a:spcPts val="4320"/>
              </a:lnSpc>
            </a:pPr>
            <a:r>
              <a:rPr lang="en-US" sz="3600" spc="288">
                <a:solidFill>
                  <a:srgbClr val="FFFFFF"/>
                </a:solidFill>
                <a:latin typeface="Aileron Regular"/>
              </a:rPr>
              <a:t>Then, answer the questions about the different types of exchange.</a:t>
            </a:r>
          </a:p>
        </p:txBody>
      </p:sp>
      <p:sp>
        <p:nvSpPr>
          <p:cNvPr name="TextBox 8" id="8"/>
          <p:cNvSpPr txBox="true"/>
          <p:nvPr/>
        </p:nvSpPr>
        <p:spPr>
          <a:xfrm rot="0">
            <a:off x="9144000" y="567690"/>
            <a:ext cx="8444678" cy="826770"/>
          </a:xfrm>
          <a:prstGeom prst="rect">
            <a:avLst/>
          </a:prstGeom>
        </p:spPr>
        <p:txBody>
          <a:bodyPr anchor="t" rtlCol="false" tIns="0" lIns="0" bIns="0" rIns="0">
            <a:spAutoFit/>
          </a:bodyPr>
          <a:lstStyle/>
          <a:p>
            <a:pPr algn="r">
              <a:lnSpc>
                <a:spcPts val="6719"/>
              </a:lnSpc>
            </a:pPr>
            <a:r>
              <a:rPr lang="en-US" sz="4800" spc="192">
                <a:solidFill>
                  <a:srgbClr val="FFFFFF"/>
                </a:solidFill>
                <a:latin typeface="Aileron Regular Bold"/>
              </a:rPr>
              <a:t>KULA vs. GIMWALI</a:t>
            </a:r>
          </a:p>
        </p:txBody>
      </p:sp>
      <p:grpSp>
        <p:nvGrpSpPr>
          <p:cNvPr name="Group 9" id="9"/>
          <p:cNvGrpSpPr/>
          <p:nvPr/>
        </p:nvGrpSpPr>
        <p:grpSpPr>
          <a:xfrm rot="0">
            <a:off x="8653345" y="5905979"/>
            <a:ext cx="9209922" cy="1097280"/>
            <a:chOff x="0" y="0"/>
            <a:chExt cx="12279896" cy="1463040"/>
          </a:xfrm>
        </p:grpSpPr>
        <p:sp>
          <p:nvSpPr>
            <p:cNvPr name="TextBox 10" id="10"/>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FFFFFF"/>
                  </a:solidFill>
                  <a:latin typeface="Aileron Regular"/>
                </a:rPr>
                <a:t>https://ehrafworldcultures.yale.edu/document?id=ol06-001</a:t>
              </a:r>
            </a:p>
          </p:txBody>
        </p:sp>
        <p:sp>
          <p:nvSpPr>
            <p:cNvPr name="TextBox 11" id="11"/>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2" id="12"/>
          <p:cNvSpPr txBox="true"/>
          <p:nvPr/>
        </p:nvSpPr>
        <p:spPr>
          <a:xfrm rot="0">
            <a:off x="8085475" y="7809634"/>
            <a:ext cx="10052416" cy="1198245"/>
          </a:xfrm>
          <a:prstGeom prst="rect">
            <a:avLst/>
          </a:prstGeom>
        </p:spPr>
        <p:txBody>
          <a:bodyPr anchor="t" rtlCol="false" tIns="0" lIns="0" bIns="0" rIns="0">
            <a:spAutoFit/>
          </a:bodyPr>
          <a:lstStyle/>
          <a:p>
            <a:pPr marL="777240" indent="-388620" lvl="1">
              <a:lnSpc>
                <a:spcPts val="4320"/>
              </a:lnSpc>
              <a:buFont typeface="Arial"/>
              <a:buChar char="•"/>
            </a:pPr>
            <a:r>
              <a:rPr lang="en-US" sz="3600" spc="144">
                <a:solidFill>
                  <a:srgbClr val="FFFFFF"/>
                </a:solidFill>
                <a:latin typeface="Aileron Regular"/>
              </a:rPr>
              <a:t>For </a:t>
            </a:r>
            <a:r>
              <a:rPr lang="en-US" sz="3600" spc="144">
                <a:solidFill>
                  <a:srgbClr val="FFFFFF"/>
                </a:solidFill>
                <a:latin typeface="Aileron Regular Bold"/>
              </a:rPr>
              <a:t>Kula</a:t>
            </a:r>
            <a:r>
              <a:rPr lang="en-US" sz="3600" spc="144">
                <a:solidFill>
                  <a:srgbClr val="FFFFFF"/>
                </a:solidFill>
                <a:latin typeface="Aileron Regular"/>
              </a:rPr>
              <a:t>, read pages: 81, 85-89, 93, 95-96</a:t>
            </a:r>
          </a:p>
          <a:p>
            <a:pPr marL="777240" indent="-388620" lvl="1">
              <a:lnSpc>
                <a:spcPts val="5040"/>
              </a:lnSpc>
              <a:buFont typeface="Arial"/>
              <a:buChar char="•"/>
            </a:pPr>
            <a:r>
              <a:rPr lang="en-US" sz="3600" spc="144">
                <a:solidFill>
                  <a:srgbClr val="FFFFFF"/>
                </a:solidFill>
                <a:latin typeface="Aileron Regular"/>
              </a:rPr>
              <a:t>For </a:t>
            </a:r>
            <a:r>
              <a:rPr lang="en-US" sz="3600" spc="144">
                <a:solidFill>
                  <a:srgbClr val="FFFFFF"/>
                </a:solidFill>
                <a:latin typeface="Aileron Regular Bold"/>
              </a:rPr>
              <a:t>Gimwali</a:t>
            </a:r>
            <a:r>
              <a:rPr lang="en-US" sz="3600" spc="144">
                <a:solidFill>
                  <a:srgbClr val="FFFFFF"/>
                </a:solidFill>
                <a:latin typeface="Aileron Regular"/>
              </a:rPr>
              <a:t>, read pages: 95, 98, 361-363</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0"/>
            <a:ext cx="10202525" cy="10287000"/>
          </a:xfrm>
          <a:prstGeom prst="rect">
            <a:avLst/>
          </a:prstGeom>
          <a:solidFill>
            <a:srgbClr val="C20303"/>
          </a:solidFill>
        </p:spPr>
      </p:sp>
      <p:pic>
        <p:nvPicPr>
          <p:cNvPr name="Picture 3" id="3"/>
          <p:cNvPicPr>
            <a:picLocks noChangeAspect="true"/>
          </p:cNvPicPr>
          <p:nvPr/>
        </p:nvPicPr>
        <p:blipFill>
          <a:blip r:embed="rId2"/>
          <a:srcRect l="0" t="0" r="41181" b="0"/>
          <a:stretch>
            <a:fillRect/>
          </a:stretch>
        </p:blipFill>
        <p:spPr>
          <a:xfrm flipH="false" flipV="false" rot="0">
            <a:off x="10202525" y="-9525"/>
            <a:ext cx="8085475" cy="10287000"/>
          </a:xfrm>
          <a:prstGeom prst="rect">
            <a:avLst/>
          </a:prstGeom>
        </p:spPr>
      </p:pic>
      <p:grpSp>
        <p:nvGrpSpPr>
          <p:cNvPr name="Group 4" id="4"/>
          <p:cNvGrpSpPr/>
          <p:nvPr/>
        </p:nvGrpSpPr>
        <p:grpSpPr>
          <a:xfrm rot="0">
            <a:off x="14461596" y="0"/>
            <a:ext cx="3826404" cy="1129336"/>
            <a:chOff x="0" y="0"/>
            <a:chExt cx="5101872" cy="1505782"/>
          </a:xfrm>
        </p:grpSpPr>
        <p:sp>
          <p:nvSpPr>
            <p:cNvPr name="AutoShape 5" id="5"/>
            <p:cNvSpPr/>
            <p:nvPr/>
          </p:nvSpPr>
          <p:spPr>
            <a:xfrm rot="0">
              <a:off x="0" y="0"/>
              <a:ext cx="5101872" cy="1505782"/>
            </a:xfrm>
            <a:prstGeom prst="rect">
              <a:avLst/>
            </a:prstGeom>
            <a:solidFill>
              <a:srgbClr val="C20303"/>
            </a:solidFill>
          </p:spPr>
        </p:sp>
        <p:sp>
          <p:nvSpPr>
            <p:cNvPr name="TextBox 6" id="6"/>
            <p:cNvSpPr txBox="true"/>
            <p:nvPr/>
          </p:nvSpPr>
          <p:spPr>
            <a:xfrm rot="0">
              <a:off x="507907" y="370621"/>
              <a:ext cx="4086058"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QUESTIONS</a:t>
              </a:r>
            </a:p>
          </p:txBody>
        </p:sp>
      </p:grpSp>
      <p:sp>
        <p:nvSpPr>
          <p:cNvPr name="TextBox 7" id="7"/>
          <p:cNvSpPr txBox="true"/>
          <p:nvPr/>
        </p:nvSpPr>
        <p:spPr>
          <a:xfrm rot="0">
            <a:off x="293282" y="2388428"/>
            <a:ext cx="9759099" cy="7124700"/>
          </a:xfrm>
          <a:prstGeom prst="rect">
            <a:avLst/>
          </a:prstGeom>
        </p:spPr>
        <p:txBody>
          <a:bodyPr anchor="t" rtlCol="false" tIns="0" lIns="0" bIns="0" rIns="0">
            <a:spAutoFit/>
          </a:bodyPr>
          <a:lstStyle/>
          <a:p>
            <a:pPr marL="777240" indent="-388620" lvl="1">
              <a:lnSpc>
                <a:spcPts val="4680"/>
              </a:lnSpc>
              <a:buFont typeface="Arial"/>
              <a:buChar char="•"/>
            </a:pPr>
            <a:r>
              <a:rPr lang="en-US" sz="3600" spc="252">
                <a:solidFill>
                  <a:srgbClr val="FFFFFF"/>
                </a:solidFill>
                <a:latin typeface="Aileron Regular"/>
              </a:rPr>
              <a:t>Who takes part in kula? </a:t>
            </a:r>
          </a:p>
          <a:p>
            <a:pPr marL="777240" indent="-388620" lvl="1">
              <a:lnSpc>
                <a:spcPts val="4680"/>
              </a:lnSpc>
              <a:buFont typeface="Arial"/>
              <a:buChar char="•"/>
            </a:pPr>
            <a:r>
              <a:rPr lang="en-US" sz="3600" spc="252">
                <a:solidFill>
                  <a:srgbClr val="FFFFFF"/>
                </a:solidFill>
                <a:latin typeface="Aileron Regular"/>
              </a:rPr>
              <a:t>What are the "rules" of the exchange?</a:t>
            </a:r>
          </a:p>
          <a:p>
            <a:pPr marL="777240" indent="-388620" lvl="1">
              <a:lnSpc>
                <a:spcPts val="4680"/>
              </a:lnSpc>
              <a:buFont typeface="Arial"/>
              <a:buChar char="•"/>
            </a:pPr>
            <a:r>
              <a:rPr lang="en-US" sz="3600" spc="252">
                <a:solidFill>
                  <a:srgbClr val="FFFFFF"/>
                </a:solidFill>
                <a:latin typeface="Aileron Regular"/>
              </a:rPr>
              <a:t>What type of reciprocity does kula represent?</a:t>
            </a:r>
          </a:p>
          <a:p>
            <a:pPr marL="777240" indent="-388620" lvl="1">
              <a:lnSpc>
                <a:spcPts val="4680"/>
              </a:lnSpc>
              <a:buFont typeface="Arial"/>
              <a:buChar char="•"/>
            </a:pPr>
            <a:r>
              <a:rPr lang="en-US" sz="3600" spc="252">
                <a:solidFill>
                  <a:srgbClr val="FFFFFF"/>
                </a:solidFill>
                <a:latin typeface="Aileron Regular"/>
              </a:rPr>
              <a:t>What items are exchanged and what type of value/significance do they have?</a:t>
            </a:r>
          </a:p>
          <a:p>
            <a:pPr marL="777240" indent="-388620" lvl="1">
              <a:lnSpc>
                <a:spcPts val="4680"/>
              </a:lnSpc>
              <a:buFont typeface="Arial"/>
              <a:buChar char="•"/>
            </a:pPr>
            <a:r>
              <a:rPr lang="en-US" sz="3600" spc="252">
                <a:solidFill>
                  <a:srgbClr val="FFFFFF"/>
                </a:solidFill>
                <a:latin typeface="Aileron Regular"/>
              </a:rPr>
              <a:t>Do Trobriand men materially profit from their kula exchanges?</a:t>
            </a:r>
          </a:p>
          <a:p>
            <a:pPr marL="777240" indent="-388620" lvl="1">
              <a:lnSpc>
                <a:spcPts val="4680"/>
              </a:lnSpc>
              <a:buFont typeface="Arial"/>
              <a:buChar char="•"/>
            </a:pPr>
            <a:r>
              <a:rPr lang="en-US" sz="3600" spc="252">
                <a:solidFill>
                  <a:srgbClr val="FFFFFF"/>
                </a:solidFill>
                <a:latin typeface="Aileron Regular"/>
              </a:rPr>
              <a:t>What other important functions does the Kula Ring serve in Trobriand society?</a:t>
            </a:r>
          </a:p>
        </p:txBody>
      </p:sp>
      <p:sp>
        <p:nvSpPr>
          <p:cNvPr name="TextBox 8" id="8"/>
          <p:cNvSpPr txBox="true"/>
          <p:nvPr/>
        </p:nvSpPr>
        <p:spPr>
          <a:xfrm rot="0">
            <a:off x="293282" y="350191"/>
            <a:ext cx="8444678" cy="1472565"/>
          </a:xfrm>
          <a:prstGeom prst="rect">
            <a:avLst/>
          </a:prstGeom>
        </p:spPr>
        <p:txBody>
          <a:bodyPr anchor="t" rtlCol="false" tIns="0" lIns="0" bIns="0" rIns="0">
            <a:spAutoFit/>
          </a:bodyPr>
          <a:lstStyle/>
          <a:p>
            <a:pPr algn="just">
              <a:lnSpc>
                <a:spcPts val="5880"/>
              </a:lnSpc>
            </a:pPr>
            <a:r>
              <a:rPr lang="en-US" sz="4200" spc="168">
                <a:solidFill>
                  <a:srgbClr val="FFFFFF"/>
                </a:solidFill>
                <a:latin typeface="Aileron Regular Bold"/>
              </a:rPr>
              <a:t>Read about kula, then describe the Kula Ring.</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8085475" y="0"/>
            <a:ext cx="10202525" cy="10287000"/>
          </a:xfrm>
          <a:prstGeom prst="rect">
            <a:avLst/>
          </a:prstGeom>
          <a:solidFill>
            <a:srgbClr val="C20303"/>
          </a:solidFill>
        </p:spPr>
      </p:sp>
      <p:pic>
        <p:nvPicPr>
          <p:cNvPr name="Picture 3" id="3"/>
          <p:cNvPicPr>
            <a:picLocks noChangeAspect="true"/>
          </p:cNvPicPr>
          <p:nvPr/>
        </p:nvPicPr>
        <p:blipFill>
          <a:blip r:embed="rId2"/>
          <a:srcRect l="0" t="40980" r="0" b="0"/>
          <a:stretch>
            <a:fillRect/>
          </a:stretch>
        </p:blipFill>
        <p:spPr>
          <a:xfrm flipH="false" flipV="false" rot="0">
            <a:off x="0" y="0"/>
            <a:ext cx="8085475" cy="10287000"/>
          </a:xfrm>
          <a:prstGeom prst="rect">
            <a:avLst/>
          </a:prstGeom>
        </p:spPr>
      </p:pic>
      <p:grpSp>
        <p:nvGrpSpPr>
          <p:cNvPr name="Group 4" id="4"/>
          <p:cNvGrpSpPr/>
          <p:nvPr/>
        </p:nvGrpSpPr>
        <p:grpSpPr>
          <a:xfrm rot="0">
            <a:off x="0" y="0"/>
            <a:ext cx="3826404" cy="1129336"/>
            <a:chOff x="0" y="0"/>
            <a:chExt cx="5101872" cy="1505782"/>
          </a:xfrm>
        </p:grpSpPr>
        <p:sp>
          <p:nvSpPr>
            <p:cNvPr name="AutoShape 5" id="5"/>
            <p:cNvSpPr/>
            <p:nvPr/>
          </p:nvSpPr>
          <p:spPr>
            <a:xfrm rot="0">
              <a:off x="0" y="0"/>
              <a:ext cx="5101872" cy="1505782"/>
            </a:xfrm>
            <a:prstGeom prst="rect">
              <a:avLst/>
            </a:prstGeom>
            <a:solidFill>
              <a:srgbClr val="C20303"/>
            </a:solidFill>
          </p:spPr>
        </p:sp>
        <p:sp>
          <p:nvSpPr>
            <p:cNvPr name="TextBox 6" id="6"/>
            <p:cNvSpPr txBox="true"/>
            <p:nvPr/>
          </p:nvSpPr>
          <p:spPr>
            <a:xfrm rot="0">
              <a:off x="507907" y="370621"/>
              <a:ext cx="4086058"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QUESTIONS</a:t>
              </a:r>
            </a:p>
          </p:txBody>
        </p:sp>
      </p:grpSp>
      <p:sp>
        <p:nvSpPr>
          <p:cNvPr name="TextBox 7" id="7"/>
          <p:cNvSpPr txBox="true"/>
          <p:nvPr/>
        </p:nvSpPr>
        <p:spPr>
          <a:xfrm rot="0">
            <a:off x="8370042" y="3122871"/>
            <a:ext cx="9633391" cy="5745480"/>
          </a:xfrm>
          <a:prstGeom prst="rect">
            <a:avLst/>
          </a:prstGeom>
        </p:spPr>
        <p:txBody>
          <a:bodyPr anchor="t" rtlCol="false" tIns="0" lIns="0" bIns="0" rIns="0">
            <a:spAutoFit/>
          </a:bodyPr>
          <a:lstStyle/>
          <a:p>
            <a:pPr marL="777240" indent="-388620" lvl="1">
              <a:lnSpc>
                <a:spcPts val="5040"/>
              </a:lnSpc>
              <a:buFont typeface="Arial"/>
              <a:buChar char="•"/>
            </a:pPr>
            <a:r>
              <a:rPr lang="en-US" sz="3600" spc="252">
                <a:solidFill>
                  <a:srgbClr val="FFFFFF"/>
                </a:solidFill>
                <a:latin typeface="Aileron Regular"/>
              </a:rPr>
              <a:t>Who takes part in gimwali? </a:t>
            </a:r>
          </a:p>
          <a:p>
            <a:pPr marL="777240" indent="-388620" lvl="1">
              <a:lnSpc>
                <a:spcPts val="5040"/>
              </a:lnSpc>
              <a:buFont typeface="Arial"/>
              <a:buChar char="•"/>
            </a:pPr>
            <a:r>
              <a:rPr lang="en-US" sz="3600" spc="252">
                <a:solidFill>
                  <a:srgbClr val="FFFFFF"/>
                </a:solidFill>
                <a:latin typeface="Aileron Regular"/>
              </a:rPr>
              <a:t>How and when is it practiced?</a:t>
            </a:r>
          </a:p>
          <a:p>
            <a:pPr marL="777240" indent="-388620" lvl="1">
              <a:lnSpc>
                <a:spcPts val="5040"/>
              </a:lnSpc>
              <a:buFont typeface="Arial"/>
              <a:buChar char="•"/>
            </a:pPr>
            <a:r>
              <a:rPr lang="en-US" sz="3600" spc="252">
                <a:solidFill>
                  <a:srgbClr val="FFFFFF"/>
                </a:solidFill>
                <a:latin typeface="Aileron Regular"/>
              </a:rPr>
              <a:t>What types of things are exchanged, and what value do they have?</a:t>
            </a:r>
          </a:p>
          <a:p>
            <a:pPr marL="777240" indent="-388620" lvl="1">
              <a:lnSpc>
                <a:spcPts val="5040"/>
              </a:lnSpc>
              <a:buFont typeface="Arial"/>
              <a:buChar char="•"/>
            </a:pPr>
            <a:r>
              <a:rPr lang="en-US" sz="3600" spc="252">
                <a:solidFill>
                  <a:srgbClr val="FFFFFF"/>
                </a:solidFill>
                <a:latin typeface="Aileron Regular"/>
              </a:rPr>
              <a:t>What type of reciprocity does gimwali represent?</a:t>
            </a:r>
          </a:p>
          <a:p>
            <a:pPr marL="777240" indent="-388620" lvl="1">
              <a:lnSpc>
                <a:spcPts val="5040"/>
              </a:lnSpc>
              <a:buFont typeface="Arial"/>
              <a:buChar char="•"/>
            </a:pPr>
            <a:r>
              <a:rPr lang="en-US" sz="3600" spc="252">
                <a:solidFill>
                  <a:srgbClr val="FFFFFF"/>
                </a:solidFill>
                <a:latin typeface="Aileron Regular"/>
              </a:rPr>
              <a:t>Do Trobriand men materially profit from their gimwali exchanges?</a:t>
            </a:r>
          </a:p>
          <a:p>
            <a:pPr marL="777240" indent="-388620" lvl="1">
              <a:lnSpc>
                <a:spcPts val="5040"/>
              </a:lnSpc>
              <a:buFont typeface="Arial"/>
              <a:buChar char="•"/>
            </a:pPr>
            <a:r>
              <a:rPr lang="en-US" sz="3600" spc="252">
                <a:solidFill>
                  <a:srgbClr val="FFFFFF"/>
                </a:solidFill>
                <a:latin typeface="Aileron Regular"/>
              </a:rPr>
              <a:t>How does it compare to kula?</a:t>
            </a:r>
          </a:p>
        </p:txBody>
      </p:sp>
      <p:sp>
        <p:nvSpPr>
          <p:cNvPr name="TextBox 8" id="8"/>
          <p:cNvSpPr txBox="true"/>
          <p:nvPr/>
        </p:nvSpPr>
        <p:spPr>
          <a:xfrm rot="0">
            <a:off x="8814622" y="729373"/>
            <a:ext cx="8444678" cy="1472565"/>
          </a:xfrm>
          <a:prstGeom prst="rect">
            <a:avLst/>
          </a:prstGeom>
        </p:spPr>
        <p:txBody>
          <a:bodyPr anchor="t" rtlCol="false" tIns="0" lIns="0" bIns="0" rIns="0">
            <a:spAutoFit/>
          </a:bodyPr>
          <a:lstStyle/>
          <a:p>
            <a:pPr>
              <a:lnSpc>
                <a:spcPts val="5880"/>
              </a:lnSpc>
            </a:pPr>
            <a:r>
              <a:rPr lang="en-US" sz="4200" spc="168">
                <a:solidFill>
                  <a:srgbClr val="FFFFFF"/>
                </a:solidFill>
                <a:latin typeface="Aileron Regular Bold"/>
              </a:rPr>
              <a:t>Read the passages provided, then describe gimwali.</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20303"/>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17057" t="0" r="21408" b="0"/>
          <a:stretch>
            <a:fillRect/>
          </a:stretch>
        </p:blipFill>
        <p:spPr>
          <a:xfrm flipH="false" flipV="false" rot="0">
            <a:off x="1905414" y="767654"/>
            <a:ext cx="8082996" cy="8751692"/>
          </a:xfrm>
          <a:prstGeom prst="rect">
            <a:avLst/>
          </a:prstGeom>
        </p:spPr>
      </p:pic>
      <p:sp>
        <p:nvSpPr>
          <p:cNvPr name="AutoShape 4" id="4"/>
          <p:cNvSpPr/>
          <p:nvPr/>
        </p:nvSpPr>
        <p:spPr>
          <a:xfrm rot="0">
            <a:off x="1028700" y="4454433"/>
            <a:ext cx="1753429" cy="1938326"/>
          </a:xfrm>
          <a:prstGeom prst="rect">
            <a:avLst/>
          </a:prstGeom>
          <a:solidFill>
            <a:srgbClr val="C20303"/>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6" id="6"/>
          <p:cNvSpPr txBox="true"/>
          <p:nvPr/>
        </p:nvSpPr>
        <p:spPr>
          <a:xfrm rot="0">
            <a:off x="11413834" y="4356161"/>
            <a:ext cx="6666878" cy="5163185"/>
          </a:xfrm>
          <a:prstGeom prst="rect">
            <a:avLst/>
          </a:prstGeom>
        </p:spPr>
        <p:txBody>
          <a:bodyPr anchor="t" rtlCol="false" tIns="0" lIns="0" bIns="0" rIns="0">
            <a:spAutoFit/>
          </a:bodyPr>
          <a:lstStyle/>
          <a:p>
            <a:pPr marL="528320" indent="-264160" lvl="1">
              <a:lnSpc>
                <a:spcPts val="5120"/>
              </a:lnSpc>
              <a:buFont typeface="Arial"/>
              <a:buChar char="•"/>
            </a:pPr>
            <a:r>
              <a:rPr lang="en-US" sz="3200" spc="32">
                <a:solidFill>
                  <a:srgbClr val="FFFFFF"/>
                </a:solidFill>
                <a:latin typeface="Aileron Regular"/>
              </a:rPr>
              <a:t>Learn about three modes of reciprocity</a:t>
            </a:r>
          </a:p>
          <a:p>
            <a:pPr marL="528320" indent="-264160" lvl="1">
              <a:lnSpc>
                <a:spcPts val="5120"/>
              </a:lnSpc>
              <a:buFont typeface="Arial"/>
              <a:buChar char="•"/>
            </a:pPr>
            <a:r>
              <a:rPr lang="en-US" sz="3200" spc="32">
                <a:solidFill>
                  <a:srgbClr val="FFFFFF"/>
                </a:solidFill>
                <a:latin typeface="Aileron Regular"/>
              </a:rPr>
              <a:t>Expl</a:t>
            </a:r>
            <a:r>
              <a:rPr lang="en-US" sz="3200" spc="32">
                <a:solidFill>
                  <a:srgbClr val="FFFFFF"/>
                </a:solidFill>
                <a:latin typeface="Aileron Regular"/>
              </a:rPr>
              <a:t>ore gift exchange among Trobriand Islanders</a:t>
            </a:r>
          </a:p>
          <a:p>
            <a:pPr marL="528320" indent="-264160" lvl="1">
              <a:lnSpc>
                <a:spcPts val="5120"/>
              </a:lnSpc>
              <a:buFont typeface="Arial"/>
              <a:buChar char="•"/>
            </a:pPr>
            <a:r>
              <a:rPr lang="en-US" sz="3200" spc="32">
                <a:solidFill>
                  <a:srgbClr val="FFFFFF"/>
                </a:solidFill>
                <a:latin typeface="Aileron Regular"/>
              </a:rPr>
              <a:t>Conduct research in eHRAF World Cultures</a:t>
            </a:r>
          </a:p>
          <a:p>
            <a:pPr marL="528320" indent="-264160" lvl="1">
              <a:lnSpc>
                <a:spcPts val="5120"/>
              </a:lnSpc>
              <a:buFont typeface="Arial"/>
              <a:buChar char="•"/>
            </a:pPr>
            <a:r>
              <a:rPr lang="en-US" sz="3200" spc="32">
                <a:solidFill>
                  <a:srgbClr val="FFFFFF"/>
                </a:solidFill>
                <a:latin typeface="Aileron Regular"/>
              </a:rPr>
              <a:t>Read and interpret ethnographic data </a:t>
            </a:r>
          </a:p>
        </p:txBody>
      </p:sp>
      <p:sp>
        <p:nvSpPr>
          <p:cNvPr name="TextBox 7" id="7"/>
          <p:cNvSpPr txBox="true"/>
          <p:nvPr/>
        </p:nvSpPr>
        <p:spPr>
          <a:xfrm rot="0">
            <a:off x="1905414" y="5114033"/>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C20303"/>
        </a:solidFill>
      </p:bgPr>
    </p:bg>
    <p:spTree>
      <p:nvGrpSpPr>
        <p:cNvPr id="1" name=""/>
        <p:cNvGrpSpPr/>
        <p:nvPr/>
      </p:nvGrpSpPr>
      <p:grpSpPr>
        <a:xfrm>
          <a:off x="0" y="0"/>
          <a:ext cx="0" cy="0"/>
          <a:chOff x="0" y="0"/>
          <a:chExt cx="0" cy="0"/>
        </a:xfrm>
      </p:grpSpPr>
      <p:sp>
        <p:nvSpPr>
          <p:cNvPr name="AutoShape 2" id="2"/>
          <p:cNvSpPr/>
          <p:nvPr/>
        </p:nvSpPr>
        <p:spPr>
          <a:xfrm rot="0">
            <a:off x="5481699" y="0"/>
            <a:ext cx="12806301" cy="10287000"/>
          </a:xfrm>
          <a:prstGeom prst="rect">
            <a:avLst/>
          </a:prstGeom>
          <a:solidFill>
            <a:srgbClr val="FFFFFF"/>
          </a:solidFill>
        </p:spPr>
      </p:sp>
      <p:pic>
        <p:nvPicPr>
          <p:cNvPr name="Picture 3" id="3"/>
          <p:cNvPicPr>
            <a:picLocks noChangeAspect="true"/>
          </p:cNvPicPr>
          <p:nvPr/>
        </p:nvPicPr>
        <p:blipFill>
          <a:blip r:embed="rId2"/>
          <a:srcRect l="0" t="19346" r="0" b="26669"/>
          <a:stretch>
            <a:fillRect/>
          </a:stretch>
        </p:blipFill>
        <p:spPr>
          <a:xfrm flipH="false" flipV="false" rot="0">
            <a:off x="5481699" y="-41520"/>
            <a:ext cx="12806301" cy="5185020"/>
          </a:xfrm>
          <a:prstGeom prst="rect">
            <a:avLst/>
          </a:prstGeom>
        </p:spPr>
      </p:pic>
      <p:sp>
        <p:nvSpPr>
          <p:cNvPr name="TextBox 4" id="4"/>
          <p:cNvSpPr txBox="true"/>
          <p:nvPr/>
        </p:nvSpPr>
        <p:spPr>
          <a:xfrm rot="0">
            <a:off x="358260" y="3369804"/>
            <a:ext cx="5814831" cy="2682240"/>
          </a:xfrm>
          <a:prstGeom prst="rect">
            <a:avLst/>
          </a:prstGeom>
        </p:spPr>
        <p:txBody>
          <a:bodyPr anchor="t" rtlCol="false" tIns="0" lIns="0" bIns="0" rIns="0">
            <a:spAutoFit/>
          </a:bodyPr>
          <a:lstStyle/>
          <a:p>
            <a:pPr>
              <a:lnSpc>
                <a:spcPts val="10560"/>
              </a:lnSpc>
            </a:pPr>
            <a:r>
              <a:rPr lang="en-US" sz="8800" spc="175">
                <a:solidFill>
                  <a:srgbClr val="FFFFFF"/>
                </a:solidFill>
                <a:latin typeface="Aileron Heavy Bold"/>
              </a:rPr>
              <a:t>Find out more</a:t>
            </a:r>
          </a:p>
        </p:txBody>
      </p:sp>
      <p:sp>
        <p:nvSpPr>
          <p:cNvPr name="TextBox 5" id="5"/>
          <p:cNvSpPr txBox="true"/>
          <p:nvPr/>
        </p:nvSpPr>
        <p:spPr>
          <a:xfrm rot="0">
            <a:off x="5765338" y="5490281"/>
            <a:ext cx="12239023" cy="4398645"/>
          </a:xfrm>
          <a:prstGeom prst="rect">
            <a:avLst/>
          </a:prstGeom>
        </p:spPr>
        <p:txBody>
          <a:bodyPr anchor="t" rtlCol="false" tIns="0" lIns="0" bIns="0" rIns="0">
            <a:spAutoFit/>
          </a:bodyPr>
          <a:lstStyle/>
          <a:p>
            <a:pPr>
              <a:lnSpc>
                <a:spcPts val="4320"/>
              </a:lnSpc>
            </a:pPr>
            <a:r>
              <a:rPr lang="en-US" sz="3600" spc="288">
                <a:solidFill>
                  <a:srgbClr val="C20303"/>
                </a:solidFill>
                <a:latin typeface="Aileron Regular"/>
              </a:rPr>
              <a:t>Optional: If you need more</a:t>
            </a:r>
            <a:r>
              <a:rPr lang="en-US" sz="3600" spc="288">
                <a:solidFill>
                  <a:srgbClr val="C20303"/>
                </a:solidFill>
                <a:latin typeface="Aileron Regular"/>
              </a:rPr>
              <a:t> information to ans</a:t>
            </a:r>
            <a:r>
              <a:rPr lang="en-US" sz="3600" spc="288">
                <a:solidFill>
                  <a:srgbClr val="C20303"/>
                </a:solidFill>
                <a:latin typeface="Aileron Regular"/>
              </a:rPr>
              <a:t>wer</a:t>
            </a:r>
            <a:r>
              <a:rPr lang="en-US" sz="3600" spc="288">
                <a:solidFill>
                  <a:srgbClr val="C20303"/>
                </a:solidFill>
                <a:latin typeface="Aileron Regular"/>
              </a:rPr>
              <a:t> the questions, </a:t>
            </a:r>
            <a:r>
              <a:rPr lang="en-US" sz="3600" spc="288">
                <a:solidFill>
                  <a:srgbClr val="C20303"/>
                </a:solidFill>
                <a:latin typeface="Aileron Regular"/>
              </a:rPr>
              <a:t>or if</a:t>
            </a:r>
            <a:r>
              <a:rPr lang="en-US" sz="3600" spc="288">
                <a:solidFill>
                  <a:srgbClr val="C20303"/>
                </a:solidFill>
                <a:latin typeface="Aileron Regular"/>
              </a:rPr>
              <a:t> </a:t>
            </a:r>
            <a:r>
              <a:rPr lang="en-US" sz="3600" spc="288">
                <a:solidFill>
                  <a:srgbClr val="C20303"/>
                </a:solidFill>
                <a:latin typeface="Aileron Regular"/>
              </a:rPr>
              <a:t>y</a:t>
            </a:r>
            <a:r>
              <a:rPr lang="en-US" sz="3600" spc="288">
                <a:solidFill>
                  <a:srgbClr val="C20303"/>
                </a:solidFill>
                <a:latin typeface="Aileron Regular"/>
              </a:rPr>
              <a:t>o</a:t>
            </a:r>
            <a:r>
              <a:rPr lang="en-US" sz="3600" spc="288">
                <a:solidFill>
                  <a:srgbClr val="C20303"/>
                </a:solidFill>
                <a:latin typeface="Aileron Regular"/>
              </a:rPr>
              <a:t>u would l</a:t>
            </a:r>
            <a:r>
              <a:rPr lang="en-US" sz="3600" spc="288">
                <a:solidFill>
                  <a:srgbClr val="C20303"/>
                </a:solidFill>
                <a:latin typeface="Aileron Regular"/>
              </a:rPr>
              <a:t>ike t</a:t>
            </a:r>
            <a:r>
              <a:rPr lang="en-US" sz="3600" spc="288">
                <a:solidFill>
                  <a:srgbClr val="C20303"/>
                </a:solidFill>
                <a:latin typeface="Aileron Regular"/>
              </a:rPr>
              <a:t>o dig</a:t>
            </a:r>
            <a:r>
              <a:rPr lang="en-US" sz="3600" spc="288">
                <a:solidFill>
                  <a:srgbClr val="C20303"/>
                </a:solidFill>
                <a:latin typeface="Aileron Regular"/>
              </a:rPr>
              <a:t> deeper into this </a:t>
            </a:r>
            <a:r>
              <a:rPr lang="en-US" sz="3600" spc="288">
                <a:solidFill>
                  <a:srgbClr val="C20303"/>
                </a:solidFill>
                <a:latin typeface="Aileron Regular"/>
              </a:rPr>
              <a:t>top</a:t>
            </a:r>
            <a:r>
              <a:rPr lang="en-US" sz="3600" spc="288">
                <a:solidFill>
                  <a:srgbClr val="C20303"/>
                </a:solidFill>
                <a:latin typeface="Aileron Regular"/>
              </a:rPr>
              <a:t>ic, you may conduct an </a:t>
            </a:r>
            <a:r>
              <a:rPr lang="en-US" sz="3600" spc="288">
                <a:solidFill>
                  <a:srgbClr val="C20303"/>
                </a:solidFill>
                <a:latin typeface="Aileron Regular Bold"/>
              </a:rPr>
              <a:t>Advanced Search</a:t>
            </a:r>
            <a:r>
              <a:rPr lang="en-US" sz="3600" spc="288">
                <a:solidFill>
                  <a:srgbClr val="C20303"/>
                </a:solidFill>
                <a:latin typeface="Aileron Regular"/>
              </a:rPr>
              <a:t> in eHRAF World Cultures to read sour</a:t>
            </a:r>
            <a:r>
              <a:rPr lang="en-US" sz="3600" spc="288">
                <a:solidFill>
                  <a:srgbClr val="C20303"/>
                </a:solidFill>
                <a:latin typeface="Aileron Regular"/>
              </a:rPr>
              <a:t>c</a:t>
            </a:r>
            <a:r>
              <a:rPr lang="en-US" sz="3600" spc="288">
                <a:solidFill>
                  <a:srgbClr val="C20303"/>
                </a:solidFill>
                <a:latin typeface="Aileron Regular"/>
              </a:rPr>
              <a:t>e</a:t>
            </a:r>
            <a:r>
              <a:rPr lang="en-US" sz="3600" spc="288">
                <a:solidFill>
                  <a:srgbClr val="C20303"/>
                </a:solidFill>
                <a:latin typeface="Aileron Regular"/>
              </a:rPr>
              <a:t>s</a:t>
            </a:r>
            <a:r>
              <a:rPr lang="en-US" sz="3600" spc="288">
                <a:solidFill>
                  <a:srgbClr val="C20303"/>
                </a:solidFill>
                <a:latin typeface="Aileron Regular"/>
              </a:rPr>
              <a:t> </a:t>
            </a:r>
            <a:r>
              <a:rPr lang="en-US" sz="3600" spc="288">
                <a:solidFill>
                  <a:srgbClr val="C20303"/>
                </a:solidFill>
                <a:latin typeface="Aileron Regular"/>
              </a:rPr>
              <a:t>by</a:t>
            </a:r>
            <a:r>
              <a:rPr lang="en-US" sz="3600" spc="288">
                <a:solidFill>
                  <a:srgbClr val="C20303"/>
                </a:solidFill>
                <a:latin typeface="Aileron Regular"/>
              </a:rPr>
              <a:t> other aut</a:t>
            </a:r>
            <a:r>
              <a:rPr lang="en-US" sz="3600" spc="288">
                <a:solidFill>
                  <a:srgbClr val="C20303"/>
                </a:solidFill>
                <a:latin typeface="Aileron Regular"/>
              </a:rPr>
              <a:t>hors </a:t>
            </a:r>
            <a:r>
              <a:rPr lang="en-US" sz="3600" spc="288">
                <a:solidFill>
                  <a:srgbClr val="C20303"/>
                </a:solidFill>
                <a:latin typeface="Aileron Regular"/>
              </a:rPr>
              <a:t>i</a:t>
            </a:r>
            <a:r>
              <a:rPr lang="en-US" sz="3600" spc="288">
                <a:solidFill>
                  <a:srgbClr val="C20303"/>
                </a:solidFill>
                <a:latin typeface="Aileron Regular"/>
              </a:rPr>
              <a:t>n </a:t>
            </a:r>
            <a:r>
              <a:rPr lang="en-US" sz="3600" spc="288">
                <a:solidFill>
                  <a:srgbClr val="C20303"/>
                </a:solidFill>
                <a:latin typeface="Aileron Regular"/>
              </a:rPr>
              <a:t>addition </a:t>
            </a:r>
            <a:r>
              <a:rPr lang="en-US" sz="3600" spc="288">
                <a:solidFill>
                  <a:srgbClr val="C20303"/>
                </a:solidFill>
                <a:latin typeface="Aileron Regular"/>
              </a:rPr>
              <a:t>t</a:t>
            </a:r>
            <a:r>
              <a:rPr lang="en-US" sz="3600" spc="288">
                <a:solidFill>
                  <a:srgbClr val="C20303"/>
                </a:solidFill>
                <a:latin typeface="Aileron Regular"/>
              </a:rPr>
              <a:t>o t</a:t>
            </a:r>
            <a:r>
              <a:rPr lang="en-US" sz="3600" spc="288">
                <a:solidFill>
                  <a:srgbClr val="C20303"/>
                </a:solidFill>
                <a:latin typeface="Aileron Regular"/>
              </a:rPr>
              <a:t>h</a:t>
            </a:r>
            <a:r>
              <a:rPr lang="en-US" sz="3600" spc="288">
                <a:solidFill>
                  <a:srgbClr val="C20303"/>
                </a:solidFill>
                <a:latin typeface="Aileron Regular"/>
              </a:rPr>
              <a:t>e </a:t>
            </a:r>
            <a:r>
              <a:rPr lang="en-US" sz="3600" spc="288">
                <a:solidFill>
                  <a:srgbClr val="C20303"/>
                </a:solidFill>
                <a:latin typeface="Aileron Regular"/>
              </a:rPr>
              <a:t>a</a:t>
            </a:r>
            <a:r>
              <a:rPr lang="en-US" sz="3600" spc="288">
                <a:solidFill>
                  <a:srgbClr val="C20303"/>
                </a:solidFill>
                <a:latin typeface="Aileron Regular"/>
              </a:rPr>
              <a:t>ssi</a:t>
            </a:r>
            <a:r>
              <a:rPr lang="en-US" sz="3600" spc="288">
                <a:solidFill>
                  <a:srgbClr val="C20303"/>
                </a:solidFill>
                <a:latin typeface="Aileron Regular"/>
              </a:rPr>
              <a:t>g</a:t>
            </a:r>
            <a:r>
              <a:rPr lang="en-US" sz="3600" spc="288">
                <a:solidFill>
                  <a:srgbClr val="C20303"/>
                </a:solidFill>
                <a:latin typeface="Aileron Regular"/>
              </a:rPr>
              <a:t>ne</a:t>
            </a:r>
            <a:r>
              <a:rPr lang="en-US" sz="3600" spc="288">
                <a:solidFill>
                  <a:srgbClr val="C20303"/>
                </a:solidFill>
                <a:latin typeface="Aileron Regular"/>
              </a:rPr>
              <a:t>d</a:t>
            </a:r>
            <a:r>
              <a:rPr lang="en-US" sz="3600" spc="288">
                <a:solidFill>
                  <a:srgbClr val="C20303"/>
                </a:solidFill>
                <a:latin typeface="Aileron Regular"/>
              </a:rPr>
              <a:t> </a:t>
            </a:r>
            <a:r>
              <a:rPr lang="en-US" sz="3600" spc="288">
                <a:solidFill>
                  <a:srgbClr val="C20303"/>
                </a:solidFill>
                <a:latin typeface="Aileron Regular"/>
              </a:rPr>
              <a:t>re</a:t>
            </a:r>
            <a:r>
              <a:rPr lang="en-US" sz="3600" spc="288">
                <a:solidFill>
                  <a:srgbClr val="C20303"/>
                </a:solidFill>
                <a:latin typeface="Aileron Regular"/>
              </a:rPr>
              <a:t>a</a:t>
            </a:r>
            <a:r>
              <a:rPr lang="en-US" sz="3600" spc="288">
                <a:solidFill>
                  <a:srgbClr val="C20303"/>
                </a:solidFill>
                <a:latin typeface="Aileron Regular"/>
              </a:rPr>
              <a:t>d</a:t>
            </a:r>
            <a:r>
              <a:rPr lang="en-US" sz="3600" spc="288">
                <a:solidFill>
                  <a:srgbClr val="C20303"/>
                </a:solidFill>
                <a:latin typeface="Aileron Regular"/>
              </a:rPr>
              <a:t>i</a:t>
            </a:r>
            <a:r>
              <a:rPr lang="en-US" sz="3600" spc="288">
                <a:solidFill>
                  <a:srgbClr val="C20303"/>
                </a:solidFill>
                <a:latin typeface="Aileron Regular"/>
              </a:rPr>
              <a:t>ng</a:t>
            </a:r>
            <a:r>
              <a:rPr lang="en-US" sz="3600" spc="288">
                <a:solidFill>
                  <a:srgbClr val="C20303"/>
                </a:solidFill>
                <a:latin typeface="Aileron Regular"/>
              </a:rPr>
              <a:t> f</a:t>
            </a:r>
            <a:r>
              <a:rPr lang="en-US" sz="3600" spc="288">
                <a:solidFill>
                  <a:srgbClr val="C20303"/>
                </a:solidFill>
                <a:latin typeface="Aileron Regular"/>
              </a:rPr>
              <a:t>r</a:t>
            </a:r>
            <a:r>
              <a:rPr lang="en-US" sz="3600" spc="288">
                <a:solidFill>
                  <a:srgbClr val="C20303"/>
                </a:solidFill>
                <a:latin typeface="Aileron Regular"/>
              </a:rPr>
              <a:t>om </a:t>
            </a:r>
            <a:r>
              <a:rPr lang="en-US" sz="3600" spc="288">
                <a:solidFill>
                  <a:srgbClr val="C20303"/>
                </a:solidFill>
                <a:latin typeface="Aileron Regular"/>
              </a:rPr>
              <a:t>Mal</a:t>
            </a:r>
            <a:r>
              <a:rPr lang="en-US" sz="3600" spc="288">
                <a:solidFill>
                  <a:srgbClr val="C20303"/>
                </a:solidFill>
                <a:latin typeface="Aileron Regular"/>
              </a:rPr>
              <a:t>inowski. </a:t>
            </a:r>
          </a:p>
          <a:p>
            <a:pPr>
              <a:lnSpc>
                <a:spcPts val="4320"/>
              </a:lnSpc>
            </a:pPr>
          </a:p>
          <a:p>
            <a:pPr>
              <a:lnSpc>
                <a:spcPts val="4320"/>
              </a:lnSpc>
            </a:pPr>
            <a:r>
              <a:rPr lang="en-US" sz="3600" spc="288">
                <a:solidFill>
                  <a:srgbClr val="C20303"/>
                </a:solidFill>
                <a:latin typeface="Aileron Regular"/>
              </a:rPr>
              <a:t>A </a:t>
            </a:r>
            <a:r>
              <a:rPr lang="en-US" sz="3600" spc="288">
                <a:solidFill>
                  <a:srgbClr val="C20303"/>
                </a:solidFill>
                <a:latin typeface="Aileron Regular"/>
              </a:rPr>
              <a:t>s</a:t>
            </a:r>
            <a:r>
              <a:rPr lang="en-US" sz="3600" spc="288">
                <a:solidFill>
                  <a:srgbClr val="C20303"/>
                </a:solidFill>
                <a:latin typeface="Aileron Regular"/>
              </a:rPr>
              <a:t>a</a:t>
            </a:r>
            <a:r>
              <a:rPr lang="en-US" sz="3600" spc="288">
                <a:solidFill>
                  <a:srgbClr val="C20303"/>
                </a:solidFill>
                <a:latin typeface="Aileron Regular"/>
              </a:rPr>
              <a:t>m</a:t>
            </a:r>
            <a:r>
              <a:rPr lang="en-US" sz="3600" spc="288">
                <a:solidFill>
                  <a:srgbClr val="C20303"/>
                </a:solidFill>
                <a:latin typeface="Aileron Regular"/>
              </a:rPr>
              <a:t>p</a:t>
            </a:r>
            <a:r>
              <a:rPr lang="en-US" sz="3600" spc="288">
                <a:solidFill>
                  <a:srgbClr val="C20303"/>
                </a:solidFill>
                <a:latin typeface="Aileron Regular"/>
              </a:rPr>
              <a:t>l</a:t>
            </a:r>
            <a:r>
              <a:rPr lang="en-US" sz="3600" spc="288">
                <a:solidFill>
                  <a:srgbClr val="C20303"/>
                </a:solidFill>
                <a:latin typeface="Aileron Regular"/>
              </a:rPr>
              <a:t>e search</a:t>
            </a:r>
            <a:r>
              <a:rPr lang="en-US" sz="3600" spc="288">
                <a:solidFill>
                  <a:srgbClr val="C20303"/>
                </a:solidFill>
                <a:latin typeface="Aileron Regular"/>
              </a:rPr>
              <a:t> </a:t>
            </a:r>
            <a:r>
              <a:rPr lang="en-US" sz="3600" spc="288">
                <a:solidFill>
                  <a:srgbClr val="C20303"/>
                </a:solidFill>
                <a:latin typeface="Aileron Regular"/>
              </a:rPr>
              <a:t>appe</a:t>
            </a:r>
            <a:r>
              <a:rPr lang="en-US" sz="3600" spc="288">
                <a:solidFill>
                  <a:srgbClr val="C20303"/>
                </a:solidFill>
                <a:latin typeface="Aileron Regular"/>
              </a:rPr>
              <a:t>a</a:t>
            </a:r>
            <a:r>
              <a:rPr lang="en-US" sz="3600" spc="288">
                <a:solidFill>
                  <a:srgbClr val="C20303"/>
                </a:solidFill>
                <a:latin typeface="Aileron Regular"/>
              </a:rPr>
              <a:t>rs below:</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blipFill>
          <a:blip r:embed="rId2"/>
          <a:srcRect l="0" t="0" r="15664" b="0"/>
          <a:stretch>
            <a:fillRect/>
          </a:stretch>
        </a:blipFill>
      </p:bgPr>
    </p:bg>
    <p:spTree>
      <p:nvGrpSpPr>
        <p:cNvPr id="1" name=""/>
        <p:cNvGrpSpPr/>
        <p:nvPr/>
      </p:nvGrpSpPr>
      <p:grpSpPr>
        <a:xfrm>
          <a:off x="0" y="0"/>
          <a:ext cx="0" cy="0"/>
          <a:chOff x="0" y="0"/>
          <a:chExt cx="0" cy="0"/>
        </a:xfrm>
      </p:grpSpPr>
      <p:grpSp>
        <p:nvGrpSpPr>
          <p:cNvPr name="Group 2" id="2"/>
          <p:cNvGrpSpPr/>
          <p:nvPr/>
        </p:nvGrpSpPr>
        <p:grpSpPr>
          <a:xfrm rot="-5911422">
            <a:off x="9267586" y="6415606"/>
            <a:ext cx="2519144" cy="366267"/>
            <a:chOff x="0" y="0"/>
            <a:chExt cx="8979503" cy="1305560"/>
          </a:xfrm>
        </p:grpSpPr>
        <p:sp>
          <p:nvSpPr>
            <p:cNvPr name="Freeform 3" id="3"/>
            <p:cNvSpPr/>
            <p:nvPr/>
          </p:nvSpPr>
          <p:spPr>
            <a:xfrm>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C20303"/>
            </a:solidFill>
          </p:spPr>
        </p:sp>
      </p:grpSp>
      <p:sp>
        <p:nvSpPr>
          <p:cNvPr name="AutoShape 4" id="4"/>
          <p:cNvSpPr/>
          <p:nvPr/>
        </p:nvSpPr>
        <p:spPr>
          <a:xfrm rot="-10800000">
            <a:off x="1207321" y="8025409"/>
            <a:ext cx="4225678" cy="1864596"/>
          </a:xfrm>
          <a:prstGeom prst="rect">
            <a:avLst/>
          </a:prstGeom>
          <a:solidFill>
            <a:srgbClr val="FFFFFF"/>
          </a:solidFill>
        </p:spPr>
      </p:sp>
      <p:sp>
        <p:nvSpPr>
          <p:cNvPr name="TextBox 5" id="5"/>
          <p:cNvSpPr txBox="true"/>
          <p:nvPr/>
        </p:nvSpPr>
        <p:spPr>
          <a:xfrm rot="0">
            <a:off x="1608427" y="8490982"/>
            <a:ext cx="3447449" cy="923925"/>
          </a:xfrm>
          <a:prstGeom prst="rect">
            <a:avLst/>
          </a:prstGeom>
        </p:spPr>
        <p:txBody>
          <a:bodyPr anchor="t" rtlCol="false" tIns="0" lIns="0" bIns="0" rIns="0">
            <a:spAutoFit/>
          </a:bodyPr>
          <a:lstStyle/>
          <a:p>
            <a:pPr>
              <a:lnSpc>
                <a:spcPts val="3600"/>
              </a:lnSpc>
            </a:pPr>
            <a:r>
              <a:rPr lang="en-US" sz="3000" spc="30">
                <a:solidFill>
                  <a:srgbClr val="C20303"/>
                </a:solidFill>
                <a:latin typeface="Aileron Regular Bold"/>
              </a:rPr>
              <a:t>Add culture: </a:t>
            </a:r>
          </a:p>
          <a:p>
            <a:pPr>
              <a:lnSpc>
                <a:spcPts val="3600"/>
              </a:lnSpc>
            </a:pPr>
            <a:r>
              <a:rPr lang="en-US" sz="3000" spc="30">
                <a:solidFill>
                  <a:srgbClr val="C20303"/>
                </a:solidFill>
                <a:latin typeface="Aileron Regular"/>
              </a:rPr>
              <a:t>Trobriands (OL06)</a:t>
            </a:r>
          </a:p>
        </p:txBody>
      </p:sp>
      <p:grpSp>
        <p:nvGrpSpPr>
          <p:cNvPr name="Group 6" id="6"/>
          <p:cNvGrpSpPr/>
          <p:nvPr/>
        </p:nvGrpSpPr>
        <p:grpSpPr>
          <a:xfrm rot="0">
            <a:off x="11151298" y="703385"/>
            <a:ext cx="7136702" cy="1037896"/>
            <a:chOff x="0" y="0"/>
            <a:chExt cx="9515602" cy="1383862"/>
          </a:xfrm>
        </p:grpSpPr>
        <p:sp>
          <p:nvSpPr>
            <p:cNvPr name="AutoShape 7" id="7"/>
            <p:cNvSpPr/>
            <p:nvPr/>
          </p:nvSpPr>
          <p:spPr>
            <a:xfrm rot="0">
              <a:off x="0" y="0"/>
              <a:ext cx="9515602" cy="1383862"/>
            </a:xfrm>
            <a:prstGeom prst="rect">
              <a:avLst/>
            </a:prstGeom>
            <a:solidFill>
              <a:srgbClr val="C20303"/>
            </a:solidFill>
          </p:spPr>
        </p:sp>
        <p:sp>
          <p:nvSpPr>
            <p:cNvPr name="TextBox 8" id="8"/>
            <p:cNvSpPr txBox="true"/>
            <p:nvPr/>
          </p:nvSpPr>
          <p:spPr>
            <a:xfrm rot="0">
              <a:off x="947307" y="370621"/>
              <a:ext cx="7620987"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SAMPLE ADVANCED SEARCH</a:t>
              </a:r>
            </a:p>
          </p:txBody>
        </p:sp>
      </p:grpSp>
      <p:sp>
        <p:nvSpPr>
          <p:cNvPr name="AutoShape 9" id="9"/>
          <p:cNvSpPr/>
          <p:nvPr/>
        </p:nvSpPr>
        <p:spPr>
          <a:xfrm rot="-10800000">
            <a:off x="6932323" y="8025409"/>
            <a:ext cx="5513428" cy="1864596"/>
          </a:xfrm>
          <a:prstGeom prst="rect">
            <a:avLst/>
          </a:prstGeom>
          <a:solidFill>
            <a:srgbClr val="FFFFFF"/>
          </a:solidFill>
        </p:spPr>
      </p:sp>
      <p:pic>
        <p:nvPicPr>
          <p:cNvPr name="Picture 10" id="10"/>
          <p:cNvPicPr>
            <a:picLocks noChangeAspect="true"/>
          </p:cNvPicPr>
          <p:nvPr/>
        </p:nvPicPr>
        <p:blipFill>
          <a:blip r:embed="rId3"/>
          <a:srcRect l="0" t="0" r="29590" b="0"/>
          <a:stretch>
            <a:fillRect/>
          </a:stretch>
        </p:blipFill>
        <p:spPr>
          <a:xfrm flipH="false" flipV="false" rot="0">
            <a:off x="5432999" y="8829814"/>
            <a:ext cx="1815491" cy="255786"/>
          </a:xfrm>
          <a:prstGeom prst="rect">
            <a:avLst/>
          </a:prstGeom>
        </p:spPr>
      </p:pic>
      <p:sp>
        <p:nvSpPr>
          <p:cNvPr name="TextBox 11" id="11"/>
          <p:cNvSpPr txBox="true"/>
          <p:nvPr/>
        </p:nvSpPr>
        <p:spPr>
          <a:xfrm rot="0">
            <a:off x="7258452" y="8033782"/>
            <a:ext cx="4965927" cy="1838325"/>
          </a:xfrm>
          <a:prstGeom prst="rect">
            <a:avLst/>
          </a:prstGeom>
        </p:spPr>
        <p:txBody>
          <a:bodyPr anchor="t" rtlCol="false" tIns="0" lIns="0" bIns="0" rIns="0">
            <a:spAutoFit/>
          </a:bodyPr>
          <a:lstStyle/>
          <a:p>
            <a:pPr>
              <a:lnSpc>
                <a:spcPts val="3600"/>
              </a:lnSpc>
            </a:pPr>
            <a:r>
              <a:rPr lang="en-US" sz="3000" spc="30">
                <a:solidFill>
                  <a:srgbClr val="C20303"/>
                </a:solidFill>
                <a:latin typeface="Aileron Regular Bold"/>
              </a:rPr>
              <a:t>Add 3 subjects: </a:t>
            </a:r>
          </a:p>
          <a:p>
            <a:pPr>
              <a:lnSpc>
                <a:spcPts val="3600"/>
              </a:lnSpc>
            </a:pPr>
            <a:r>
              <a:rPr lang="en-US" sz="3000" spc="30">
                <a:solidFill>
                  <a:srgbClr val="C20303"/>
                </a:solidFill>
                <a:latin typeface="Aileron Regular"/>
              </a:rPr>
              <a:t>Gift giving (431), </a:t>
            </a:r>
          </a:p>
          <a:p>
            <a:pPr>
              <a:lnSpc>
                <a:spcPts val="3600"/>
              </a:lnSpc>
            </a:pPr>
            <a:r>
              <a:rPr lang="en-US" sz="3000" spc="30">
                <a:solidFill>
                  <a:srgbClr val="C20303"/>
                </a:solidFill>
                <a:latin typeface="Aileron Regular"/>
              </a:rPr>
              <a:t>Exchange transactions (437) Mutual aid (476)</a:t>
            </a:r>
          </a:p>
        </p:txBody>
      </p:sp>
      <p:grpSp>
        <p:nvGrpSpPr>
          <p:cNvPr name="Group 12" id="12"/>
          <p:cNvGrpSpPr/>
          <p:nvPr/>
        </p:nvGrpSpPr>
        <p:grpSpPr>
          <a:xfrm rot="-5911422">
            <a:off x="3013460" y="6415606"/>
            <a:ext cx="2519144" cy="366267"/>
            <a:chOff x="0" y="0"/>
            <a:chExt cx="8979503" cy="1305560"/>
          </a:xfrm>
        </p:grpSpPr>
        <p:sp>
          <p:nvSpPr>
            <p:cNvPr name="Freeform 13" id="13"/>
            <p:cNvSpPr/>
            <p:nvPr/>
          </p:nvSpPr>
          <p:spPr>
            <a:xfrm>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C20303"/>
            </a:solidFill>
          </p:spPr>
        </p:sp>
      </p:grpSp>
      <p:pic>
        <p:nvPicPr>
          <p:cNvPr name="Picture 14" id="14"/>
          <p:cNvPicPr>
            <a:picLocks noChangeAspect="true"/>
          </p:cNvPicPr>
          <p:nvPr/>
        </p:nvPicPr>
        <p:blipFill>
          <a:blip r:embed="rId3"/>
          <a:srcRect l="0" t="0" r="29590" b="0"/>
          <a:stretch>
            <a:fillRect/>
          </a:stretch>
        </p:blipFill>
        <p:spPr>
          <a:xfrm flipH="false" flipV="false" rot="0">
            <a:off x="12396588" y="8829814"/>
            <a:ext cx="1815491" cy="255786"/>
          </a:xfrm>
          <a:prstGeom prst="rect">
            <a:avLst/>
          </a:prstGeom>
        </p:spPr>
      </p:pic>
      <p:grpSp>
        <p:nvGrpSpPr>
          <p:cNvPr name="Group 15" id="15"/>
          <p:cNvGrpSpPr/>
          <p:nvPr/>
        </p:nvGrpSpPr>
        <p:grpSpPr>
          <a:xfrm rot="0">
            <a:off x="13981615" y="8507395"/>
            <a:ext cx="4075921" cy="907512"/>
            <a:chOff x="0" y="0"/>
            <a:chExt cx="5434561" cy="1210016"/>
          </a:xfrm>
        </p:grpSpPr>
        <p:sp>
          <p:nvSpPr>
            <p:cNvPr name="AutoShape 16" id="16"/>
            <p:cNvSpPr/>
            <p:nvPr/>
          </p:nvSpPr>
          <p:spPr>
            <a:xfrm rot="0">
              <a:off x="0" y="0"/>
              <a:ext cx="5434561" cy="1210016"/>
            </a:xfrm>
            <a:prstGeom prst="rect">
              <a:avLst/>
            </a:prstGeom>
            <a:solidFill>
              <a:srgbClr val="FFFFFF"/>
            </a:solidFill>
          </p:spPr>
        </p:sp>
        <p:sp>
          <p:nvSpPr>
            <p:cNvPr name="TextBox 17" id="17"/>
            <p:cNvSpPr txBox="true"/>
            <p:nvPr/>
          </p:nvSpPr>
          <p:spPr>
            <a:xfrm rot="0">
              <a:off x="151922" y="177026"/>
              <a:ext cx="5013678" cy="812954"/>
            </a:xfrm>
            <a:prstGeom prst="rect">
              <a:avLst/>
            </a:prstGeom>
          </p:spPr>
          <p:txBody>
            <a:bodyPr anchor="t" rtlCol="false" tIns="0" lIns="0" bIns="0" rIns="0">
              <a:spAutoFit/>
            </a:bodyPr>
            <a:lstStyle/>
            <a:p>
              <a:pPr>
                <a:lnSpc>
                  <a:spcPts val="4799"/>
                </a:lnSpc>
              </a:pPr>
              <a:r>
                <a:rPr lang="en-US" sz="3999" spc="79">
                  <a:solidFill>
                    <a:srgbClr val="C20303"/>
                  </a:solidFill>
                  <a:latin typeface="Aileron Heavy Bold"/>
                </a:rPr>
                <a:t>Click "search"</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blipFill>
          <a:blip r:embed="rId2"/>
          <a:srcRect l="8243" t="22869" r="10302" b="8360"/>
          <a:stretch>
            <a:fillRect/>
          </a:stretch>
        </a:blipFill>
      </p:bgPr>
    </p:bg>
    <p:spTree>
      <p:nvGrpSpPr>
        <p:cNvPr id="1" name=""/>
        <p:cNvGrpSpPr/>
        <p:nvPr/>
      </p:nvGrpSpPr>
      <p:grpSpPr>
        <a:xfrm>
          <a:off x="0" y="0"/>
          <a:ext cx="0" cy="0"/>
          <a:chOff x="0" y="0"/>
          <a:chExt cx="0" cy="0"/>
        </a:xfrm>
      </p:grpSpPr>
      <p:grpSp>
        <p:nvGrpSpPr>
          <p:cNvPr name="Group 2" id="2"/>
          <p:cNvGrpSpPr/>
          <p:nvPr/>
        </p:nvGrpSpPr>
        <p:grpSpPr>
          <a:xfrm rot="0">
            <a:off x="3084647" y="4079930"/>
            <a:ext cx="12118707" cy="2146190"/>
            <a:chOff x="0" y="0"/>
            <a:chExt cx="16158275" cy="2861586"/>
          </a:xfrm>
        </p:grpSpPr>
        <p:sp>
          <p:nvSpPr>
            <p:cNvPr name="AutoShape 3" id="3"/>
            <p:cNvSpPr/>
            <p:nvPr/>
          </p:nvSpPr>
          <p:spPr>
            <a:xfrm rot="0">
              <a:off x="0" y="0"/>
              <a:ext cx="16158275" cy="2861586"/>
            </a:xfrm>
            <a:prstGeom prst="rect">
              <a:avLst/>
            </a:prstGeom>
            <a:solidFill>
              <a:srgbClr val="C20303"/>
            </a:solidFill>
          </p:spPr>
        </p:sp>
        <p:sp>
          <p:nvSpPr>
            <p:cNvPr name="TextBox 4" id="4"/>
            <p:cNvSpPr txBox="true"/>
            <p:nvPr/>
          </p:nvSpPr>
          <p:spPr>
            <a:xfrm rot="0">
              <a:off x="773114" y="951791"/>
              <a:ext cx="14612047" cy="986578"/>
            </a:xfrm>
            <a:prstGeom prst="rect">
              <a:avLst/>
            </a:prstGeom>
          </p:spPr>
          <p:txBody>
            <a:bodyPr anchor="t" rtlCol="false" tIns="0" lIns="0" bIns="0" rIns="0">
              <a:spAutoFit/>
            </a:bodyPr>
            <a:lstStyle/>
            <a:p>
              <a:pPr algn="ctr">
                <a:lnSpc>
                  <a:spcPts val="5699"/>
                </a:lnSpc>
              </a:pPr>
              <a:r>
                <a:rPr lang="en-US" sz="5000" spc="90">
                  <a:solidFill>
                    <a:srgbClr val="FFFFFF"/>
                  </a:solidFill>
                  <a:latin typeface="Aileron Regular Bold"/>
                </a:rPr>
                <a:t>GENDER, CULTURE  &amp; EXCHANGE</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6504" t="0" r="26504" b="0"/>
          <a:stretch>
            <a:fillRect/>
          </a:stretch>
        </p:blipFill>
        <p:spPr>
          <a:xfrm flipH="false" flipV="false" rot="0">
            <a:off x="0" y="0"/>
            <a:ext cx="7500055" cy="10287000"/>
          </a:xfrm>
          <a:prstGeom prst="rect">
            <a:avLst/>
          </a:prstGeom>
        </p:spPr>
      </p:pic>
      <p:sp>
        <p:nvSpPr>
          <p:cNvPr name="TextBox 3" id="3"/>
          <p:cNvSpPr txBox="true"/>
          <p:nvPr/>
        </p:nvSpPr>
        <p:spPr>
          <a:xfrm rot="0">
            <a:off x="8238223" y="3478287"/>
            <a:ext cx="9427528" cy="6044565"/>
          </a:xfrm>
          <a:prstGeom prst="rect">
            <a:avLst/>
          </a:prstGeom>
        </p:spPr>
        <p:txBody>
          <a:bodyPr anchor="t" rtlCol="false" tIns="0" lIns="0" bIns="0" rIns="0">
            <a:spAutoFit/>
          </a:bodyPr>
          <a:lstStyle/>
          <a:p>
            <a:pPr>
              <a:lnSpc>
                <a:spcPts val="4320"/>
              </a:lnSpc>
            </a:pPr>
            <a:r>
              <a:rPr lang="en-US" sz="3600" spc="359">
                <a:solidFill>
                  <a:srgbClr val="C20303"/>
                </a:solidFill>
                <a:latin typeface="Aileron Regular"/>
              </a:rPr>
              <a:t>Sometimes, ethnographers studying in the same location at different times can she</a:t>
            </a:r>
            <a:r>
              <a:rPr lang="en-US" sz="3600" spc="359">
                <a:solidFill>
                  <a:srgbClr val="C20303"/>
                </a:solidFill>
                <a:latin typeface="Aileron Regular"/>
              </a:rPr>
              <a:t>d ligh</a:t>
            </a:r>
            <a:r>
              <a:rPr lang="en-US" sz="3600" spc="359">
                <a:solidFill>
                  <a:srgbClr val="C20303"/>
                </a:solidFill>
                <a:latin typeface="Aileron Regular"/>
              </a:rPr>
              <a:t>t</a:t>
            </a:r>
            <a:r>
              <a:rPr lang="en-US" sz="3600" spc="359">
                <a:solidFill>
                  <a:srgbClr val="C20303"/>
                </a:solidFill>
                <a:latin typeface="Aileron Regular"/>
              </a:rPr>
              <a:t> o</a:t>
            </a:r>
            <a:r>
              <a:rPr lang="en-US" sz="3600" spc="359">
                <a:solidFill>
                  <a:srgbClr val="C20303"/>
                </a:solidFill>
                <a:latin typeface="Aileron Regular"/>
              </a:rPr>
              <a:t>n </a:t>
            </a:r>
            <a:r>
              <a:rPr lang="en-US" sz="3600" spc="359">
                <a:solidFill>
                  <a:srgbClr val="C20303"/>
                </a:solidFill>
                <a:latin typeface="Aileron Regular"/>
              </a:rPr>
              <a:t>asp</a:t>
            </a:r>
            <a:r>
              <a:rPr lang="en-US" sz="3600" spc="359">
                <a:solidFill>
                  <a:srgbClr val="C20303"/>
                </a:solidFill>
                <a:latin typeface="Aileron Regular"/>
              </a:rPr>
              <a:t>e</a:t>
            </a:r>
            <a:r>
              <a:rPr lang="en-US" sz="3600" spc="359">
                <a:solidFill>
                  <a:srgbClr val="C20303"/>
                </a:solidFill>
                <a:latin typeface="Aileron Regular"/>
              </a:rPr>
              <a:t>ct</a:t>
            </a:r>
            <a:r>
              <a:rPr lang="en-US" sz="3600" spc="359">
                <a:solidFill>
                  <a:srgbClr val="C20303"/>
                </a:solidFill>
                <a:latin typeface="Aileron Regular"/>
              </a:rPr>
              <a:t>s </a:t>
            </a:r>
            <a:r>
              <a:rPr lang="en-US" sz="3600" spc="359">
                <a:solidFill>
                  <a:srgbClr val="C20303"/>
                </a:solidFill>
                <a:latin typeface="Aileron Regular"/>
              </a:rPr>
              <a:t>of</a:t>
            </a:r>
            <a:r>
              <a:rPr lang="en-US" sz="3600" spc="359">
                <a:solidFill>
                  <a:srgbClr val="C20303"/>
                </a:solidFill>
                <a:latin typeface="Aileron Regular"/>
              </a:rPr>
              <a:t> a</a:t>
            </a:r>
            <a:r>
              <a:rPr lang="en-US" sz="3600" spc="359">
                <a:solidFill>
                  <a:srgbClr val="C20303"/>
                </a:solidFill>
                <a:latin typeface="Aileron Regular"/>
              </a:rPr>
              <a:t> cu</a:t>
            </a:r>
            <a:r>
              <a:rPr lang="en-US" sz="3600" spc="359">
                <a:solidFill>
                  <a:srgbClr val="C20303"/>
                </a:solidFill>
                <a:latin typeface="Aileron Regular"/>
              </a:rPr>
              <a:t>l</a:t>
            </a:r>
            <a:r>
              <a:rPr lang="en-US" sz="3600" spc="359">
                <a:solidFill>
                  <a:srgbClr val="C20303"/>
                </a:solidFill>
                <a:latin typeface="Aileron Regular"/>
              </a:rPr>
              <a:t>t</a:t>
            </a:r>
            <a:r>
              <a:rPr lang="en-US" sz="3600" spc="359">
                <a:solidFill>
                  <a:srgbClr val="C20303"/>
                </a:solidFill>
                <a:latin typeface="Aileron Regular"/>
              </a:rPr>
              <a:t>u</a:t>
            </a:r>
            <a:r>
              <a:rPr lang="en-US" sz="3600" spc="359">
                <a:solidFill>
                  <a:srgbClr val="C20303"/>
                </a:solidFill>
                <a:latin typeface="Aileron Regular"/>
              </a:rPr>
              <a:t>r</a:t>
            </a:r>
            <a:r>
              <a:rPr lang="en-US" sz="3600" spc="359">
                <a:solidFill>
                  <a:srgbClr val="C20303"/>
                </a:solidFill>
                <a:latin typeface="Aileron Regular"/>
              </a:rPr>
              <a:t>e that h</a:t>
            </a:r>
            <a:r>
              <a:rPr lang="en-US" sz="3600" spc="359">
                <a:solidFill>
                  <a:srgbClr val="C20303"/>
                </a:solidFill>
                <a:latin typeface="Aileron Regular"/>
              </a:rPr>
              <a:t>av</a:t>
            </a:r>
            <a:r>
              <a:rPr lang="en-US" sz="3600" spc="359">
                <a:solidFill>
                  <a:srgbClr val="C20303"/>
                </a:solidFill>
                <a:latin typeface="Aileron Regular"/>
              </a:rPr>
              <a:t>e cha</a:t>
            </a:r>
            <a:r>
              <a:rPr lang="en-US" sz="3600" spc="359">
                <a:solidFill>
                  <a:srgbClr val="C20303"/>
                </a:solidFill>
                <a:latin typeface="Aileron Regular"/>
              </a:rPr>
              <a:t>ng</a:t>
            </a:r>
            <a:r>
              <a:rPr lang="en-US" sz="3600" spc="359">
                <a:solidFill>
                  <a:srgbClr val="C20303"/>
                </a:solidFill>
                <a:latin typeface="Aileron Regular"/>
              </a:rPr>
              <a:t>ed o</a:t>
            </a:r>
            <a:r>
              <a:rPr lang="en-US" sz="3600" spc="359">
                <a:solidFill>
                  <a:srgbClr val="C20303"/>
                </a:solidFill>
                <a:latin typeface="Aileron Regular"/>
              </a:rPr>
              <a:t>r m</a:t>
            </a:r>
            <a:r>
              <a:rPr lang="en-US" sz="3600" spc="359">
                <a:solidFill>
                  <a:srgbClr val="C20303"/>
                </a:solidFill>
                <a:latin typeface="Aileron Regular"/>
              </a:rPr>
              <a:t>i</a:t>
            </a:r>
            <a:r>
              <a:rPr lang="en-US" sz="3600" spc="359">
                <a:solidFill>
                  <a:srgbClr val="C20303"/>
                </a:solidFill>
                <a:latin typeface="Aileron Regular"/>
              </a:rPr>
              <a:t>gh</a:t>
            </a:r>
            <a:r>
              <a:rPr lang="en-US" sz="3600" spc="359">
                <a:solidFill>
                  <a:srgbClr val="C20303"/>
                </a:solidFill>
                <a:latin typeface="Aileron Regular"/>
              </a:rPr>
              <a:t>t</a:t>
            </a:r>
            <a:r>
              <a:rPr lang="en-US" sz="3600" spc="359">
                <a:solidFill>
                  <a:srgbClr val="C20303"/>
                </a:solidFill>
                <a:latin typeface="Aileron Regular"/>
              </a:rPr>
              <a:t> hav</a:t>
            </a:r>
            <a:r>
              <a:rPr lang="en-US" sz="3600" spc="359">
                <a:solidFill>
                  <a:srgbClr val="C20303"/>
                </a:solidFill>
                <a:latin typeface="Aileron Regular"/>
              </a:rPr>
              <a:t>e </a:t>
            </a:r>
            <a:r>
              <a:rPr lang="en-US" sz="3600" spc="359">
                <a:solidFill>
                  <a:srgbClr val="C20303"/>
                </a:solidFill>
                <a:latin typeface="Aileron Regular"/>
              </a:rPr>
              <a:t>been o</a:t>
            </a:r>
            <a:r>
              <a:rPr lang="en-US" sz="3600" spc="359">
                <a:solidFill>
                  <a:srgbClr val="C20303"/>
                </a:solidFill>
                <a:latin typeface="Aileron Regular"/>
              </a:rPr>
              <a:t>v</a:t>
            </a:r>
            <a:r>
              <a:rPr lang="en-US" sz="3600" spc="359">
                <a:solidFill>
                  <a:srgbClr val="C20303"/>
                </a:solidFill>
                <a:latin typeface="Aileron Regular"/>
              </a:rPr>
              <a:t>er</a:t>
            </a:r>
            <a:r>
              <a:rPr lang="en-US" sz="3600" spc="359">
                <a:solidFill>
                  <a:srgbClr val="C20303"/>
                </a:solidFill>
                <a:latin typeface="Aileron Regular"/>
              </a:rPr>
              <a:t>l</a:t>
            </a:r>
            <a:r>
              <a:rPr lang="en-US" sz="3600" spc="359">
                <a:solidFill>
                  <a:srgbClr val="C20303"/>
                </a:solidFill>
                <a:latin typeface="Aileron Regular"/>
              </a:rPr>
              <a:t>ook</a:t>
            </a:r>
            <a:r>
              <a:rPr lang="en-US" sz="3600" spc="359">
                <a:solidFill>
                  <a:srgbClr val="C20303"/>
                </a:solidFill>
                <a:latin typeface="Aileron Regular"/>
              </a:rPr>
              <a:t>e</a:t>
            </a:r>
            <a:r>
              <a:rPr lang="en-US" sz="3600" spc="359">
                <a:solidFill>
                  <a:srgbClr val="C20303"/>
                </a:solidFill>
                <a:latin typeface="Aileron Regular"/>
              </a:rPr>
              <a:t>d</a:t>
            </a:r>
            <a:r>
              <a:rPr lang="en-US" sz="3600" spc="359">
                <a:solidFill>
                  <a:srgbClr val="C20303"/>
                </a:solidFill>
                <a:latin typeface="Aileron Regular"/>
              </a:rPr>
              <a:t> </a:t>
            </a:r>
            <a:r>
              <a:rPr lang="en-US" sz="3600" spc="359">
                <a:solidFill>
                  <a:srgbClr val="C20303"/>
                </a:solidFill>
                <a:latin typeface="Aileron Regular"/>
              </a:rPr>
              <a:t>by prev</a:t>
            </a:r>
            <a:r>
              <a:rPr lang="en-US" sz="3600" spc="359">
                <a:solidFill>
                  <a:srgbClr val="C20303"/>
                </a:solidFill>
                <a:latin typeface="Aileron Regular"/>
              </a:rPr>
              <a:t>ious re</a:t>
            </a:r>
            <a:r>
              <a:rPr lang="en-US" sz="3600" spc="359">
                <a:solidFill>
                  <a:srgbClr val="C20303"/>
                </a:solidFill>
                <a:latin typeface="Aileron Regular"/>
              </a:rPr>
              <a:t>se</a:t>
            </a:r>
            <a:r>
              <a:rPr lang="en-US" sz="3600" spc="359">
                <a:solidFill>
                  <a:srgbClr val="C20303"/>
                </a:solidFill>
                <a:latin typeface="Aileron Regular"/>
              </a:rPr>
              <a:t>archer</a:t>
            </a:r>
            <a:r>
              <a:rPr lang="en-US" sz="3600" spc="359">
                <a:solidFill>
                  <a:srgbClr val="C20303"/>
                </a:solidFill>
                <a:latin typeface="Aileron Regular"/>
              </a:rPr>
              <a:t>s</a:t>
            </a:r>
            <a:r>
              <a:rPr lang="en-US" sz="3600" spc="359">
                <a:solidFill>
                  <a:srgbClr val="C20303"/>
                </a:solidFill>
                <a:latin typeface="Aileron Regular"/>
              </a:rPr>
              <a:t>.</a:t>
            </a:r>
          </a:p>
          <a:p>
            <a:pPr>
              <a:lnSpc>
                <a:spcPts val="4320"/>
              </a:lnSpc>
            </a:pPr>
          </a:p>
          <a:p>
            <a:pPr>
              <a:lnSpc>
                <a:spcPts val="4320"/>
              </a:lnSpc>
            </a:pPr>
            <a:r>
              <a:rPr lang="en-US" sz="3600" spc="359">
                <a:solidFill>
                  <a:srgbClr val="C20303"/>
                </a:solidFill>
                <a:latin typeface="Aileron Regular"/>
              </a:rPr>
              <a:t>Rea</a:t>
            </a:r>
            <a:r>
              <a:rPr lang="en-US" sz="3600" spc="359">
                <a:solidFill>
                  <a:srgbClr val="C20303"/>
                </a:solidFill>
                <a:latin typeface="Aileron Regular"/>
              </a:rPr>
              <a:t>d</a:t>
            </a:r>
            <a:r>
              <a:rPr lang="en-US" sz="3600" spc="359">
                <a:solidFill>
                  <a:srgbClr val="C20303"/>
                </a:solidFill>
                <a:latin typeface="Aileron Regular"/>
              </a:rPr>
              <a:t> t</a:t>
            </a:r>
            <a:r>
              <a:rPr lang="en-US" sz="3600" spc="359">
                <a:solidFill>
                  <a:srgbClr val="C20303"/>
                </a:solidFill>
                <a:latin typeface="Aileron Regular"/>
              </a:rPr>
              <a:t>h</a:t>
            </a:r>
            <a:r>
              <a:rPr lang="en-US" sz="3600" spc="359">
                <a:solidFill>
                  <a:srgbClr val="C20303"/>
                </a:solidFill>
                <a:latin typeface="Aileron Regular"/>
              </a:rPr>
              <a:t>e</a:t>
            </a:r>
            <a:r>
              <a:rPr lang="en-US" sz="3600" spc="359">
                <a:solidFill>
                  <a:srgbClr val="C20303"/>
                </a:solidFill>
                <a:latin typeface="Aileron Regular"/>
              </a:rPr>
              <a:t> </a:t>
            </a:r>
            <a:r>
              <a:rPr lang="en-US" sz="3600" spc="359">
                <a:solidFill>
                  <a:srgbClr val="C20303"/>
                </a:solidFill>
                <a:latin typeface="Aileron Regular"/>
              </a:rPr>
              <a:t>f</a:t>
            </a:r>
            <a:r>
              <a:rPr lang="en-US" sz="3600" spc="359">
                <a:solidFill>
                  <a:srgbClr val="C20303"/>
                </a:solidFill>
                <a:latin typeface="Aileron Regular"/>
              </a:rPr>
              <a:t>ol</a:t>
            </a:r>
            <a:r>
              <a:rPr lang="en-US" sz="3600" spc="359">
                <a:solidFill>
                  <a:srgbClr val="C20303"/>
                </a:solidFill>
                <a:latin typeface="Aileron Regular"/>
              </a:rPr>
              <a:t>lowing </a:t>
            </a:r>
            <a:r>
              <a:rPr lang="en-US" sz="3600" spc="359">
                <a:solidFill>
                  <a:srgbClr val="C20303"/>
                </a:solidFill>
                <a:latin typeface="Aileron Regular"/>
              </a:rPr>
              <a:t>pa</a:t>
            </a:r>
            <a:r>
              <a:rPr lang="en-US" sz="3600" spc="359">
                <a:solidFill>
                  <a:srgbClr val="C20303"/>
                </a:solidFill>
                <a:latin typeface="Aileron Regular"/>
              </a:rPr>
              <a:t>ssages </a:t>
            </a:r>
            <a:r>
              <a:rPr lang="en-US" sz="3600" spc="359">
                <a:solidFill>
                  <a:srgbClr val="C20303"/>
                </a:solidFill>
                <a:latin typeface="Aileron Regular"/>
              </a:rPr>
              <a:t>fr</a:t>
            </a:r>
            <a:r>
              <a:rPr lang="en-US" sz="3600" spc="359">
                <a:solidFill>
                  <a:srgbClr val="C20303"/>
                </a:solidFill>
                <a:latin typeface="Aileron Regular"/>
              </a:rPr>
              <a:t>om the two documents by an</a:t>
            </a:r>
            <a:r>
              <a:rPr lang="en-US" sz="3600" spc="359">
                <a:solidFill>
                  <a:srgbClr val="C20303"/>
                </a:solidFill>
                <a:latin typeface="Aileron Regular"/>
              </a:rPr>
              <a:t>th</a:t>
            </a:r>
            <a:r>
              <a:rPr lang="en-US" sz="3600" spc="359">
                <a:solidFill>
                  <a:srgbClr val="C20303"/>
                </a:solidFill>
                <a:latin typeface="Aileron Regular"/>
              </a:rPr>
              <a:t>r</a:t>
            </a:r>
            <a:r>
              <a:rPr lang="en-US" sz="3600" spc="359">
                <a:solidFill>
                  <a:srgbClr val="C20303"/>
                </a:solidFill>
                <a:latin typeface="Aileron Regular"/>
              </a:rPr>
              <a:t>o</a:t>
            </a:r>
            <a:r>
              <a:rPr lang="en-US" sz="3600" spc="359">
                <a:solidFill>
                  <a:srgbClr val="C20303"/>
                </a:solidFill>
                <a:latin typeface="Aileron Regular"/>
              </a:rPr>
              <a:t>polog</a:t>
            </a:r>
            <a:r>
              <a:rPr lang="en-US" sz="3600" spc="359">
                <a:solidFill>
                  <a:srgbClr val="C20303"/>
                </a:solidFill>
                <a:latin typeface="Aileron Regular"/>
              </a:rPr>
              <a:t>i</a:t>
            </a:r>
            <a:r>
              <a:rPr lang="en-US" sz="3600" spc="359">
                <a:solidFill>
                  <a:srgbClr val="C20303"/>
                </a:solidFill>
                <a:latin typeface="Aileron Regular"/>
              </a:rPr>
              <a:t>st </a:t>
            </a:r>
            <a:r>
              <a:rPr lang="en-US" sz="3600" spc="359">
                <a:solidFill>
                  <a:srgbClr val="C20303"/>
                </a:solidFill>
                <a:latin typeface="Aileron Regular Bold"/>
              </a:rPr>
              <a:t>Ann</a:t>
            </a:r>
            <a:r>
              <a:rPr lang="en-US" sz="3600" spc="359">
                <a:solidFill>
                  <a:srgbClr val="C20303"/>
                </a:solidFill>
                <a:latin typeface="Aileron Regular Bold"/>
              </a:rPr>
              <a:t>et</a:t>
            </a:r>
            <a:r>
              <a:rPr lang="en-US" sz="3600" spc="359">
                <a:solidFill>
                  <a:srgbClr val="C20303"/>
                </a:solidFill>
                <a:latin typeface="Aileron Regular Bold"/>
              </a:rPr>
              <a:t>te</a:t>
            </a:r>
            <a:r>
              <a:rPr lang="en-US" sz="3600" spc="359">
                <a:solidFill>
                  <a:srgbClr val="C20303"/>
                </a:solidFill>
                <a:latin typeface="Aileron Regular Bold"/>
              </a:rPr>
              <a:t> </a:t>
            </a:r>
            <a:r>
              <a:rPr lang="en-US" sz="3600" spc="359">
                <a:solidFill>
                  <a:srgbClr val="C20303"/>
                </a:solidFill>
                <a:latin typeface="Aileron Regular Bold"/>
              </a:rPr>
              <a:t>W</a:t>
            </a:r>
            <a:r>
              <a:rPr lang="en-US" sz="3600" spc="359">
                <a:solidFill>
                  <a:srgbClr val="C20303"/>
                </a:solidFill>
                <a:latin typeface="Aileron Regular Bold"/>
              </a:rPr>
              <a:t>ein</a:t>
            </a:r>
            <a:r>
              <a:rPr lang="en-US" sz="3600" spc="359">
                <a:solidFill>
                  <a:srgbClr val="C20303"/>
                </a:solidFill>
                <a:latin typeface="Aileron Regular Bold"/>
              </a:rPr>
              <a:t>e</a:t>
            </a:r>
            <a:r>
              <a:rPr lang="en-US" sz="3600" spc="359">
                <a:solidFill>
                  <a:srgbClr val="C20303"/>
                </a:solidFill>
                <a:latin typeface="Aileron Regular Bold"/>
              </a:rPr>
              <a:t>r</a:t>
            </a:r>
            <a:r>
              <a:rPr lang="en-US" sz="3600" spc="359">
                <a:solidFill>
                  <a:srgbClr val="C20303"/>
                </a:solidFill>
                <a:latin typeface="Aileron Regular"/>
              </a:rPr>
              <a:t>, then answer the questions.</a:t>
            </a:r>
          </a:p>
        </p:txBody>
      </p:sp>
      <p:grpSp>
        <p:nvGrpSpPr>
          <p:cNvPr name="Group 4" id="4"/>
          <p:cNvGrpSpPr/>
          <p:nvPr/>
        </p:nvGrpSpPr>
        <p:grpSpPr>
          <a:xfrm rot="0">
            <a:off x="14964426" y="0"/>
            <a:ext cx="3323574" cy="1129336"/>
            <a:chOff x="0" y="0"/>
            <a:chExt cx="4431431" cy="1505782"/>
          </a:xfrm>
        </p:grpSpPr>
        <p:sp>
          <p:nvSpPr>
            <p:cNvPr name="AutoShape 5" id="5"/>
            <p:cNvSpPr/>
            <p:nvPr/>
          </p:nvSpPr>
          <p:spPr>
            <a:xfrm rot="0">
              <a:off x="0" y="0"/>
              <a:ext cx="4431431" cy="1505782"/>
            </a:xfrm>
            <a:prstGeom prst="rect">
              <a:avLst/>
            </a:prstGeom>
            <a:solidFill>
              <a:srgbClr val="C20303"/>
            </a:solidFill>
          </p:spPr>
        </p:sp>
        <p:sp>
          <p:nvSpPr>
            <p:cNvPr name="TextBox 6" id="6"/>
            <p:cNvSpPr txBox="true"/>
            <p:nvPr/>
          </p:nvSpPr>
          <p:spPr>
            <a:xfrm rot="0">
              <a:off x="441163" y="370621"/>
              <a:ext cx="3549106"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PART 3</a:t>
              </a:r>
            </a:p>
          </p:txBody>
        </p:sp>
      </p:grpSp>
      <p:sp>
        <p:nvSpPr>
          <p:cNvPr name="TextBox 7" id="7"/>
          <p:cNvSpPr txBox="true"/>
          <p:nvPr/>
        </p:nvSpPr>
        <p:spPr>
          <a:xfrm rot="0">
            <a:off x="8238223" y="1664936"/>
            <a:ext cx="8387991" cy="1289685"/>
          </a:xfrm>
          <a:prstGeom prst="rect">
            <a:avLst/>
          </a:prstGeom>
        </p:spPr>
        <p:txBody>
          <a:bodyPr anchor="t" rtlCol="false" tIns="0" lIns="0" bIns="0" rIns="0">
            <a:spAutoFit/>
          </a:bodyPr>
          <a:lstStyle/>
          <a:p>
            <a:pPr>
              <a:lnSpc>
                <a:spcPts val="5040"/>
              </a:lnSpc>
            </a:pPr>
            <a:r>
              <a:rPr lang="en-US" sz="4200" spc="420">
                <a:solidFill>
                  <a:srgbClr val="C20303"/>
                </a:solidFill>
                <a:latin typeface="Aileron Regular Bold"/>
              </a:rPr>
              <a:t>Societies are contin</a:t>
            </a:r>
            <a:r>
              <a:rPr lang="en-US" sz="4200" spc="420">
                <a:solidFill>
                  <a:srgbClr val="C20303"/>
                </a:solidFill>
                <a:latin typeface="Aileron Regular Bold"/>
              </a:rPr>
              <a:t>u</a:t>
            </a:r>
            <a:r>
              <a:rPr lang="en-US" sz="4200" spc="420">
                <a:solidFill>
                  <a:srgbClr val="C20303"/>
                </a:solidFill>
                <a:latin typeface="Aileron Regular Bold"/>
              </a:rPr>
              <a:t>all</a:t>
            </a:r>
            <a:r>
              <a:rPr lang="en-US" sz="4200" spc="420">
                <a:solidFill>
                  <a:srgbClr val="C20303"/>
                </a:solidFill>
                <a:latin typeface="Aileron Regular Bold"/>
              </a:rPr>
              <a:t>y </a:t>
            </a:r>
            <a:r>
              <a:rPr lang="en-US" sz="4200" spc="420">
                <a:solidFill>
                  <a:srgbClr val="C20303"/>
                </a:solidFill>
                <a:latin typeface="Aileron Regular Bold"/>
              </a:rPr>
              <a:t>changing.</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0425" t="0" r="35183" b="0"/>
          <a:stretch>
            <a:fillRect/>
          </a:stretch>
        </p:blipFill>
        <p:spPr>
          <a:xfrm flipH="false" flipV="false" rot="0">
            <a:off x="12987826" y="0"/>
            <a:ext cx="5300174" cy="10287000"/>
          </a:xfrm>
          <a:prstGeom prst="rect">
            <a:avLst/>
          </a:prstGeom>
        </p:spPr>
      </p:pic>
      <p:grpSp>
        <p:nvGrpSpPr>
          <p:cNvPr name="Group 3" id="3"/>
          <p:cNvGrpSpPr/>
          <p:nvPr/>
        </p:nvGrpSpPr>
        <p:grpSpPr>
          <a:xfrm rot="0">
            <a:off x="14964426" y="0"/>
            <a:ext cx="3323574" cy="1129336"/>
            <a:chOff x="0" y="0"/>
            <a:chExt cx="4431431" cy="1505782"/>
          </a:xfrm>
        </p:grpSpPr>
        <p:sp>
          <p:nvSpPr>
            <p:cNvPr name="AutoShape 4" id="4"/>
            <p:cNvSpPr/>
            <p:nvPr/>
          </p:nvSpPr>
          <p:spPr>
            <a:xfrm rot="0">
              <a:off x="0" y="0"/>
              <a:ext cx="4431431" cy="1505782"/>
            </a:xfrm>
            <a:prstGeom prst="rect">
              <a:avLst/>
            </a:prstGeom>
            <a:solidFill>
              <a:srgbClr val="C20303"/>
            </a:solidFill>
          </p:spPr>
        </p:sp>
        <p:sp>
          <p:nvSpPr>
            <p:cNvPr name="TextBox 5" id="5"/>
            <p:cNvSpPr txBox="true"/>
            <p:nvPr/>
          </p:nvSpPr>
          <p:spPr>
            <a:xfrm rot="0">
              <a:off x="441163" y="370621"/>
              <a:ext cx="3549106"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PART 3</a:t>
              </a:r>
            </a:p>
          </p:txBody>
        </p:sp>
      </p:grpSp>
      <p:sp>
        <p:nvSpPr>
          <p:cNvPr name="TextBox 6" id="6"/>
          <p:cNvSpPr txBox="true"/>
          <p:nvPr/>
        </p:nvSpPr>
        <p:spPr>
          <a:xfrm rot="0">
            <a:off x="509149" y="601651"/>
            <a:ext cx="10804516" cy="1045845"/>
          </a:xfrm>
          <a:prstGeom prst="rect">
            <a:avLst/>
          </a:prstGeom>
        </p:spPr>
        <p:txBody>
          <a:bodyPr anchor="t" rtlCol="false" tIns="0" lIns="0" bIns="0" rIns="0">
            <a:spAutoFit/>
          </a:bodyPr>
          <a:lstStyle/>
          <a:p>
            <a:pPr>
              <a:lnSpc>
                <a:spcPts val="4079"/>
              </a:lnSpc>
            </a:pPr>
            <a:r>
              <a:rPr lang="en-US" sz="3400" spc="340">
                <a:solidFill>
                  <a:srgbClr val="C20303"/>
                </a:solidFill>
                <a:latin typeface="Aileron Regular"/>
              </a:rPr>
              <a:t>1976. </a:t>
            </a:r>
            <a:r>
              <a:rPr lang="en-US" sz="3400" spc="340">
                <a:solidFill>
                  <a:srgbClr val="C20303"/>
                </a:solidFill>
                <a:latin typeface="Aileron Regular Bold Italics"/>
              </a:rPr>
              <a:t>Women of Value, Men of Renown: New Perspectives in Trobriand Exchange</a:t>
            </a:r>
            <a:r>
              <a:rPr lang="en-US" sz="3400" spc="340">
                <a:solidFill>
                  <a:srgbClr val="C20303"/>
                </a:solidFill>
                <a:latin typeface="Aileron Regular"/>
              </a:rPr>
              <a:t>.</a:t>
            </a:r>
          </a:p>
        </p:txBody>
      </p:sp>
      <p:sp>
        <p:nvSpPr>
          <p:cNvPr name="TextBox 7" id="7"/>
          <p:cNvSpPr txBox="true"/>
          <p:nvPr/>
        </p:nvSpPr>
        <p:spPr>
          <a:xfrm rot="0">
            <a:off x="400264" y="3192780"/>
            <a:ext cx="12187299" cy="1950720"/>
          </a:xfrm>
          <a:prstGeom prst="rect">
            <a:avLst/>
          </a:prstGeom>
        </p:spPr>
        <p:txBody>
          <a:bodyPr anchor="t" rtlCol="false" tIns="0" lIns="0" bIns="0" rIns="0">
            <a:spAutoFit/>
          </a:bodyPr>
          <a:lstStyle/>
          <a:p>
            <a:pPr>
              <a:lnSpc>
                <a:spcPts val="3840"/>
              </a:lnSpc>
            </a:pPr>
            <a:r>
              <a:rPr lang="en-US" sz="3200" spc="320">
                <a:solidFill>
                  <a:srgbClr val="C20303"/>
                </a:solidFill>
                <a:latin typeface="Aileron Regular Bold"/>
              </a:rPr>
              <a:t>Pages: </a:t>
            </a:r>
          </a:p>
          <a:p>
            <a:pPr marL="690880" indent="-345440" lvl="1">
              <a:lnSpc>
                <a:spcPts val="3840"/>
              </a:lnSpc>
              <a:buFont typeface="Arial"/>
              <a:buChar char="•"/>
            </a:pPr>
            <a:r>
              <a:rPr lang="en-US" sz="3200" spc="320">
                <a:solidFill>
                  <a:srgbClr val="C20303"/>
                </a:solidFill>
                <a:latin typeface="Aileron Regular"/>
              </a:rPr>
              <a:t>12 &amp; 14, on the overlooked role of Trobriand women</a:t>
            </a:r>
          </a:p>
          <a:p>
            <a:pPr marL="690880" indent="-345440" lvl="1">
              <a:lnSpc>
                <a:spcPts val="3840"/>
              </a:lnSpc>
              <a:buFont typeface="Arial"/>
              <a:buChar char="•"/>
            </a:pPr>
            <a:r>
              <a:rPr lang="en-US" sz="3200" spc="320">
                <a:solidFill>
                  <a:srgbClr val="C20303"/>
                </a:solidFill>
                <a:latin typeface="Aileron Regular"/>
              </a:rPr>
              <a:t>230-233, on the socioeconomic power of Trobriand women vs. men</a:t>
            </a:r>
          </a:p>
        </p:txBody>
      </p:sp>
      <p:sp>
        <p:nvSpPr>
          <p:cNvPr name="TextBox 8" id="8"/>
          <p:cNvSpPr txBox="true"/>
          <p:nvPr/>
        </p:nvSpPr>
        <p:spPr>
          <a:xfrm rot="0">
            <a:off x="653869" y="5933625"/>
            <a:ext cx="11139736" cy="527685"/>
          </a:xfrm>
          <a:prstGeom prst="rect">
            <a:avLst/>
          </a:prstGeom>
        </p:spPr>
        <p:txBody>
          <a:bodyPr anchor="t" rtlCol="false" tIns="0" lIns="0" bIns="0" rIns="0">
            <a:spAutoFit/>
          </a:bodyPr>
          <a:lstStyle/>
          <a:p>
            <a:pPr>
              <a:lnSpc>
                <a:spcPts val="4079"/>
              </a:lnSpc>
            </a:pPr>
            <a:r>
              <a:rPr lang="en-US" sz="3400" spc="340">
                <a:solidFill>
                  <a:srgbClr val="C20303"/>
                </a:solidFill>
                <a:latin typeface="Aileron Regular"/>
              </a:rPr>
              <a:t>1988. </a:t>
            </a:r>
            <a:r>
              <a:rPr lang="en-US" sz="3400" spc="340">
                <a:solidFill>
                  <a:srgbClr val="C20303"/>
                </a:solidFill>
                <a:latin typeface="Aileron Regular Bold Italics"/>
              </a:rPr>
              <a:t>The Trobrianders of Papua New Guinea</a:t>
            </a:r>
            <a:r>
              <a:rPr lang="en-US" sz="3400" spc="340">
                <a:solidFill>
                  <a:srgbClr val="C20303"/>
                </a:solidFill>
                <a:latin typeface="Aileron Regular"/>
              </a:rPr>
              <a:t>.</a:t>
            </a:r>
          </a:p>
        </p:txBody>
      </p:sp>
      <p:sp>
        <p:nvSpPr>
          <p:cNvPr name="TextBox 9" id="9"/>
          <p:cNvSpPr txBox="true"/>
          <p:nvPr/>
        </p:nvSpPr>
        <p:spPr>
          <a:xfrm rot="0">
            <a:off x="400264" y="8128706"/>
            <a:ext cx="12405069" cy="1463040"/>
          </a:xfrm>
          <a:prstGeom prst="rect">
            <a:avLst/>
          </a:prstGeom>
        </p:spPr>
        <p:txBody>
          <a:bodyPr anchor="t" rtlCol="false" tIns="0" lIns="0" bIns="0" rIns="0">
            <a:spAutoFit/>
          </a:bodyPr>
          <a:lstStyle/>
          <a:p>
            <a:pPr>
              <a:lnSpc>
                <a:spcPts val="3840"/>
              </a:lnSpc>
            </a:pPr>
            <a:r>
              <a:rPr lang="en-US" sz="3200" spc="320">
                <a:solidFill>
                  <a:srgbClr val="C20303"/>
                </a:solidFill>
                <a:latin typeface="Aileron Regular Bold"/>
              </a:rPr>
              <a:t>Pages: </a:t>
            </a:r>
          </a:p>
          <a:p>
            <a:pPr marL="690881" indent="-345440" lvl="1">
              <a:lnSpc>
                <a:spcPts val="3840"/>
              </a:lnSpc>
              <a:buFont typeface="Arial"/>
              <a:buChar char="•"/>
            </a:pPr>
            <a:r>
              <a:rPr lang="en-US" sz="3200" spc="320">
                <a:solidFill>
                  <a:srgbClr val="C20303"/>
                </a:solidFill>
                <a:latin typeface="Aileron Regular"/>
              </a:rPr>
              <a:t>27-30,"An</a:t>
            </a:r>
            <a:r>
              <a:rPr lang="en-US" sz="3200" spc="320">
                <a:solidFill>
                  <a:srgbClr val="C20303"/>
                </a:solidFill>
                <a:latin typeface="Aileron Regular"/>
              </a:rPr>
              <a:t> Extraordinary Discovery"</a:t>
            </a:r>
          </a:p>
          <a:p>
            <a:pPr marL="690880" indent="-345440" lvl="1">
              <a:lnSpc>
                <a:spcPts val="3840"/>
              </a:lnSpc>
              <a:buFont typeface="Arial"/>
              <a:buChar char="•"/>
            </a:pPr>
            <a:r>
              <a:rPr lang="en-US" sz="3200" spc="320">
                <a:solidFill>
                  <a:srgbClr val="C20303"/>
                </a:solidFill>
                <a:latin typeface="Aileron Regular"/>
              </a:rPr>
              <a:t>136-138, on women's wealth and matrilineal identity.</a:t>
            </a:r>
          </a:p>
        </p:txBody>
      </p:sp>
      <p:grpSp>
        <p:nvGrpSpPr>
          <p:cNvPr name="Group 10" id="10"/>
          <p:cNvGrpSpPr/>
          <p:nvPr/>
        </p:nvGrpSpPr>
        <p:grpSpPr>
          <a:xfrm rot="0">
            <a:off x="1173747" y="1983468"/>
            <a:ext cx="10368442" cy="1066800"/>
            <a:chOff x="0" y="0"/>
            <a:chExt cx="13824590" cy="1422400"/>
          </a:xfrm>
        </p:grpSpPr>
        <p:sp>
          <p:nvSpPr>
            <p:cNvPr name="TextBox 11" id="11"/>
            <p:cNvSpPr txBox="true"/>
            <p:nvPr/>
          </p:nvSpPr>
          <p:spPr>
            <a:xfrm rot="0">
              <a:off x="1148672" y="31115"/>
              <a:ext cx="12675918" cy="1391285"/>
            </a:xfrm>
            <a:prstGeom prst="rect">
              <a:avLst/>
            </a:prstGeom>
          </p:spPr>
          <p:txBody>
            <a:bodyPr anchor="t" rtlCol="false" tIns="0" lIns="0" bIns="0" rIns="0">
              <a:spAutoFit/>
            </a:bodyPr>
            <a:lstStyle/>
            <a:p>
              <a:pPr>
                <a:lnSpc>
                  <a:spcPts val="4079"/>
                </a:lnSpc>
              </a:pPr>
              <a:r>
                <a:rPr lang="en-US" sz="3400" spc="272" u="sng">
                  <a:solidFill>
                    <a:srgbClr val="C20303"/>
                  </a:solidFill>
                  <a:latin typeface="Aileron Regular"/>
                </a:rPr>
                <a:t>https://ehrafworldcultures.yale.edu/document?id=ol06-025</a:t>
              </a:r>
            </a:p>
          </p:txBody>
        </p:sp>
        <p:sp>
          <p:nvSpPr>
            <p:cNvPr name="TextBox 12" id="12"/>
            <p:cNvSpPr txBox="true"/>
            <p:nvPr/>
          </p:nvSpPr>
          <p:spPr>
            <a:xfrm rot="0">
              <a:off x="0" y="76200"/>
              <a:ext cx="825741"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grpSp>
        <p:nvGrpSpPr>
          <p:cNvPr name="Group 13" id="13"/>
          <p:cNvGrpSpPr/>
          <p:nvPr/>
        </p:nvGrpSpPr>
        <p:grpSpPr>
          <a:xfrm rot="0">
            <a:off x="1173747" y="6733583"/>
            <a:ext cx="10368442" cy="1066800"/>
            <a:chOff x="0" y="0"/>
            <a:chExt cx="13824590" cy="1422400"/>
          </a:xfrm>
        </p:grpSpPr>
        <p:sp>
          <p:nvSpPr>
            <p:cNvPr name="TextBox 14" id="14"/>
            <p:cNvSpPr txBox="true"/>
            <p:nvPr/>
          </p:nvSpPr>
          <p:spPr>
            <a:xfrm rot="0">
              <a:off x="1148672" y="31115"/>
              <a:ext cx="12675918" cy="1391285"/>
            </a:xfrm>
            <a:prstGeom prst="rect">
              <a:avLst/>
            </a:prstGeom>
          </p:spPr>
          <p:txBody>
            <a:bodyPr anchor="t" rtlCol="false" tIns="0" lIns="0" bIns="0" rIns="0">
              <a:spAutoFit/>
            </a:bodyPr>
            <a:lstStyle/>
            <a:p>
              <a:pPr>
                <a:lnSpc>
                  <a:spcPts val="4079"/>
                </a:lnSpc>
              </a:pPr>
              <a:r>
                <a:rPr lang="en-US" sz="3400" spc="272" u="sng">
                  <a:solidFill>
                    <a:srgbClr val="C20303"/>
                  </a:solidFill>
                  <a:latin typeface="Aileron Regular"/>
                </a:rPr>
                <a:t>https://ehrafworldcultures.yale.edu/document?id=ol06-026</a:t>
              </a:r>
            </a:p>
          </p:txBody>
        </p:sp>
        <p:sp>
          <p:nvSpPr>
            <p:cNvPr name="TextBox 15" id="15"/>
            <p:cNvSpPr txBox="true"/>
            <p:nvPr/>
          </p:nvSpPr>
          <p:spPr>
            <a:xfrm rot="0">
              <a:off x="0" y="76200"/>
              <a:ext cx="825741"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9525"/>
            <a:ext cx="10202525" cy="10287000"/>
          </a:xfrm>
          <a:prstGeom prst="rect">
            <a:avLst/>
          </a:prstGeom>
          <a:solidFill>
            <a:srgbClr val="C20303"/>
          </a:solidFill>
        </p:spPr>
      </p:sp>
      <p:pic>
        <p:nvPicPr>
          <p:cNvPr name="Picture 3" id="3"/>
          <p:cNvPicPr>
            <a:picLocks noChangeAspect="true"/>
          </p:cNvPicPr>
          <p:nvPr/>
        </p:nvPicPr>
        <p:blipFill>
          <a:blip r:embed="rId2"/>
          <a:srcRect l="0" t="4578" r="0" b="0"/>
          <a:stretch>
            <a:fillRect/>
          </a:stretch>
        </p:blipFill>
        <p:spPr>
          <a:xfrm flipH="false" flipV="false" rot="0">
            <a:off x="10202525" y="0"/>
            <a:ext cx="8085475" cy="10287000"/>
          </a:xfrm>
          <a:prstGeom prst="rect">
            <a:avLst/>
          </a:prstGeom>
        </p:spPr>
      </p:pic>
      <p:sp>
        <p:nvSpPr>
          <p:cNvPr name="TextBox 4" id="4"/>
          <p:cNvSpPr txBox="true"/>
          <p:nvPr/>
        </p:nvSpPr>
        <p:spPr>
          <a:xfrm rot="0">
            <a:off x="428034" y="2332296"/>
            <a:ext cx="9522304" cy="6745605"/>
          </a:xfrm>
          <a:prstGeom prst="rect">
            <a:avLst/>
          </a:prstGeom>
        </p:spPr>
        <p:txBody>
          <a:bodyPr anchor="t" rtlCol="false" tIns="0" lIns="0" bIns="0" rIns="0">
            <a:spAutoFit/>
          </a:bodyPr>
          <a:lstStyle/>
          <a:p>
            <a:pPr>
              <a:lnSpc>
                <a:spcPts val="5320"/>
              </a:lnSpc>
            </a:pPr>
            <a:r>
              <a:rPr lang="en-US" sz="3800" spc="304">
                <a:solidFill>
                  <a:srgbClr val="FFFFFF"/>
                </a:solidFill>
                <a:latin typeface="Aileron Regular"/>
              </a:rPr>
              <a:t>What does Weiner's analysis add to Malinowski's previous description of economic exchange in Trobriand society?</a:t>
            </a:r>
          </a:p>
          <a:p>
            <a:pPr>
              <a:lnSpc>
                <a:spcPts val="5320"/>
              </a:lnSpc>
            </a:pPr>
          </a:p>
          <a:p>
            <a:pPr>
              <a:lnSpc>
                <a:spcPts val="5320"/>
              </a:lnSpc>
            </a:pPr>
            <a:r>
              <a:rPr lang="en-US" sz="3800" spc="304">
                <a:solidFill>
                  <a:srgbClr val="FFFFFF"/>
                </a:solidFill>
                <a:latin typeface="Aileron Regular"/>
              </a:rPr>
              <a:t>What roles does gender play in Trobriand economic life?</a:t>
            </a:r>
          </a:p>
          <a:p>
            <a:pPr>
              <a:lnSpc>
                <a:spcPts val="5320"/>
              </a:lnSpc>
            </a:pPr>
          </a:p>
          <a:p>
            <a:pPr>
              <a:lnSpc>
                <a:spcPts val="5320"/>
              </a:lnSpc>
            </a:pPr>
            <a:r>
              <a:rPr lang="en-US" sz="3800" spc="304">
                <a:solidFill>
                  <a:srgbClr val="FFFFFF"/>
                </a:solidFill>
                <a:latin typeface="Aileron Regular"/>
              </a:rPr>
              <a:t>Why might this have been overlooked by previous ethnographers?</a:t>
            </a:r>
          </a:p>
        </p:txBody>
      </p:sp>
      <p:sp>
        <p:nvSpPr>
          <p:cNvPr name="TextBox 5" id="5"/>
          <p:cNvSpPr txBox="true"/>
          <p:nvPr/>
        </p:nvSpPr>
        <p:spPr>
          <a:xfrm rot="0">
            <a:off x="293282" y="798978"/>
            <a:ext cx="8444678" cy="796290"/>
          </a:xfrm>
          <a:prstGeom prst="rect">
            <a:avLst/>
          </a:prstGeom>
        </p:spPr>
        <p:txBody>
          <a:bodyPr anchor="t" rtlCol="false" tIns="0" lIns="0" bIns="0" rIns="0">
            <a:spAutoFit/>
          </a:bodyPr>
          <a:lstStyle/>
          <a:p>
            <a:pPr>
              <a:lnSpc>
                <a:spcPts val="6439"/>
              </a:lnSpc>
            </a:pPr>
            <a:r>
              <a:rPr lang="en-US" sz="4600" spc="184">
                <a:solidFill>
                  <a:srgbClr val="FFFFFF"/>
                </a:solidFill>
                <a:latin typeface="Aileron Regular Bold"/>
              </a:rPr>
              <a:t>Questions: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blipFill>
          <a:blip r:embed="rId2"/>
          <a:srcRect l="0" t="7796" r="0" b="7796"/>
          <a:stretch>
            <a:fillRect/>
          </a:stretch>
        </a:blipFill>
      </p:bgPr>
    </p:bg>
    <p:spTree>
      <p:nvGrpSpPr>
        <p:cNvPr id="1" name=""/>
        <p:cNvGrpSpPr/>
        <p:nvPr/>
      </p:nvGrpSpPr>
      <p:grpSpPr>
        <a:xfrm>
          <a:off x="0" y="0"/>
          <a:ext cx="0" cy="0"/>
          <a:chOff x="0" y="0"/>
          <a:chExt cx="0" cy="0"/>
        </a:xfrm>
      </p:grpSpPr>
      <p:grpSp>
        <p:nvGrpSpPr>
          <p:cNvPr name="Group 2" id="2"/>
          <p:cNvGrpSpPr/>
          <p:nvPr/>
        </p:nvGrpSpPr>
        <p:grpSpPr>
          <a:xfrm rot="0">
            <a:off x="3084647" y="3619295"/>
            <a:ext cx="12118707" cy="3048411"/>
            <a:chOff x="0" y="0"/>
            <a:chExt cx="16158275" cy="4064547"/>
          </a:xfrm>
        </p:grpSpPr>
        <p:sp>
          <p:nvSpPr>
            <p:cNvPr name="AutoShape 3" id="3"/>
            <p:cNvSpPr/>
            <p:nvPr/>
          </p:nvSpPr>
          <p:spPr>
            <a:xfrm rot="0">
              <a:off x="0" y="0"/>
              <a:ext cx="16158275" cy="4064547"/>
            </a:xfrm>
            <a:prstGeom prst="rect">
              <a:avLst/>
            </a:prstGeom>
            <a:solidFill>
              <a:srgbClr val="C20303"/>
            </a:solidFill>
          </p:spPr>
        </p:sp>
        <p:sp>
          <p:nvSpPr>
            <p:cNvPr name="TextBox 4" id="4"/>
            <p:cNvSpPr txBox="true"/>
            <p:nvPr/>
          </p:nvSpPr>
          <p:spPr>
            <a:xfrm rot="0">
              <a:off x="773114" y="951791"/>
              <a:ext cx="14612047" cy="2189539"/>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RECIPROCITY </a:t>
              </a:r>
            </a:p>
            <a:p>
              <a:pPr algn="ctr">
                <a:lnSpc>
                  <a:spcPts val="6383"/>
                </a:lnSpc>
              </a:pPr>
              <a:r>
                <a:rPr lang="en-US" sz="5600" spc="100">
                  <a:solidFill>
                    <a:srgbClr val="FFFFFF"/>
                  </a:solidFill>
                  <a:latin typeface="Aileron Regular Bold"/>
                </a:rPr>
                <a:t>ACROSS CULTURES</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3912577"/>
            <a:ext cx="18288000" cy="6374423"/>
          </a:xfrm>
          <a:prstGeom prst="rect">
            <a:avLst/>
          </a:prstGeom>
          <a:solidFill>
            <a:srgbClr val="C20303"/>
          </a:solidFill>
        </p:spPr>
      </p:sp>
      <p:grpSp>
        <p:nvGrpSpPr>
          <p:cNvPr name="Group 3" id="3"/>
          <p:cNvGrpSpPr/>
          <p:nvPr/>
        </p:nvGrpSpPr>
        <p:grpSpPr>
          <a:xfrm rot="0">
            <a:off x="0" y="0"/>
            <a:ext cx="3323574" cy="1129336"/>
            <a:chOff x="0" y="0"/>
            <a:chExt cx="4431431" cy="1505782"/>
          </a:xfrm>
        </p:grpSpPr>
        <p:sp>
          <p:nvSpPr>
            <p:cNvPr name="AutoShape 4" id="4"/>
            <p:cNvSpPr/>
            <p:nvPr/>
          </p:nvSpPr>
          <p:spPr>
            <a:xfrm rot="0">
              <a:off x="0" y="0"/>
              <a:ext cx="4431431" cy="1505782"/>
            </a:xfrm>
            <a:prstGeom prst="rect">
              <a:avLst/>
            </a:prstGeom>
            <a:solidFill>
              <a:srgbClr val="C20303"/>
            </a:solidFill>
          </p:spPr>
        </p:sp>
        <p:sp>
          <p:nvSpPr>
            <p:cNvPr name="TextBox 5" id="5"/>
            <p:cNvSpPr txBox="true"/>
            <p:nvPr/>
          </p:nvSpPr>
          <p:spPr>
            <a:xfrm rot="0">
              <a:off x="441163" y="370621"/>
              <a:ext cx="3549106"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PART 4</a:t>
              </a:r>
            </a:p>
          </p:txBody>
        </p:sp>
      </p:grpSp>
      <p:sp>
        <p:nvSpPr>
          <p:cNvPr name="TextBox 6" id="6"/>
          <p:cNvSpPr txBox="true"/>
          <p:nvPr/>
        </p:nvSpPr>
        <p:spPr>
          <a:xfrm rot="0">
            <a:off x="1198133" y="1818396"/>
            <a:ext cx="15891733" cy="1655445"/>
          </a:xfrm>
          <a:prstGeom prst="rect">
            <a:avLst/>
          </a:prstGeom>
        </p:spPr>
        <p:txBody>
          <a:bodyPr anchor="t" rtlCol="false" tIns="0" lIns="0" bIns="0" rIns="0">
            <a:spAutoFit/>
          </a:bodyPr>
          <a:lstStyle/>
          <a:p>
            <a:pPr>
              <a:lnSpc>
                <a:spcPts val="4320"/>
              </a:lnSpc>
            </a:pPr>
            <a:r>
              <a:rPr lang="en-US" sz="3600" spc="288">
                <a:solidFill>
                  <a:srgbClr val="C20303"/>
                </a:solidFill>
                <a:latin typeface="Aileron Regular"/>
              </a:rPr>
              <a:t>In eHRAF World Cultures, find</a:t>
            </a:r>
            <a:r>
              <a:rPr lang="en-US" sz="3600" spc="288">
                <a:solidFill>
                  <a:srgbClr val="C20303"/>
                </a:solidFill>
                <a:latin typeface="Aileron Regular"/>
              </a:rPr>
              <a:t> </a:t>
            </a:r>
            <a:r>
              <a:rPr lang="en-US" sz="3600" spc="288">
                <a:solidFill>
                  <a:srgbClr val="C20303"/>
                </a:solidFill>
                <a:latin typeface="Aileron Regular Bold"/>
              </a:rPr>
              <a:t>a</a:t>
            </a:r>
            <a:r>
              <a:rPr lang="en-US" sz="3600" spc="288">
                <a:solidFill>
                  <a:srgbClr val="C20303"/>
                </a:solidFill>
                <a:latin typeface="Aileron Regular Bold"/>
              </a:rPr>
              <a:t>t </a:t>
            </a:r>
            <a:r>
              <a:rPr lang="en-US" sz="3600" spc="288">
                <a:solidFill>
                  <a:srgbClr val="C20303"/>
                </a:solidFill>
                <a:latin typeface="Aileron Regular Bold"/>
              </a:rPr>
              <a:t>l</a:t>
            </a:r>
            <a:r>
              <a:rPr lang="en-US" sz="3600" spc="288">
                <a:solidFill>
                  <a:srgbClr val="C20303"/>
                </a:solidFill>
                <a:latin typeface="Aileron Regular Bold"/>
              </a:rPr>
              <a:t>e</a:t>
            </a:r>
            <a:r>
              <a:rPr lang="en-US" sz="3600" spc="288">
                <a:solidFill>
                  <a:srgbClr val="C20303"/>
                </a:solidFill>
                <a:latin typeface="Aileron Regular Bold"/>
              </a:rPr>
              <a:t>a</a:t>
            </a:r>
            <a:r>
              <a:rPr lang="en-US" sz="3600" spc="288">
                <a:solidFill>
                  <a:srgbClr val="C20303"/>
                </a:solidFill>
                <a:latin typeface="Aileron Regular Bold"/>
              </a:rPr>
              <a:t>st</a:t>
            </a:r>
            <a:r>
              <a:rPr lang="en-US" sz="3600" spc="288">
                <a:solidFill>
                  <a:srgbClr val="C20303"/>
                </a:solidFill>
                <a:latin typeface="Aileron Regular Bold"/>
              </a:rPr>
              <a:t> o</a:t>
            </a:r>
            <a:r>
              <a:rPr lang="en-US" sz="3600" spc="288">
                <a:solidFill>
                  <a:srgbClr val="C20303"/>
                </a:solidFill>
                <a:latin typeface="Aileron Regular Bold"/>
              </a:rPr>
              <a:t>n</a:t>
            </a:r>
            <a:r>
              <a:rPr lang="en-US" sz="3600" spc="288">
                <a:solidFill>
                  <a:srgbClr val="C20303"/>
                </a:solidFill>
                <a:latin typeface="Aileron Regular Bold"/>
              </a:rPr>
              <a:t>e</a:t>
            </a:r>
            <a:r>
              <a:rPr lang="en-US" sz="3600" spc="288">
                <a:solidFill>
                  <a:srgbClr val="C20303"/>
                </a:solidFill>
                <a:latin typeface="Aileron Regular Bold"/>
              </a:rPr>
              <a:t> </a:t>
            </a:r>
            <a:r>
              <a:rPr lang="en-US" sz="3600" spc="288">
                <a:solidFill>
                  <a:srgbClr val="C20303"/>
                </a:solidFill>
                <a:latin typeface="Aileron Regular Bold"/>
              </a:rPr>
              <a:t>ex</a:t>
            </a:r>
            <a:r>
              <a:rPr lang="en-US" sz="3600" spc="288">
                <a:solidFill>
                  <a:srgbClr val="C20303"/>
                </a:solidFill>
                <a:latin typeface="Aileron Regular Bold"/>
              </a:rPr>
              <a:t>a</a:t>
            </a:r>
            <a:r>
              <a:rPr lang="en-US" sz="3600" spc="288">
                <a:solidFill>
                  <a:srgbClr val="C20303"/>
                </a:solidFill>
                <a:latin typeface="Aileron Regular Bold"/>
              </a:rPr>
              <a:t>mple</a:t>
            </a:r>
            <a:r>
              <a:rPr lang="en-US" sz="3600" spc="288">
                <a:solidFill>
                  <a:srgbClr val="C20303"/>
                </a:solidFill>
                <a:latin typeface="Aileron Regular"/>
              </a:rPr>
              <a:t> o</a:t>
            </a:r>
            <a:r>
              <a:rPr lang="en-US" sz="3600" spc="288">
                <a:solidFill>
                  <a:srgbClr val="C20303"/>
                </a:solidFill>
                <a:latin typeface="Aileron Regular"/>
              </a:rPr>
              <a:t>f</a:t>
            </a:r>
            <a:r>
              <a:rPr lang="en-US" sz="3600" spc="288">
                <a:solidFill>
                  <a:srgbClr val="C20303"/>
                </a:solidFill>
                <a:latin typeface="Aileron Regular"/>
              </a:rPr>
              <a:t> each type of reciprocity described in </a:t>
            </a:r>
            <a:r>
              <a:rPr lang="en-US" sz="3600" spc="288">
                <a:solidFill>
                  <a:srgbClr val="C20303"/>
                </a:solidFill>
                <a:latin typeface="Aileron Regular Bold"/>
              </a:rPr>
              <a:t>Part 1</a:t>
            </a:r>
            <a:r>
              <a:rPr lang="en-US" sz="3600" spc="288">
                <a:solidFill>
                  <a:srgbClr val="C20303"/>
                </a:solidFill>
                <a:latin typeface="Aileron Regular"/>
              </a:rPr>
              <a:t> from different cultures around the world. Then, create a table like the one below.</a:t>
            </a:r>
          </a:p>
        </p:txBody>
      </p:sp>
      <p:pic>
        <p:nvPicPr>
          <p:cNvPr name="Picture 7" id="7"/>
          <p:cNvPicPr>
            <a:picLocks noChangeAspect="true"/>
          </p:cNvPicPr>
          <p:nvPr/>
        </p:nvPicPr>
        <p:blipFill>
          <a:blip r:embed="rId2"/>
          <a:srcRect l="0" t="0" r="0" b="0"/>
          <a:stretch>
            <a:fillRect/>
          </a:stretch>
        </p:blipFill>
        <p:spPr>
          <a:xfrm flipH="false" flipV="false" rot="0">
            <a:off x="1368908" y="4176822"/>
            <a:ext cx="15550184" cy="5845934"/>
          </a:xfrm>
          <a:prstGeom prst="rect">
            <a:avLst/>
          </a:prstGeom>
        </p:spPr>
      </p:pic>
      <p:sp>
        <p:nvSpPr>
          <p:cNvPr name="TextBox 8" id="8"/>
          <p:cNvSpPr txBox="true"/>
          <p:nvPr/>
        </p:nvSpPr>
        <p:spPr>
          <a:xfrm rot="0">
            <a:off x="9605254" y="161596"/>
            <a:ext cx="8444678" cy="967740"/>
          </a:xfrm>
          <a:prstGeom prst="rect">
            <a:avLst/>
          </a:prstGeom>
        </p:spPr>
        <p:txBody>
          <a:bodyPr anchor="t" rtlCol="false" tIns="0" lIns="0" bIns="0" rIns="0">
            <a:spAutoFit/>
          </a:bodyPr>
          <a:lstStyle/>
          <a:p>
            <a:pPr algn="r">
              <a:lnSpc>
                <a:spcPts val="7839"/>
              </a:lnSpc>
            </a:pPr>
            <a:r>
              <a:rPr lang="en-US" sz="5600" spc="224">
                <a:solidFill>
                  <a:srgbClr val="C20303"/>
                </a:solidFill>
                <a:latin typeface="Aileron Regular Bold"/>
              </a:rPr>
              <a:t>Advanced Search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4635" t="0" r="16412" b="0"/>
          <a:stretch>
            <a:fillRect/>
          </a:stretch>
        </p:blipFill>
        <p:spPr>
          <a:xfrm flipH="false" flipV="false" rot="0">
            <a:off x="10729757" y="0"/>
            <a:ext cx="7558243" cy="10287000"/>
          </a:xfrm>
          <a:prstGeom prst="rect">
            <a:avLst/>
          </a:prstGeom>
        </p:spPr>
      </p:pic>
      <p:sp>
        <p:nvSpPr>
          <p:cNvPr name="AutoShape 3" id="3"/>
          <p:cNvSpPr/>
          <p:nvPr/>
        </p:nvSpPr>
        <p:spPr>
          <a:xfrm rot="-10800000">
            <a:off x="0" y="-9196"/>
            <a:ext cx="10729757" cy="10287000"/>
          </a:xfrm>
          <a:prstGeom prst="rect">
            <a:avLst/>
          </a:prstGeom>
          <a:solidFill>
            <a:srgbClr val="C20303"/>
          </a:solidFill>
        </p:spPr>
      </p:sp>
      <p:sp>
        <p:nvSpPr>
          <p:cNvPr name="TextBox 4" id="4"/>
          <p:cNvSpPr txBox="true"/>
          <p:nvPr/>
        </p:nvSpPr>
        <p:spPr>
          <a:xfrm rot="0">
            <a:off x="655350" y="1481246"/>
            <a:ext cx="9781079" cy="6593205"/>
          </a:xfrm>
          <a:prstGeom prst="rect">
            <a:avLst/>
          </a:prstGeom>
        </p:spPr>
        <p:txBody>
          <a:bodyPr anchor="t" rtlCol="false" tIns="0" lIns="0" bIns="0" rIns="0">
            <a:spAutoFit/>
          </a:bodyPr>
          <a:lstStyle/>
          <a:p>
            <a:pPr>
              <a:lnSpc>
                <a:spcPts val="4320"/>
              </a:lnSpc>
            </a:pPr>
            <a:r>
              <a:rPr lang="en-US" sz="3600" spc="288">
                <a:solidFill>
                  <a:srgbClr val="FFFFFF"/>
                </a:solidFill>
                <a:latin typeface="Aileron Regular Bold"/>
              </a:rPr>
              <a:t>Copy and paste the paragraph(s)</a:t>
            </a:r>
            <a:r>
              <a:rPr lang="en-US" sz="3600" spc="288">
                <a:solidFill>
                  <a:srgbClr val="FFFFFF"/>
                </a:solidFill>
                <a:latin typeface="Aileron Regular"/>
              </a:rPr>
              <a:t> from eHRAF illustrating your examples from each culture into the Ethnographic Data column.</a:t>
            </a:r>
          </a:p>
          <a:p>
            <a:pPr>
              <a:lnSpc>
                <a:spcPts val="4320"/>
              </a:lnSpc>
            </a:pPr>
          </a:p>
          <a:p>
            <a:pPr>
              <a:lnSpc>
                <a:spcPts val="4320"/>
              </a:lnSpc>
            </a:pPr>
            <a:r>
              <a:rPr lang="en-US" sz="3600" spc="288">
                <a:solidFill>
                  <a:srgbClr val="FFFFFF"/>
                </a:solidFill>
                <a:latin typeface="Aileron Regular"/>
              </a:rPr>
              <a:t>Remember to </a:t>
            </a:r>
            <a:r>
              <a:rPr lang="en-US" sz="3600" spc="288">
                <a:solidFill>
                  <a:srgbClr val="FFFFFF"/>
                </a:solidFill>
                <a:latin typeface="Aileron Regular Bold"/>
              </a:rPr>
              <a:t>cite </a:t>
            </a:r>
            <a:r>
              <a:rPr lang="en-US" sz="3600" spc="288">
                <a:solidFill>
                  <a:srgbClr val="FFFFFF"/>
                </a:solidFill>
                <a:latin typeface="Aileron Regular"/>
              </a:rPr>
              <a:t>the author's name, date, and page for each source.</a:t>
            </a:r>
          </a:p>
          <a:p>
            <a:pPr>
              <a:lnSpc>
                <a:spcPts val="4320"/>
              </a:lnSpc>
            </a:pPr>
          </a:p>
          <a:p>
            <a:pPr>
              <a:lnSpc>
                <a:spcPts val="4320"/>
              </a:lnSpc>
            </a:pPr>
            <a:r>
              <a:rPr lang="en-US" sz="3600" spc="288">
                <a:solidFill>
                  <a:srgbClr val="FFFFFF"/>
                </a:solidFill>
                <a:latin typeface="Aileron Regular"/>
              </a:rPr>
              <a:t>Describe </a:t>
            </a:r>
            <a:r>
              <a:rPr lang="en-US" sz="3600" spc="288">
                <a:solidFill>
                  <a:srgbClr val="FFFFFF"/>
                </a:solidFill>
                <a:latin typeface="Aileron Regular Bold"/>
              </a:rPr>
              <a:t>why </a:t>
            </a:r>
            <a:r>
              <a:rPr lang="en-US" sz="3600" spc="288">
                <a:solidFill>
                  <a:srgbClr val="FFFFFF"/>
                </a:solidFill>
                <a:latin typeface="Aileron Regular"/>
              </a:rPr>
              <a:t>you believe the type of exchange is generalized, balanced, or negative reciprocity in the Analysis column.</a:t>
            </a:r>
          </a:p>
        </p:txBody>
      </p:sp>
      <p:sp>
        <p:nvSpPr>
          <p:cNvPr name="TextBox 5" id="5"/>
          <p:cNvSpPr txBox="true"/>
          <p:nvPr/>
        </p:nvSpPr>
        <p:spPr>
          <a:xfrm rot="0">
            <a:off x="293328" y="535745"/>
            <a:ext cx="9813389" cy="624840"/>
          </a:xfrm>
          <a:prstGeom prst="rect">
            <a:avLst/>
          </a:prstGeom>
        </p:spPr>
        <p:txBody>
          <a:bodyPr anchor="t" rtlCol="false" tIns="0" lIns="0" bIns="0" rIns="0">
            <a:spAutoFit/>
          </a:bodyPr>
          <a:lstStyle/>
          <a:p>
            <a:pPr>
              <a:lnSpc>
                <a:spcPts val="5040"/>
              </a:lnSpc>
            </a:pPr>
            <a:r>
              <a:rPr lang="en-US" sz="3600" spc="144">
                <a:solidFill>
                  <a:srgbClr val="FFFFFF"/>
                </a:solidFill>
                <a:latin typeface="Aileron Regular"/>
              </a:rPr>
              <a:t>After you have found your examples:</a:t>
            </a:r>
          </a:p>
        </p:txBody>
      </p:sp>
      <p:sp>
        <p:nvSpPr>
          <p:cNvPr name="TextBox 6" id="6"/>
          <p:cNvSpPr txBox="true"/>
          <p:nvPr/>
        </p:nvSpPr>
        <p:spPr>
          <a:xfrm rot="0">
            <a:off x="293328" y="8367932"/>
            <a:ext cx="10143101" cy="1264920"/>
          </a:xfrm>
          <a:prstGeom prst="rect">
            <a:avLst/>
          </a:prstGeom>
        </p:spPr>
        <p:txBody>
          <a:bodyPr anchor="t" rtlCol="false" tIns="0" lIns="0" bIns="0" rIns="0">
            <a:spAutoFit/>
          </a:bodyPr>
          <a:lstStyle/>
          <a:p>
            <a:pPr>
              <a:lnSpc>
                <a:spcPts val="5040"/>
              </a:lnSpc>
            </a:pPr>
            <a:r>
              <a:rPr lang="en-US" sz="3600" spc="144">
                <a:solidFill>
                  <a:srgbClr val="FFFFFF"/>
                </a:solidFill>
                <a:latin typeface="Aileron Regular"/>
              </a:rPr>
              <a:t>You may add additional rows for each type of reciprocity to compare more culture findings.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37594" y="697230"/>
            <a:ext cx="9153478" cy="8835390"/>
          </a:xfrm>
          <a:prstGeom prst="rect">
            <a:avLst/>
          </a:prstGeom>
        </p:spPr>
        <p:txBody>
          <a:bodyPr anchor="t" rtlCol="false" tIns="0" lIns="0" bIns="0" rIns="0">
            <a:spAutoFit/>
          </a:bodyPr>
          <a:lstStyle/>
          <a:p>
            <a:pPr>
              <a:lnSpc>
                <a:spcPts val="4860"/>
              </a:lnSpc>
            </a:pPr>
            <a:r>
              <a:rPr lang="en-US" sz="3600" spc="179">
                <a:solidFill>
                  <a:srgbClr val="C20303"/>
                </a:solidFill>
                <a:latin typeface="Aileron Regular"/>
              </a:rPr>
              <a:t>Is reciprocity a </a:t>
            </a:r>
            <a:r>
              <a:rPr lang="en-US" sz="3600" spc="179">
                <a:solidFill>
                  <a:srgbClr val="C20303"/>
                </a:solidFill>
                <a:latin typeface="Aileron Regular Bold"/>
              </a:rPr>
              <a:t>human universal</a:t>
            </a:r>
            <a:r>
              <a:rPr lang="en-US" sz="3600" spc="179">
                <a:solidFill>
                  <a:srgbClr val="C20303"/>
                </a:solidFill>
                <a:latin typeface="Aileron Regular"/>
              </a:rPr>
              <a:t>? </a:t>
            </a:r>
          </a:p>
          <a:p>
            <a:pPr>
              <a:lnSpc>
                <a:spcPts val="4860"/>
              </a:lnSpc>
            </a:pPr>
          </a:p>
          <a:p>
            <a:pPr>
              <a:lnSpc>
                <a:spcPts val="5400"/>
              </a:lnSpc>
            </a:pPr>
            <a:r>
              <a:rPr lang="en-US" sz="3600" spc="179">
                <a:solidFill>
                  <a:srgbClr val="C20303"/>
                </a:solidFill>
                <a:latin typeface="Aileron Regular"/>
              </a:rPr>
              <a:t>How does purchasing an object with </a:t>
            </a:r>
            <a:r>
              <a:rPr lang="en-US" sz="3600" spc="179">
                <a:solidFill>
                  <a:srgbClr val="C20303"/>
                </a:solidFill>
                <a:latin typeface="Aileron Regular Bold"/>
              </a:rPr>
              <a:t>money</a:t>
            </a:r>
            <a:r>
              <a:rPr lang="en-US" sz="3600" spc="179">
                <a:solidFill>
                  <a:srgbClr val="C20303"/>
                </a:solidFill>
                <a:latin typeface="Aileron Regular"/>
              </a:rPr>
              <a:t> differ from trading or gift-giving?</a:t>
            </a:r>
          </a:p>
          <a:p>
            <a:pPr>
              <a:lnSpc>
                <a:spcPts val="5400"/>
              </a:lnSpc>
            </a:pPr>
          </a:p>
          <a:p>
            <a:pPr>
              <a:lnSpc>
                <a:spcPts val="4860"/>
              </a:lnSpc>
            </a:pPr>
            <a:r>
              <a:rPr lang="en-US" sz="3600" spc="179">
                <a:solidFill>
                  <a:srgbClr val="C20303"/>
                </a:solidFill>
                <a:latin typeface="Aileron Regular"/>
              </a:rPr>
              <a:t>Can</a:t>
            </a:r>
            <a:r>
              <a:rPr lang="en-US" sz="3600" spc="179">
                <a:solidFill>
                  <a:srgbClr val="C20303"/>
                </a:solidFill>
                <a:latin typeface="Aileron Regular"/>
              </a:rPr>
              <a:t> you think of examples of generalized, balanced, or negative reciprocity </a:t>
            </a:r>
            <a:r>
              <a:rPr lang="en-US" sz="3600" spc="179">
                <a:solidFill>
                  <a:srgbClr val="C20303"/>
                </a:solidFill>
                <a:latin typeface="Aileron Regular Bold"/>
              </a:rPr>
              <a:t>in your everyday life</a:t>
            </a:r>
            <a:r>
              <a:rPr lang="en-US" sz="3600" spc="179">
                <a:solidFill>
                  <a:srgbClr val="C20303"/>
                </a:solidFill>
                <a:latin typeface="Aileron Regular"/>
              </a:rPr>
              <a:t>? </a:t>
            </a:r>
          </a:p>
          <a:p>
            <a:pPr>
              <a:lnSpc>
                <a:spcPts val="4860"/>
              </a:lnSpc>
            </a:pPr>
          </a:p>
          <a:p>
            <a:pPr>
              <a:lnSpc>
                <a:spcPts val="4860"/>
              </a:lnSpc>
            </a:pPr>
            <a:r>
              <a:rPr lang="en-US" sz="3600" spc="179">
                <a:solidFill>
                  <a:srgbClr val="C20303"/>
                </a:solidFill>
                <a:latin typeface="Aileron Regular"/>
              </a:rPr>
              <a:t>How does the </a:t>
            </a:r>
            <a:r>
              <a:rPr lang="en-US" sz="3600" spc="179">
                <a:solidFill>
                  <a:srgbClr val="C20303"/>
                </a:solidFill>
                <a:latin typeface="Aileron Regular Bold"/>
              </a:rPr>
              <a:t>closeness of one's relationship to others</a:t>
            </a:r>
            <a:r>
              <a:rPr lang="en-US" sz="3600" spc="179">
                <a:solidFill>
                  <a:srgbClr val="C20303"/>
                </a:solidFill>
                <a:latin typeface="Aileron Regular"/>
              </a:rPr>
              <a:t> (e.g. family, friends, acquaintances, or strangers) affect the types of reciprocity that they are willing to engage in?</a:t>
            </a:r>
          </a:p>
        </p:txBody>
      </p:sp>
      <p:pic>
        <p:nvPicPr>
          <p:cNvPr name="Picture 3" id="3"/>
          <p:cNvPicPr>
            <a:picLocks noChangeAspect="true"/>
          </p:cNvPicPr>
          <p:nvPr/>
        </p:nvPicPr>
        <p:blipFill>
          <a:blip r:embed="rId2"/>
          <a:srcRect l="16579" t="0" r="36130" b="0"/>
          <a:stretch>
            <a:fillRect/>
          </a:stretch>
        </p:blipFill>
        <p:spPr>
          <a:xfrm flipH="false" flipV="false" rot="0">
            <a:off x="11801688" y="0"/>
            <a:ext cx="6486312" cy="10287000"/>
          </a:xfrm>
          <a:prstGeom prst="rect">
            <a:avLst/>
          </a:prstGeom>
        </p:spPr>
      </p:pic>
      <p:sp>
        <p:nvSpPr>
          <p:cNvPr name="AutoShape 4" id="4"/>
          <p:cNvSpPr/>
          <p:nvPr/>
        </p:nvSpPr>
        <p:spPr>
          <a:xfrm rot="0">
            <a:off x="9905341" y="4413927"/>
            <a:ext cx="3792694" cy="1459145"/>
          </a:xfrm>
          <a:prstGeom prst="rect">
            <a:avLst/>
          </a:prstGeom>
          <a:solidFill>
            <a:srgbClr val="C20303"/>
          </a:solidFill>
        </p:spPr>
      </p:sp>
      <p:sp>
        <p:nvSpPr>
          <p:cNvPr name="TextBox 5" id="5"/>
          <p:cNvSpPr txBox="true"/>
          <p:nvPr/>
        </p:nvSpPr>
        <p:spPr>
          <a:xfrm rot="0">
            <a:off x="10182256" y="4737735"/>
            <a:ext cx="3238865" cy="725805"/>
          </a:xfrm>
          <a:prstGeom prst="rect">
            <a:avLst/>
          </a:prstGeom>
        </p:spPr>
        <p:txBody>
          <a:bodyPr anchor="t" rtlCol="false" tIns="0" lIns="0" bIns="0" rIns="0">
            <a:spAutoFit/>
          </a:bodyPr>
          <a:lstStyle/>
          <a:p>
            <a:pPr algn="ctr">
              <a:lnSpc>
                <a:spcPts val="5880"/>
              </a:lnSpc>
            </a:pPr>
            <a:r>
              <a:rPr lang="en-US" sz="4200" spc="336">
                <a:solidFill>
                  <a:srgbClr val="FFFFFF"/>
                </a:solidFill>
                <a:latin typeface="Aileron Heavy"/>
              </a:rPr>
              <a:t>DISCUSS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blipFill>
          <a:blip r:embed="rId2"/>
          <a:srcRect l="10278" t="24022" r="0" b="246"/>
          <a:stretch>
            <a:fillRect/>
          </a:stretch>
        </a:blipFill>
      </p:bgPr>
    </p:bg>
    <p:spTree>
      <p:nvGrpSpPr>
        <p:cNvPr id="1" name=""/>
        <p:cNvGrpSpPr/>
        <p:nvPr/>
      </p:nvGrpSpPr>
      <p:grpSpPr>
        <a:xfrm>
          <a:off x="0" y="0"/>
          <a:ext cx="0" cy="0"/>
          <a:chOff x="0" y="0"/>
          <a:chExt cx="0" cy="0"/>
        </a:xfrm>
      </p:grpSpPr>
      <p:grpSp>
        <p:nvGrpSpPr>
          <p:cNvPr name="Group 2" id="2"/>
          <p:cNvGrpSpPr/>
          <p:nvPr/>
        </p:nvGrpSpPr>
        <p:grpSpPr>
          <a:xfrm rot="0">
            <a:off x="3189403" y="4024701"/>
            <a:ext cx="12118707" cy="2237598"/>
            <a:chOff x="0" y="0"/>
            <a:chExt cx="16158275" cy="2983464"/>
          </a:xfrm>
        </p:grpSpPr>
        <p:sp>
          <p:nvSpPr>
            <p:cNvPr name="AutoShape 3" id="3"/>
            <p:cNvSpPr/>
            <p:nvPr/>
          </p:nvSpPr>
          <p:spPr>
            <a:xfrm rot="0">
              <a:off x="0" y="0"/>
              <a:ext cx="16158275" cy="2983464"/>
            </a:xfrm>
            <a:prstGeom prst="rect">
              <a:avLst/>
            </a:prstGeom>
            <a:solidFill>
              <a:srgbClr val="C20303"/>
            </a:solidFill>
          </p:spPr>
        </p:sp>
        <p:sp>
          <p:nvSpPr>
            <p:cNvPr name="TextBox 4" id="4"/>
            <p:cNvSpPr txBox="true"/>
            <p:nvPr/>
          </p:nvSpPr>
          <p:spPr>
            <a:xfrm rot="0">
              <a:off x="773114" y="951791"/>
              <a:ext cx="14612047" cy="1108456"/>
            </a:xfrm>
            <a:prstGeom prst="rect">
              <a:avLst/>
            </a:prstGeom>
          </p:spPr>
          <p:txBody>
            <a:bodyPr anchor="t" rtlCol="false" tIns="0" lIns="0" bIns="0" rIns="0">
              <a:spAutoFit/>
            </a:bodyPr>
            <a:lstStyle/>
            <a:p>
              <a:pPr algn="ctr">
                <a:lnSpc>
                  <a:spcPts val="6383"/>
                </a:lnSpc>
              </a:pPr>
              <a:r>
                <a:rPr lang="en-US" sz="5600" spc="100">
                  <a:solidFill>
                    <a:srgbClr val="FFFFFF"/>
                  </a:solidFill>
                  <a:latin typeface="Aileron Regular Bold"/>
                </a:rPr>
                <a:t>ECONOMIC ANTHROPOLOGY</a:t>
              </a:r>
            </a:p>
          </p:txBody>
        </p:sp>
      </p:grpSp>
    </p:spTree>
  </p:cSld>
  <p:clrMapOvr>
    <a:masterClrMapping/>
  </p:clrMapOvr>
</p:sld>
</file>

<file path=ppt/slides/slide3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C20303"/>
                </a:solidFill>
                <a:latin typeface="Aileron Heavy"/>
              </a:rPr>
              <a:t>References</a:t>
            </a:r>
          </a:p>
        </p:txBody>
      </p:sp>
      <p:sp>
        <p:nvSpPr>
          <p:cNvPr name="AutoShape 3" id="3"/>
          <p:cNvSpPr/>
          <p:nvPr/>
        </p:nvSpPr>
        <p:spPr>
          <a:xfrm rot="-10800000">
            <a:off x="3044204" y="0"/>
            <a:ext cx="15243796" cy="10287000"/>
          </a:xfrm>
          <a:prstGeom prst="rect">
            <a:avLst/>
          </a:prstGeom>
          <a:solidFill>
            <a:srgbClr val="C20303"/>
          </a:solidFill>
        </p:spPr>
      </p:sp>
      <p:sp>
        <p:nvSpPr>
          <p:cNvPr name="TextBox 4" id="4"/>
          <p:cNvSpPr txBox="true"/>
          <p:nvPr/>
        </p:nvSpPr>
        <p:spPr>
          <a:xfrm rot="0">
            <a:off x="3654487" y="544293"/>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 This activity is based on </a:t>
            </a:r>
            <a:r>
              <a:rPr lang="en-US" sz="2800" spc="28" u="sng">
                <a:solidFill>
                  <a:srgbClr val="FFFFFF"/>
                </a:solidFill>
                <a:latin typeface="Aileron Regular"/>
              </a:rPr>
              <a:t>Reciprocity &amp; Exchange: The Kula Ring</a:t>
            </a:r>
            <a:r>
              <a:rPr lang="en-US" sz="2800" spc="28">
                <a:solidFill>
                  <a:srgbClr val="FFFFFF"/>
                </a:solidFill>
                <a:latin typeface="Aileron Regular"/>
              </a:rPr>
              <a:t>, by Francine Barone, in Teaching eHRAF. https://hraf.yale.edu/teach-ehraf/reciprocity-exchange-the-kula-ring/</a:t>
            </a:r>
          </a:p>
        </p:txBody>
      </p:sp>
      <p:sp>
        <p:nvSpPr>
          <p:cNvPr name="TextBox 5" id="5"/>
          <p:cNvSpPr txBox="true"/>
          <p:nvPr/>
        </p:nvSpPr>
        <p:spPr>
          <a:xfrm rot="0">
            <a:off x="3654487" y="4487858"/>
            <a:ext cx="13604813" cy="45529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3. Sahl</a:t>
            </a:r>
            <a:r>
              <a:rPr lang="en-US" sz="2800" spc="28">
                <a:solidFill>
                  <a:srgbClr val="FFFFFF"/>
                </a:solidFill>
                <a:latin typeface="Aileron Regular"/>
              </a:rPr>
              <a:t>ins, M. 1972. </a:t>
            </a:r>
            <a:r>
              <a:rPr lang="en-US" sz="2800" spc="28">
                <a:solidFill>
                  <a:srgbClr val="FFFFFF"/>
                </a:solidFill>
                <a:latin typeface="Aileron Regular Italics"/>
              </a:rPr>
              <a:t>Stone Age Economics</a:t>
            </a:r>
            <a:r>
              <a:rPr lang="en-US" sz="2800" spc="28">
                <a:solidFill>
                  <a:srgbClr val="FFFFFF"/>
                </a:solidFill>
                <a:latin typeface="Aileron Regular"/>
              </a:rPr>
              <a:t>. London: Routledge.</a:t>
            </a:r>
          </a:p>
        </p:txBody>
      </p:sp>
      <p:sp>
        <p:nvSpPr>
          <p:cNvPr name="TextBox 6" id="6"/>
          <p:cNvSpPr txBox="true"/>
          <p:nvPr/>
        </p:nvSpPr>
        <p:spPr>
          <a:xfrm rot="0">
            <a:off x="3654487" y="7044583"/>
            <a:ext cx="13604813"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5. Weine</a:t>
            </a:r>
            <a:r>
              <a:rPr lang="en-US" sz="2800" spc="28">
                <a:solidFill>
                  <a:srgbClr val="FFFFFF"/>
                </a:solidFill>
                <a:latin typeface="Aileron Regular"/>
              </a:rPr>
              <a:t>r, A. 1988. “The Trobrianders of Papua New Guinea.” In Case Studies in Cultural Anthropology, xx, 184. New York: Holt, Rinehart and Winston, Inc. https://ehrafworldcultures.yale.edu/document?id=ol06-026.</a:t>
            </a:r>
          </a:p>
        </p:txBody>
      </p:sp>
      <p:sp>
        <p:nvSpPr>
          <p:cNvPr name="TextBox 7" id="7"/>
          <p:cNvSpPr txBox="true"/>
          <p:nvPr/>
        </p:nvSpPr>
        <p:spPr>
          <a:xfrm rot="0">
            <a:off x="3654487" y="5303940"/>
            <a:ext cx="13604813"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4. Weiner, A. 1976. </a:t>
            </a:r>
            <a:r>
              <a:rPr lang="en-US" sz="2800" spc="28">
                <a:solidFill>
                  <a:srgbClr val="FFFFFF"/>
                </a:solidFill>
                <a:latin typeface="Aileron Regular Italics"/>
              </a:rPr>
              <a:t>Wom</a:t>
            </a:r>
            <a:r>
              <a:rPr lang="en-US" sz="2800" spc="28">
                <a:solidFill>
                  <a:srgbClr val="FFFFFF"/>
                </a:solidFill>
                <a:latin typeface="Aileron Regular Italics"/>
              </a:rPr>
              <a:t>en of Value, Men of Renown: New Perspectives in Trobriand Exchange.</a:t>
            </a:r>
            <a:r>
              <a:rPr lang="en-US" sz="2800" spc="28">
                <a:solidFill>
                  <a:srgbClr val="FFFFFF"/>
                </a:solidFill>
                <a:latin typeface="Aileron Regular"/>
              </a:rPr>
              <a:t> Austin, Tex.: University of Texas Press. https://ehrafworldcultures.yale.edu/document?id=ol06-025.</a:t>
            </a:r>
          </a:p>
        </p:txBody>
      </p:sp>
      <p:sp>
        <p:nvSpPr>
          <p:cNvPr name="TextBox 8" id="8"/>
          <p:cNvSpPr txBox="true"/>
          <p:nvPr/>
        </p:nvSpPr>
        <p:spPr>
          <a:xfrm rot="0">
            <a:off x="3654487" y="2284935"/>
            <a:ext cx="13604813" cy="184213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2. Malinowski</a:t>
            </a:r>
            <a:r>
              <a:rPr lang="en-US" sz="2800" spc="28">
                <a:solidFill>
                  <a:srgbClr val="FFFFFF"/>
                </a:solidFill>
                <a:latin typeface="Aileron Regular"/>
              </a:rPr>
              <a:t>, B. 1922. </a:t>
            </a:r>
            <a:r>
              <a:rPr lang="en-US" sz="2800" spc="28">
                <a:solidFill>
                  <a:srgbClr val="FFFFFF"/>
                </a:solidFill>
                <a:latin typeface="Aileron Regular Italics"/>
              </a:rPr>
              <a:t>Argonauts of the Western Pacific: An Account of Native Enterprise and Adventure in the Archipelagoes of Melanesian New Guinea</a:t>
            </a:r>
            <a:r>
              <a:rPr lang="en-US" sz="2800" spc="28">
                <a:solidFill>
                  <a:srgbClr val="FFFFFF"/>
                </a:solidFill>
                <a:latin typeface="Aileron Regular"/>
              </a:rPr>
              <a:t>. London: George Routledge &amp; Sons, Ltd. https://ehrafworldcultures.yale.edu/document?id=ol06-001.</a:t>
            </a:r>
          </a:p>
        </p:txBody>
      </p:sp>
      <p:sp>
        <p:nvSpPr>
          <p:cNvPr name="TextBox 9" id="9"/>
          <p:cNvSpPr txBox="true"/>
          <p:nvPr/>
        </p:nvSpPr>
        <p:spPr>
          <a:xfrm rot="0">
            <a:off x="3654487" y="8785225"/>
            <a:ext cx="13604813"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6. Weine</a:t>
            </a:r>
            <a:r>
              <a:rPr lang="en-US" sz="2800" spc="28">
                <a:solidFill>
                  <a:srgbClr val="FFFFFF"/>
                </a:solidFill>
                <a:latin typeface="Aileron Regular"/>
              </a:rPr>
              <a:t>r, A. and J. Beierle. 1995. “Culture Summary: Trobriands”. New Haven, Conn.: HRAF. https://ehrafworldcultures.yale.edu/document?id=ol06-000.</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576382"/>
            <a:ext cx="9265601" cy="3584924"/>
          </a:xfrm>
          <a:prstGeom prst="rect">
            <a:avLst/>
          </a:prstGeom>
        </p:spPr>
        <p:txBody>
          <a:bodyPr anchor="t" rtlCol="false" tIns="0" lIns="0" bIns="0" rIns="0">
            <a:spAutoFit/>
          </a:bodyPr>
          <a:lstStyle/>
          <a:p>
            <a:pPr algn="ctr">
              <a:lnSpc>
                <a:spcPts val="9216"/>
              </a:lnSpc>
            </a:pPr>
            <a:r>
              <a:rPr lang="en-US" sz="9600">
                <a:solidFill>
                  <a:srgbClr val="C20303"/>
                </a:solidFill>
                <a:latin typeface="Aileron Heavy Bold"/>
              </a:rPr>
              <a:t>Reciprocity </a:t>
            </a:r>
          </a:p>
          <a:p>
            <a:pPr algn="ctr">
              <a:lnSpc>
                <a:spcPts val="9216"/>
              </a:lnSpc>
            </a:pPr>
            <a:r>
              <a:rPr lang="en-US" sz="9600">
                <a:solidFill>
                  <a:srgbClr val="C20303"/>
                </a:solidFill>
                <a:latin typeface="Aileron Heavy Bold"/>
              </a:rPr>
              <a:t>&amp; </a:t>
            </a:r>
          </a:p>
          <a:p>
            <a:pPr algn="ctr">
              <a:lnSpc>
                <a:spcPts val="9216"/>
              </a:lnSpc>
            </a:pPr>
            <a:r>
              <a:rPr lang="en-US" sz="9600">
                <a:solidFill>
                  <a:srgbClr val="C20303"/>
                </a:solidFill>
                <a:latin typeface="Aileron Heavy Bold"/>
              </a:rPr>
              <a:t>Exchange</a:t>
            </a:r>
          </a:p>
        </p:txBody>
      </p:sp>
      <p:sp>
        <p:nvSpPr>
          <p:cNvPr name="TextBox 4" id="4"/>
          <p:cNvSpPr txBox="true"/>
          <p:nvPr/>
        </p:nvSpPr>
        <p:spPr>
          <a:xfrm rot="0">
            <a:off x="4511199" y="6585246"/>
            <a:ext cx="9265601" cy="624840"/>
          </a:xfrm>
          <a:prstGeom prst="rect">
            <a:avLst/>
          </a:prstGeom>
        </p:spPr>
        <p:txBody>
          <a:bodyPr anchor="t" rtlCol="false" tIns="0" lIns="0" bIns="0" rIns="0">
            <a:spAutoFit/>
          </a:bodyPr>
          <a:lstStyle/>
          <a:p>
            <a:pPr algn="ctr">
              <a:lnSpc>
                <a:spcPts val="5040"/>
              </a:lnSpc>
            </a:pPr>
            <a:r>
              <a:rPr lang="en-US" sz="3600" spc="215">
                <a:solidFill>
                  <a:srgbClr val="C20303"/>
                </a:solidFill>
                <a:latin typeface="Aileron Regular"/>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C20303"/>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C20303"/>
                </a:solidFill>
                <a:latin typeface="Aileron Regular Bold"/>
              </a:rPr>
              <a:t>Human Relations Area Files</a:t>
            </a:r>
          </a:p>
          <a:p>
            <a:pPr algn="r">
              <a:lnSpc>
                <a:spcPts val="3080"/>
              </a:lnSpc>
            </a:pPr>
            <a:r>
              <a:rPr lang="en-US" sz="2800" spc="196">
                <a:solidFill>
                  <a:srgbClr val="C20303"/>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C20303"/>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C20303"/>
                </a:solidFill>
                <a:latin typeface="Aileron Regular"/>
              </a:rPr>
              <a:t>hraf.yale.edu</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22051" y="3644705"/>
            <a:ext cx="9964694" cy="5745480"/>
          </a:xfrm>
          <a:prstGeom prst="rect">
            <a:avLst/>
          </a:prstGeom>
        </p:spPr>
        <p:txBody>
          <a:bodyPr anchor="t" rtlCol="false" tIns="0" lIns="0" bIns="0" rIns="0">
            <a:spAutoFit/>
          </a:bodyPr>
          <a:lstStyle/>
          <a:p>
            <a:pPr>
              <a:lnSpc>
                <a:spcPts val="5040"/>
              </a:lnSpc>
            </a:pPr>
            <a:r>
              <a:rPr lang="en-US" sz="3600" spc="431">
                <a:solidFill>
                  <a:srgbClr val="C20303"/>
                </a:solidFill>
                <a:latin typeface="Aileron Regular"/>
              </a:rPr>
              <a:t>B</a:t>
            </a:r>
            <a:r>
              <a:rPr lang="en-US" sz="3600" spc="431">
                <a:solidFill>
                  <a:srgbClr val="C20303"/>
                </a:solidFill>
                <a:latin typeface="Aileron Regular"/>
              </a:rPr>
              <a:t>roadly speaki</a:t>
            </a:r>
            <a:r>
              <a:rPr lang="en-US" sz="3600" spc="431">
                <a:solidFill>
                  <a:srgbClr val="C20303"/>
                </a:solidFill>
                <a:latin typeface="Aileron Regular"/>
              </a:rPr>
              <a:t>ng,</a:t>
            </a:r>
            <a:r>
              <a:rPr lang="en-US" sz="3600" spc="431">
                <a:solidFill>
                  <a:srgbClr val="C20303"/>
                </a:solidFill>
                <a:latin typeface="Aileron Regular"/>
              </a:rPr>
              <a:t> economic anthropology is concerned with </a:t>
            </a:r>
            <a:r>
              <a:rPr lang="en-US" sz="3600" spc="431">
                <a:solidFill>
                  <a:srgbClr val="C20303"/>
                </a:solidFill>
                <a:latin typeface="Aileron Regular"/>
              </a:rPr>
              <a:t>the w</a:t>
            </a:r>
            <a:r>
              <a:rPr lang="en-US" sz="3600" spc="431">
                <a:solidFill>
                  <a:srgbClr val="C20303"/>
                </a:solidFill>
                <a:latin typeface="Aileron Regular"/>
              </a:rPr>
              <a:t>ays in w</a:t>
            </a:r>
            <a:r>
              <a:rPr lang="en-US" sz="3600" spc="431">
                <a:solidFill>
                  <a:srgbClr val="C20303"/>
                </a:solidFill>
                <a:latin typeface="Aileron Regular"/>
              </a:rPr>
              <a:t>hich hum</a:t>
            </a:r>
            <a:r>
              <a:rPr lang="en-US" sz="3600" spc="431">
                <a:solidFill>
                  <a:srgbClr val="C20303"/>
                </a:solidFill>
                <a:latin typeface="Aileron Regular"/>
              </a:rPr>
              <a:t>a</a:t>
            </a:r>
            <a:r>
              <a:rPr lang="en-US" sz="3600" spc="431">
                <a:solidFill>
                  <a:srgbClr val="C20303"/>
                </a:solidFill>
                <a:latin typeface="Aileron Regular"/>
              </a:rPr>
              <a:t>ns "make a living" in different societies or cultures. </a:t>
            </a:r>
          </a:p>
          <a:p>
            <a:pPr>
              <a:lnSpc>
                <a:spcPts val="5040"/>
              </a:lnSpc>
            </a:pPr>
          </a:p>
          <a:p>
            <a:pPr>
              <a:lnSpc>
                <a:spcPts val="5040"/>
              </a:lnSpc>
            </a:pPr>
            <a:r>
              <a:rPr lang="en-US" sz="3600" spc="431">
                <a:solidFill>
                  <a:srgbClr val="C20303"/>
                </a:solidFill>
                <a:latin typeface="Aileron Regular"/>
              </a:rPr>
              <a:t>B</a:t>
            </a:r>
            <a:r>
              <a:rPr lang="en-US" sz="3600" spc="431">
                <a:solidFill>
                  <a:srgbClr val="C20303"/>
                </a:solidFill>
                <a:latin typeface="Aileron Regular"/>
              </a:rPr>
              <a:t>y focusing on the circulation of objects in both market and non-market economi</a:t>
            </a:r>
            <a:r>
              <a:rPr lang="en-US" sz="3600" spc="431">
                <a:solidFill>
                  <a:srgbClr val="C20303"/>
                </a:solidFill>
                <a:latin typeface="Aileron Regular"/>
              </a:rPr>
              <a:t>es, economic anthropolog</a:t>
            </a:r>
            <a:r>
              <a:rPr lang="en-US" sz="3600" spc="431">
                <a:solidFill>
                  <a:srgbClr val="C20303"/>
                </a:solidFill>
                <a:latin typeface="Aileron Regular"/>
              </a:rPr>
              <a:t>i</a:t>
            </a:r>
            <a:r>
              <a:rPr lang="en-US" sz="3600" spc="431">
                <a:solidFill>
                  <a:srgbClr val="C20303"/>
                </a:solidFill>
                <a:latin typeface="Aileron Regular"/>
              </a:rPr>
              <a:t>sts  a</a:t>
            </a:r>
            <a:r>
              <a:rPr lang="en-US" sz="3600" spc="431">
                <a:solidFill>
                  <a:srgbClr val="C20303"/>
                </a:solidFill>
                <a:latin typeface="Aileron Regular"/>
              </a:rPr>
              <a:t>d</a:t>
            </a:r>
            <a:r>
              <a:rPr lang="en-US" sz="3600" spc="431">
                <a:solidFill>
                  <a:srgbClr val="C20303"/>
                </a:solidFill>
                <a:latin typeface="Aileron Regular"/>
              </a:rPr>
              <a:t>dress q</a:t>
            </a:r>
            <a:r>
              <a:rPr lang="en-US" sz="3600" spc="431">
                <a:solidFill>
                  <a:srgbClr val="C20303"/>
                </a:solidFill>
                <a:latin typeface="Aileron Regular"/>
              </a:rPr>
              <a:t>u</a:t>
            </a:r>
            <a:r>
              <a:rPr lang="en-US" sz="3600" spc="431">
                <a:solidFill>
                  <a:srgbClr val="C20303"/>
                </a:solidFill>
                <a:latin typeface="Aileron Regular"/>
              </a:rPr>
              <a:t>estions such </a:t>
            </a:r>
            <a:r>
              <a:rPr lang="en-US" sz="3600" spc="431">
                <a:solidFill>
                  <a:srgbClr val="C20303"/>
                </a:solidFill>
                <a:latin typeface="Aileron Regular"/>
              </a:rPr>
              <a:t>as: </a:t>
            </a:r>
          </a:p>
        </p:txBody>
      </p:sp>
      <p:pic>
        <p:nvPicPr>
          <p:cNvPr name="Picture 3" id="3"/>
          <p:cNvPicPr>
            <a:picLocks noChangeAspect="true"/>
          </p:cNvPicPr>
          <p:nvPr/>
        </p:nvPicPr>
        <p:blipFill>
          <a:blip r:embed="rId2"/>
          <a:srcRect l="8462" t="0" r="29807" b="0"/>
          <a:stretch>
            <a:fillRect/>
          </a:stretch>
        </p:blipFill>
        <p:spPr>
          <a:xfrm flipH="false" flipV="false" rot="0">
            <a:off x="11867630" y="0"/>
            <a:ext cx="6420370" cy="10287000"/>
          </a:xfrm>
          <a:prstGeom prst="rect">
            <a:avLst/>
          </a:prstGeom>
        </p:spPr>
      </p:pic>
      <p:sp>
        <p:nvSpPr>
          <p:cNvPr name="AutoShape 4" id="4"/>
          <p:cNvSpPr/>
          <p:nvPr/>
        </p:nvSpPr>
        <p:spPr>
          <a:xfrm rot="0">
            <a:off x="10476841" y="3983837"/>
            <a:ext cx="2781579" cy="2338376"/>
          </a:xfrm>
          <a:prstGeom prst="rect">
            <a:avLst/>
          </a:prstGeom>
          <a:solidFill>
            <a:srgbClr val="C20303"/>
          </a:solidFill>
        </p:spPr>
      </p:sp>
      <p:sp>
        <p:nvSpPr>
          <p:cNvPr name="TextBox 5" id="5"/>
          <p:cNvSpPr txBox="true"/>
          <p:nvPr/>
        </p:nvSpPr>
        <p:spPr>
          <a:xfrm rot="0">
            <a:off x="622051" y="281312"/>
            <a:ext cx="10981747" cy="2752725"/>
          </a:xfrm>
          <a:prstGeom prst="rect">
            <a:avLst/>
          </a:prstGeom>
        </p:spPr>
        <p:txBody>
          <a:bodyPr anchor="t" rtlCol="false" tIns="0" lIns="0" bIns="0" rIns="0">
            <a:spAutoFit/>
          </a:bodyPr>
          <a:lstStyle/>
          <a:p>
            <a:pPr>
              <a:lnSpc>
                <a:spcPts val="7200"/>
              </a:lnSpc>
            </a:pPr>
            <a:r>
              <a:rPr lang="en-US" sz="6000" spc="120">
                <a:solidFill>
                  <a:srgbClr val="C20303"/>
                </a:solidFill>
                <a:latin typeface="Aileron Heavy"/>
              </a:rPr>
              <a:t>All societies in the world have some kind of economic system.</a:t>
            </a:r>
          </a:p>
        </p:txBody>
      </p:sp>
      <p:sp>
        <p:nvSpPr>
          <p:cNvPr name="TextBox 6" id="6"/>
          <p:cNvSpPr txBox="true"/>
          <p:nvPr/>
        </p:nvSpPr>
        <p:spPr>
          <a:xfrm rot="0">
            <a:off x="10900414" y="4572000"/>
            <a:ext cx="1934433" cy="113347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Did you know?</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2425" t="0" r="7626" b="0"/>
          <a:stretch>
            <a:fillRect/>
          </a:stretch>
        </p:blipFill>
        <p:spPr>
          <a:xfrm flipH="false" flipV="false" rot="0">
            <a:off x="0" y="0"/>
            <a:ext cx="7305601" cy="10287000"/>
          </a:xfrm>
          <a:prstGeom prst="rect">
            <a:avLst/>
          </a:prstGeom>
        </p:spPr>
      </p:pic>
      <p:sp>
        <p:nvSpPr>
          <p:cNvPr name="TextBox 3" id="3"/>
          <p:cNvSpPr txBox="true"/>
          <p:nvPr/>
        </p:nvSpPr>
        <p:spPr>
          <a:xfrm rot="0">
            <a:off x="7765801" y="6036725"/>
            <a:ext cx="10184502" cy="3825240"/>
          </a:xfrm>
          <a:prstGeom prst="rect">
            <a:avLst/>
          </a:prstGeom>
        </p:spPr>
        <p:txBody>
          <a:bodyPr anchor="t" rtlCol="false" tIns="0" lIns="0" bIns="0" rIns="0">
            <a:spAutoFit/>
          </a:bodyPr>
          <a:lstStyle/>
          <a:p>
            <a:pPr>
              <a:lnSpc>
                <a:spcPts val="5040"/>
              </a:lnSpc>
            </a:pPr>
            <a:r>
              <a:rPr lang="en-US" sz="3600" spc="431">
                <a:solidFill>
                  <a:srgbClr val="C20303"/>
                </a:solidFill>
                <a:latin typeface="Aileron Regular"/>
              </a:rPr>
              <a:t>Tra</a:t>
            </a:r>
            <a:r>
              <a:rPr lang="en-US" sz="3600" spc="431">
                <a:solidFill>
                  <a:srgbClr val="C20303"/>
                </a:solidFill>
                <a:latin typeface="Aileron Regular"/>
              </a:rPr>
              <a:t>cing the meaning of objects through their production, distribution, exchange, and consumption enabl</a:t>
            </a:r>
            <a:r>
              <a:rPr lang="en-US" sz="3600" spc="431">
                <a:solidFill>
                  <a:srgbClr val="C20303"/>
                </a:solidFill>
                <a:latin typeface="Aileron Regular"/>
              </a:rPr>
              <a:t>es us to evalu</a:t>
            </a:r>
            <a:r>
              <a:rPr lang="en-US" sz="3600" spc="431">
                <a:solidFill>
                  <a:srgbClr val="C20303"/>
                </a:solidFill>
                <a:latin typeface="Aileron Regular"/>
              </a:rPr>
              <a:t>ate how peopl</a:t>
            </a:r>
            <a:r>
              <a:rPr lang="en-US" sz="3600" spc="431">
                <a:solidFill>
                  <a:srgbClr val="C20303"/>
                </a:solidFill>
                <a:latin typeface="Aileron Regular"/>
              </a:rPr>
              <a:t>e make</a:t>
            </a:r>
            <a:r>
              <a:rPr lang="en-US" sz="3600" spc="431">
                <a:solidFill>
                  <a:srgbClr val="C20303"/>
                </a:solidFill>
                <a:latin typeface="Aileron Regular"/>
              </a:rPr>
              <a:t> decisions and build interpersonal relationships through transactions.</a:t>
            </a:r>
          </a:p>
        </p:txBody>
      </p:sp>
      <p:sp>
        <p:nvSpPr>
          <p:cNvPr name="TextBox 4" id="4"/>
          <p:cNvSpPr txBox="true"/>
          <p:nvPr/>
        </p:nvSpPr>
        <p:spPr>
          <a:xfrm rot="0">
            <a:off x="7765801" y="415510"/>
            <a:ext cx="9953699" cy="4947285"/>
          </a:xfrm>
          <a:prstGeom prst="rect">
            <a:avLst/>
          </a:prstGeom>
        </p:spPr>
        <p:txBody>
          <a:bodyPr anchor="t" rtlCol="false" tIns="0" lIns="0" bIns="0" rIns="0">
            <a:spAutoFit/>
          </a:bodyPr>
          <a:lstStyle/>
          <a:p>
            <a:pPr>
              <a:lnSpc>
                <a:spcPts val="4320"/>
              </a:lnSpc>
            </a:pPr>
            <a:r>
              <a:rPr lang="en-US" sz="3600" spc="431">
                <a:solidFill>
                  <a:srgbClr val="C20303"/>
                </a:solidFill>
                <a:latin typeface="Aileron Regular"/>
              </a:rPr>
              <a:t>Why a</a:t>
            </a:r>
            <a:r>
              <a:rPr lang="en-US" sz="3600" spc="431">
                <a:solidFill>
                  <a:srgbClr val="C20303"/>
                </a:solidFill>
                <a:latin typeface="Aileron Regular"/>
              </a:rPr>
              <a:t>r</a:t>
            </a:r>
            <a:r>
              <a:rPr lang="en-US" sz="3600" spc="431">
                <a:solidFill>
                  <a:srgbClr val="C20303"/>
                </a:solidFill>
                <a:latin typeface="Aileron Regular"/>
              </a:rPr>
              <a:t>e some people farmers or shopkeepers, while others are stockbrok</a:t>
            </a:r>
            <a:r>
              <a:rPr lang="en-US" sz="3600" spc="431">
                <a:solidFill>
                  <a:srgbClr val="C20303"/>
                </a:solidFill>
                <a:latin typeface="Aileron Regular"/>
              </a:rPr>
              <a:t>ers or bankers?</a:t>
            </a:r>
          </a:p>
          <a:p>
            <a:pPr>
              <a:lnSpc>
                <a:spcPts val="4320"/>
              </a:lnSpc>
            </a:pPr>
          </a:p>
          <a:p>
            <a:pPr>
              <a:lnSpc>
                <a:spcPts val="4320"/>
              </a:lnSpc>
            </a:pPr>
            <a:r>
              <a:rPr lang="en-US" sz="3600" spc="288">
                <a:solidFill>
                  <a:srgbClr val="C20303"/>
                </a:solidFill>
                <a:latin typeface="Aileron Regular"/>
              </a:rPr>
              <a:t>What items have "valu</a:t>
            </a:r>
            <a:r>
              <a:rPr lang="en-US" sz="3600" spc="288">
                <a:solidFill>
                  <a:srgbClr val="C20303"/>
                </a:solidFill>
                <a:latin typeface="Aileron Regular"/>
              </a:rPr>
              <a:t>e" and how is</a:t>
            </a:r>
            <a:r>
              <a:rPr lang="en-US" sz="3600" spc="288">
                <a:solidFill>
                  <a:srgbClr val="C20303"/>
                </a:solidFill>
                <a:latin typeface="Aileron Regular"/>
              </a:rPr>
              <a:t> that worth</a:t>
            </a:r>
            <a:r>
              <a:rPr lang="en-US" sz="3600" spc="288">
                <a:solidFill>
                  <a:srgbClr val="C20303"/>
                </a:solidFill>
                <a:latin typeface="Aileron Regular"/>
              </a:rPr>
              <a:t> determined?</a:t>
            </a:r>
          </a:p>
          <a:p>
            <a:pPr>
              <a:lnSpc>
                <a:spcPts val="4320"/>
              </a:lnSpc>
            </a:pPr>
          </a:p>
          <a:p>
            <a:pPr>
              <a:lnSpc>
                <a:spcPts val="4320"/>
              </a:lnSpc>
            </a:pPr>
            <a:r>
              <a:rPr lang="en-US" sz="3600" spc="288">
                <a:solidFill>
                  <a:srgbClr val="C20303"/>
                </a:solidFill>
                <a:latin typeface="Aileron Regular"/>
              </a:rPr>
              <a:t>Do concepts like altruism or self-interest exist in all societies?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blipFill>
          <a:blip r:embed="rId2"/>
          <a:srcRect l="6096" t="9815" r="3719" b="0"/>
          <a:stretch>
            <a:fillRect/>
          </a:stretch>
        </a:blipFill>
      </p:bgPr>
    </p:bg>
    <p:spTree>
      <p:nvGrpSpPr>
        <p:cNvPr id="1" name=""/>
        <p:cNvGrpSpPr/>
        <p:nvPr/>
      </p:nvGrpSpPr>
      <p:grpSpPr>
        <a:xfrm>
          <a:off x="0" y="0"/>
          <a:ext cx="0" cy="0"/>
          <a:chOff x="0" y="0"/>
          <a:chExt cx="0" cy="0"/>
        </a:xfrm>
      </p:grpSpPr>
      <p:grpSp>
        <p:nvGrpSpPr>
          <p:cNvPr name="Group 2" id="2"/>
          <p:cNvGrpSpPr/>
          <p:nvPr/>
        </p:nvGrpSpPr>
        <p:grpSpPr>
          <a:xfrm rot="0">
            <a:off x="3189403" y="4024701"/>
            <a:ext cx="12118707" cy="2237598"/>
            <a:chOff x="0" y="0"/>
            <a:chExt cx="16158275" cy="2983464"/>
          </a:xfrm>
        </p:grpSpPr>
        <p:sp>
          <p:nvSpPr>
            <p:cNvPr name="AutoShape 3" id="3"/>
            <p:cNvSpPr/>
            <p:nvPr/>
          </p:nvSpPr>
          <p:spPr>
            <a:xfrm rot="0">
              <a:off x="0" y="0"/>
              <a:ext cx="16158275" cy="2983464"/>
            </a:xfrm>
            <a:prstGeom prst="rect">
              <a:avLst/>
            </a:prstGeom>
            <a:solidFill>
              <a:srgbClr val="C20303"/>
            </a:solidFill>
          </p:spPr>
        </p:sp>
        <p:sp>
          <p:nvSpPr>
            <p:cNvPr name="TextBox 4" id="4"/>
            <p:cNvSpPr txBox="true"/>
            <p:nvPr/>
          </p:nvSpPr>
          <p:spPr>
            <a:xfrm rot="0">
              <a:off x="773114" y="951791"/>
              <a:ext cx="14612047" cy="1108456"/>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Regular Bold"/>
                </a:rPr>
                <a:t>RECIPROCITY &amp; EXCHANGE</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40777" b="0"/>
          <a:stretch>
            <a:fillRect/>
          </a:stretch>
        </p:blipFill>
        <p:spPr>
          <a:xfrm flipH="false" flipV="false" rot="0">
            <a:off x="9144000" y="0"/>
            <a:ext cx="9144000" cy="10287000"/>
          </a:xfrm>
          <a:prstGeom prst="rect">
            <a:avLst/>
          </a:prstGeom>
        </p:spPr>
      </p:pic>
      <p:grpSp>
        <p:nvGrpSpPr>
          <p:cNvPr name="Group 3" id="3"/>
          <p:cNvGrpSpPr/>
          <p:nvPr/>
        </p:nvGrpSpPr>
        <p:grpSpPr>
          <a:xfrm rot="0">
            <a:off x="10361837" y="5143500"/>
            <a:ext cx="6708326" cy="2105188"/>
            <a:chOff x="0" y="0"/>
            <a:chExt cx="8944435" cy="2806918"/>
          </a:xfrm>
        </p:grpSpPr>
        <p:sp>
          <p:nvSpPr>
            <p:cNvPr name="AutoShape 4" id="4"/>
            <p:cNvSpPr/>
            <p:nvPr/>
          </p:nvSpPr>
          <p:spPr>
            <a:xfrm rot="0">
              <a:off x="0" y="0"/>
              <a:ext cx="8944435" cy="2806918"/>
            </a:xfrm>
            <a:prstGeom prst="rect">
              <a:avLst/>
            </a:prstGeom>
            <a:solidFill>
              <a:srgbClr val="C20303"/>
            </a:solidFill>
          </p:spPr>
        </p:sp>
        <p:sp>
          <p:nvSpPr>
            <p:cNvPr name="TextBox 5" id="5"/>
            <p:cNvSpPr txBox="true"/>
            <p:nvPr/>
          </p:nvSpPr>
          <p:spPr>
            <a:xfrm rot="0">
              <a:off x="545591" y="642094"/>
              <a:ext cx="7853252" cy="151320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modes of exchange in non-market economies</a:t>
              </a:r>
            </a:p>
          </p:txBody>
        </p:sp>
      </p:grpSp>
      <p:sp>
        <p:nvSpPr>
          <p:cNvPr name="TextBox 6" id="6"/>
          <p:cNvSpPr txBox="true"/>
          <p:nvPr/>
        </p:nvSpPr>
        <p:spPr>
          <a:xfrm rot="0">
            <a:off x="523476" y="469081"/>
            <a:ext cx="7811409" cy="2447925"/>
          </a:xfrm>
          <a:prstGeom prst="rect">
            <a:avLst/>
          </a:prstGeom>
        </p:spPr>
        <p:txBody>
          <a:bodyPr anchor="t" rtlCol="false" tIns="0" lIns="0" bIns="0" rIns="0">
            <a:spAutoFit/>
          </a:bodyPr>
          <a:lstStyle/>
          <a:p>
            <a:pPr>
              <a:lnSpc>
                <a:spcPts val="9600"/>
              </a:lnSpc>
            </a:pPr>
            <a:r>
              <a:rPr lang="en-US" sz="8000" spc="160">
                <a:solidFill>
                  <a:srgbClr val="C20303"/>
                </a:solidFill>
                <a:latin typeface="Aileron Heavy Bold"/>
              </a:rPr>
              <a:t>Types of Reciprocity</a:t>
            </a:r>
          </a:p>
        </p:txBody>
      </p:sp>
      <p:sp>
        <p:nvSpPr>
          <p:cNvPr name="TextBox 7" id="7"/>
          <p:cNvSpPr txBox="true"/>
          <p:nvPr/>
        </p:nvSpPr>
        <p:spPr>
          <a:xfrm rot="0">
            <a:off x="347629" y="3475754"/>
            <a:ext cx="8532601" cy="2720340"/>
          </a:xfrm>
          <a:prstGeom prst="rect">
            <a:avLst/>
          </a:prstGeom>
        </p:spPr>
        <p:txBody>
          <a:bodyPr anchor="t" rtlCol="false" tIns="0" lIns="0" bIns="0" rIns="0">
            <a:spAutoFit/>
          </a:bodyPr>
          <a:lstStyle/>
          <a:p>
            <a:pPr>
              <a:lnSpc>
                <a:spcPts val="5400"/>
              </a:lnSpc>
            </a:pPr>
            <a:r>
              <a:rPr lang="en-US" sz="3600" spc="431">
                <a:solidFill>
                  <a:srgbClr val="C20303"/>
                </a:solidFill>
                <a:latin typeface="Aileron Regular"/>
              </a:rPr>
              <a:t>In his book </a:t>
            </a:r>
            <a:r>
              <a:rPr lang="en-US" sz="3600" spc="431">
                <a:solidFill>
                  <a:srgbClr val="C20303"/>
                </a:solidFill>
                <a:latin typeface="Aileron Regular Italics"/>
              </a:rPr>
              <a:t>Ston</a:t>
            </a:r>
            <a:r>
              <a:rPr lang="en-US" sz="3600" spc="431">
                <a:solidFill>
                  <a:srgbClr val="C20303"/>
                </a:solidFill>
                <a:latin typeface="Aileron Regular Italics"/>
              </a:rPr>
              <a:t>e Age Economics</a:t>
            </a:r>
            <a:r>
              <a:rPr lang="en-US" sz="3600" spc="431">
                <a:solidFill>
                  <a:srgbClr val="C20303"/>
                </a:solidFill>
                <a:latin typeface="Aileron Regular"/>
              </a:rPr>
              <a:t> (1972), anthropologist </a:t>
            </a:r>
            <a:r>
              <a:rPr lang="en-US" sz="3600" spc="431">
                <a:solidFill>
                  <a:srgbClr val="C20303"/>
                </a:solidFill>
                <a:latin typeface="Aileron Regular Bold"/>
              </a:rPr>
              <a:t>Marshall Sahlins</a:t>
            </a:r>
            <a:r>
              <a:rPr lang="en-US" sz="3600" spc="431">
                <a:solidFill>
                  <a:srgbClr val="C20303"/>
                </a:solidFill>
                <a:latin typeface="Aileron Regular"/>
              </a:rPr>
              <a:t> identified three modes of reciprocity:</a:t>
            </a:r>
          </a:p>
        </p:txBody>
      </p:sp>
      <p:sp>
        <p:nvSpPr>
          <p:cNvPr name="TextBox 8" id="8"/>
          <p:cNvSpPr txBox="true"/>
          <p:nvPr/>
        </p:nvSpPr>
        <p:spPr>
          <a:xfrm rot="0">
            <a:off x="523476" y="6829588"/>
            <a:ext cx="8356755" cy="1905000"/>
          </a:xfrm>
          <a:prstGeom prst="rect">
            <a:avLst/>
          </a:prstGeom>
        </p:spPr>
        <p:txBody>
          <a:bodyPr anchor="t" rtlCol="false" tIns="0" lIns="0" bIns="0" rIns="0">
            <a:spAutoFit/>
          </a:bodyPr>
          <a:lstStyle/>
          <a:p>
            <a:pPr>
              <a:lnSpc>
                <a:spcPts val="5040"/>
              </a:lnSpc>
            </a:pPr>
            <a:r>
              <a:rPr lang="en-US" sz="3600" spc="457">
                <a:solidFill>
                  <a:srgbClr val="C20303"/>
                </a:solidFill>
                <a:latin typeface="Aileron Regular Bold"/>
              </a:rPr>
              <a:t>1. Gen</a:t>
            </a:r>
            <a:r>
              <a:rPr lang="en-US" sz="3600" spc="457">
                <a:solidFill>
                  <a:srgbClr val="C20303"/>
                </a:solidFill>
                <a:latin typeface="Aileron Regular Bold"/>
              </a:rPr>
              <a:t>eralized Reciprocity</a:t>
            </a:r>
          </a:p>
          <a:p>
            <a:pPr>
              <a:lnSpc>
                <a:spcPts val="5040"/>
              </a:lnSpc>
            </a:pPr>
            <a:r>
              <a:rPr lang="en-US" sz="3600" spc="457">
                <a:solidFill>
                  <a:srgbClr val="C20303"/>
                </a:solidFill>
                <a:latin typeface="Aileron Regular Bold"/>
              </a:rPr>
              <a:t>2. </a:t>
            </a:r>
            <a:r>
              <a:rPr lang="en-US" sz="3600" spc="457">
                <a:solidFill>
                  <a:srgbClr val="C20303"/>
                </a:solidFill>
                <a:latin typeface="Aileron Regular Bold"/>
              </a:rPr>
              <a:t>Balanced Reciprocity</a:t>
            </a:r>
          </a:p>
          <a:p>
            <a:pPr>
              <a:lnSpc>
                <a:spcPts val="5040"/>
              </a:lnSpc>
            </a:pPr>
            <a:r>
              <a:rPr lang="en-US" sz="3600" spc="457">
                <a:solidFill>
                  <a:srgbClr val="C20303"/>
                </a:solidFill>
                <a:latin typeface="Aileron Regular Bold"/>
              </a:rPr>
              <a:t>3. </a:t>
            </a:r>
            <a:r>
              <a:rPr lang="en-US" sz="3600" spc="457">
                <a:solidFill>
                  <a:srgbClr val="C20303"/>
                </a:solidFill>
                <a:latin typeface="Aileron Regular Bold"/>
              </a:rPr>
              <a:t>Negative Reciprocity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527" t="0" r="24527"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C20303"/>
          </a:solidFill>
        </p:spPr>
      </p:sp>
      <p:sp>
        <p:nvSpPr>
          <p:cNvPr name="TextBox 4" id="4"/>
          <p:cNvSpPr txBox="true"/>
          <p:nvPr/>
        </p:nvSpPr>
        <p:spPr>
          <a:xfrm rot="0">
            <a:off x="8270920" y="622935"/>
            <a:ext cx="9766000" cy="906970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a:rPr>
              <a:t>Generalized reciprocity refers to a type of exchange of goods and/or services where the</a:t>
            </a:r>
            <a:r>
              <a:rPr lang="en-US" sz="3600" spc="36">
                <a:solidFill>
                  <a:srgbClr val="FFFFFF"/>
                </a:solidFill>
                <a:latin typeface="Aileron Regular Bold"/>
              </a:rPr>
              <a:t> giver and the recipient do not keep an exact ledger of value or stipulate the amount or duration of return</a:t>
            </a:r>
            <a:r>
              <a:rPr lang="en-US" sz="3600" spc="36">
                <a:solidFill>
                  <a:srgbClr val="FFFFFF"/>
                </a:solidFill>
                <a:latin typeface="Aileron Regular"/>
              </a:rPr>
              <a:t>. </a:t>
            </a:r>
          </a:p>
          <a:p>
            <a:pPr>
              <a:lnSpc>
                <a:spcPts val="3960"/>
              </a:lnSpc>
            </a:pPr>
          </a:p>
          <a:p>
            <a:pPr>
              <a:lnSpc>
                <a:spcPts val="3960"/>
              </a:lnSpc>
            </a:pPr>
            <a:r>
              <a:rPr lang="en-US" sz="3600" spc="36">
                <a:solidFill>
                  <a:srgbClr val="FFFFFF"/>
                </a:solidFill>
                <a:latin typeface="Aileron Regular"/>
              </a:rPr>
              <a:t>It is expected that the exchange will </a:t>
            </a:r>
            <a:r>
              <a:rPr lang="en-US" sz="3600" spc="36">
                <a:solidFill>
                  <a:srgbClr val="FFFFFF"/>
                </a:solidFill>
                <a:latin typeface="Aileron Regular Bold"/>
              </a:rPr>
              <a:t>balance itself over time</a:t>
            </a:r>
            <a:r>
              <a:rPr lang="en-US" sz="3600" spc="36">
                <a:solidFill>
                  <a:srgbClr val="FFFFFF"/>
                </a:solidFill>
                <a:latin typeface="Aileron Regular"/>
              </a:rPr>
              <a:t>. Examples include kinship, friendship and close neighborly relationships where gifts, tokens, hospitality, or other helpful actions are exchanged back and forth over time when desired or necessary.</a:t>
            </a:r>
          </a:p>
          <a:p>
            <a:pPr>
              <a:lnSpc>
                <a:spcPts val="3960"/>
              </a:lnSpc>
            </a:pPr>
          </a:p>
          <a:p>
            <a:pPr>
              <a:lnSpc>
                <a:spcPts val="3960"/>
              </a:lnSpc>
            </a:pPr>
            <a:r>
              <a:rPr lang="en-US" sz="3600" spc="36">
                <a:solidFill>
                  <a:srgbClr val="FFFFFF"/>
                </a:solidFill>
                <a:latin typeface="Aileron Regular"/>
              </a:rPr>
              <a:t>Similarly, a "</a:t>
            </a:r>
            <a:r>
              <a:rPr lang="en-US" sz="3600" spc="36">
                <a:solidFill>
                  <a:srgbClr val="FFFFFF"/>
                </a:solidFill>
                <a:latin typeface="Aileron Regular Bold"/>
              </a:rPr>
              <a:t>pure gift</a:t>
            </a:r>
            <a:r>
              <a:rPr lang="en-US" sz="3600" spc="36">
                <a:solidFill>
                  <a:srgbClr val="FFFFFF"/>
                </a:solidFill>
                <a:latin typeface="Aileron Regular"/>
              </a:rPr>
              <a:t>", to quote anthropologist Malinowski, would be one where the giver expects nothing in return and to request it would be considered socially unacceptable; for example, charitable donations.</a:t>
            </a:r>
          </a:p>
        </p:txBody>
      </p:sp>
      <p:grpSp>
        <p:nvGrpSpPr>
          <p:cNvPr name="Group 5" id="5"/>
          <p:cNvGrpSpPr/>
          <p:nvPr/>
        </p:nvGrpSpPr>
        <p:grpSpPr>
          <a:xfrm rot="0">
            <a:off x="0" y="0"/>
            <a:ext cx="5290317" cy="1830376"/>
            <a:chOff x="0" y="0"/>
            <a:chExt cx="7053756" cy="2440501"/>
          </a:xfrm>
        </p:grpSpPr>
        <p:sp>
          <p:nvSpPr>
            <p:cNvPr name="AutoShape 6" id="6"/>
            <p:cNvSpPr/>
            <p:nvPr/>
          </p:nvSpPr>
          <p:spPr>
            <a:xfrm rot="0">
              <a:off x="0" y="0"/>
              <a:ext cx="7053756" cy="2440501"/>
            </a:xfrm>
            <a:prstGeom prst="rect">
              <a:avLst/>
            </a:prstGeom>
            <a:solidFill>
              <a:srgbClr val="C20303"/>
            </a:solidFill>
          </p:spPr>
        </p:sp>
        <p:sp>
          <p:nvSpPr>
            <p:cNvPr name="TextBox 7" id="7"/>
            <p:cNvSpPr txBox="true"/>
            <p:nvPr/>
          </p:nvSpPr>
          <p:spPr>
            <a:xfrm rot="0">
              <a:off x="702223" y="351571"/>
              <a:ext cx="5649310" cy="166116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GENERALIZED RECIPROCITY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5477" t="0" r="23577" b="0"/>
          <a:stretch>
            <a:fillRect/>
          </a:stretch>
        </p:blipFill>
        <p:spPr>
          <a:xfrm flipH="false" flipV="false" rot="0">
            <a:off x="10422026" y="0"/>
            <a:ext cx="7865974" cy="10287000"/>
          </a:xfrm>
          <a:prstGeom prst="rect">
            <a:avLst/>
          </a:prstGeom>
        </p:spPr>
      </p:pic>
      <p:sp>
        <p:nvSpPr>
          <p:cNvPr name="AutoShape 3" id="3"/>
          <p:cNvSpPr/>
          <p:nvPr/>
        </p:nvSpPr>
        <p:spPr>
          <a:xfrm rot="-10800000">
            <a:off x="0" y="0"/>
            <a:ext cx="10422026" cy="10287000"/>
          </a:xfrm>
          <a:prstGeom prst="rect">
            <a:avLst/>
          </a:prstGeom>
          <a:solidFill>
            <a:srgbClr val="C20303"/>
          </a:solidFill>
        </p:spPr>
      </p:sp>
      <p:grpSp>
        <p:nvGrpSpPr>
          <p:cNvPr name="Group 4" id="4"/>
          <p:cNvGrpSpPr/>
          <p:nvPr/>
        </p:nvGrpSpPr>
        <p:grpSpPr>
          <a:xfrm rot="0">
            <a:off x="12997683" y="0"/>
            <a:ext cx="5290317" cy="1830376"/>
            <a:chOff x="0" y="0"/>
            <a:chExt cx="7053756" cy="2440501"/>
          </a:xfrm>
        </p:grpSpPr>
        <p:sp>
          <p:nvSpPr>
            <p:cNvPr name="AutoShape 5" id="5"/>
            <p:cNvSpPr/>
            <p:nvPr/>
          </p:nvSpPr>
          <p:spPr>
            <a:xfrm rot="0">
              <a:off x="0" y="0"/>
              <a:ext cx="7053756" cy="2440501"/>
            </a:xfrm>
            <a:prstGeom prst="rect">
              <a:avLst/>
            </a:prstGeom>
            <a:solidFill>
              <a:srgbClr val="C20303"/>
            </a:solidFill>
          </p:spPr>
        </p:sp>
        <p:sp>
          <p:nvSpPr>
            <p:cNvPr name="TextBox 6" id="6"/>
            <p:cNvSpPr txBox="true"/>
            <p:nvPr/>
          </p:nvSpPr>
          <p:spPr>
            <a:xfrm rot="0">
              <a:off x="702223" y="351571"/>
              <a:ext cx="5649310" cy="166116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GENERALIZED RECIPROCITY</a:t>
              </a:r>
            </a:p>
          </p:txBody>
        </p:sp>
      </p:grpSp>
      <p:sp>
        <p:nvSpPr>
          <p:cNvPr name="TextBox 7" id="7"/>
          <p:cNvSpPr txBox="true"/>
          <p:nvPr/>
        </p:nvSpPr>
        <p:spPr>
          <a:xfrm rot="0">
            <a:off x="741864" y="1565966"/>
            <a:ext cx="8930730" cy="655510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a:rPr>
              <a:t>You buy a coffee for a friend one day, with the expectation that at some point in the future, they will do the same for you. Or, perhaps instead they decide to buy you dinner or help you move in to your new home. </a:t>
            </a:r>
          </a:p>
          <a:p>
            <a:pPr>
              <a:lnSpc>
                <a:spcPts val="3960"/>
              </a:lnSpc>
            </a:pPr>
          </a:p>
          <a:p>
            <a:pPr>
              <a:lnSpc>
                <a:spcPts val="3960"/>
              </a:lnSpc>
            </a:pPr>
            <a:r>
              <a:rPr lang="en-US" sz="3600" spc="36">
                <a:solidFill>
                  <a:srgbClr val="FFFFFF"/>
                </a:solidFill>
                <a:latin typeface="Aileron Regular"/>
              </a:rPr>
              <a:t>Placing </a:t>
            </a:r>
            <a:r>
              <a:rPr lang="en-US" sz="3600" spc="36">
                <a:solidFill>
                  <a:srgbClr val="FFFFFF"/>
                </a:solidFill>
                <a:latin typeface="Aileron Regular"/>
              </a:rPr>
              <a:t>a tray of freshly baked cookies in a communal area at school or work for anyone to enjoy.</a:t>
            </a:r>
          </a:p>
          <a:p>
            <a:pPr>
              <a:lnSpc>
                <a:spcPts val="3960"/>
              </a:lnSpc>
            </a:pPr>
          </a:p>
          <a:p>
            <a:pPr>
              <a:lnSpc>
                <a:spcPts val="3960"/>
              </a:lnSpc>
            </a:pPr>
            <a:r>
              <a:rPr lang="en-US" sz="3600" spc="36">
                <a:solidFill>
                  <a:srgbClr val="FFFFFF"/>
                </a:solidFill>
                <a:latin typeface="Aileron Regular"/>
              </a:rPr>
              <a:t>A hunter-gatherer sharing their meat with the entire camp.</a:t>
            </a:r>
          </a:p>
        </p:txBody>
      </p:sp>
      <p:sp>
        <p:nvSpPr>
          <p:cNvPr name="TextBox 8" id="8"/>
          <p:cNvSpPr txBox="true"/>
          <p:nvPr/>
        </p:nvSpPr>
        <p:spPr>
          <a:xfrm rot="0">
            <a:off x="404946" y="623723"/>
            <a:ext cx="9612134" cy="611505"/>
          </a:xfrm>
          <a:prstGeom prst="rect">
            <a:avLst/>
          </a:prstGeom>
        </p:spPr>
        <p:txBody>
          <a:bodyPr anchor="t" rtlCol="false" tIns="0" lIns="0" bIns="0" rIns="0">
            <a:spAutoFit/>
          </a:bodyPr>
          <a:lstStyle/>
          <a:p>
            <a:pPr>
              <a:lnSpc>
                <a:spcPts val="4620"/>
              </a:lnSpc>
            </a:pPr>
            <a:r>
              <a:rPr lang="en-US" sz="4200" spc="42">
                <a:solidFill>
                  <a:srgbClr val="FFFFFF"/>
                </a:solidFill>
                <a:latin typeface="Aileron Regular Bold"/>
              </a:rPr>
              <a:t>Examples of generalized reciprocity:</a:t>
            </a:r>
          </a:p>
        </p:txBody>
      </p:sp>
      <p:sp>
        <p:nvSpPr>
          <p:cNvPr name="TextBox 9" id="9"/>
          <p:cNvSpPr txBox="true"/>
          <p:nvPr/>
        </p:nvSpPr>
        <p:spPr>
          <a:xfrm rot="0">
            <a:off x="404946" y="8509635"/>
            <a:ext cx="9612134" cy="152590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Bold"/>
              </a:rPr>
              <a:t>These small tokens are indicators that both parties wish to have a prolonged relationship.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DAEDwQevD7E</dc:identifier>
  <dcterms:modified xsi:type="dcterms:W3CDTF">2011-08-01T06:04:30Z</dcterms:modified>
  <cp:revision>1</cp:revision>
  <dc:title>Reciprocity &amp; Exchange Workbook Activity</dc:title>
</cp:coreProperties>
</file>