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42" Target="slides/slide25.xml" Type="http://schemas.openxmlformats.org/officeDocument/2006/relationships/slide"/><Relationship Id="rId43" Target="slides/slide26.xml" Type="http://schemas.openxmlformats.org/officeDocument/2006/relationships/slide"/><Relationship Id="rId44" Target="slides/slide27.xml" Type="http://schemas.openxmlformats.org/officeDocument/2006/relationships/slide"/><Relationship Id="rId45" Target="slides/slide28.xml" Type="http://schemas.openxmlformats.org/officeDocument/2006/relationships/slide"/><Relationship Id="rId46" Target="slides/slide29.xml" Type="http://schemas.openxmlformats.org/officeDocument/2006/relationships/slide"/><Relationship Id="rId47" Target="slides/slide30.xml" Type="http://schemas.openxmlformats.org/officeDocument/2006/relationships/slide"/><Relationship Id="rId48" Target="slides/slide31.xml" Type="http://schemas.openxmlformats.org/officeDocument/2006/relationships/slide"/><Relationship Id="rId49" Target="slides/slide32.xml" Type="http://schemas.openxmlformats.org/officeDocument/2006/relationships/slide"/><Relationship Id="rId5" Target="tableStyles.xml" Type="http://schemas.openxmlformats.org/officeDocument/2006/relationships/tableStyles"/><Relationship Id="rId50" Target="slides/slide33.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2007" t="0" r="22007" b="0"/>
          <a:stretch>
            <a:fillRect/>
          </a:stretch>
        </p:blipFill>
        <p:spPr>
          <a:xfrm flipH="false" flipV="false" rot="0">
            <a:off x="0" y="0"/>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BD4E09"/>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533775"/>
            <a:ext cx="9265601" cy="3133725"/>
          </a:xfrm>
          <a:prstGeom prst="rect">
            <a:avLst/>
          </a:prstGeom>
        </p:spPr>
        <p:txBody>
          <a:bodyPr anchor="t" rtlCol="false" tIns="0" lIns="0" bIns="0" rIns="0">
            <a:spAutoFit/>
          </a:bodyPr>
          <a:lstStyle/>
          <a:p>
            <a:pPr algn="ctr">
              <a:lnSpc>
                <a:spcPts val="12480"/>
              </a:lnSpc>
            </a:pPr>
            <a:r>
              <a:rPr lang="en-US" sz="9600">
                <a:solidFill>
                  <a:srgbClr val="BD4E09"/>
                </a:solidFill>
                <a:latin typeface="Aileron Heavy Bold"/>
              </a:rPr>
              <a:t>Anthropology:</a:t>
            </a:r>
          </a:p>
          <a:p>
            <a:pPr algn="ctr">
              <a:lnSpc>
                <a:spcPts val="12480"/>
              </a:lnSpc>
            </a:pPr>
            <a:r>
              <a:rPr lang="en-US" sz="9600">
                <a:solidFill>
                  <a:srgbClr val="BD4E09"/>
                </a:solidFill>
                <a:latin typeface="Aileron Heavy Bold"/>
              </a:rPr>
              <a:t>The Four Fields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BD4E09"/>
                </a:solidFill>
                <a:latin typeface="Aileron Regular"/>
              </a:rPr>
              <a:t>in eHRAF World Cultures</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4157" t="2266" r="34632" b="0"/>
          <a:stretch>
            <a:fillRect/>
          </a:stretch>
        </p:blipFill>
        <p:spPr>
          <a:xfrm flipH="false" flipV="false" rot="0">
            <a:off x="0" y="0"/>
            <a:ext cx="9341362" cy="10287000"/>
          </a:xfrm>
          <a:prstGeom prst="rect">
            <a:avLst/>
          </a:prstGeom>
        </p:spPr>
      </p:pic>
      <p:sp>
        <p:nvSpPr>
          <p:cNvPr name="TextBox 3" id="3"/>
          <p:cNvSpPr txBox="true"/>
          <p:nvPr/>
        </p:nvSpPr>
        <p:spPr>
          <a:xfrm rot="0">
            <a:off x="9658555" y="1245538"/>
            <a:ext cx="8377965" cy="8127632"/>
          </a:xfrm>
          <a:prstGeom prst="rect">
            <a:avLst/>
          </a:prstGeom>
        </p:spPr>
        <p:txBody>
          <a:bodyPr anchor="t" rtlCol="false" tIns="0" lIns="0" bIns="0" rIns="0">
            <a:spAutoFit/>
          </a:bodyPr>
          <a:lstStyle/>
          <a:p>
            <a:pPr>
              <a:lnSpc>
                <a:spcPts val="5039"/>
              </a:lnSpc>
            </a:pPr>
            <a:r>
              <a:rPr lang="en-US" sz="3600" spc="179">
                <a:solidFill>
                  <a:srgbClr val="BD4E09"/>
                </a:solidFill>
                <a:latin typeface="Aileron Regular"/>
              </a:rPr>
              <a:t>The </a:t>
            </a:r>
            <a:r>
              <a:rPr lang="en-US" sz="3600" spc="179">
                <a:solidFill>
                  <a:srgbClr val="BD4E09"/>
                </a:solidFill>
                <a:latin typeface="Aileron Regular Bold"/>
              </a:rPr>
              <a:t>eHRAF World Cultures </a:t>
            </a:r>
            <a:r>
              <a:rPr lang="en-US" sz="3600" spc="179">
                <a:solidFill>
                  <a:srgbClr val="BD4E09"/>
                </a:solidFill>
                <a:latin typeface="Aileron Regular"/>
              </a:rPr>
              <a:t>database is primarily about cultural anthropology: cultural and social life in the recent present. It also contains information about the other subfields: </a:t>
            </a:r>
            <a:r>
              <a:rPr lang="en-US" sz="3599" spc="179">
                <a:solidFill>
                  <a:srgbClr val="BD4E09"/>
                </a:solidFill>
                <a:latin typeface="Aileron Regular"/>
              </a:rPr>
              <a:t>archaeology, linguistics, and biological anthropology.</a:t>
            </a:r>
          </a:p>
          <a:p>
            <a:pPr>
              <a:lnSpc>
                <a:spcPts val="5039"/>
              </a:lnSpc>
            </a:pPr>
          </a:p>
          <a:p>
            <a:pPr>
              <a:lnSpc>
                <a:spcPts val="5040"/>
              </a:lnSpc>
            </a:pPr>
            <a:r>
              <a:rPr lang="en-US" sz="3599" spc="179">
                <a:solidFill>
                  <a:srgbClr val="BD4E09"/>
                </a:solidFill>
                <a:latin typeface="Aileron Regular"/>
              </a:rPr>
              <a:t>The</a:t>
            </a:r>
            <a:r>
              <a:rPr lang="en-US" sz="3600" spc="179">
                <a:solidFill>
                  <a:srgbClr val="BD4E09"/>
                </a:solidFill>
                <a:latin typeface="Aileron Regular Bold"/>
              </a:rPr>
              <a:t> eHRAF Archaeology</a:t>
            </a:r>
            <a:r>
              <a:rPr lang="en-US" sz="3600" spc="179">
                <a:solidFill>
                  <a:srgbClr val="BD4E09"/>
                </a:solidFill>
                <a:latin typeface="Aileron Regular"/>
              </a:rPr>
              <a:t> database is devoted to reconstruction of culture prior to extensive written records.</a:t>
            </a:r>
          </a:p>
          <a:p>
            <a:pPr>
              <a:lnSpc>
                <a:spcPts val="3633"/>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BD4E09"/>
          </a:solidFill>
        </p:spPr>
      </p:sp>
      <p:sp>
        <p:nvSpPr>
          <p:cNvPr name="TextBox 3" id="3"/>
          <p:cNvSpPr txBox="true"/>
          <p:nvPr/>
        </p:nvSpPr>
        <p:spPr>
          <a:xfrm rot="0">
            <a:off x="8427464" y="3305708"/>
            <a:ext cx="9472938" cy="5105400"/>
          </a:xfrm>
          <a:prstGeom prst="rect">
            <a:avLst/>
          </a:prstGeom>
        </p:spPr>
        <p:txBody>
          <a:bodyPr anchor="t" rtlCol="false" tIns="0" lIns="0" bIns="0" rIns="0">
            <a:spAutoFit/>
          </a:bodyPr>
          <a:lstStyle/>
          <a:p>
            <a:pPr>
              <a:lnSpc>
                <a:spcPts val="5040"/>
              </a:lnSpc>
            </a:pPr>
            <a:r>
              <a:rPr lang="en-US" sz="3600" spc="179">
                <a:solidFill>
                  <a:srgbClr val="FFFFFF"/>
                </a:solidFill>
                <a:latin typeface="Aileron Regular"/>
              </a:rPr>
              <a:t>The Outline of Cultural Materials (OCM) is a vast subject index designed to cover all aspects of cultural and social life.</a:t>
            </a:r>
          </a:p>
          <a:p>
            <a:pPr>
              <a:lnSpc>
                <a:spcPts val="5040"/>
              </a:lnSpc>
            </a:pPr>
          </a:p>
          <a:p>
            <a:pPr>
              <a:lnSpc>
                <a:spcPts val="5040"/>
              </a:lnSpc>
            </a:pPr>
            <a:r>
              <a:rPr lang="en-US" sz="3600" spc="179">
                <a:solidFill>
                  <a:srgbClr val="FFFFFF"/>
                </a:solidFill>
                <a:latin typeface="Aileron Regular"/>
              </a:rPr>
              <a:t>It was first developed in the 1930s by </a:t>
            </a:r>
            <a:r>
              <a:rPr lang="en-US" sz="3600" spc="179">
                <a:solidFill>
                  <a:srgbClr val="FFFFFF"/>
                </a:solidFill>
                <a:latin typeface="Aileron Regular Bold"/>
              </a:rPr>
              <a:t>George Peter Murdock</a:t>
            </a:r>
            <a:r>
              <a:rPr lang="en-US" sz="3600" spc="179">
                <a:solidFill>
                  <a:srgbClr val="FFFFFF"/>
                </a:solidFill>
                <a:latin typeface="Aileron Regular"/>
              </a:rPr>
              <a:t> and colleagues at Yale's Institute of Human Relations and has been revised ever since. </a:t>
            </a:r>
          </a:p>
        </p:txBody>
      </p:sp>
      <p:sp>
        <p:nvSpPr>
          <p:cNvPr name="TextBox 4" id="4"/>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 (OCM)</a:t>
            </a:r>
          </a:p>
        </p:txBody>
      </p:sp>
      <p:pic>
        <p:nvPicPr>
          <p:cNvPr name="Picture 5" id="5"/>
          <p:cNvPicPr>
            <a:picLocks noChangeAspect="true"/>
          </p:cNvPicPr>
          <p:nvPr/>
        </p:nvPicPr>
        <p:blipFill>
          <a:blip r:embed="rId2"/>
          <a:srcRect l="478" t="1597" r="0" b="6272"/>
          <a:stretch>
            <a:fillRect/>
          </a:stretch>
        </p:blipFill>
        <p:spPr>
          <a:xfrm flipH="false" flipV="false" rot="0">
            <a:off x="0" y="0"/>
            <a:ext cx="7865974" cy="1028700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865974" y="0"/>
            <a:ext cx="10422026" cy="10287000"/>
          </a:xfrm>
          <a:prstGeom prst="rect">
            <a:avLst/>
          </a:prstGeom>
          <a:solidFill>
            <a:srgbClr val="BD4E09"/>
          </a:solidFill>
        </p:spPr>
      </p:sp>
      <p:sp>
        <p:nvSpPr>
          <p:cNvPr name="TextBox 3" id="3"/>
          <p:cNvSpPr txBox="true"/>
          <p:nvPr/>
        </p:nvSpPr>
        <p:spPr>
          <a:xfrm rot="0">
            <a:off x="8630694" y="2810793"/>
            <a:ext cx="9269708" cy="7025640"/>
          </a:xfrm>
          <a:prstGeom prst="rect">
            <a:avLst/>
          </a:prstGeom>
        </p:spPr>
        <p:txBody>
          <a:bodyPr anchor="t" rtlCol="false" tIns="0" lIns="0" bIns="0" rIns="0">
            <a:spAutoFit/>
          </a:bodyPr>
          <a:lstStyle/>
          <a:p>
            <a:pPr>
              <a:lnSpc>
                <a:spcPts val="5040"/>
              </a:lnSpc>
            </a:pPr>
            <a:r>
              <a:rPr lang="en-US" sz="3600">
                <a:solidFill>
                  <a:srgbClr val="FFFFFF"/>
                </a:solidFill>
                <a:latin typeface="Aileron Regular"/>
              </a:rPr>
              <a:t>The OCM is an ethnographic classification system on human behavior, social life and customs, and material culture.</a:t>
            </a:r>
          </a:p>
          <a:p>
            <a:pPr>
              <a:lnSpc>
                <a:spcPts val="5040"/>
              </a:lnSpc>
            </a:pPr>
          </a:p>
          <a:p>
            <a:pPr>
              <a:lnSpc>
                <a:spcPts val="5040"/>
              </a:lnSpc>
            </a:pPr>
            <a:r>
              <a:rPr lang="en-US" sz="3600">
                <a:solidFill>
                  <a:srgbClr val="FFFFFF"/>
                </a:solidFill>
                <a:latin typeface="Aileron Regular"/>
              </a:rPr>
              <a:t>In the eHRAF databases, these subjects categories have been use to index each and every paragraph.</a:t>
            </a:r>
          </a:p>
          <a:p>
            <a:pPr>
              <a:lnSpc>
                <a:spcPts val="5040"/>
              </a:lnSpc>
            </a:pPr>
          </a:p>
          <a:p>
            <a:pPr>
              <a:lnSpc>
                <a:spcPts val="5040"/>
              </a:lnSpc>
            </a:pPr>
            <a:r>
              <a:rPr lang="en-US" sz="3600">
                <a:solidFill>
                  <a:srgbClr val="FFFFFF"/>
                </a:solidFill>
                <a:latin typeface="Aileron Regular"/>
              </a:rPr>
              <a:t>This tagging system means that you can search across all of our collections to find the exact paragraph-level content you need. </a:t>
            </a:r>
          </a:p>
        </p:txBody>
      </p:sp>
      <p:pic>
        <p:nvPicPr>
          <p:cNvPr name="Picture 4" id="4"/>
          <p:cNvPicPr>
            <a:picLocks noChangeAspect="true"/>
          </p:cNvPicPr>
          <p:nvPr/>
        </p:nvPicPr>
        <p:blipFill>
          <a:blip r:embed="rId2"/>
          <a:srcRect l="0" t="0" r="0" b="0"/>
          <a:stretch>
            <a:fillRect/>
          </a:stretch>
        </p:blipFill>
        <p:spPr>
          <a:xfrm flipH="false" flipV="false" rot="0">
            <a:off x="0" y="1536289"/>
            <a:ext cx="7865974" cy="6292779"/>
          </a:xfrm>
          <a:prstGeom prst="rect">
            <a:avLst/>
          </a:prstGeom>
        </p:spPr>
      </p:pic>
      <p:sp>
        <p:nvSpPr>
          <p:cNvPr name="TextBox 5" id="5"/>
          <p:cNvSpPr txBox="true"/>
          <p:nvPr/>
        </p:nvSpPr>
        <p:spPr>
          <a:xfrm rot="0">
            <a:off x="8253572" y="612364"/>
            <a:ext cx="964683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Outline of Cultural Materials (OCM)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blipFill>
          <a:blip r:embed="rId2"/>
          <a:srcRect l="0" t="6730" r="0" b="6730"/>
          <a:stretch>
            <a:fillRect/>
          </a:stretch>
        </a:blipFill>
      </p:bgPr>
    </p:bg>
    <p:spTree>
      <p:nvGrpSpPr>
        <p:cNvPr id="1" name=""/>
        <p:cNvGrpSpPr/>
        <p:nvPr/>
      </p:nvGrpSpPr>
      <p:grpSpPr>
        <a:xfrm>
          <a:off x="0" y="0"/>
          <a:ext cx="0" cy="0"/>
          <a:chOff x="0" y="0"/>
          <a:chExt cx="0" cy="0"/>
        </a:xfrm>
      </p:grpSpPr>
      <p:sp>
        <p:nvSpPr>
          <p:cNvPr name="AutoShape 2" id="2"/>
          <p:cNvSpPr/>
          <p:nvPr/>
        </p:nvSpPr>
        <p:spPr>
          <a:xfrm rot="-10800000">
            <a:off x="0" y="1948467"/>
            <a:ext cx="18288000" cy="6096749"/>
          </a:xfrm>
          <a:prstGeom prst="rect">
            <a:avLst/>
          </a:prstGeom>
          <a:solidFill>
            <a:srgbClr val="BD4E09"/>
          </a:solidFill>
        </p:spPr>
      </p:sp>
      <p:sp>
        <p:nvSpPr>
          <p:cNvPr name="TextBox 3" id="3"/>
          <p:cNvSpPr txBox="true"/>
          <p:nvPr/>
        </p:nvSpPr>
        <p:spPr>
          <a:xfrm rot="0">
            <a:off x="3652543" y="3812773"/>
            <a:ext cx="13879123" cy="2219557"/>
          </a:xfrm>
          <a:prstGeom prst="rect">
            <a:avLst/>
          </a:prstGeom>
        </p:spPr>
        <p:txBody>
          <a:bodyPr anchor="t" rtlCol="false" tIns="0" lIns="0" bIns="0" rIns="0">
            <a:spAutoFit/>
          </a:bodyPr>
          <a:lstStyle/>
          <a:p>
            <a:pPr>
              <a:lnSpc>
                <a:spcPts val="5880"/>
              </a:lnSpc>
            </a:pPr>
            <a:r>
              <a:rPr lang="en-US" sz="4200" spc="126">
                <a:solidFill>
                  <a:srgbClr val="FFFFFF"/>
                </a:solidFill>
                <a:latin typeface="Aileron Regular"/>
              </a:rPr>
              <a:t>On the following slides, you will find some suggested </a:t>
            </a:r>
            <a:r>
              <a:rPr lang="en-US" sz="4200" spc="126">
                <a:solidFill>
                  <a:srgbClr val="FFFFFF"/>
                </a:solidFill>
                <a:latin typeface="Aileron Regular Bold"/>
              </a:rPr>
              <a:t>OCM subjects</a:t>
            </a:r>
            <a:r>
              <a:rPr lang="en-US" sz="4200" spc="126">
                <a:solidFill>
                  <a:srgbClr val="FFFFFF"/>
                </a:solidFill>
                <a:latin typeface="Aileron Regular"/>
              </a:rPr>
              <a:t> which may be helpful when searching for information related to the</a:t>
            </a:r>
            <a:r>
              <a:rPr lang="en-US" sz="4200" spc="126">
                <a:solidFill>
                  <a:srgbClr val="FFFFFF"/>
                </a:solidFill>
                <a:latin typeface="Aileron Regular Bold"/>
              </a:rPr>
              <a:t> four fields.</a:t>
            </a:r>
          </a:p>
        </p:txBody>
      </p:sp>
      <p:sp>
        <p:nvSpPr>
          <p:cNvPr name="TextBox 4" id="4"/>
          <p:cNvSpPr txBox="true"/>
          <p:nvPr/>
        </p:nvSpPr>
        <p:spPr>
          <a:xfrm rot="-5400000">
            <a:off x="-2533640" y="3741452"/>
            <a:ext cx="7873429" cy="2447925"/>
          </a:xfrm>
          <a:prstGeom prst="rect">
            <a:avLst/>
          </a:prstGeom>
        </p:spPr>
        <p:txBody>
          <a:bodyPr anchor="t" rtlCol="false" tIns="0" lIns="0" bIns="0" rIns="0">
            <a:spAutoFit/>
          </a:bodyPr>
          <a:lstStyle/>
          <a:p>
            <a:pPr algn="ctr">
              <a:lnSpc>
                <a:spcPts val="9600"/>
              </a:lnSpc>
            </a:pPr>
            <a:r>
              <a:rPr lang="en-US" sz="8000" spc="160">
                <a:solidFill>
                  <a:srgbClr val="FFFFFF"/>
                </a:solidFill>
                <a:latin typeface="Aileron Heavy Bold"/>
              </a:rPr>
              <a:t>OCM SUBJECTS</a:t>
            </a:r>
          </a:p>
        </p:txBody>
      </p:sp>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Bold"/>
              </a:rPr>
              <a:t>FOUR FIELDS</a:t>
            </a:r>
          </a:p>
        </p:txBody>
      </p:sp>
      <p:sp>
        <p:nvSpPr>
          <p:cNvPr name="AutoShape 3" id="3"/>
          <p:cNvSpPr/>
          <p:nvPr/>
        </p:nvSpPr>
        <p:spPr>
          <a:xfrm rot="-10800000">
            <a:off x="3754828" y="-11006"/>
            <a:ext cx="14533172" cy="10287000"/>
          </a:xfrm>
          <a:prstGeom prst="rect">
            <a:avLst/>
          </a:prstGeom>
          <a:solidFill>
            <a:srgbClr val="BD4E09"/>
          </a:solidFill>
        </p:spPr>
      </p:sp>
      <p:sp>
        <p:nvSpPr>
          <p:cNvPr name="TextBox 4" id="4"/>
          <p:cNvSpPr txBox="true"/>
          <p:nvPr/>
        </p:nvSpPr>
        <p:spPr>
          <a:xfrm rot="0">
            <a:off x="4730674" y="2360804"/>
            <a:ext cx="12853847" cy="6287948"/>
          </a:xfrm>
          <a:prstGeom prst="rect">
            <a:avLst/>
          </a:prstGeom>
        </p:spPr>
        <p:txBody>
          <a:bodyPr anchor="t" rtlCol="false" tIns="0" lIns="0" bIns="0" rIns="0">
            <a:spAutoFit/>
          </a:bodyPr>
          <a:lstStyle/>
          <a:p>
            <a:pPr>
              <a:lnSpc>
                <a:spcPts val="5459"/>
              </a:lnSpc>
            </a:pPr>
            <a:r>
              <a:rPr lang="en-US" sz="4200" spc="42">
                <a:solidFill>
                  <a:srgbClr val="FFFFFF"/>
                </a:solidFill>
                <a:latin typeface="Aileron Regular"/>
              </a:rPr>
              <a:t>Archaeology (brief descriptions)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Prehistory (172)</a:t>
            </a:r>
          </a:p>
          <a:p>
            <a:pPr>
              <a:lnSpc>
                <a:spcPts val="5460"/>
              </a:lnSpc>
            </a:pPr>
          </a:p>
          <a:p>
            <a:pPr>
              <a:lnSpc>
                <a:spcPts val="5459"/>
              </a:lnSpc>
            </a:pPr>
            <a:r>
              <a:rPr lang="en-US" sz="4200" spc="42">
                <a:solidFill>
                  <a:srgbClr val="FFFFFF"/>
                </a:solidFill>
                <a:latin typeface="Aileron Regular"/>
              </a:rPr>
              <a:t>Archaeology (general Information)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Archaeological measures, techniques, and analyses (910)</a:t>
            </a:r>
          </a:p>
          <a:p>
            <a:pPr>
              <a:lnSpc>
                <a:spcPts val="5460"/>
              </a:lnSpc>
            </a:pPr>
          </a:p>
          <a:p>
            <a:pPr>
              <a:lnSpc>
                <a:spcPts val="5879"/>
              </a:lnSpc>
            </a:pPr>
            <a:r>
              <a:rPr lang="en-US" sz="4200" spc="42">
                <a:solidFill>
                  <a:srgbClr val="FFFFFF"/>
                </a:solidFill>
                <a:latin typeface="Aileron Regular"/>
              </a:rPr>
              <a:t>Archaeological excavation methods </a:t>
            </a:r>
          </a:p>
          <a:p>
            <a:pPr>
              <a:lnSpc>
                <a:spcPts val="5460"/>
              </a:lnSpc>
            </a:pPr>
            <a:r>
              <a:rPr lang="en-US" sz="4200" spc="42">
                <a:solidFill>
                  <a:srgbClr val="FFFFFF"/>
                </a:solidFill>
                <a:latin typeface="Aileron Regular"/>
              </a:rPr>
              <a:t>USE: </a:t>
            </a:r>
            <a:r>
              <a:rPr lang="en-US" sz="4200" spc="42">
                <a:solidFill>
                  <a:srgbClr val="FFFFFF"/>
                </a:solidFill>
                <a:latin typeface="Aileron Regular Bold"/>
              </a:rPr>
              <a:t>Archaeological excavation methods (1210)</a:t>
            </a:r>
          </a:p>
        </p:txBody>
      </p:sp>
      <p:sp>
        <p:nvSpPr>
          <p:cNvPr name="TextBox 5" id="5"/>
          <p:cNvSpPr txBox="true"/>
          <p:nvPr/>
        </p:nvSpPr>
        <p:spPr>
          <a:xfrm rot="0">
            <a:off x="8648558" y="474354"/>
            <a:ext cx="8935963" cy="1042017"/>
          </a:xfrm>
          <a:prstGeom prst="rect">
            <a:avLst/>
          </a:prstGeom>
        </p:spPr>
        <p:txBody>
          <a:bodyPr anchor="t" rtlCol="false" tIns="0" lIns="0" bIns="0" rIns="0">
            <a:spAutoFit/>
          </a:bodyPr>
          <a:lstStyle/>
          <a:p>
            <a:pPr algn="r">
              <a:lnSpc>
                <a:spcPts val="8319"/>
              </a:lnSpc>
            </a:pPr>
            <a:r>
              <a:rPr lang="en-US" sz="6399" spc="63">
                <a:solidFill>
                  <a:srgbClr val="FFFFFF"/>
                </a:solidFill>
                <a:latin typeface="Aileron Regular Bold"/>
              </a:rPr>
              <a:t>ARCHAEOLOGY</a:t>
            </a:r>
          </a:p>
        </p:txBody>
      </p:sp>
    </p:spTree>
  </p:cSld>
  <p:clrMapOvr>
    <a:masterClrMapping/>
  </p:clrMapOvr>
</p:sld>
</file>

<file path=ppt/slides/slide1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Bold"/>
              </a:rPr>
              <a:t>FOUR FIELDS</a:t>
            </a:r>
          </a:p>
        </p:txBody>
      </p:sp>
      <p:sp>
        <p:nvSpPr>
          <p:cNvPr name="AutoShape 3" id="3"/>
          <p:cNvSpPr/>
          <p:nvPr/>
        </p:nvSpPr>
        <p:spPr>
          <a:xfrm rot="-10800000">
            <a:off x="3754828" y="0"/>
            <a:ext cx="14533172" cy="10287000"/>
          </a:xfrm>
          <a:prstGeom prst="rect">
            <a:avLst/>
          </a:prstGeom>
          <a:solidFill>
            <a:srgbClr val="BD4E09"/>
          </a:solidFill>
        </p:spPr>
      </p:sp>
      <p:sp>
        <p:nvSpPr>
          <p:cNvPr name="TextBox 4" id="4"/>
          <p:cNvSpPr txBox="true"/>
          <p:nvPr/>
        </p:nvSpPr>
        <p:spPr>
          <a:xfrm rot="0">
            <a:off x="4699914" y="2870853"/>
            <a:ext cx="12642999" cy="5632839"/>
          </a:xfrm>
          <a:prstGeom prst="rect">
            <a:avLst/>
          </a:prstGeom>
        </p:spPr>
        <p:txBody>
          <a:bodyPr anchor="t" rtlCol="false" tIns="0" lIns="0" bIns="0" rIns="0">
            <a:spAutoFit/>
          </a:bodyPr>
          <a:lstStyle/>
          <a:p>
            <a:pPr>
              <a:lnSpc>
                <a:spcPts val="5879"/>
              </a:lnSpc>
            </a:pPr>
            <a:r>
              <a:rPr lang="en-US" sz="4200" spc="42">
                <a:solidFill>
                  <a:srgbClr val="FFFFFF"/>
                </a:solidFill>
                <a:latin typeface="Aileron Regular"/>
              </a:rPr>
              <a:t>Culture characterizations </a:t>
            </a:r>
          </a:p>
          <a:p>
            <a:pPr>
              <a:lnSpc>
                <a:spcPts val="5880"/>
              </a:lnSpc>
            </a:pPr>
            <a:r>
              <a:rPr lang="en-US" sz="4200" spc="42">
                <a:solidFill>
                  <a:srgbClr val="FFFFFF"/>
                </a:solidFill>
                <a:latin typeface="Aileron Regular"/>
              </a:rPr>
              <a:t>USE: </a:t>
            </a:r>
            <a:r>
              <a:rPr lang="en-US" sz="4200" spc="42">
                <a:solidFill>
                  <a:srgbClr val="FFFFFF"/>
                </a:solidFill>
                <a:latin typeface="Aileron Regular Bold"/>
              </a:rPr>
              <a:t>Ethos (181)</a:t>
            </a:r>
          </a:p>
          <a:p>
            <a:pPr>
              <a:lnSpc>
                <a:spcPts val="5460"/>
              </a:lnSpc>
            </a:pPr>
          </a:p>
          <a:p>
            <a:pPr>
              <a:lnSpc>
                <a:spcPts val="5459"/>
              </a:lnSpc>
            </a:pPr>
            <a:r>
              <a:rPr lang="en-US" sz="4200" spc="42">
                <a:solidFill>
                  <a:srgbClr val="FFFFFF"/>
                </a:solidFill>
                <a:latin typeface="Aileron Regular"/>
              </a:rPr>
              <a:t>Culture (ideas about) </a:t>
            </a:r>
          </a:p>
          <a:p>
            <a:pPr>
              <a:lnSpc>
                <a:spcPts val="5459"/>
              </a:lnSpc>
            </a:pPr>
            <a:r>
              <a:rPr lang="en-US" sz="4200" spc="42">
                <a:solidFill>
                  <a:srgbClr val="FFFFFF"/>
                </a:solidFill>
                <a:latin typeface="Aileron Regular"/>
              </a:rPr>
              <a:t>USE: </a:t>
            </a:r>
            <a:r>
              <a:rPr lang="en-US" sz="4200" spc="42">
                <a:solidFill>
                  <a:srgbClr val="FFFFFF"/>
                </a:solidFill>
                <a:latin typeface="Aileron Regular Bold"/>
              </a:rPr>
              <a:t>Ethnosociology (829)</a:t>
            </a:r>
          </a:p>
          <a:p>
            <a:pPr>
              <a:lnSpc>
                <a:spcPts val="5459"/>
              </a:lnSpc>
            </a:pPr>
          </a:p>
          <a:p>
            <a:pPr>
              <a:lnSpc>
                <a:spcPts val="5459"/>
              </a:lnSpc>
            </a:pPr>
            <a:r>
              <a:rPr lang="en-US" sz="4199" spc="41">
                <a:solidFill>
                  <a:srgbClr val="FFFFFF"/>
                </a:solidFill>
                <a:latin typeface="Aileron Regular"/>
              </a:rPr>
              <a:t>Psychology (ideas about) </a:t>
            </a:r>
          </a:p>
          <a:p>
            <a:pPr>
              <a:lnSpc>
                <a:spcPts val="5460"/>
              </a:lnSpc>
            </a:pPr>
            <a:r>
              <a:rPr lang="en-US" sz="4199" spc="41">
                <a:solidFill>
                  <a:srgbClr val="FFFFFF"/>
                </a:solidFill>
                <a:latin typeface="Aileron Regular"/>
              </a:rPr>
              <a:t>USE: </a:t>
            </a:r>
            <a:r>
              <a:rPr lang="en-US" sz="4199" spc="41">
                <a:solidFill>
                  <a:srgbClr val="FFFFFF"/>
                </a:solidFill>
                <a:latin typeface="Aileron Regular Bold"/>
              </a:rPr>
              <a:t>Ethnopsychology (828)</a:t>
            </a:r>
          </a:p>
        </p:txBody>
      </p:sp>
      <p:sp>
        <p:nvSpPr>
          <p:cNvPr name="TextBox 5" id="5"/>
          <p:cNvSpPr txBox="true"/>
          <p:nvPr/>
        </p:nvSpPr>
        <p:spPr>
          <a:xfrm rot="0">
            <a:off x="6001312" y="677662"/>
            <a:ext cx="11638674" cy="1042017"/>
          </a:xfrm>
          <a:prstGeom prst="rect">
            <a:avLst/>
          </a:prstGeom>
        </p:spPr>
        <p:txBody>
          <a:bodyPr anchor="t" rtlCol="false" tIns="0" lIns="0" bIns="0" rIns="0">
            <a:spAutoFit/>
          </a:bodyPr>
          <a:lstStyle/>
          <a:p>
            <a:pPr algn="r">
              <a:lnSpc>
                <a:spcPts val="8319"/>
              </a:lnSpc>
            </a:pPr>
            <a:r>
              <a:rPr lang="en-US" sz="6399" spc="63">
                <a:solidFill>
                  <a:srgbClr val="FFFFFF"/>
                </a:solidFill>
                <a:latin typeface="Aileron Regular Bold"/>
              </a:rPr>
              <a:t>CULTURAL ANTHROPOLOGY</a:t>
            </a:r>
          </a:p>
        </p:txBody>
      </p:sp>
    </p:spTree>
  </p:cSld>
  <p:clrMapOvr>
    <a:masterClrMapping/>
  </p:clrMapOvr>
</p:sld>
</file>

<file path=ppt/slides/slide1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Bold"/>
              </a:rPr>
              <a:t>FOUR FIELDS</a:t>
            </a:r>
          </a:p>
        </p:txBody>
      </p:sp>
      <p:sp>
        <p:nvSpPr>
          <p:cNvPr name="AutoShape 3" id="3"/>
          <p:cNvSpPr/>
          <p:nvPr/>
        </p:nvSpPr>
        <p:spPr>
          <a:xfrm rot="-10800000">
            <a:off x="3754828" y="0"/>
            <a:ext cx="14533172" cy="10287000"/>
          </a:xfrm>
          <a:prstGeom prst="rect">
            <a:avLst/>
          </a:prstGeom>
          <a:solidFill>
            <a:srgbClr val="BD4E09"/>
          </a:solidFill>
        </p:spPr>
      </p:sp>
      <p:sp>
        <p:nvSpPr>
          <p:cNvPr name="TextBox 4" id="4"/>
          <p:cNvSpPr txBox="true"/>
          <p:nvPr/>
        </p:nvSpPr>
        <p:spPr>
          <a:xfrm rot="0">
            <a:off x="4699914" y="2737143"/>
            <a:ext cx="12642999" cy="5900260"/>
          </a:xfrm>
          <a:prstGeom prst="rect">
            <a:avLst/>
          </a:prstGeom>
        </p:spPr>
        <p:txBody>
          <a:bodyPr anchor="t" rtlCol="false" tIns="0" lIns="0" bIns="0" rIns="0">
            <a:spAutoFit/>
          </a:bodyPr>
          <a:lstStyle/>
          <a:p>
            <a:pPr>
              <a:lnSpc>
                <a:spcPts val="5879"/>
              </a:lnSpc>
            </a:pPr>
            <a:r>
              <a:rPr lang="en-US" sz="4200" spc="42">
                <a:solidFill>
                  <a:srgbClr val="FFFFFF"/>
                </a:solidFill>
                <a:latin typeface="Aileron Regular"/>
              </a:rPr>
              <a:t>Linguistic stylistics </a:t>
            </a:r>
          </a:p>
          <a:p>
            <a:pPr>
              <a:lnSpc>
                <a:spcPts val="5880"/>
              </a:lnSpc>
            </a:pPr>
            <a:r>
              <a:rPr lang="en-US" sz="4200" spc="42">
                <a:solidFill>
                  <a:srgbClr val="FFFFFF"/>
                </a:solidFill>
                <a:latin typeface="Aileron Regular"/>
              </a:rPr>
              <a:t>USE: </a:t>
            </a:r>
            <a:r>
              <a:rPr lang="en-US" sz="4200" spc="42">
                <a:solidFill>
                  <a:srgbClr val="FFFFFF"/>
                </a:solidFill>
                <a:latin typeface="Aileron Regular Bold"/>
              </a:rPr>
              <a:t>Sociolinguistics (195)</a:t>
            </a:r>
          </a:p>
          <a:p>
            <a:pPr>
              <a:lnSpc>
                <a:spcPts val="5880"/>
              </a:lnSpc>
            </a:pPr>
          </a:p>
          <a:p>
            <a:pPr>
              <a:lnSpc>
                <a:spcPts val="5879"/>
              </a:lnSpc>
            </a:pPr>
            <a:r>
              <a:rPr lang="en-US" sz="4200" spc="42">
                <a:solidFill>
                  <a:srgbClr val="FFFFFF"/>
                </a:solidFill>
                <a:latin typeface="Aileron Regular"/>
              </a:rPr>
              <a:t>Linguistic symbolism </a:t>
            </a:r>
          </a:p>
          <a:p>
            <a:pPr>
              <a:lnSpc>
                <a:spcPts val="5879"/>
              </a:lnSpc>
            </a:pPr>
            <a:r>
              <a:rPr lang="en-US" sz="4200" spc="42">
                <a:solidFill>
                  <a:srgbClr val="FFFFFF"/>
                </a:solidFill>
                <a:latin typeface="Aileron Regular"/>
              </a:rPr>
              <a:t>USE: </a:t>
            </a:r>
            <a:r>
              <a:rPr lang="en-US" sz="4200" spc="42">
                <a:solidFill>
                  <a:srgbClr val="FFFFFF"/>
                </a:solidFill>
                <a:latin typeface="Aileron Regular Bold"/>
              </a:rPr>
              <a:t>Semantics (196)</a:t>
            </a:r>
          </a:p>
          <a:p>
            <a:pPr>
              <a:lnSpc>
                <a:spcPts val="5879"/>
              </a:lnSpc>
            </a:pPr>
          </a:p>
          <a:p>
            <a:pPr>
              <a:lnSpc>
                <a:spcPts val="5879"/>
              </a:lnSpc>
            </a:pPr>
            <a:r>
              <a:rPr lang="en-US" sz="4199" spc="41">
                <a:solidFill>
                  <a:srgbClr val="FFFFFF"/>
                </a:solidFill>
                <a:latin typeface="Aileron Regular"/>
              </a:rPr>
              <a:t>Linguistic identification </a:t>
            </a:r>
          </a:p>
          <a:p>
            <a:pPr>
              <a:lnSpc>
                <a:spcPts val="5460"/>
              </a:lnSpc>
            </a:pPr>
            <a:r>
              <a:rPr lang="en-US" sz="4199" spc="41">
                <a:solidFill>
                  <a:srgbClr val="FFFFFF"/>
                </a:solidFill>
                <a:latin typeface="Aileron Regular"/>
              </a:rPr>
              <a:t>USE:</a:t>
            </a:r>
            <a:r>
              <a:rPr lang="en-US" sz="4199" spc="41">
                <a:solidFill>
                  <a:srgbClr val="FFFFFF"/>
                </a:solidFill>
                <a:latin typeface="Aileron Regular Bold"/>
              </a:rPr>
              <a:t> Linguistic identification (197)</a:t>
            </a:r>
          </a:p>
        </p:txBody>
      </p:sp>
      <p:sp>
        <p:nvSpPr>
          <p:cNvPr name="TextBox 5" id="5"/>
          <p:cNvSpPr txBox="true"/>
          <p:nvPr/>
        </p:nvSpPr>
        <p:spPr>
          <a:xfrm rot="0">
            <a:off x="5687043" y="677662"/>
            <a:ext cx="11952943" cy="1042017"/>
          </a:xfrm>
          <a:prstGeom prst="rect">
            <a:avLst/>
          </a:prstGeom>
        </p:spPr>
        <p:txBody>
          <a:bodyPr anchor="t" rtlCol="false" tIns="0" lIns="0" bIns="0" rIns="0">
            <a:spAutoFit/>
          </a:bodyPr>
          <a:lstStyle/>
          <a:p>
            <a:pPr algn="r">
              <a:lnSpc>
                <a:spcPts val="8319"/>
              </a:lnSpc>
            </a:pPr>
            <a:r>
              <a:rPr lang="en-US" sz="6399" spc="63">
                <a:solidFill>
                  <a:srgbClr val="FFFFFF"/>
                </a:solidFill>
                <a:latin typeface="Aileron Regular Bold"/>
              </a:rPr>
              <a:t>LINGUISTIC ANTHROPOLOGY</a:t>
            </a:r>
          </a:p>
        </p:txBody>
      </p:sp>
    </p:spTree>
  </p:cSld>
  <p:clrMapOvr>
    <a:masterClrMapping/>
  </p:clrMapOvr>
</p:sld>
</file>

<file path=ppt/slides/slide17.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481262"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Bold"/>
              </a:rPr>
              <a:t>FOUR FIELDS</a:t>
            </a:r>
          </a:p>
        </p:txBody>
      </p:sp>
      <p:sp>
        <p:nvSpPr>
          <p:cNvPr name="AutoShape 3" id="3"/>
          <p:cNvSpPr/>
          <p:nvPr/>
        </p:nvSpPr>
        <p:spPr>
          <a:xfrm rot="-10800000">
            <a:off x="3754828" y="0"/>
            <a:ext cx="14533172" cy="10287000"/>
          </a:xfrm>
          <a:prstGeom prst="rect">
            <a:avLst/>
          </a:prstGeom>
          <a:solidFill>
            <a:srgbClr val="BD4E09"/>
          </a:solidFill>
        </p:spPr>
      </p:sp>
      <p:sp>
        <p:nvSpPr>
          <p:cNvPr name="TextBox 4" id="4"/>
          <p:cNvSpPr txBox="true"/>
          <p:nvPr/>
        </p:nvSpPr>
        <p:spPr>
          <a:xfrm rot="0">
            <a:off x="4699914" y="2737143"/>
            <a:ext cx="12642999" cy="5900260"/>
          </a:xfrm>
          <a:prstGeom prst="rect">
            <a:avLst/>
          </a:prstGeom>
        </p:spPr>
        <p:txBody>
          <a:bodyPr anchor="t" rtlCol="false" tIns="0" lIns="0" bIns="0" rIns="0">
            <a:spAutoFit/>
          </a:bodyPr>
          <a:lstStyle/>
          <a:p>
            <a:pPr>
              <a:lnSpc>
                <a:spcPts val="5879"/>
              </a:lnSpc>
            </a:pPr>
            <a:r>
              <a:rPr lang="en-US" sz="4200" spc="42">
                <a:solidFill>
                  <a:srgbClr val="FFFFFF"/>
                </a:solidFill>
                <a:latin typeface="Aileron Regular"/>
              </a:rPr>
              <a:t>Ontogenetic data </a:t>
            </a:r>
          </a:p>
          <a:p>
            <a:pPr>
              <a:lnSpc>
                <a:spcPts val="5880"/>
              </a:lnSpc>
            </a:pPr>
            <a:r>
              <a:rPr lang="en-US" sz="4200" spc="42">
                <a:solidFill>
                  <a:srgbClr val="FFFFFF"/>
                </a:solidFill>
                <a:latin typeface="Aileron Regular"/>
              </a:rPr>
              <a:t>USE: </a:t>
            </a:r>
            <a:r>
              <a:rPr lang="en-US" sz="4200" spc="42">
                <a:solidFill>
                  <a:srgbClr val="FFFFFF"/>
                </a:solidFill>
                <a:latin typeface="Aileron Regular Bold"/>
              </a:rPr>
              <a:t>Ontogenetic data (145)</a:t>
            </a:r>
          </a:p>
          <a:p>
            <a:pPr>
              <a:lnSpc>
                <a:spcPts val="5880"/>
              </a:lnSpc>
            </a:pPr>
          </a:p>
          <a:p>
            <a:pPr>
              <a:lnSpc>
                <a:spcPts val="5879"/>
              </a:lnSpc>
            </a:pPr>
            <a:r>
              <a:rPr lang="en-US" sz="4200">
                <a:solidFill>
                  <a:srgbClr val="FFFFFF"/>
                </a:solidFill>
                <a:latin typeface="Aileron Regular"/>
              </a:rPr>
              <a:t>Food (</a:t>
            </a:r>
            <a:r>
              <a:rPr lang="en-US" sz="4200" spc="42">
                <a:solidFill>
                  <a:srgbClr val="FFFFFF"/>
                </a:solidFill>
                <a:latin typeface="Aileron Regular"/>
              </a:rPr>
              <a:t>nutritional values)</a:t>
            </a:r>
          </a:p>
          <a:p>
            <a:pPr>
              <a:lnSpc>
                <a:spcPts val="5879"/>
              </a:lnSpc>
            </a:pPr>
            <a:r>
              <a:rPr lang="en-US" sz="4200" spc="42">
                <a:solidFill>
                  <a:srgbClr val="FFFFFF"/>
                </a:solidFill>
                <a:latin typeface="Aileron Regular"/>
              </a:rPr>
              <a:t>USE: </a:t>
            </a:r>
            <a:r>
              <a:rPr lang="en-US" sz="4200" spc="42">
                <a:solidFill>
                  <a:srgbClr val="FFFFFF"/>
                </a:solidFill>
                <a:latin typeface="Aileron Regular Bold"/>
              </a:rPr>
              <a:t>Nutrition (146)</a:t>
            </a:r>
          </a:p>
          <a:p>
            <a:pPr>
              <a:lnSpc>
                <a:spcPts val="5879"/>
              </a:lnSpc>
            </a:pPr>
          </a:p>
          <a:p>
            <a:pPr>
              <a:lnSpc>
                <a:spcPts val="5879"/>
              </a:lnSpc>
            </a:pPr>
            <a:r>
              <a:rPr lang="en-US" sz="4199">
                <a:solidFill>
                  <a:srgbClr val="FFFFFF"/>
                </a:solidFill>
                <a:latin typeface="Aileron Regular"/>
              </a:rPr>
              <a:t>Phy</a:t>
            </a:r>
            <a:r>
              <a:rPr lang="en-US" sz="4199" spc="41">
                <a:solidFill>
                  <a:srgbClr val="FFFFFF"/>
                </a:solidFill>
                <a:latin typeface="Aileron Regular"/>
              </a:rPr>
              <a:t>siology (data about)</a:t>
            </a:r>
          </a:p>
          <a:p>
            <a:pPr>
              <a:lnSpc>
                <a:spcPts val="5460"/>
              </a:lnSpc>
            </a:pPr>
            <a:r>
              <a:rPr lang="en-US" sz="4199" spc="41">
                <a:solidFill>
                  <a:srgbClr val="FFFFFF"/>
                </a:solidFill>
                <a:latin typeface="Aileron Regular"/>
              </a:rPr>
              <a:t>USE: </a:t>
            </a:r>
            <a:r>
              <a:rPr lang="en-US" sz="4199" spc="41">
                <a:solidFill>
                  <a:srgbClr val="FFFFFF"/>
                </a:solidFill>
                <a:latin typeface="Aileron Regular Bold"/>
              </a:rPr>
              <a:t>Physiological data (147)</a:t>
            </a:r>
          </a:p>
        </p:txBody>
      </p:sp>
      <p:sp>
        <p:nvSpPr>
          <p:cNvPr name="TextBox 5" id="5"/>
          <p:cNvSpPr txBox="true"/>
          <p:nvPr/>
        </p:nvSpPr>
        <p:spPr>
          <a:xfrm rot="0">
            <a:off x="5687043" y="677662"/>
            <a:ext cx="11952943" cy="1042017"/>
          </a:xfrm>
          <a:prstGeom prst="rect">
            <a:avLst/>
          </a:prstGeom>
        </p:spPr>
        <p:txBody>
          <a:bodyPr anchor="t" rtlCol="false" tIns="0" lIns="0" bIns="0" rIns="0">
            <a:spAutoFit/>
          </a:bodyPr>
          <a:lstStyle/>
          <a:p>
            <a:pPr algn="r">
              <a:lnSpc>
                <a:spcPts val="8319"/>
              </a:lnSpc>
            </a:pPr>
            <a:r>
              <a:rPr lang="en-US" sz="6399" spc="63">
                <a:solidFill>
                  <a:srgbClr val="FFFFFF"/>
                </a:solidFill>
                <a:latin typeface="Aileron Regular Bold"/>
              </a:rPr>
              <a:t>PHYSICAL ANTHROPOLOGY</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blipFill>
          <a:blip r:embed="rId2"/>
          <a:srcRect l="0" t="15933" r="0" b="15933"/>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084647" y="3620127"/>
            <a:ext cx="12118707" cy="3046747"/>
          </a:xfrm>
          <a:prstGeom prst="rect">
            <a:avLst/>
          </a:prstGeom>
          <a:solidFill>
            <a:srgbClr val="BD4E09"/>
          </a:solidFill>
        </p:spPr>
      </p:sp>
      <p:sp>
        <p:nvSpPr>
          <p:cNvPr name="TextBox 3" id="3"/>
          <p:cNvSpPr txBox="true"/>
          <p:nvPr/>
        </p:nvSpPr>
        <p:spPr>
          <a:xfrm rot="0">
            <a:off x="3664482" y="4340758"/>
            <a:ext cx="10959035" cy="1634058"/>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CASE STUDY: </a:t>
            </a:r>
          </a:p>
          <a:p>
            <a:pPr algn="ctr">
              <a:lnSpc>
                <a:spcPts val="6384"/>
              </a:lnSpc>
            </a:pPr>
            <a:r>
              <a:rPr lang="en-US" sz="5600" spc="100">
                <a:solidFill>
                  <a:srgbClr val="FFFFFF"/>
                </a:solidFill>
                <a:latin typeface="Aileron Regular Bold"/>
              </a:rPr>
              <a:t>The OJIBWA (NG06)</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407" r="0" b="6407"/>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511360" y="3108960"/>
            <a:ext cx="9184692" cy="6149340"/>
          </a:xfrm>
          <a:prstGeom prst="rect">
            <a:avLst/>
          </a:prstGeom>
        </p:spPr>
        <p:txBody>
          <a:bodyPr anchor="t" rtlCol="false" tIns="0" lIns="0" bIns="0" rIns="0">
            <a:spAutoFit/>
          </a:bodyPr>
          <a:lstStyle/>
          <a:p>
            <a:pPr>
              <a:lnSpc>
                <a:spcPts val="5400"/>
              </a:lnSpc>
            </a:pPr>
            <a:r>
              <a:rPr lang="en-US" sz="3600" spc="36">
                <a:solidFill>
                  <a:srgbClr val="FFFFFF"/>
                </a:solidFill>
                <a:latin typeface="Aileron Regular"/>
              </a:rPr>
              <a:t>T</a:t>
            </a:r>
            <a:r>
              <a:rPr lang="en-US" sz="3600" spc="36">
                <a:solidFill>
                  <a:srgbClr val="FFFFFF"/>
                </a:solidFill>
                <a:latin typeface="Aileron Regular"/>
              </a:rPr>
              <a:t>he Ojibwa comprise numerous communities ranging mainly from southern and northwestern Ontario, northern Michigan and Wisconsin, and Minnesota, to North Dakota and southern and central Manitoba and Saskatchewan. The most usual explanation of the name, "Ojibwa", relates it to a root meaning "puckered up", a reference to a distinct style of moccasin. </a:t>
            </a:r>
          </a:p>
        </p:txBody>
      </p:sp>
      <p:sp>
        <p:nvSpPr>
          <p:cNvPr name="TextBox 5" id="5"/>
          <p:cNvSpPr txBox="true"/>
          <p:nvPr/>
        </p:nvSpPr>
        <p:spPr>
          <a:xfrm rot="0">
            <a:off x="9144000" y="1019175"/>
            <a:ext cx="8314154" cy="1104900"/>
          </a:xfrm>
          <a:prstGeom prst="rect">
            <a:avLst/>
          </a:prstGeom>
        </p:spPr>
        <p:txBody>
          <a:bodyPr anchor="t" rtlCol="false" tIns="0" lIns="0" bIns="0" rIns="0">
            <a:spAutoFit/>
          </a:bodyPr>
          <a:lstStyle/>
          <a:p>
            <a:pPr algn="r">
              <a:lnSpc>
                <a:spcPts val="8640"/>
              </a:lnSpc>
            </a:pPr>
            <a:r>
              <a:rPr lang="en-US" sz="7200" spc="144">
                <a:solidFill>
                  <a:srgbClr val="FFFFFF"/>
                </a:solidFill>
                <a:latin typeface="Aileron Heavy Bold"/>
              </a:rPr>
              <a:t>Ojibwa (NG06)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D4E09"/>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19290" t="0" r="15656" b="0"/>
          <a:stretch>
            <a:fillRect/>
          </a:stretch>
        </p:blipFill>
        <p:spPr>
          <a:xfrm flipH="false" flipV="false" rot="0">
            <a:off x="1543204" y="1028700"/>
            <a:ext cx="8250252" cy="8433726"/>
          </a:xfrm>
          <a:prstGeom prst="rect">
            <a:avLst/>
          </a:prstGeom>
        </p:spPr>
      </p:pic>
      <p:sp>
        <p:nvSpPr>
          <p:cNvPr name="AutoShape 4" id="4"/>
          <p:cNvSpPr/>
          <p:nvPr/>
        </p:nvSpPr>
        <p:spPr>
          <a:xfrm rot="0">
            <a:off x="666490" y="4174337"/>
            <a:ext cx="1753429" cy="1938326"/>
          </a:xfrm>
          <a:prstGeom prst="rect">
            <a:avLst/>
          </a:prstGeom>
          <a:solidFill>
            <a:srgbClr val="BD4E09"/>
          </a:solidFill>
        </p:spPr>
      </p:sp>
      <p:sp>
        <p:nvSpPr>
          <p:cNvPr name="TextBox 5" id="5"/>
          <p:cNvSpPr txBox="true"/>
          <p:nvPr/>
        </p:nvSpPr>
        <p:spPr>
          <a:xfrm rot="0">
            <a:off x="11397196" y="3633100"/>
            <a:ext cx="6723194" cy="5975985"/>
          </a:xfrm>
          <a:prstGeom prst="rect">
            <a:avLst/>
          </a:prstGeom>
        </p:spPr>
        <p:txBody>
          <a:bodyPr anchor="t" rtlCol="false" tIns="0" lIns="0" bIns="0" rIns="0">
            <a:spAutoFit/>
          </a:bodyPr>
          <a:lstStyle/>
          <a:p>
            <a:pPr>
              <a:lnSpc>
                <a:spcPts val="4620"/>
              </a:lnSpc>
            </a:pPr>
            <a:r>
              <a:rPr lang="en-US" sz="3300" spc="33">
                <a:solidFill>
                  <a:srgbClr val="FFFFFF"/>
                </a:solidFill>
                <a:latin typeface="Aileron Regular"/>
              </a:rPr>
              <a:t>We will learn about the four fields of anthropology:</a:t>
            </a:r>
          </a:p>
          <a:p>
            <a:pPr>
              <a:lnSpc>
                <a:spcPts val="4620"/>
              </a:lnSpc>
            </a:pPr>
          </a:p>
          <a:p>
            <a:pPr marL="712470" indent="-356235" lvl="1">
              <a:lnSpc>
                <a:spcPts val="4620"/>
              </a:lnSpc>
              <a:buFont typeface="Arial"/>
              <a:buChar char="•"/>
            </a:pPr>
            <a:r>
              <a:rPr lang="en-US" sz="3300">
                <a:solidFill>
                  <a:srgbClr val="FFFFFF"/>
                </a:solidFill>
                <a:latin typeface="Aileron Regular Bold"/>
              </a:rPr>
              <a:t>Archaeology</a:t>
            </a:r>
          </a:p>
          <a:p>
            <a:pPr marL="712470" indent="-356235" lvl="1">
              <a:lnSpc>
                <a:spcPts val="4620"/>
              </a:lnSpc>
              <a:buFont typeface="Arial"/>
              <a:buChar char="•"/>
            </a:pPr>
            <a:r>
              <a:rPr lang="en-US" sz="3300">
                <a:solidFill>
                  <a:srgbClr val="FFFFFF"/>
                </a:solidFill>
                <a:latin typeface="Aileron Regular Bold"/>
              </a:rPr>
              <a:t>Cultural Anthropology</a:t>
            </a:r>
          </a:p>
          <a:p>
            <a:pPr marL="712470" indent="-356235" lvl="1">
              <a:lnSpc>
                <a:spcPts val="4620"/>
              </a:lnSpc>
              <a:buFont typeface="Arial"/>
              <a:buChar char="•"/>
            </a:pPr>
            <a:r>
              <a:rPr lang="en-US" sz="3300">
                <a:solidFill>
                  <a:srgbClr val="FFFFFF"/>
                </a:solidFill>
                <a:latin typeface="Aileron Regular Bold"/>
              </a:rPr>
              <a:t>Linguistic  Anthropology</a:t>
            </a:r>
          </a:p>
          <a:p>
            <a:pPr marL="712470" indent="-356235" lvl="1">
              <a:lnSpc>
                <a:spcPts val="4620"/>
              </a:lnSpc>
              <a:buFont typeface="Arial"/>
              <a:buChar char="•"/>
            </a:pPr>
            <a:r>
              <a:rPr lang="en-US" sz="3300">
                <a:solidFill>
                  <a:srgbClr val="FFFFFF"/>
                </a:solidFill>
                <a:latin typeface="Aileron Regular Bold"/>
              </a:rPr>
              <a:t>Biological Anthropology</a:t>
            </a:r>
          </a:p>
          <a:p>
            <a:pPr>
              <a:lnSpc>
                <a:spcPts val="4620"/>
              </a:lnSpc>
            </a:pPr>
          </a:p>
          <a:p>
            <a:pPr>
              <a:lnSpc>
                <a:spcPts val="5280"/>
              </a:lnSpc>
            </a:pPr>
            <a:r>
              <a:rPr lang="en-US" sz="3300" spc="33">
                <a:solidFill>
                  <a:srgbClr val="FFFFFF"/>
                </a:solidFill>
                <a:latin typeface="Aileron Regular"/>
              </a:rPr>
              <a:t>We will also conduct research using </a:t>
            </a:r>
            <a:r>
              <a:rPr lang="en-US" sz="3300" spc="33">
                <a:solidFill>
                  <a:srgbClr val="FFFFFF"/>
                </a:solidFill>
                <a:latin typeface="Aileron Regular Bold"/>
              </a:rPr>
              <a:t>eHRAF World Cultures</a:t>
            </a:r>
            <a:r>
              <a:rPr lang="en-US" sz="3300" spc="33">
                <a:solidFill>
                  <a:srgbClr val="FFFFFF"/>
                </a:solidFill>
                <a:latin typeface="Aileron Regular"/>
              </a:rPr>
              <a:t>.</a:t>
            </a:r>
          </a:p>
        </p:txBody>
      </p:sp>
      <p:sp>
        <p:nvSpPr>
          <p:cNvPr name="TextBox 6" id="6"/>
          <p:cNvSpPr txBox="true"/>
          <p:nvPr/>
        </p:nvSpPr>
        <p:spPr>
          <a:xfrm rot="0">
            <a:off x="1543204"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
        <p:nvSpPr>
          <p:cNvPr name="TextBox 7" id="7"/>
          <p:cNvSpPr txBox="true"/>
          <p:nvPr/>
        </p:nvSpPr>
        <p:spPr>
          <a:xfrm rot="0">
            <a:off x="12507613" y="203198"/>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BD4E09"/>
          </a:solidFill>
        </p:spPr>
      </p:sp>
      <p:pic>
        <p:nvPicPr>
          <p:cNvPr name="Picture 3" id="3"/>
          <p:cNvPicPr>
            <a:picLocks noChangeAspect="true"/>
          </p:cNvPicPr>
          <p:nvPr/>
        </p:nvPicPr>
        <p:blipFill>
          <a:blip r:embed="rId2"/>
          <a:srcRect l="0" t="0" r="0" b="0"/>
          <a:stretch>
            <a:fillRect/>
          </a:stretch>
        </p:blipFill>
        <p:spPr>
          <a:xfrm flipH="false" flipV="false" rot="0">
            <a:off x="539414" y="2155666"/>
            <a:ext cx="17209172" cy="8131334"/>
          </a:xfrm>
          <a:prstGeom prst="rect">
            <a:avLst/>
          </a:prstGeom>
        </p:spPr>
      </p:pic>
      <p:sp>
        <p:nvSpPr>
          <p:cNvPr name="TextBox 4" id="4"/>
          <p:cNvSpPr txBox="true"/>
          <p:nvPr/>
        </p:nvSpPr>
        <p:spPr>
          <a:xfrm rot="0">
            <a:off x="1028700" y="330820"/>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Vennum (1988: 76)</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a:rPr>
              <a:t> </a:t>
            </a:r>
            <a:r>
              <a:rPr lang="en-US" sz="3199">
                <a:solidFill>
                  <a:srgbClr val="7DE2F4"/>
                </a:solidFill>
                <a:latin typeface="Aileron Regular Bold"/>
              </a:rPr>
              <a:t>archaeology</a:t>
            </a:r>
            <a:r>
              <a:rPr lang="en-US" sz="3199">
                <a:solidFill>
                  <a:srgbClr val="FFFFFF"/>
                </a:solidFill>
                <a:latin typeface="Aileron Regular"/>
              </a:rPr>
              <a:t> about the society.</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BD4E09"/>
        </a:solidFill>
      </p:bgPr>
    </p:bg>
    <p:spTree>
      <p:nvGrpSpPr>
        <p:cNvPr id="1" name=""/>
        <p:cNvGrpSpPr/>
        <p:nvPr/>
      </p:nvGrpSpPr>
      <p:grpSpPr>
        <a:xfrm>
          <a:off x="0" y="0"/>
          <a:ext cx="0" cy="0"/>
          <a:chOff x="0" y="0"/>
          <a:chExt cx="0" cy="0"/>
        </a:xfrm>
      </p:grpSpPr>
      <p:sp>
        <p:nvSpPr>
          <p:cNvPr name="TextBox 2" id="2"/>
          <p:cNvSpPr txBox="true"/>
          <p:nvPr/>
        </p:nvSpPr>
        <p:spPr>
          <a:xfrm rot="0">
            <a:off x="1028700" y="2876082"/>
            <a:ext cx="16230600" cy="6827520"/>
          </a:xfrm>
          <a:prstGeom prst="rect">
            <a:avLst/>
          </a:prstGeom>
        </p:spPr>
        <p:txBody>
          <a:bodyPr anchor="t" rtlCol="false" tIns="0" lIns="0" bIns="0" rIns="0">
            <a:spAutoFit/>
          </a:bodyPr>
          <a:lstStyle/>
          <a:p>
            <a:pPr algn="ctr">
              <a:lnSpc>
                <a:spcPts val="3840"/>
              </a:lnSpc>
            </a:pPr>
            <a:r>
              <a:rPr lang="en-US" sz="3200" spc="64">
                <a:solidFill>
                  <a:srgbClr val="7DE2F4"/>
                </a:solidFill>
                <a:latin typeface="Aileron Regular Bold"/>
              </a:rPr>
              <a:t>ARCHAEOLOGY</a:t>
            </a:r>
          </a:p>
          <a:p>
            <a:pPr algn="ctr">
              <a:lnSpc>
                <a:spcPts val="3840"/>
              </a:lnSpc>
              <a:spcBef>
                <a:spcPct val="0"/>
              </a:spcBef>
            </a:pPr>
          </a:p>
          <a:p>
            <a:pPr>
              <a:lnSpc>
                <a:spcPts val="3840"/>
              </a:lnSpc>
              <a:spcBef>
                <a:spcPct val="0"/>
              </a:spcBef>
            </a:pPr>
            <a:r>
              <a:rPr lang="en-US" sz="3200" spc="64">
                <a:solidFill>
                  <a:srgbClr val="FFFFFF"/>
                </a:solidFill>
                <a:latin typeface="Aileron Regular"/>
              </a:rPr>
              <a:t>R</a:t>
            </a:r>
            <a:r>
              <a:rPr lang="en-US" sz="3200" spc="64">
                <a:solidFill>
                  <a:srgbClr val="FFFFFF"/>
                </a:solidFill>
                <a:latin typeface="Aileron Regular"/>
              </a:rPr>
              <a:t>ea</a:t>
            </a:r>
            <a:r>
              <a:rPr lang="en-US" sz="3200" spc="64">
                <a:solidFill>
                  <a:srgbClr val="FFFFFF"/>
                </a:solidFill>
                <a:latin typeface="Aileron Regular"/>
              </a:rPr>
              <a:t>gan in</a:t>
            </a:r>
            <a:r>
              <a:rPr lang="en-US" sz="3200" spc="64">
                <a:solidFill>
                  <a:srgbClr val="FFFFFF"/>
                </a:solidFill>
                <a:latin typeface="Aileron Regular"/>
              </a:rPr>
              <a:t> 1924 </a:t>
            </a:r>
            <a:r>
              <a:rPr lang="en-US" sz="3200" spc="64">
                <a:solidFill>
                  <a:srgbClr val="FFFFFF"/>
                </a:solidFill>
                <a:latin typeface="Aileron Regular"/>
              </a:rPr>
              <a:t>m</a:t>
            </a:r>
            <a:r>
              <a:rPr lang="en-US" sz="3200" spc="64">
                <a:solidFill>
                  <a:srgbClr val="FFFFFF"/>
                </a:solidFill>
                <a:latin typeface="Aileron Regular"/>
              </a:rPr>
              <a:t>e</a:t>
            </a:r>
            <a:r>
              <a:rPr lang="en-US" sz="3200" spc="64">
                <a:solidFill>
                  <a:srgbClr val="FFFFFF"/>
                </a:solidFill>
                <a:latin typeface="Aileron Regular"/>
              </a:rPr>
              <a:t>nt</a:t>
            </a:r>
            <a:r>
              <a:rPr lang="en-US" sz="3200" spc="64">
                <a:solidFill>
                  <a:srgbClr val="FFFFFF"/>
                </a:solidFill>
                <a:latin typeface="Aileron Regular"/>
              </a:rPr>
              <a:t>i</a:t>
            </a:r>
            <a:r>
              <a:rPr lang="en-US" sz="3200" spc="64">
                <a:solidFill>
                  <a:srgbClr val="FFFFFF"/>
                </a:solidFill>
                <a:latin typeface="Aileron Regular"/>
              </a:rPr>
              <a:t>o</a:t>
            </a:r>
            <a:r>
              <a:rPr lang="en-US" sz="3200" spc="64">
                <a:solidFill>
                  <a:srgbClr val="FFFFFF"/>
                </a:solidFill>
                <a:latin typeface="Aileron Regular"/>
              </a:rPr>
              <a:t>n</a:t>
            </a:r>
            <a:r>
              <a:rPr lang="en-US" sz="3200" spc="64">
                <a:solidFill>
                  <a:srgbClr val="FFFFFF"/>
                </a:solidFill>
                <a:latin typeface="Aileron Regular"/>
              </a:rPr>
              <a:t>ed</a:t>
            </a:r>
            <a:r>
              <a:rPr lang="en-US" sz="3200" spc="64">
                <a:solidFill>
                  <a:srgbClr val="FFFFFF"/>
                </a:solidFill>
                <a:latin typeface="Aileron Regular"/>
              </a:rPr>
              <a:t> that</a:t>
            </a:r>
            <a:r>
              <a:rPr lang="en-US" sz="3200" spc="64">
                <a:solidFill>
                  <a:srgbClr val="FFFFFF"/>
                </a:solidFill>
                <a:latin typeface="Aileron Regular"/>
              </a:rPr>
              <a:t> N</a:t>
            </a:r>
            <a:r>
              <a:rPr lang="en-US" sz="3200" spc="64">
                <a:solidFill>
                  <a:srgbClr val="FFFFFF"/>
                </a:solidFill>
                <a:latin typeface="Aileron Regular"/>
              </a:rPr>
              <a:t>e</a:t>
            </a:r>
            <a:r>
              <a:rPr lang="en-US" sz="3200" spc="64">
                <a:solidFill>
                  <a:srgbClr val="FFFFFF"/>
                </a:solidFill>
                <a:latin typeface="Aileron Regular"/>
              </a:rPr>
              <a:t>tt</a:t>
            </a:r>
            <a:r>
              <a:rPr lang="en-US" sz="3200" spc="64">
                <a:solidFill>
                  <a:srgbClr val="FFFFFF"/>
                </a:solidFill>
                <a:latin typeface="Aileron Regular"/>
              </a:rPr>
              <a:t> </a:t>
            </a:r>
            <a:r>
              <a:rPr lang="en-US" sz="3200" spc="64">
                <a:solidFill>
                  <a:srgbClr val="FFFFFF"/>
                </a:solidFill>
                <a:latin typeface="Aileron Regular"/>
              </a:rPr>
              <a:t>Lake</a:t>
            </a:r>
            <a:r>
              <a:rPr lang="en-US" sz="3200" spc="64">
                <a:solidFill>
                  <a:srgbClr val="FFFFFF"/>
                </a:solidFill>
                <a:latin typeface="Aileron Regular"/>
              </a:rPr>
              <a:t> Ojibway threw a pac</a:t>
            </a:r>
            <a:r>
              <a:rPr lang="en-US" sz="3200" spc="64">
                <a:solidFill>
                  <a:srgbClr val="FFFFFF"/>
                </a:solidFill>
                <a:latin typeface="Aileron Regular"/>
              </a:rPr>
              <a:t>kag</a:t>
            </a:r>
            <a:r>
              <a:rPr lang="en-US" sz="3200" spc="64">
                <a:solidFill>
                  <a:srgbClr val="FFFFFF"/>
                </a:solidFill>
                <a:latin typeface="Aileron Regular"/>
              </a:rPr>
              <a:t>e of wi</a:t>
            </a:r>
            <a:r>
              <a:rPr lang="en-US" sz="3200" spc="64">
                <a:solidFill>
                  <a:srgbClr val="FFFFFF"/>
                </a:solidFill>
                <a:latin typeface="Aileron Regular"/>
              </a:rPr>
              <a:t>ld</a:t>
            </a:r>
            <a:r>
              <a:rPr lang="en-US" sz="3200" spc="64">
                <a:solidFill>
                  <a:srgbClr val="FFFFFF"/>
                </a:solidFill>
                <a:latin typeface="Aileron Regular"/>
              </a:rPr>
              <a:t> rice into the grave to provide</a:t>
            </a:r>
            <a:r>
              <a:rPr lang="en-US" sz="3200" spc="64">
                <a:solidFill>
                  <a:srgbClr val="FFFFFF"/>
                </a:solidFill>
                <a:latin typeface="Aileron Regular"/>
              </a:rPr>
              <a:t> sust</a:t>
            </a:r>
            <a:r>
              <a:rPr lang="en-US" sz="3200" spc="64">
                <a:solidFill>
                  <a:srgbClr val="FFFFFF"/>
                </a:solidFill>
                <a:latin typeface="Aileron Regular"/>
              </a:rPr>
              <a:t>e</a:t>
            </a:r>
            <a:r>
              <a:rPr lang="en-US" sz="3200" spc="64">
                <a:solidFill>
                  <a:srgbClr val="FFFFFF"/>
                </a:solidFill>
                <a:latin typeface="Aileron Regular"/>
              </a:rPr>
              <a:t>nan</a:t>
            </a:r>
            <a:r>
              <a:rPr lang="en-US" sz="3200" spc="64">
                <a:solidFill>
                  <a:srgbClr val="FFFFFF"/>
                </a:solidFill>
                <a:latin typeface="Aileron Regular"/>
              </a:rPr>
              <a:t>c</a:t>
            </a:r>
            <a:r>
              <a:rPr lang="en-US" sz="3200" spc="64">
                <a:solidFill>
                  <a:srgbClr val="FFFFFF"/>
                </a:solidFill>
                <a:latin typeface="Aileron Regular"/>
              </a:rPr>
              <a:t>e for </a:t>
            </a:r>
            <a:r>
              <a:rPr lang="en-US" sz="3200" spc="64">
                <a:solidFill>
                  <a:srgbClr val="FFFFFF"/>
                </a:solidFill>
                <a:latin typeface="Aileron Regular"/>
              </a:rPr>
              <a:t>t</a:t>
            </a:r>
            <a:r>
              <a:rPr lang="en-US" sz="3200" spc="64">
                <a:solidFill>
                  <a:srgbClr val="FFFFFF"/>
                </a:solidFill>
                <a:latin typeface="Aileron Regular"/>
              </a:rPr>
              <a:t>h</a:t>
            </a:r>
            <a:r>
              <a:rPr lang="en-US" sz="3200" spc="64">
                <a:solidFill>
                  <a:srgbClr val="FFFFFF"/>
                </a:solidFill>
                <a:latin typeface="Aileron Regular"/>
              </a:rPr>
              <a:t>e</a:t>
            </a:r>
            <a:r>
              <a:rPr lang="en-US" sz="3200" spc="64">
                <a:solidFill>
                  <a:srgbClr val="FFFFFF"/>
                </a:solidFill>
                <a:latin typeface="Aileron Regular"/>
              </a:rPr>
              <a:t> d</a:t>
            </a:r>
            <a:r>
              <a:rPr lang="en-US" sz="3200" spc="64">
                <a:solidFill>
                  <a:srgbClr val="FFFFFF"/>
                </a:solidFill>
                <a:latin typeface="Aileron Regular"/>
              </a:rPr>
              <a:t>e</a:t>
            </a:r>
            <a:r>
              <a:rPr lang="en-US" sz="3200" spc="64">
                <a:solidFill>
                  <a:srgbClr val="FFFFFF"/>
                </a:solidFill>
                <a:latin typeface="Aileron Regular"/>
              </a:rPr>
              <a:t>cea</a:t>
            </a:r>
            <a:r>
              <a:rPr lang="en-US" sz="3200" spc="64">
                <a:solidFill>
                  <a:srgbClr val="FFFFFF"/>
                </a:solidFill>
                <a:latin typeface="Aileron Regular"/>
              </a:rPr>
              <a:t>s</a:t>
            </a:r>
            <a:r>
              <a:rPr lang="en-US" sz="3200" spc="64">
                <a:solidFill>
                  <a:srgbClr val="FFFFFF"/>
                </a:solidFill>
                <a:latin typeface="Aileron Regular"/>
              </a:rPr>
              <a:t>ed.</a:t>
            </a:r>
            <a:r>
              <a:rPr lang="en-US" sz="3200" spc="64">
                <a:solidFill>
                  <a:srgbClr val="FFFFFF"/>
                </a:solidFill>
                <a:latin typeface="Aileron Regular"/>
              </a:rPr>
              <a:t> </a:t>
            </a:r>
            <a:r>
              <a:rPr lang="en-US" sz="3200" spc="64">
                <a:solidFill>
                  <a:srgbClr val="FFFFFF"/>
                </a:solidFill>
                <a:latin typeface="Aileron Regular"/>
              </a:rPr>
              <a:t>S</a:t>
            </a:r>
            <a:r>
              <a:rPr lang="en-US" sz="3200" spc="64">
                <a:solidFill>
                  <a:srgbClr val="FFFFFF"/>
                </a:solidFill>
                <a:latin typeface="Aileron Regular"/>
              </a:rPr>
              <a:t>i</a:t>
            </a:r>
            <a:r>
              <a:rPr lang="en-US" sz="3200" spc="64">
                <a:solidFill>
                  <a:srgbClr val="FFFFFF"/>
                </a:solidFill>
                <a:latin typeface="Aileron Regular"/>
              </a:rPr>
              <a:t>ster M.</a:t>
            </a:r>
            <a:r>
              <a:rPr lang="en-US" sz="3200" spc="64">
                <a:solidFill>
                  <a:srgbClr val="FFFFFF"/>
                </a:solidFill>
                <a:latin typeface="Aileron Regular"/>
              </a:rPr>
              <a:t> </a:t>
            </a:r>
            <a:r>
              <a:rPr lang="en-US" sz="3200" spc="64">
                <a:solidFill>
                  <a:srgbClr val="FFFFFF"/>
                </a:solidFill>
                <a:latin typeface="Aileron Regular"/>
              </a:rPr>
              <a:t>I</a:t>
            </a:r>
            <a:r>
              <a:rPr lang="en-US" sz="3200" spc="64">
                <a:solidFill>
                  <a:srgbClr val="FFFFFF"/>
                </a:solidFill>
                <a:latin typeface="Aileron Regular"/>
              </a:rPr>
              <a:t>nez Hil</a:t>
            </a:r>
            <a:r>
              <a:rPr lang="en-US" sz="3200" spc="64">
                <a:solidFill>
                  <a:srgbClr val="FFFFFF"/>
                </a:solidFill>
                <a:latin typeface="Aileron Regular"/>
              </a:rPr>
              <a:t>ger</a:t>
            </a:r>
            <a:r>
              <a:rPr lang="en-US" sz="3200" spc="64">
                <a:solidFill>
                  <a:srgbClr val="FFFFFF"/>
                </a:solidFill>
                <a:latin typeface="Aileron Regular"/>
              </a:rPr>
              <a:t> reported that a Red Lake man was</a:t>
            </a:r>
            <a:r>
              <a:rPr lang="en-US" sz="3200" spc="64">
                <a:solidFill>
                  <a:srgbClr val="FFFFFF"/>
                </a:solidFill>
                <a:latin typeface="Aileron Regular"/>
              </a:rPr>
              <a:t> buri</a:t>
            </a:r>
            <a:r>
              <a:rPr lang="en-US" sz="3200" spc="64">
                <a:solidFill>
                  <a:srgbClr val="FFFFFF"/>
                </a:solidFill>
                <a:latin typeface="Aileron Regular"/>
              </a:rPr>
              <a:t>e</a:t>
            </a:r>
            <a:r>
              <a:rPr lang="en-US" sz="3200" spc="64">
                <a:solidFill>
                  <a:srgbClr val="FFFFFF"/>
                </a:solidFill>
                <a:latin typeface="Aileron Regular"/>
              </a:rPr>
              <a:t>d</a:t>
            </a:r>
            <a:r>
              <a:rPr lang="en-US" sz="3200" spc="64">
                <a:solidFill>
                  <a:srgbClr val="FFFFFF"/>
                </a:solidFill>
                <a:latin typeface="Aileron Regular"/>
              </a:rPr>
              <a:t> i</a:t>
            </a:r>
            <a:r>
              <a:rPr lang="en-US" sz="3200" spc="64">
                <a:solidFill>
                  <a:srgbClr val="FFFFFF"/>
                </a:solidFill>
                <a:latin typeface="Aileron Regular"/>
              </a:rPr>
              <a:t>n 1930</a:t>
            </a:r>
            <a:r>
              <a:rPr lang="en-US" sz="3200" spc="64">
                <a:solidFill>
                  <a:srgbClr val="FFFFFF"/>
                </a:solidFill>
                <a:latin typeface="Aileron Regular"/>
              </a:rPr>
              <a:t> wearing full ceremonial regalia, in</a:t>
            </a:r>
            <a:r>
              <a:rPr lang="en-US" sz="3200" spc="64">
                <a:solidFill>
                  <a:srgbClr val="FFFFFF"/>
                </a:solidFill>
                <a:latin typeface="Aileron Regular"/>
              </a:rPr>
              <a:t>cluding</a:t>
            </a:r>
            <a:r>
              <a:rPr lang="en-US" sz="3200" spc="64">
                <a:solidFill>
                  <a:srgbClr val="FFFFFF"/>
                </a:solidFill>
                <a:latin typeface="Aileron Regular"/>
              </a:rPr>
              <a:t> </a:t>
            </a:r>
            <a:r>
              <a:rPr lang="en-US" sz="3200" spc="64">
                <a:solidFill>
                  <a:srgbClr val="FFFFFF"/>
                </a:solidFill>
                <a:latin typeface="Aileron Regular"/>
              </a:rPr>
              <a:t>moc</a:t>
            </a:r>
            <a:r>
              <a:rPr lang="en-US" sz="3200" spc="64">
                <a:solidFill>
                  <a:srgbClr val="FFFFFF"/>
                </a:solidFill>
                <a:latin typeface="Aileron Regular"/>
              </a:rPr>
              <a:t>ca</a:t>
            </a:r>
            <a:r>
              <a:rPr lang="en-US" sz="3200" spc="64">
                <a:solidFill>
                  <a:srgbClr val="FFFFFF"/>
                </a:solidFill>
                <a:latin typeface="Aileron Regular"/>
              </a:rPr>
              <a:t>si</a:t>
            </a:r>
            <a:r>
              <a:rPr lang="en-US" sz="3200" spc="64">
                <a:solidFill>
                  <a:srgbClr val="FFFFFF"/>
                </a:solidFill>
                <a:latin typeface="Aileron Regular"/>
              </a:rPr>
              <a:t>n</a:t>
            </a:r>
            <a:r>
              <a:rPr lang="en-US" sz="3200" spc="64">
                <a:solidFill>
                  <a:srgbClr val="FFFFFF"/>
                </a:solidFill>
                <a:latin typeface="Aileron Regular"/>
              </a:rPr>
              <a:t>s</a:t>
            </a:r>
            <a:r>
              <a:rPr lang="en-US" sz="3200" spc="64">
                <a:solidFill>
                  <a:srgbClr val="FFFFFF"/>
                </a:solidFill>
                <a:latin typeface="Aileron Regular"/>
              </a:rPr>
              <a:t> a</a:t>
            </a:r>
            <a:r>
              <a:rPr lang="en-US" sz="3200" spc="64">
                <a:solidFill>
                  <a:srgbClr val="FFFFFF"/>
                </a:solidFill>
                <a:latin typeface="Aileron Regular"/>
              </a:rPr>
              <a:t>nd</a:t>
            </a:r>
            <a:r>
              <a:rPr lang="en-US" sz="3200" spc="64">
                <a:solidFill>
                  <a:srgbClr val="FFFFFF"/>
                </a:solidFill>
                <a:latin typeface="Aileron Regular"/>
              </a:rPr>
              <a:t> feather bonnet</a:t>
            </a:r>
            <a:r>
              <a:rPr lang="en-US" sz="3200" spc="64">
                <a:solidFill>
                  <a:srgbClr val="FFFFFF"/>
                </a:solidFill>
                <a:latin typeface="Aileron Regular"/>
              </a:rPr>
              <a:t>; with him </a:t>
            </a:r>
            <a:r>
              <a:rPr lang="en-US" sz="3200" spc="64">
                <a:solidFill>
                  <a:srgbClr val="FFFFFF"/>
                </a:solidFill>
                <a:latin typeface="Aileron Regular"/>
              </a:rPr>
              <a:t>we</a:t>
            </a:r>
            <a:r>
              <a:rPr lang="en-US" sz="3200" spc="64">
                <a:solidFill>
                  <a:srgbClr val="FFFFFF"/>
                </a:solidFill>
                <a:latin typeface="Aileron Regular"/>
              </a:rPr>
              <a:t>r</a:t>
            </a:r>
            <a:r>
              <a:rPr lang="en-US" sz="3200" spc="64">
                <a:solidFill>
                  <a:srgbClr val="FFFFFF"/>
                </a:solidFill>
                <a:latin typeface="Aileron Regular"/>
              </a:rPr>
              <a:t>e</a:t>
            </a:r>
            <a:r>
              <a:rPr lang="en-US" sz="3200" spc="64">
                <a:solidFill>
                  <a:srgbClr val="FFFFFF"/>
                </a:solidFill>
                <a:latin typeface="Aileron Regular"/>
              </a:rPr>
              <a:t> dried</a:t>
            </a:r>
            <a:r>
              <a:rPr lang="en-US" sz="3200" spc="64">
                <a:solidFill>
                  <a:srgbClr val="FFFFFF"/>
                </a:solidFill>
                <a:latin typeface="Aileron Regular"/>
              </a:rPr>
              <a:t> meat, berries, a frying pan</a:t>
            </a:r>
            <a:r>
              <a:rPr lang="en-US" sz="3200" spc="64">
                <a:solidFill>
                  <a:srgbClr val="FFFFFF"/>
                </a:solidFill>
                <a:latin typeface="Aileron Regular"/>
              </a:rPr>
              <a:t>, </a:t>
            </a:r>
            <a:r>
              <a:rPr lang="en-US" sz="3200" spc="64">
                <a:solidFill>
                  <a:srgbClr val="FFFFFF"/>
                </a:solidFill>
                <a:latin typeface="Aileron Regular"/>
              </a:rPr>
              <a:t>and wild rice. At Mille Lacs the deceased was </a:t>
            </a:r>
            <a:r>
              <a:rPr lang="en-US" sz="3200" spc="64">
                <a:solidFill>
                  <a:srgbClr val="FFFFFF"/>
                </a:solidFill>
                <a:latin typeface="Aileron Regular"/>
              </a:rPr>
              <a:t>dre</a:t>
            </a:r>
            <a:r>
              <a:rPr lang="en-US" sz="3200" spc="64">
                <a:solidFill>
                  <a:srgbClr val="FFFFFF"/>
                </a:solidFill>
                <a:latin typeface="Aileron Regular"/>
              </a:rPr>
              <a:t>ss</a:t>
            </a:r>
            <a:r>
              <a:rPr lang="en-US" sz="3200" spc="64">
                <a:solidFill>
                  <a:srgbClr val="FFFFFF"/>
                </a:solidFill>
                <a:latin typeface="Aileron Regular"/>
              </a:rPr>
              <a:t>ed in n</a:t>
            </a:r>
            <a:r>
              <a:rPr lang="en-US" sz="3200" spc="64">
                <a:solidFill>
                  <a:srgbClr val="FFFFFF"/>
                </a:solidFill>
                <a:latin typeface="Aileron Regular"/>
              </a:rPr>
              <a:t>e</a:t>
            </a:r>
            <a:r>
              <a:rPr lang="en-US" sz="3200" spc="64">
                <a:solidFill>
                  <a:srgbClr val="FFFFFF"/>
                </a:solidFill>
                <a:latin typeface="Aileron Regular"/>
              </a:rPr>
              <a:t>w</a:t>
            </a:r>
            <a:r>
              <a:rPr lang="en-US" sz="3200" spc="64">
                <a:solidFill>
                  <a:srgbClr val="FFFFFF"/>
                </a:solidFill>
                <a:latin typeface="Aileron Regular"/>
              </a:rPr>
              <a:t> or clean </a:t>
            </a:r>
            <a:r>
              <a:rPr lang="en-US" sz="3200" spc="64">
                <a:solidFill>
                  <a:srgbClr val="FFFFFF"/>
                </a:solidFill>
                <a:latin typeface="Aileron Regular"/>
              </a:rPr>
              <a:t>clo</a:t>
            </a:r>
            <a:r>
              <a:rPr lang="en-US" sz="3200" spc="64">
                <a:solidFill>
                  <a:srgbClr val="FFFFFF"/>
                </a:solidFill>
                <a:latin typeface="Aileron Regular"/>
              </a:rPr>
              <a:t>the</a:t>
            </a:r>
            <a:r>
              <a:rPr lang="en-US" sz="3200" spc="64">
                <a:solidFill>
                  <a:srgbClr val="FFFFFF"/>
                </a:solidFill>
                <a:latin typeface="Aileron Regular"/>
              </a:rPr>
              <a:t>s;</a:t>
            </a:r>
            <a:r>
              <a:rPr lang="en-US" sz="3200" spc="64">
                <a:solidFill>
                  <a:srgbClr val="FFFFFF"/>
                </a:solidFill>
                <a:latin typeface="Aileron Regular"/>
              </a:rPr>
              <a:t> t</a:t>
            </a:r>
            <a:r>
              <a:rPr lang="en-US" sz="3200" spc="64">
                <a:solidFill>
                  <a:srgbClr val="FFFFFF"/>
                </a:solidFill>
                <a:latin typeface="Aileron Regular"/>
              </a:rPr>
              <a:t>w</a:t>
            </a:r>
            <a:r>
              <a:rPr lang="en-US" sz="3200" spc="64">
                <a:solidFill>
                  <a:srgbClr val="FFFFFF"/>
                </a:solidFill>
                <a:latin typeface="Aileron Regular"/>
              </a:rPr>
              <a:t>o</a:t>
            </a:r>
            <a:r>
              <a:rPr lang="en-US" sz="3200" spc="64">
                <a:solidFill>
                  <a:srgbClr val="FFFFFF"/>
                </a:solidFill>
                <a:latin typeface="Aileron Regular"/>
              </a:rPr>
              <a:t> ba</a:t>
            </a:r>
            <a:r>
              <a:rPr lang="en-US" sz="3200" spc="64">
                <a:solidFill>
                  <a:srgbClr val="FFFFFF"/>
                </a:solidFill>
                <a:latin typeface="Aileron Regular"/>
              </a:rPr>
              <a:t>g</a:t>
            </a:r>
            <a:r>
              <a:rPr lang="en-US" sz="3200" spc="64">
                <a:solidFill>
                  <a:srgbClr val="FFFFFF"/>
                </a:solidFill>
                <a:latin typeface="Aileron Regular"/>
              </a:rPr>
              <a:t>s</a:t>
            </a:r>
            <a:r>
              <a:rPr lang="en-US" sz="3200" spc="64">
                <a:solidFill>
                  <a:srgbClr val="FFFFFF"/>
                </a:solidFill>
                <a:latin typeface="Aileron Regular"/>
              </a:rPr>
              <a:t> </a:t>
            </a:r>
            <a:r>
              <a:rPr lang="en-US" sz="3200" spc="64">
                <a:solidFill>
                  <a:srgbClr val="FFFFFF"/>
                </a:solidFill>
                <a:latin typeface="Aileron Regular"/>
              </a:rPr>
              <a:t>made fr</a:t>
            </a:r>
            <a:r>
              <a:rPr lang="en-US" sz="3200" spc="64">
                <a:solidFill>
                  <a:srgbClr val="FFFFFF"/>
                </a:solidFill>
                <a:latin typeface="Aileron Regular"/>
              </a:rPr>
              <a:t>om flour sacks or muslin, one conta</a:t>
            </a:r>
            <a:r>
              <a:rPr lang="en-US" sz="3200" spc="64">
                <a:solidFill>
                  <a:srgbClr val="FFFFFF"/>
                </a:solidFill>
                <a:latin typeface="Aileron Regular"/>
              </a:rPr>
              <a:t>in</a:t>
            </a:r>
            <a:r>
              <a:rPr lang="en-US" sz="3200" spc="64">
                <a:solidFill>
                  <a:srgbClr val="FFFFFF"/>
                </a:solidFill>
                <a:latin typeface="Aileron Regular"/>
              </a:rPr>
              <a:t>in</a:t>
            </a:r>
            <a:r>
              <a:rPr lang="en-US" sz="3200" spc="64">
                <a:solidFill>
                  <a:srgbClr val="FFFFFF"/>
                </a:solidFill>
                <a:latin typeface="Aileron Regular"/>
              </a:rPr>
              <a:t>g</a:t>
            </a:r>
            <a:r>
              <a:rPr lang="en-US" sz="3200" spc="64">
                <a:solidFill>
                  <a:srgbClr val="FFFFFF"/>
                </a:solidFill>
                <a:latin typeface="Aileron Regular"/>
              </a:rPr>
              <a:t> </a:t>
            </a:r>
            <a:r>
              <a:rPr lang="en-US" sz="3200" spc="64">
                <a:solidFill>
                  <a:srgbClr val="FFFFFF"/>
                </a:solidFill>
                <a:latin typeface="Aileron Regular"/>
              </a:rPr>
              <a:t>to</a:t>
            </a:r>
            <a:r>
              <a:rPr lang="en-US" sz="3200" spc="64">
                <a:solidFill>
                  <a:srgbClr val="FFFFFF"/>
                </a:solidFill>
                <a:latin typeface="Aileron Regular"/>
              </a:rPr>
              <a:t>o</a:t>
            </a:r>
            <a:r>
              <a:rPr lang="en-US" sz="3200" spc="64">
                <a:solidFill>
                  <a:srgbClr val="FFFFFF"/>
                </a:solidFill>
                <a:latin typeface="Aileron Regular"/>
              </a:rPr>
              <a:t>ls</a:t>
            </a:r>
            <a:r>
              <a:rPr lang="en-US" sz="3200" spc="64">
                <a:solidFill>
                  <a:srgbClr val="FFFFFF"/>
                </a:solidFill>
                <a:latin typeface="Aileron Regular"/>
              </a:rPr>
              <a:t>, </a:t>
            </a:r>
            <a:r>
              <a:rPr lang="en-US" sz="3200" spc="64">
                <a:solidFill>
                  <a:srgbClr val="FFFFFF"/>
                </a:solidFill>
                <a:latin typeface="Aileron Regular"/>
              </a:rPr>
              <a:t>su</a:t>
            </a:r>
            <a:r>
              <a:rPr lang="en-US" sz="3200" spc="64">
                <a:solidFill>
                  <a:srgbClr val="FFFFFF"/>
                </a:solidFill>
                <a:latin typeface="Aileron Regular"/>
              </a:rPr>
              <a:t>c</a:t>
            </a:r>
            <a:r>
              <a:rPr lang="en-US" sz="3200" spc="64">
                <a:solidFill>
                  <a:srgbClr val="FFFFFF"/>
                </a:solidFill>
                <a:latin typeface="Aileron Regular"/>
              </a:rPr>
              <a:t>h as a jackknif</a:t>
            </a:r>
            <a:r>
              <a:rPr lang="en-US" sz="3200" spc="64">
                <a:solidFill>
                  <a:srgbClr val="FFFFFF"/>
                </a:solidFill>
                <a:latin typeface="Aileron Regular"/>
              </a:rPr>
              <a:t>e</a:t>
            </a:r>
            <a:r>
              <a:rPr lang="en-US" sz="3200" spc="64">
                <a:solidFill>
                  <a:srgbClr val="FFFFFF"/>
                </a:solidFill>
                <a:latin typeface="Aileron Regular"/>
              </a:rPr>
              <a:t>,</a:t>
            </a:r>
            <a:r>
              <a:rPr lang="en-US" sz="3200" spc="64">
                <a:solidFill>
                  <a:srgbClr val="FFFFFF"/>
                </a:solidFill>
                <a:latin typeface="Aileron Regular"/>
              </a:rPr>
              <a:t> the other food, such as wild </a:t>
            </a:r>
            <a:r>
              <a:rPr lang="en-US" sz="3200" spc="64">
                <a:solidFill>
                  <a:srgbClr val="FFFFFF"/>
                </a:solidFill>
                <a:latin typeface="Aileron Regular"/>
              </a:rPr>
              <a:t>ri</a:t>
            </a:r>
            <a:r>
              <a:rPr lang="en-US" sz="3200" spc="64">
                <a:solidFill>
                  <a:srgbClr val="FFFFFF"/>
                </a:solidFill>
                <a:latin typeface="Aileron Regular"/>
              </a:rPr>
              <a:t>ce, </a:t>
            </a:r>
            <a:r>
              <a:rPr lang="en-US" sz="3200" spc="64">
                <a:solidFill>
                  <a:srgbClr val="FFFFFF"/>
                </a:solidFill>
                <a:latin typeface="Aileron Regular"/>
              </a:rPr>
              <a:t>w</a:t>
            </a:r>
            <a:r>
              <a:rPr lang="en-US" sz="3200" spc="64">
                <a:solidFill>
                  <a:srgbClr val="FFFFFF"/>
                </a:solidFill>
                <a:latin typeface="Aileron Regular"/>
              </a:rPr>
              <a:t>er</a:t>
            </a:r>
            <a:r>
              <a:rPr lang="en-US" sz="3200" spc="64">
                <a:solidFill>
                  <a:srgbClr val="FFFFFF"/>
                </a:solidFill>
                <a:latin typeface="Aileron Regular"/>
              </a:rPr>
              <a:t>e </a:t>
            </a:r>
            <a:r>
              <a:rPr lang="en-US" sz="3200" spc="64">
                <a:solidFill>
                  <a:srgbClr val="FFFFFF"/>
                </a:solidFill>
                <a:latin typeface="Aileron Regular"/>
              </a:rPr>
              <a:t>l</a:t>
            </a:r>
            <a:r>
              <a:rPr lang="en-US" sz="3200" spc="64">
                <a:solidFill>
                  <a:srgbClr val="FFFFFF"/>
                </a:solidFill>
                <a:latin typeface="Aileron Regular"/>
              </a:rPr>
              <a:t>aid</a:t>
            </a:r>
            <a:r>
              <a:rPr lang="en-US" sz="3200" spc="64">
                <a:solidFill>
                  <a:srgbClr val="FFFFFF"/>
                </a:solidFill>
                <a:latin typeface="Aileron Regular"/>
              </a:rPr>
              <a:t> near the </a:t>
            </a:r>
            <a:r>
              <a:rPr lang="en-US" sz="3200" spc="64">
                <a:solidFill>
                  <a:srgbClr val="FFFFFF"/>
                </a:solidFill>
                <a:latin typeface="Aileron Regular"/>
              </a:rPr>
              <a:t>b</a:t>
            </a:r>
            <a:r>
              <a:rPr lang="en-US" sz="3200" spc="64">
                <a:solidFill>
                  <a:srgbClr val="FFFFFF"/>
                </a:solidFill>
                <a:latin typeface="Aileron Regular"/>
              </a:rPr>
              <a:t>o</a:t>
            </a:r>
            <a:r>
              <a:rPr lang="en-US" sz="3200" spc="64">
                <a:solidFill>
                  <a:srgbClr val="FFFFFF"/>
                </a:solidFill>
                <a:latin typeface="Aileron Regular"/>
              </a:rPr>
              <a:t>dy d</a:t>
            </a:r>
            <a:r>
              <a:rPr lang="en-US" sz="3200" spc="64">
                <a:solidFill>
                  <a:srgbClr val="FFFFFF"/>
                </a:solidFill>
                <a:latin typeface="Aileron Regular"/>
              </a:rPr>
              <a:t>u</a:t>
            </a:r>
            <a:r>
              <a:rPr lang="en-US" sz="3200" spc="64">
                <a:solidFill>
                  <a:srgbClr val="FFFFFF"/>
                </a:solidFill>
                <a:latin typeface="Aileron Regular"/>
              </a:rPr>
              <a:t>r</a:t>
            </a:r>
            <a:r>
              <a:rPr lang="en-US" sz="3200" spc="64">
                <a:solidFill>
                  <a:srgbClr val="FFFFFF"/>
                </a:solidFill>
                <a:latin typeface="Aileron Regular"/>
              </a:rPr>
              <a:t>ing the </a:t>
            </a:r>
            <a:r>
              <a:rPr lang="en-US" sz="3200" spc="64">
                <a:solidFill>
                  <a:srgbClr val="FFFFFF"/>
                </a:solidFill>
                <a:latin typeface="Aileron Regular"/>
              </a:rPr>
              <a:t>wake a</a:t>
            </a:r>
            <a:r>
              <a:rPr lang="en-US" sz="3200" spc="64">
                <a:solidFill>
                  <a:srgbClr val="FFFFFF"/>
                </a:solidFill>
                <a:latin typeface="Aileron Regular"/>
              </a:rPr>
              <a:t>nd later </a:t>
            </a:r>
            <a:r>
              <a:rPr lang="en-US" sz="3200" spc="64">
                <a:solidFill>
                  <a:srgbClr val="FFFFFF"/>
                </a:solidFill>
                <a:latin typeface="Aileron Regular"/>
              </a:rPr>
              <a:t>in</a:t>
            </a:r>
            <a:r>
              <a:rPr lang="en-US" sz="3200" spc="64">
                <a:solidFill>
                  <a:srgbClr val="FFFFFF"/>
                </a:solidFill>
                <a:latin typeface="Aileron Regular"/>
              </a:rPr>
              <a:t>te</a:t>
            </a:r>
            <a:r>
              <a:rPr lang="en-US" sz="3200" spc="64">
                <a:solidFill>
                  <a:srgbClr val="FFFFFF"/>
                </a:solidFill>
                <a:latin typeface="Aileron Regular"/>
              </a:rPr>
              <a:t>rred with it.</a:t>
            </a:r>
            <a:r>
              <a:rPr lang="en-US" sz="3200" spc="64">
                <a:solidFill>
                  <a:srgbClr val="FFFFFF"/>
                </a:solidFill>
                <a:latin typeface="Aileron Regular"/>
              </a:rPr>
              <a:t> Ne</a:t>
            </a:r>
            <a:r>
              <a:rPr lang="en-US" sz="3200" spc="64">
                <a:solidFill>
                  <a:srgbClr val="FFFFFF"/>
                </a:solidFill>
                <a:latin typeface="Aileron Regular"/>
              </a:rPr>
              <a:t>tt L</a:t>
            </a:r>
            <a:r>
              <a:rPr lang="en-US" sz="3200" spc="64">
                <a:solidFill>
                  <a:srgbClr val="FFFFFF"/>
                </a:solidFill>
                <a:latin typeface="Aileron Regular"/>
              </a:rPr>
              <a:t>ake Indians in 1947 took the </a:t>
            </a:r>
            <a:r>
              <a:rPr lang="en-US" sz="3200" spc="64">
                <a:solidFill>
                  <a:srgbClr val="FFFFFF"/>
                </a:solidFill>
                <a:latin typeface="Aileron Regular"/>
              </a:rPr>
              <a:t>firs</a:t>
            </a:r>
            <a:r>
              <a:rPr lang="en-US" sz="3200" spc="64">
                <a:solidFill>
                  <a:srgbClr val="FFFFFF"/>
                </a:solidFill>
                <a:latin typeface="Aileron Regular"/>
              </a:rPr>
              <a:t>t</a:t>
            </a:r>
            <a:r>
              <a:rPr lang="en-US" sz="3200" spc="64">
                <a:solidFill>
                  <a:srgbClr val="FFFFFF"/>
                </a:solidFill>
                <a:latin typeface="Aileron Regular"/>
              </a:rPr>
              <a:t> </a:t>
            </a:r>
            <a:r>
              <a:rPr lang="en-US" sz="3200" spc="64">
                <a:solidFill>
                  <a:srgbClr val="FFFFFF"/>
                </a:solidFill>
                <a:latin typeface="Aileron Regular"/>
              </a:rPr>
              <a:t>ri</a:t>
            </a:r>
            <a:r>
              <a:rPr lang="en-US" sz="3200" spc="64">
                <a:solidFill>
                  <a:srgbClr val="FFFFFF"/>
                </a:solidFill>
                <a:latin typeface="Aileron Regular"/>
              </a:rPr>
              <a:t>ce</a:t>
            </a:r>
            <a:r>
              <a:rPr lang="en-US" sz="3200" spc="64">
                <a:solidFill>
                  <a:srgbClr val="FFFFFF"/>
                </a:solidFill>
                <a:latin typeface="Aileron Regular"/>
              </a:rPr>
              <a:t> of </a:t>
            </a:r>
            <a:r>
              <a:rPr lang="en-US" sz="3200" spc="64">
                <a:solidFill>
                  <a:srgbClr val="FFFFFF"/>
                </a:solidFill>
                <a:latin typeface="Aileron Regular"/>
              </a:rPr>
              <a:t>the </a:t>
            </a:r>
            <a:r>
              <a:rPr lang="en-US" sz="3200" spc="64">
                <a:solidFill>
                  <a:srgbClr val="FFFFFF"/>
                </a:solidFill>
                <a:latin typeface="Aileron Regular"/>
              </a:rPr>
              <a:t>new harvest, cooked it in a small pot, an</a:t>
            </a:r>
            <a:r>
              <a:rPr lang="en-US" sz="3200" spc="64">
                <a:solidFill>
                  <a:srgbClr val="FFFFFF"/>
                </a:solidFill>
                <a:latin typeface="Aileron Regular"/>
              </a:rPr>
              <a:t>d hu</a:t>
            </a:r>
            <a:r>
              <a:rPr lang="en-US" sz="3200" spc="64">
                <a:solidFill>
                  <a:srgbClr val="FFFFFF"/>
                </a:solidFill>
                <a:latin typeface="Aileron Regular"/>
              </a:rPr>
              <a:t>n</a:t>
            </a:r>
            <a:r>
              <a:rPr lang="en-US" sz="3200" spc="64">
                <a:solidFill>
                  <a:srgbClr val="FFFFFF"/>
                </a:solidFill>
                <a:latin typeface="Aileron Regular"/>
              </a:rPr>
              <a:t>g it </a:t>
            </a:r>
            <a:r>
              <a:rPr lang="en-US" sz="3200" spc="64">
                <a:solidFill>
                  <a:srgbClr val="FFFFFF"/>
                </a:solidFill>
                <a:latin typeface="Aileron Regular"/>
              </a:rPr>
              <a:t>o</a:t>
            </a:r>
            <a:r>
              <a:rPr lang="en-US" sz="3200" spc="64">
                <a:solidFill>
                  <a:srgbClr val="FFFFFF"/>
                </a:solidFill>
                <a:latin typeface="Aileron Regular"/>
              </a:rPr>
              <a:t>n </a:t>
            </a:r>
            <a:r>
              <a:rPr lang="en-US" sz="3200" spc="64">
                <a:solidFill>
                  <a:srgbClr val="FFFFFF"/>
                </a:solidFill>
                <a:latin typeface="Aileron Regular"/>
              </a:rPr>
              <a:t>t</a:t>
            </a:r>
            <a:r>
              <a:rPr lang="en-US" sz="3200" spc="64">
                <a:solidFill>
                  <a:srgbClr val="FFFFFF"/>
                </a:solidFill>
                <a:latin typeface="Aileron Regular"/>
              </a:rPr>
              <a:t>he</a:t>
            </a:r>
            <a:r>
              <a:rPr lang="en-US" sz="3200" spc="64">
                <a:solidFill>
                  <a:srgbClr val="FFFFFF"/>
                </a:solidFill>
                <a:latin typeface="Aileron Regular"/>
              </a:rPr>
              <a:t> </a:t>
            </a:r>
            <a:r>
              <a:rPr lang="en-US" sz="3200" spc="64">
                <a:solidFill>
                  <a:srgbClr val="FFFFFF"/>
                </a:solidFill>
                <a:latin typeface="Aileron Regular"/>
              </a:rPr>
              <a:t>gravepo</a:t>
            </a:r>
            <a:r>
              <a:rPr lang="en-US" sz="3200" spc="64">
                <a:solidFill>
                  <a:srgbClr val="FFFFFF"/>
                </a:solidFill>
                <a:latin typeface="Aileron Regular"/>
              </a:rPr>
              <a:t>s</a:t>
            </a:r>
            <a:r>
              <a:rPr lang="en-US" sz="3200" spc="64">
                <a:solidFill>
                  <a:srgbClr val="FFFFFF"/>
                </a:solidFill>
                <a:latin typeface="Aileron Regular"/>
              </a:rPr>
              <a:t>t </a:t>
            </a:r>
            <a:r>
              <a:rPr lang="en-US" sz="3200" spc="64">
                <a:solidFill>
                  <a:srgbClr val="FFFFFF"/>
                </a:solidFill>
                <a:latin typeface="Aileron Regular"/>
              </a:rPr>
              <a:t>so the spirit of </a:t>
            </a:r>
            <a:r>
              <a:rPr lang="en-US" sz="3200" spc="64">
                <a:solidFill>
                  <a:srgbClr val="FFFFFF"/>
                </a:solidFill>
                <a:latin typeface="Aileron Regular"/>
              </a:rPr>
              <a:t>t</a:t>
            </a:r>
            <a:r>
              <a:rPr lang="en-US" sz="3200" spc="64">
                <a:solidFill>
                  <a:srgbClr val="FFFFFF"/>
                </a:solidFill>
                <a:latin typeface="Aileron Regular"/>
              </a:rPr>
              <a:t>h</a:t>
            </a:r>
            <a:r>
              <a:rPr lang="en-US" sz="3200" spc="64">
                <a:solidFill>
                  <a:srgbClr val="FFFFFF"/>
                </a:solidFill>
                <a:latin typeface="Aileron Regular"/>
              </a:rPr>
              <a:t>e r</a:t>
            </a:r>
            <a:r>
              <a:rPr lang="en-US" sz="3200" spc="64">
                <a:solidFill>
                  <a:srgbClr val="FFFFFF"/>
                </a:solidFill>
                <a:latin typeface="Aileron Regular"/>
              </a:rPr>
              <a:t>ice would assist </a:t>
            </a:r>
            <a:r>
              <a:rPr lang="en-US" sz="3200" spc="64">
                <a:solidFill>
                  <a:srgbClr val="FFFFFF"/>
                </a:solidFill>
                <a:latin typeface="Aileron Regular"/>
              </a:rPr>
              <a:t>th</a:t>
            </a:r>
            <a:r>
              <a:rPr lang="en-US" sz="3200" spc="64">
                <a:solidFill>
                  <a:srgbClr val="FFFFFF"/>
                </a:solidFill>
                <a:latin typeface="Aileron Regular"/>
              </a:rPr>
              <a:t>e</a:t>
            </a:r>
            <a:r>
              <a:rPr lang="en-US" sz="3200" spc="64">
                <a:solidFill>
                  <a:srgbClr val="FFFFFF"/>
                </a:solidFill>
                <a:latin typeface="Aileron Regular"/>
              </a:rPr>
              <a:t> deceas</a:t>
            </a:r>
            <a:r>
              <a:rPr lang="en-US" sz="3200" spc="64">
                <a:solidFill>
                  <a:srgbClr val="FFFFFF"/>
                </a:solidFill>
                <a:latin typeface="Aileron Regular"/>
              </a:rPr>
              <a:t>ed</a:t>
            </a:r>
            <a:r>
              <a:rPr lang="en-US" sz="3200" spc="64">
                <a:solidFill>
                  <a:srgbClr val="FFFFFF"/>
                </a:solidFill>
                <a:latin typeface="Aileron Regular"/>
              </a:rPr>
              <a:t>.</a:t>
            </a:r>
            <a:r>
              <a:rPr lang="en-US" sz="3200" spc="64">
                <a:solidFill>
                  <a:srgbClr val="FFFFFF"/>
                </a:solidFill>
                <a:latin typeface="Aileron Regular"/>
              </a:rPr>
              <a:t> </a:t>
            </a:r>
            <a:r>
              <a:rPr lang="en-US" sz="3200" spc="64">
                <a:solidFill>
                  <a:srgbClr val="FFFFFF"/>
                </a:solidFill>
                <a:latin typeface="Aileron Regular"/>
              </a:rPr>
              <a:t>Such pract</a:t>
            </a:r>
            <a:r>
              <a:rPr lang="en-US" sz="3200" spc="64">
                <a:solidFill>
                  <a:srgbClr val="FFFFFF"/>
                </a:solidFill>
                <a:latin typeface="Aileron Regular"/>
              </a:rPr>
              <a:t>ic</a:t>
            </a:r>
            <a:r>
              <a:rPr lang="en-US" sz="3200" spc="64">
                <a:solidFill>
                  <a:srgbClr val="FFFFFF"/>
                </a:solidFill>
                <a:latin typeface="Aileron Regular"/>
              </a:rPr>
              <a:t>es</a:t>
            </a:r>
            <a:r>
              <a:rPr lang="en-US" sz="3200" spc="64">
                <a:solidFill>
                  <a:srgbClr val="FFFFFF"/>
                </a:solidFill>
                <a:latin typeface="Aileron Regular"/>
              </a:rPr>
              <a:t> are ancient; rice grains have </a:t>
            </a:r>
            <a:r>
              <a:rPr lang="en-US" sz="3200" spc="64">
                <a:solidFill>
                  <a:srgbClr val="FFFFFF"/>
                </a:solidFill>
                <a:latin typeface="Aileron Regular"/>
              </a:rPr>
              <a:t>been rec</a:t>
            </a:r>
            <a:r>
              <a:rPr lang="en-US" sz="3200" spc="64">
                <a:solidFill>
                  <a:srgbClr val="FFFFFF"/>
                </a:solidFill>
                <a:latin typeface="Aileron Regular"/>
              </a:rPr>
              <a:t>o</a:t>
            </a:r>
            <a:r>
              <a:rPr lang="en-US" sz="3200" spc="64">
                <a:solidFill>
                  <a:srgbClr val="FFFFFF"/>
                </a:solidFill>
                <a:latin typeface="Aileron Regular"/>
              </a:rPr>
              <a:t>vere</a:t>
            </a:r>
            <a:r>
              <a:rPr lang="en-US" sz="3200" spc="64">
                <a:solidFill>
                  <a:srgbClr val="FFFFFF"/>
                </a:solidFill>
                <a:latin typeface="Aileron Regular"/>
              </a:rPr>
              <a:t>d as part of a</a:t>
            </a:r>
            <a:r>
              <a:rPr lang="en-US" sz="3200" spc="64">
                <a:solidFill>
                  <a:srgbClr val="FFFFFF"/>
                </a:solidFill>
                <a:latin typeface="Aileron Regular"/>
              </a:rPr>
              <a:t> mor</a:t>
            </a:r>
            <a:r>
              <a:rPr lang="en-US" sz="3200" spc="64">
                <a:solidFill>
                  <a:srgbClr val="FFFFFF"/>
                </a:solidFill>
                <a:latin typeface="Aileron Regular"/>
              </a:rPr>
              <a:t>t</a:t>
            </a:r>
            <a:r>
              <a:rPr lang="en-US" sz="3200" spc="64">
                <a:solidFill>
                  <a:srgbClr val="FFFFFF"/>
                </a:solidFill>
                <a:latin typeface="Aileron Regular"/>
              </a:rPr>
              <a:t>u</a:t>
            </a:r>
            <a:r>
              <a:rPr lang="en-US" sz="3200" spc="64">
                <a:solidFill>
                  <a:srgbClr val="FFFFFF"/>
                </a:solidFill>
                <a:latin typeface="Aileron Regular"/>
              </a:rPr>
              <a:t>ary offering i</a:t>
            </a:r>
            <a:r>
              <a:rPr lang="en-US" sz="3200" spc="64">
                <a:solidFill>
                  <a:srgbClr val="FFFFFF"/>
                </a:solidFill>
                <a:latin typeface="Aileron Regular"/>
              </a:rPr>
              <a:t>n</a:t>
            </a:r>
            <a:r>
              <a:rPr lang="en-US" sz="3200" spc="64">
                <a:solidFill>
                  <a:srgbClr val="FFFFFF"/>
                </a:solidFill>
                <a:latin typeface="Aileron Regular"/>
              </a:rPr>
              <a:t> </a:t>
            </a:r>
            <a:r>
              <a:rPr lang="en-US" sz="3200" spc="64">
                <a:solidFill>
                  <a:srgbClr val="FFFFFF"/>
                </a:solidFill>
                <a:latin typeface="Aileron Regular"/>
              </a:rPr>
              <a:t>Mi</a:t>
            </a:r>
            <a:r>
              <a:rPr lang="en-US" sz="3200" spc="64">
                <a:solidFill>
                  <a:srgbClr val="FFFFFF"/>
                </a:solidFill>
                <a:latin typeface="Aileron Regular"/>
              </a:rPr>
              <a:t>ch</a:t>
            </a:r>
            <a:r>
              <a:rPr lang="en-US" sz="3200" spc="64">
                <a:solidFill>
                  <a:srgbClr val="FFFFFF"/>
                </a:solidFill>
                <a:latin typeface="Aileron Regular"/>
              </a:rPr>
              <a:t>ig</a:t>
            </a:r>
            <a:r>
              <a:rPr lang="en-US" sz="3200" spc="64">
                <a:solidFill>
                  <a:srgbClr val="FFFFFF"/>
                </a:solidFill>
                <a:latin typeface="Aileron Regular"/>
              </a:rPr>
              <a:t>a</a:t>
            </a:r>
            <a:r>
              <a:rPr lang="en-US" sz="3200" spc="64">
                <a:solidFill>
                  <a:srgbClr val="FFFFFF"/>
                </a:solidFill>
                <a:latin typeface="Aileron Regular"/>
              </a:rPr>
              <a:t>n, </a:t>
            </a:r>
            <a:r>
              <a:rPr lang="en-US" sz="3200" spc="64">
                <a:solidFill>
                  <a:srgbClr val="7DE2F4"/>
                </a:solidFill>
                <a:latin typeface="Aileron Regular Bold"/>
              </a:rPr>
              <a:t>d</a:t>
            </a:r>
            <a:r>
              <a:rPr lang="en-US" sz="3200" spc="64">
                <a:solidFill>
                  <a:srgbClr val="7DE2F4"/>
                </a:solidFill>
                <a:latin typeface="Aileron Regular Bold"/>
              </a:rPr>
              <a:t>ated </a:t>
            </a:r>
            <a:r>
              <a:rPr lang="en-US" sz="3200" spc="64">
                <a:solidFill>
                  <a:srgbClr val="7DE2F4"/>
                </a:solidFill>
                <a:latin typeface="Aileron Regular Bold"/>
              </a:rPr>
              <a:t>by arc</a:t>
            </a:r>
            <a:r>
              <a:rPr lang="en-US" sz="3200" spc="64">
                <a:solidFill>
                  <a:srgbClr val="7DE2F4"/>
                </a:solidFill>
                <a:latin typeface="Aileron Regular Bold"/>
              </a:rPr>
              <a:t>h</a:t>
            </a:r>
            <a:r>
              <a:rPr lang="en-US" sz="3200" spc="64">
                <a:solidFill>
                  <a:srgbClr val="7DE2F4"/>
                </a:solidFill>
                <a:latin typeface="Aileron Regular Bold"/>
              </a:rPr>
              <a:t>a</a:t>
            </a:r>
            <a:r>
              <a:rPr lang="en-US" sz="3200" spc="64">
                <a:solidFill>
                  <a:srgbClr val="7DE2F4"/>
                </a:solidFill>
                <a:latin typeface="Aileron Regular Bold"/>
              </a:rPr>
              <a:t>e</a:t>
            </a:r>
            <a:r>
              <a:rPr lang="en-US" sz="3200" spc="64">
                <a:solidFill>
                  <a:srgbClr val="7DE2F4"/>
                </a:solidFill>
                <a:latin typeface="Aileron Regular Bold"/>
              </a:rPr>
              <a:t>ologists at</a:t>
            </a:r>
            <a:r>
              <a:rPr lang="en-US" sz="3200" spc="64">
                <a:solidFill>
                  <a:srgbClr val="7DE2F4"/>
                </a:solidFill>
                <a:latin typeface="Aileron Regular Bold"/>
              </a:rPr>
              <a:t> </a:t>
            </a:r>
            <a:r>
              <a:rPr lang="en-US" sz="3200" spc="64">
                <a:solidFill>
                  <a:srgbClr val="7DE2F4"/>
                </a:solidFill>
                <a:latin typeface="Aileron Regular Bold"/>
              </a:rPr>
              <a:t>400–600 B.C </a:t>
            </a:r>
            <a:r>
              <a:rPr lang="en-US" sz="3200" spc="64">
                <a:solidFill>
                  <a:srgbClr val="FFFFFF"/>
                </a:solidFill>
                <a:latin typeface="Aileron Regular"/>
              </a:rPr>
              <a:t>(V</a:t>
            </a:r>
            <a:r>
              <a:rPr lang="en-US" sz="3200" spc="64">
                <a:solidFill>
                  <a:srgbClr val="FFFFFF"/>
                </a:solidFill>
                <a:latin typeface="Aileron Regular"/>
              </a:rPr>
              <a:t>ennum 1988: 76).</a:t>
            </a:r>
          </a:p>
        </p:txBody>
      </p:sp>
      <p:sp>
        <p:nvSpPr>
          <p:cNvPr name="AutoShape 3" id="3"/>
          <p:cNvSpPr/>
          <p:nvPr/>
        </p:nvSpPr>
        <p:spPr>
          <a:xfrm rot="0">
            <a:off x="0" y="0"/>
            <a:ext cx="18288000" cy="2601203"/>
          </a:xfrm>
          <a:prstGeom prst="rect">
            <a:avLst/>
          </a:prstGeom>
          <a:solidFill>
            <a:srgbClr val="FFFFFF"/>
          </a:solidFill>
        </p:spPr>
      </p:sp>
      <p:sp>
        <p:nvSpPr>
          <p:cNvPr name="TextBox 4" id="4"/>
          <p:cNvSpPr txBox="true"/>
          <p:nvPr/>
        </p:nvSpPr>
        <p:spPr>
          <a:xfrm rot="0">
            <a:off x="504919" y="428091"/>
            <a:ext cx="3676022" cy="1716445"/>
          </a:xfrm>
          <a:prstGeom prst="rect">
            <a:avLst/>
          </a:prstGeom>
        </p:spPr>
        <p:txBody>
          <a:bodyPr anchor="t" rtlCol="false" tIns="0" lIns="0" bIns="0" rIns="0">
            <a:spAutoFit/>
          </a:bodyPr>
          <a:lstStyle/>
          <a:p>
            <a:pPr>
              <a:lnSpc>
                <a:spcPts val="6720"/>
              </a:lnSpc>
            </a:pPr>
            <a:r>
              <a:rPr lang="en-US" sz="5600" spc="112">
                <a:solidFill>
                  <a:srgbClr val="BD4E09"/>
                </a:solidFill>
                <a:latin typeface="Aileron Regular Bold"/>
              </a:rPr>
              <a:t>SAMPLE ANALYSIS</a:t>
            </a:r>
          </a:p>
        </p:txBody>
      </p:sp>
      <p:sp>
        <p:nvSpPr>
          <p:cNvPr name="TextBox 5" id="5"/>
          <p:cNvSpPr txBox="true"/>
          <p:nvPr/>
        </p:nvSpPr>
        <p:spPr>
          <a:xfrm rot="0">
            <a:off x="4911889" y="507010"/>
            <a:ext cx="12347411" cy="1636384"/>
          </a:xfrm>
          <a:prstGeom prst="rect">
            <a:avLst/>
          </a:prstGeom>
        </p:spPr>
        <p:txBody>
          <a:bodyPr anchor="t" rtlCol="false" tIns="0" lIns="0" bIns="0" rIns="0">
            <a:spAutoFit/>
          </a:bodyPr>
          <a:lstStyle/>
          <a:p>
            <a:pPr>
              <a:lnSpc>
                <a:spcPts val="4479"/>
              </a:lnSpc>
            </a:pPr>
            <a:r>
              <a:rPr lang="en-US" sz="3199">
                <a:solidFill>
                  <a:srgbClr val="BD4E09"/>
                </a:solidFill>
                <a:latin typeface="Aileron Regular"/>
              </a:rPr>
              <a:t>Vennum looks at the role wild rice played and continues to play in the life of the Ojibway people. Archaeological evidence is presented showing that the practice of rice as a mortuary offering is ancient.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BD4E09"/>
          </a:solidFill>
        </p:spPr>
      </p:sp>
      <p:pic>
        <p:nvPicPr>
          <p:cNvPr name="Picture 3" id="3"/>
          <p:cNvPicPr>
            <a:picLocks noChangeAspect="true"/>
          </p:cNvPicPr>
          <p:nvPr/>
        </p:nvPicPr>
        <p:blipFill>
          <a:blip r:embed="rId2"/>
          <a:srcRect l="0" t="15539" r="0" b="0"/>
          <a:stretch>
            <a:fillRect/>
          </a:stretch>
        </p:blipFill>
        <p:spPr>
          <a:xfrm flipH="false" flipV="false" rot="0">
            <a:off x="1028700" y="2155666"/>
            <a:ext cx="16180495" cy="8131334"/>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Buffalohead (1983: 244)</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a:rPr>
              <a:t> </a:t>
            </a:r>
            <a:r>
              <a:rPr lang="en-US" sz="3199">
                <a:solidFill>
                  <a:srgbClr val="7DE2F4"/>
                </a:solidFill>
                <a:latin typeface="Aileron Regular Bold"/>
              </a:rPr>
              <a:t>cultural anthropology</a:t>
            </a:r>
            <a:r>
              <a:rPr lang="en-US" sz="3199">
                <a:solidFill>
                  <a:srgbClr val="FFFFFF"/>
                </a:solidFill>
                <a:latin typeface="Aileron Regular"/>
              </a:rPr>
              <a:t> about the society. Note that </a:t>
            </a:r>
            <a:r>
              <a:rPr lang="en-US" sz="3199">
                <a:solidFill>
                  <a:srgbClr val="7DE2F4"/>
                </a:solidFill>
                <a:latin typeface="Aileron Regular Bold"/>
              </a:rPr>
              <a:t>gender</a:t>
            </a:r>
            <a:r>
              <a:rPr lang="en-US" sz="3199">
                <a:solidFill>
                  <a:srgbClr val="FFFFFF"/>
                </a:solidFill>
                <a:latin typeface="Aileron Regular"/>
              </a:rPr>
              <a:t> is the topic explored.</a:t>
            </a:r>
          </a:p>
        </p:txBody>
      </p:sp>
    </p:spTree>
  </p:cSld>
  <p:clrMapOvr>
    <a:masterClrMapping/>
  </p:clrMapOvr>
</p:sld>
</file>

<file path=ppt/slides/slide23.xml><?xml version="1.0" encoding="utf-8"?>
<p:sld xmlns:p="http://schemas.openxmlformats.org/presentationml/2006/main" xmlns:a="http://schemas.openxmlformats.org/drawingml/2006/main">
  <p:cSld>
    <p:bg>
      <p:bgPr>
        <a:solidFill>
          <a:srgbClr val="BD4E09"/>
        </a:solidFill>
      </p:bgPr>
    </p:bg>
    <p:spTree>
      <p:nvGrpSpPr>
        <p:cNvPr id="1" name=""/>
        <p:cNvGrpSpPr/>
        <p:nvPr/>
      </p:nvGrpSpPr>
      <p:grpSpPr>
        <a:xfrm>
          <a:off x="0" y="0"/>
          <a:ext cx="0" cy="0"/>
          <a:chOff x="0" y="0"/>
          <a:chExt cx="0" cy="0"/>
        </a:xfrm>
      </p:grpSpPr>
      <p:sp>
        <p:nvSpPr>
          <p:cNvPr name="TextBox 2" id="2"/>
          <p:cNvSpPr txBox="true"/>
          <p:nvPr/>
        </p:nvSpPr>
        <p:spPr>
          <a:xfrm rot="0">
            <a:off x="1028700" y="2920358"/>
            <a:ext cx="16230600" cy="6717665"/>
          </a:xfrm>
          <a:prstGeom prst="rect">
            <a:avLst/>
          </a:prstGeom>
        </p:spPr>
        <p:txBody>
          <a:bodyPr anchor="t" rtlCol="false" tIns="0" lIns="0" bIns="0" rIns="0">
            <a:spAutoFit/>
          </a:bodyPr>
          <a:lstStyle/>
          <a:p>
            <a:pPr algn="ctr">
              <a:lnSpc>
                <a:spcPts val="3520"/>
              </a:lnSpc>
            </a:pPr>
            <a:r>
              <a:rPr lang="en-US" sz="3200" spc="64">
                <a:solidFill>
                  <a:srgbClr val="7DE2F4"/>
                </a:solidFill>
                <a:latin typeface="Aileron Regular Bold"/>
              </a:rPr>
              <a:t>CULTURAL ANTHROPOLOGY</a:t>
            </a:r>
          </a:p>
          <a:p>
            <a:pPr algn="ctr">
              <a:lnSpc>
                <a:spcPts val="3520"/>
              </a:lnSpc>
            </a:pPr>
          </a:p>
          <a:p>
            <a:pPr>
              <a:lnSpc>
                <a:spcPts val="3520"/>
              </a:lnSpc>
            </a:pPr>
            <a:r>
              <a:rPr lang="en-US" sz="3200" spc="64">
                <a:solidFill>
                  <a:srgbClr val="FFFFFF"/>
                </a:solidFill>
                <a:latin typeface="Aileron Regular"/>
              </a:rPr>
              <a:t>IN</a:t>
            </a:r>
            <a:r>
              <a:rPr lang="en-US" sz="3200" spc="64">
                <a:solidFill>
                  <a:srgbClr val="FFFFFF"/>
                </a:solidFill>
                <a:latin typeface="Aileron Regular"/>
              </a:rPr>
              <a:t> EXPL</a:t>
            </a:r>
            <a:r>
              <a:rPr lang="en-US" sz="3200" spc="64">
                <a:solidFill>
                  <a:srgbClr val="FFFFFF"/>
                </a:solidFill>
                <a:latin typeface="Aileron Regular"/>
              </a:rPr>
              <a:t>ORING women's</a:t>
            </a:r>
            <a:r>
              <a:rPr lang="en-US" sz="3200" spc="64">
                <a:solidFill>
                  <a:srgbClr val="FFFFFF"/>
                </a:solidFill>
                <a:latin typeface="Aileron Regular"/>
              </a:rPr>
              <a:t> st</a:t>
            </a:r>
            <a:r>
              <a:rPr lang="en-US" sz="3200" spc="64">
                <a:solidFill>
                  <a:srgbClr val="FFFFFF"/>
                </a:solidFill>
                <a:latin typeface="Aileron Regular"/>
              </a:rPr>
              <a:t>a</a:t>
            </a:r>
            <a:r>
              <a:rPr lang="en-US" sz="3200" spc="64">
                <a:solidFill>
                  <a:srgbClr val="FFFFFF"/>
                </a:solidFill>
                <a:latin typeface="Aileron Regular"/>
              </a:rPr>
              <a:t>tus in hu</a:t>
            </a:r>
            <a:r>
              <a:rPr lang="en-US" sz="3200" spc="64">
                <a:solidFill>
                  <a:srgbClr val="FFFFFF"/>
                </a:solidFill>
                <a:latin typeface="Aileron Regular"/>
              </a:rPr>
              <a:t>nt</a:t>
            </a:r>
            <a:r>
              <a:rPr lang="en-US" sz="3200" spc="64">
                <a:solidFill>
                  <a:srgbClr val="FFFFFF"/>
                </a:solidFill>
                <a:latin typeface="Aileron Regular"/>
              </a:rPr>
              <a:t>ing </a:t>
            </a:r>
            <a:r>
              <a:rPr lang="en-US" sz="3200" spc="64">
                <a:solidFill>
                  <a:srgbClr val="FFFFFF"/>
                </a:solidFill>
                <a:latin typeface="Aileron Regular"/>
              </a:rPr>
              <a:t>soc</a:t>
            </a:r>
            <a:r>
              <a:rPr lang="en-US" sz="3200" spc="64">
                <a:solidFill>
                  <a:srgbClr val="FFFFFF"/>
                </a:solidFill>
                <a:latin typeface="Aileron Regular"/>
              </a:rPr>
              <a:t>iet</a:t>
            </a:r>
            <a:r>
              <a:rPr lang="en-US" sz="3200" spc="64">
                <a:solidFill>
                  <a:srgbClr val="FFFFFF"/>
                </a:solidFill>
                <a:latin typeface="Aileron Regular"/>
              </a:rPr>
              <a:t>ies</a:t>
            </a:r>
            <a:r>
              <a:rPr lang="en-US" sz="3200" spc="64">
                <a:solidFill>
                  <a:srgbClr val="FFFFFF"/>
                </a:solidFill>
                <a:latin typeface="Aileron Regular"/>
              </a:rPr>
              <a:t> beyond f</a:t>
            </a:r>
            <a:r>
              <a:rPr lang="en-US" sz="3200" spc="64">
                <a:solidFill>
                  <a:srgbClr val="FFFFFF"/>
                </a:solidFill>
                <a:latin typeface="Aileron Regular"/>
              </a:rPr>
              <a:t>le</a:t>
            </a:r>
            <a:r>
              <a:rPr lang="en-US" sz="3200" spc="64">
                <a:solidFill>
                  <a:srgbClr val="FFFFFF"/>
                </a:solidFill>
                <a:latin typeface="Aileron Regular"/>
              </a:rPr>
              <a:t>e</a:t>
            </a:r>
            <a:r>
              <a:rPr lang="en-US" sz="3200" spc="64">
                <a:solidFill>
                  <a:srgbClr val="FFFFFF"/>
                </a:solidFill>
                <a:latin typeface="Aileron Regular"/>
              </a:rPr>
              <a:t>ti</a:t>
            </a:r>
            <a:r>
              <a:rPr lang="en-US" sz="3200" spc="64">
                <a:solidFill>
                  <a:srgbClr val="FFFFFF"/>
                </a:solidFill>
                <a:latin typeface="Aileron Regular"/>
              </a:rPr>
              <a:t>n</a:t>
            </a:r>
            <a:r>
              <a:rPr lang="en-US" sz="3200" spc="64">
                <a:solidFill>
                  <a:srgbClr val="FFFFFF"/>
                </a:solidFill>
                <a:latin typeface="Aileron Regular"/>
              </a:rPr>
              <a:t>g </a:t>
            </a:r>
            <a:r>
              <a:rPr lang="en-US" sz="3200" spc="64">
                <a:solidFill>
                  <a:srgbClr val="FFFFFF"/>
                </a:solidFill>
                <a:latin typeface="Aileron Regular"/>
              </a:rPr>
              <a:t>i</a:t>
            </a:r>
            <a:r>
              <a:rPr lang="en-US" sz="3200" spc="64">
                <a:solidFill>
                  <a:srgbClr val="FFFFFF"/>
                </a:solidFill>
                <a:latin typeface="Aileron Regular"/>
              </a:rPr>
              <a:t>m</a:t>
            </a:r>
            <a:r>
              <a:rPr lang="en-US" sz="3200" spc="64">
                <a:solidFill>
                  <a:srgbClr val="FFFFFF"/>
                </a:solidFill>
                <a:latin typeface="Aileron Regular"/>
              </a:rPr>
              <a:t>p</a:t>
            </a:r>
            <a:r>
              <a:rPr lang="en-US" sz="3200" spc="64">
                <a:solidFill>
                  <a:srgbClr val="FFFFFF"/>
                </a:solidFill>
                <a:latin typeface="Aileron Regular"/>
              </a:rPr>
              <a:t>res</a:t>
            </a:r>
            <a:r>
              <a:rPr lang="en-US" sz="3200" spc="64">
                <a:solidFill>
                  <a:srgbClr val="FFFFFF"/>
                </a:solidFill>
                <a:latin typeface="Aileron Regular"/>
              </a:rPr>
              <a:t>s</a:t>
            </a:r>
            <a:r>
              <a:rPr lang="en-US" sz="3200" spc="64">
                <a:solidFill>
                  <a:srgbClr val="FFFFFF"/>
                </a:solidFill>
                <a:latin typeface="Aileron Regular"/>
              </a:rPr>
              <a:t>ions </a:t>
            </a:r>
            <a:r>
              <a:rPr lang="en-US" sz="3200" spc="64">
                <a:solidFill>
                  <a:srgbClr val="FFFFFF"/>
                </a:solidFill>
                <a:latin typeface="Aileron Regular"/>
              </a:rPr>
              <a:t>and commonly</a:t>
            </a:r>
            <a:r>
              <a:rPr lang="en-US" sz="3200" spc="64">
                <a:solidFill>
                  <a:srgbClr val="FFFFFF"/>
                </a:solidFill>
                <a:latin typeface="Aileron Regular"/>
              </a:rPr>
              <a:t> ac</a:t>
            </a:r>
            <a:r>
              <a:rPr lang="en-US" sz="3200" spc="64">
                <a:solidFill>
                  <a:srgbClr val="FFFFFF"/>
                </a:solidFill>
                <a:latin typeface="Aileron Regular"/>
              </a:rPr>
              <a:t>cepted</a:t>
            </a:r>
            <a:r>
              <a:rPr lang="en-US" sz="3200" spc="64">
                <a:solidFill>
                  <a:srgbClr val="FFFFFF"/>
                </a:solidFill>
                <a:latin typeface="Aileron Regular"/>
              </a:rPr>
              <a:t> st</a:t>
            </a:r>
            <a:r>
              <a:rPr lang="en-US" sz="3200" spc="64">
                <a:solidFill>
                  <a:srgbClr val="FFFFFF"/>
                </a:solidFill>
                <a:latin typeface="Aileron Regular"/>
              </a:rPr>
              <a:t>ereotypes,</a:t>
            </a:r>
            <a:r>
              <a:rPr lang="en-US" sz="3200" spc="64">
                <a:solidFill>
                  <a:srgbClr val="FFFFFF"/>
                </a:solidFill>
                <a:latin typeface="Aileron Regular"/>
              </a:rPr>
              <a:t> a new image of </a:t>
            </a:r>
            <a:r>
              <a:rPr lang="en-US" sz="3200" spc="64">
                <a:solidFill>
                  <a:srgbClr val="FFFFFF"/>
                </a:solidFill>
                <a:latin typeface="Aileron Regular"/>
              </a:rPr>
              <a:t>Ojibw</a:t>
            </a:r>
            <a:r>
              <a:rPr lang="en-US" sz="3200" spc="64">
                <a:solidFill>
                  <a:srgbClr val="FFFFFF"/>
                </a:solidFill>
                <a:latin typeface="Aileron Regular"/>
              </a:rPr>
              <a:t>ay women</a:t>
            </a:r>
            <a:r>
              <a:rPr lang="en-US" sz="3200" spc="64">
                <a:solidFill>
                  <a:srgbClr val="FFFFFF"/>
                </a:solidFill>
                <a:latin typeface="Aileron Regular"/>
              </a:rPr>
              <a:t> begin</a:t>
            </a:r>
            <a:r>
              <a:rPr lang="en-US" sz="3200" spc="64">
                <a:solidFill>
                  <a:srgbClr val="FFFFFF"/>
                </a:solidFill>
                <a:latin typeface="Aileron Regular"/>
              </a:rPr>
              <a:t>s to eme</a:t>
            </a:r>
            <a:r>
              <a:rPr lang="en-US" sz="3200" spc="64">
                <a:solidFill>
                  <a:srgbClr val="FFFFFF"/>
                </a:solidFill>
                <a:latin typeface="Aileron Regular"/>
              </a:rPr>
              <a:t>rge. This image speaks of</a:t>
            </a:r>
            <a:r>
              <a:rPr lang="en-US" sz="3200" spc="64">
                <a:solidFill>
                  <a:srgbClr val="FFFFFF"/>
                </a:solidFill>
                <a:latin typeface="Aileron Regular"/>
              </a:rPr>
              <a:t> </a:t>
            </a:r>
            <a:r>
              <a:rPr lang="en-US" sz="3200" spc="64">
                <a:solidFill>
                  <a:srgbClr val="FFFFFF"/>
                </a:solidFill>
                <a:latin typeface="Aileron Regular"/>
              </a:rPr>
              <a:t>dynam</a:t>
            </a:r>
            <a:r>
              <a:rPr lang="en-US" sz="3200" spc="64">
                <a:solidFill>
                  <a:srgbClr val="FFFFFF"/>
                </a:solidFill>
                <a:latin typeface="Aileron Regular"/>
              </a:rPr>
              <a:t>ic </a:t>
            </a:r>
            <a:r>
              <a:rPr lang="en-US" sz="3200" spc="64">
                <a:solidFill>
                  <a:srgbClr val="FFFFFF"/>
                </a:solidFill>
                <a:latin typeface="Aileron Regular"/>
              </a:rPr>
              <a:t>and</a:t>
            </a:r>
            <a:r>
              <a:rPr lang="en-US" sz="3200" spc="64">
                <a:solidFill>
                  <a:srgbClr val="FFFFFF"/>
                </a:solidFill>
                <a:latin typeface="Aileron Regular"/>
              </a:rPr>
              <a:t> </a:t>
            </a:r>
            <a:r>
              <a:rPr lang="en-US" sz="3200" spc="64">
                <a:solidFill>
                  <a:srgbClr val="FFFFFF"/>
                </a:solidFill>
                <a:latin typeface="Aileron Regular"/>
              </a:rPr>
              <a:t>res</a:t>
            </a:r>
            <a:r>
              <a:rPr lang="en-US" sz="3200" spc="64">
                <a:solidFill>
                  <a:srgbClr val="FFFFFF"/>
                </a:solidFill>
                <a:latin typeface="Aileron Regular"/>
              </a:rPr>
              <a:t>ou</a:t>
            </a:r>
            <a:r>
              <a:rPr lang="en-US" sz="3200" spc="64">
                <a:solidFill>
                  <a:srgbClr val="FFFFFF"/>
                </a:solidFill>
                <a:latin typeface="Aileron Regular"/>
              </a:rPr>
              <a:t>rceful women whose</a:t>
            </a:r>
            <a:r>
              <a:rPr lang="en-US" sz="3200" spc="64">
                <a:solidFill>
                  <a:srgbClr val="FFFFFF"/>
                </a:solidFill>
                <a:latin typeface="Aileron Regular"/>
              </a:rPr>
              <a:t> contr</a:t>
            </a:r>
            <a:r>
              <a:rPr lang="en-US" sz="3200" spc="64">
                <a:solidFill>
                  <a:srgbClr val="FFFFFF"/>
                </a:solidFill>
                <a:latin typeface="Aileron Regular"/>
              </a:rPr>
              <a:t>ibu</a:t>
            </a:r>
            <a:r>
              <a:rPr lang="en-US" sz="3200" spc="64">
                <a:solidFill>
                  <a:srgbClr val="FFFFFF"/>
                </a:solidFill>
                <a:latin typeface="Aileron Regular"/>
              </a:rPr>
              <a:t>t</a:t>
            </a:r>
            <a:r>
              <a:rPr lang="en-US" sz="3200" spc="64">
                <a:solidFill>
                  <a:srgbClr val="FFFFFF"/>
                </a:solidFill>
                <a:latin typeface="Aileron Regular"/>
              </a:rPr>
              <a:t>i</a:t>
            </a:r>
            <a:r>
              <a:rPr lang="en-US" sz="3200" spc="64">
                <a:solidFill>
                  <a:srgbClr val="FFFFFF"/>
                </a:solidFill>
                <a:latin typeface="Aileron Regular"/>
              </a:rPr>
              <a:t>ons e</a:t>
            </a:r>
            <a:r>
              <a:rPr lang="en-US" sz="3200" spc="64">
                <a:solidFill>
                  <a:srgbClr val="FFFFFF"/>
                </a:solidFill>
                <a:latin typeface="Aileron Regular"/>
              </a:rPr>
              <a:t>ncomp</a:t>
            </a:r>
            <a:r>
              <a:rPr lang="en-US" sz="3200" spc="64">
                <a:solidFill>
                  <a:srgbClr val="FFFFFF"/>
                </a:solidFill>
                <a:latin typeface="Aileron Regular"/>
              </a:rPr>
              <a:t>assed tradi</a:t>
            </a:r>
            <a:r>
              <a:rPr lang="en-US" sz="3200" spc="64">
                <a:solidFill>
                  <a:srgbClr val="FFFFFF"/>
                </a:solidFill>
                <a:latin typeface="Aileron Regular"/>
              </a:rPr>
              <a:t>tionally</a:t>
            </a:r>
            <a:r>
              <a:rPr lang="en-US" sz="3200" spc="64">
                <a:solidFill>
                  <a:srgbClr val="FFFFFF"/>
                </a:solidFill>
                <a:latin typeface="Aileron Regular"/>
              </a:rPr>
              <a:t> </a:t>
            </a:r>
            <a:r>
              <a:rPr lang="en-US" sz="3200" spc="64">
                <a:solidFill>
                  <a:srgbClr val="FFFFFF"/>
                </a:solidFill>
                <a:latin typeface="Aileron Regular"/>
              </a:rPr>
              <a:t>d</a:t>
            </a:r>
            <a:r>
              <a:rPr lang="en-US" sz="3200" spc="64">
                <a:solidFill>
                  <a:srgbClr val="FFFFFF"/>
                </a:solidFill>
                <a:latin typeface="Aileron Regular"/>
              </a:rPr>
              <a:t>e</a:t>
            </a:r>
            <a:r>
              <a:rPr lang="en-US" sz="3200" spc="64">
                <a:solidFill>
                  <a:srgbClr val="FFFFFF"/>
                </a:solidFill>
                <a:latin typeface="Aileron Regular"/>
              </a:rPr>
              <a:t>fin</a:t>
            </a:r>
            <a:r>
              <a:rPr lang="en-US" sz="3200" spc="64">
                <a:solidFill>
                  <a:srgbClr val="FFFFFF"/>
                </a:solidFill>
                <a:latin typeface="Aileron Regular"/>
              </a:rPr>
              <a:t>e</a:t>
            </a:r>
            <a:r>
              <a:rPr lang="en-US" sz="3200" spc="64">
                <a:solidFill>
                  <a:srgbClr val="FFFFFF"/>
                </a:solidFill>
                <a:latin typeface="Aileron Regular"/>
              </a:rPr>
              <a:t>d</a:t>
            </a:r>
            <a:r>
              <a:rPr lang="en-US" sz="3200" spc="64">
                <a:solidFill>
                  <a:srgbClr val="FFFFFF"/>
                </a:solidFill>
                <a:latin typeface="Aileron Regular"/>
              </a:rPr>
              <a:t> fem</a:t>
            </a:r>
            <a:r>
              <a:rPr lang="en-US" sz="3200" spc="64">
                <a:solidFill>
                  <a:srgbClr val="FFFFFF"/>
                </a:solidFill>
                <a:latin typeface="Aileron Regular"/>
              </a:rPr>
              <a:t>ale</a:t>
            </a:r>
            <a:r>
              <a:rPr lang="en-US" sz="3200" spc="64">
                <a:solidFill>
                  <a:srgbClr val="FFFFFF"/>
                </a:solidFill>
                <a:latin typeface="Aileron Regular"/>
              </a:rPr>
              <a:t> roles </a:t>
            </a:r>
            <a:r>
              <a:rPr lang="en-US" sz="3200" spc="64">
                <a:solidFill>
                  <a:srgbClr val="FFFFFF"/>
                </a:solidFill>
                <a:latin typeface="Aileron Regular"/>
              </a:rPr>
              <a:t>and</a:t>
            </a:r>
            <a:r>
              <a:rPr lang="en-US" sz="3200" spc="64">
                <a:solidFill>
                  <a:srgbClr val="FFFFFF"/>
                </a:solidFill>
                <a:latin typeface="Aileron Regular"/>
              </a:rPr>
              <a:t> re</a:t>
            </a:r>
            <a:r>
              <a:rPr lang="en-US" sz="3200" spc="64">
                <a:solidFill>
                  <a:srgbClr val="FFFFFF"/>
                </a:solidFill>
                <a:latin typeface="Aileron Regular"/>
              </a:rPr>
              <a:t>ac</a:t>
            </a:r>
            <a:r>
              <a:rPr lang="en-US" sz="3200" spc="64">
                <a:solidFill>
                  <a:srgbClr val="FFFFFF"/>
                </a:solidFill>
                <a:latin typeface="Aileron Regular"/>
              </a:rPr>
              <a:t>hed b</a:t>
            </a:r>
            <a:r>
              <a:rPr lang="en-US" sz="3200" spc="64">
                <a:solidFill>
                  <a:srgbClr val="FFFFFF"/>
                </a:solidFill>
                <a:latin typeface="Aileron Regular"/>
              </a:rPr>
              <a:t>eyond</a:t>
            </a:r>
            <a:r>
              <a:rPr lang="en-US" sz="3200" spc="64">
                <a:solidFill>
                  <a:srgbClr val="FFFFFF"/>
                </a:solidFill>
                <a:latin typeface="Aileron Regular"/>
              </a:rPr>
              <a:t> them </a:t>
            </a:r>
            <a:r>
              <a:rPr lang="en-US" sz="3200" spc="64">
                <a:solidFill>
                  <a:srgbClr val="FFFFFF"/>
                </a:solidFill>
                <a:latin typeface="Aileron Regular"/>
              </a:rPr>
              <a:t>into nearly every f</a:t>
            </a:r>
            <a:r>
              <a:rPr lang="en-US" sz="3200" spc="64">
                <a:solidFill>
                  <a:srgbClr val="FFFFFF"/>
                </a:solidFill>
                <a:latin typeface="Aileron Regular"/>
              </a:rPr>
              <a:t>acet of l</a:t>
            </a:r>
            <a:r>
              <a:rPr lang="en-US" sz="3200" spc="64">
                <a:solidFill>
                  <a:srgbClr val="FFFFFF"/>
                </a:solidFill>
                <a:latin typeface="Aileron Regular"/>
              </a:rPr>
              <a:t>ife.</a:t>
            </a:r>
            <a:r>
              <a:rPr lang="en-US" sz="3200" spc="64">
                <a:solidFill>
                  <a:srgbClr val="FFFFFF"/>
                </a:solidFill>
                <a:latin typeface="Aileron Regular"/>
              </a:rPr>
              <a:t> Women</a:t>
            </a:r>
            <a:r>
              <a:rPr lang="en-US" sz="3200" spc="64">
                <a:solidFill>
                  <a:srgbClr val="FFFFFF"/>
                </a:solidFill>
                <a:latin typeface="Aileron Regular"/>
              </a:rPr>
              <a:t> we</a:t>
            </a:r>
            <a:r>
              <a:rPr lang="en-US" sz="3200" spc="64">
                <a:solidFill>
                  <a:srgbClr val="FFFFFF"/>
                </a:solidFill>
                <a:latin typeface="Aileron Regular"/>
              </a:rPr>
              <a:t>re i</a:t>
            </a:r>
            <a:r>
              <a:rPr lang="en-US" sz="3200" spc="64">
                <a:solidFill>
                  <a:srgbClr val="FFFFFF"/>
                </a:solidFill>
                <a:latin typeface="Aileron Regular"/>
              </a:rPr>
              <a:t>n</a:t>
            </a:r>
            <a:r>
              <a:rPr lang="en-US" sz="3200" spc="64">
                <a:solidFill>
                  <a:srgbClr val="FFFFFF"/>
                </a:solidFill>
                <a:latin typeface="Aileron Regular"/>
              </a:rPr>
              <a:t> a very real sense econo</a:t>
            </a:r>
            <a:r>
              <a:rPr lang="en-US" sz="3200" spc="64">
                <a:solidFill>
                  <a:srgbClr val="FFFFFF"/>
                </a:solidFill>
                <a:latin typeface="Aileron Regular"/>
              </a:rPr>
              <a:t>mic provid</a:t>
            </a:r>
            <a:r>
              <a:rPr lang="en-US" sz="3200" spc="64">
                <a:solidFill>
                  <a:srgbClr val="FFFFFF"/>
                </a:solidFill>
                <a:latin typeface="Aileron Regular"/>
              </a:rPr>
              <a:t>er</a:t>
            </a:r>
            <a:r>
              <a:rPr lang="en-US" sz="3200" spc="64">
                <a:solidFill>
                  <a:srgbClr val="FFFFFF"/>
                </a:solidFill>
                <a:latin typeface="Aileron Regular"/>
              </a:rPr>
              <a:t>s. They wo</a:t>
            </a:r>
            <a:r>
              <a:rPr lang="en-US" sz="3200" spc="64">
                <a:solidFill>
                  <a:srgbClr val="FFFFFF"/>
                </a:solidFill>
                <a:latin typeface="Aileron Regular"/>
              </a:rPr>
              <a:t>rked alone </a:t>
            </a:r>
            <a:r>
              <a:rPr lang="en-US" sz="3200" spc="64">
                <a:solidFill>
                  <a:srgbClr val="FFFFFF"/>
                </a:solidFill>
                <a:latin typeface="Aileron Regular"/>
              </a:rPr>
              <a:t>and</a:t>
            </a:r>
            <a:r>
              <a:rPr lang="en-US" sz="3200" spc="64">
                <a:solidFill>
                  <a:srgbClr val="FFFFFF"/>
                </a:solidFill>
                <a:latin typeface="Aileron Regular"/>
              </a:rPr>
              <a:t> i</a:t>
            </a:r>
            <a:r>
              <a:rPr lang="en-US" sz="3200" spc="64">
                <a:solidFill>
                  <a:srgbClr val="FFFFFF"/>
                </a:solidFill>
                <a:latin typeface="Aileron Regular"/>
              </a:rPr>
              <a:t>n gr</a:t>
            </a:r>
            <a:r>
              <a:rPr lang="en-US" sz="3200" spc="64">
                <a:solidFill>
                  <a:srgbClr val="FFFFFF"/>
                </a:solidFill>
                <a:latin typeface="Aileron Regular"/>
              </a:rPr>
              <a:t>oups </a:t>
            </a:r>
            <a:r>
              <a:rPr lang="en-US" sz="3200" spc="64">
                <a:solidFill>
                  <a:srgbClr val="FFFFFF"/>
                </a:solidFill>
                <a:latin typeface="Aileron Regular"/>
              </a:rPr>
              <a:t>t</a:t>
            </a:r>
            <a:r>
              <a:rPr lang="en-US" sz="3200" spc="64">
                <a:solidFill>
                  <a:srgbClr val="FFFFFF"/>
                </a:solidFill>
                <a:latin typeface="Aileron Regular"/>
              </a:rPr>
              <a:t>o</a:t>
            </a:r>
            <a:r>
              <a:rPr lang="en-US" sz="3200" spc="64">
                <a:solidFill>
                  <a:srgbClr val="FFFFFF"/>
                </a:solidFill>
                <a:latin typeface="Aileron Regular"/>
              </a:rPr>
              <a:t> c</a:t>
            </a:r>
            <a:r>
              <a:rPr lang="en-US" sz="3200" spc="64">
                <a:solidFill>
                  <a:srgbClr val="FFFFFF"/>
                </a:solidFill>
                <a:latin typeface="Aileron Regular"/>
              </a:rPr>
              <a:t>ons</a:t>
            </a:r>
            <a:r>
              <a:rPr lang="en-US" sz="3200" spc="64">
                <a:solidFill>
                  <a:srgbClr val="FFFFFF"/>
                </a:solidFill>
                <a:latin typeface="Aileron Regular"/>
              </a:rPr>
              <a:t>truct</a:t>
            </a:r>
            <a:r>
              <a:rPr lang="en-US" sz="3200" spc="64">
                <a:solidFill>
                  <a:srgbClr val="FFFFFF"/>
                </a:solidFill>
                <a:latin typeface="Aileron Regular"/>
              </a:rPr>
              <a:t> the lodg</a:t>
            </a:r>
            <a:r>
              <a:rPr lang="en-US" sz="3200" spc="64">
                <a:solidFill>
                  <a:srgbClr val="FFFFFF"/>
                </a:solidFill>
                <a:latin typeface="Aileron Regular"/>
              </a:rPr>
              <a:t>e</a:t>
            </a:r>
            <a:r>
              <a:rPr lang="en-US" sz="3200" spc="64">
                <a:solidFill>
                  <a:srgbClr val="FFFFFF"/>
                </a:solidFill>
                <a:latin typeface="Aileron Regular"/>
              </a:rPr>
              <a:t>s, collect the firewoo</a:t>
            </a:r>
            <a:r>
              <a:rPr lang="en-US" sz="3200" spc="64">
                <a:solidFill>
                  <a:srgbClr val="FFFFFF"/>
                </a:solidFill>
                <a:latin typeface="Aileron Regular"/>
              </a:rPr>
              <a:t>d,</a:t>
            </a:r>
            <a:r>
              <a:rPr lang="en-US" sz="3200" spc="64">
                <a:solidFill>
                  <a:srgbClr val="FFFFFF"/>
                </a:solidFill>
                <a:latin typeface="Aileron Regular"/>
              </a:rPr>
              <a:t> ma</a:t>
            </a:r>
            <a:r>
              <a:rPr lang="en-US" sz="3200" spc="64">
                <a:solidFill>
                  <a:srgbClr val="FFFFFF"/>
                </a:solidFill>
                <a:latin typeface="Aileron Regular"/>
              </a:rPr>
              <a:t>k</a:t>
            </a:r>
            <a:r>
              <a:rPr lang="en-US" sz="3200" spc="64">
                <a:solidFill>
                  <a:srgbClr val="FFFFFF"/>
                </a:solidFill>
                <a:latin typeface="Aileron Regular"/>
              </a:rPr>
              <a:t>e the cloth</a:t>
            </a:r>
            <a:r>
              <a:rPr lang="en-US" sz="3200" spc="64">
                <a:solidFill>
                  <a:srgbClr val="FFFFFF"/>
                </a:solidFill>
                <a:latin typeface="Aileron Regular"/>
              </a:rPr>
              <a:t>ing,</a:t>
            </a:r>
            <a:r>
              <a:rPr lang="en-US" sz="3200" spc="64">
                <a:solidFill>
                  <a:srgbClr val="FFFFFF"/>
                </a:solidFill>
                <a:latin typeface="Aileron Regular"/>
              </a:rPr>
              <a:t> </a:t>
            </a:r>
            <a:r>
              <a:rPr lang="en-US" sz="3200" spc="64">
                <a:solidFill>
                  <a:srgbClr val="FFFFFF"/>
                </a:solidFill>
                <a:latin typeface="Aileron Regular"/>
              </a:rPr>
              <a:t>a</a:t>
            </a:r>
            <a:r>
              <a:rPr lang="en-US" sz="3200" spc="64">
                <a:solidFill>
                  <a:srgbClr val="FFFFFF"/>
                </a:solidFill>
                <a:latin typeface="Aileron Regular"/>
              </a:rPr>
              <a:t>n</a:t>
            </a:r>
            <a:r>
              <a:rPr lang="en-US" sz="3200" spc="64">
                <a:solidFill>
                  <a:srgbClr val="FFFFFF"/>
                </a:solidFill>
                <a:latin typeface="Aileron Regular"/>
              </a:rPr>
              <a:t>d</a:t>
            </a:r>
            <a:r>
              <a:rPr lang="en-US" sz="3200" spc="64">
                <a:solidFill>
                  <a:srgbClr val="FFFFFF"/>
                </a:solidFill>
                <a:latin typeface="Aileron Regular"/>
              </a:rPr>
              <a:t> produce a substantial p</a:t>
            </a:r>
            <a:r>
              <a:rPr lang="en-US" sz="3200" spc="64">
                <a:solidFill>
                  <a:srgbClr val="FFFFFF"/>
                </a:solidFill>
                <a:latin typeface="Aileron Regular"/>
              </a:rPr>
              <a:t>o</a:t>
            </a:r>
            <a:r>
              <a:rPr lang="en-US" sz="3200" spc="64">
                <a:solidFill>
                  <a:srgbClr val="FFFFFF"/>
                </a:solidFill>
                <a:latin typeface="Aileron Regular"/>
              </a:rPr>
              <a:t>r</a:t>
            </a:r>
            <a:r>
              <a:rPr lang="en-US" sz="3200" spc="64">
                <a:solidFill>
                  <a:srgbClr val="FFFFFF"/>
                </a:solidFill>
                <a:latin typeface="Aileron Regular"/>
              </a:rPr>
              <a:t>tion</a:t>
            </a:r>
            <a:r>
              <a:rPr lang="en-US" sz="3200" spc="64">
                <a:solidFill>
                  <a:srgbClr val="FFFFFF"/>
                </a:solidFill>
                <a:latin typeface="Aileron Regular"/>
              </a:rPr>
              <a:t> o</a:t>
            </a:r>
            <a:r>
              <a:rPr lang="en-US" sz="3200" spc="64">
                <a:solidFill>
                  <a:srgbClr val="FFFFFF"/>
                </a:solidFill>
                <a:latin typeface="Aileron Regular"/>
              </a:rPr>
              <a:t>f</a:t>
            </a:r>
            <a:r>
              <a:rPr lang="en-US" sz="3200" spc="64">
                <a:solidFill>
                  <a:srgbClr val="FFFFFF"/>
                </a:solidFill>
                <a:latin typeface="Aileron Regular"/>
              </a:rPr>
              <a:t> </a:t>
            </a:r>
            <a:r>
              <a:rPr lang="en-US" sz="3200" spc="64">
                <a:solidFill>
                  <a:srgbClr val="FFFFFF"/>
                </a:solidFill>
                <a:latin typeface="Aileron Regular"/>
              </a:rPr>
              <a:t>t</a:t>
            </a:r>
            <a:r>
              <a:rPr lang="en-US" sz="3200" spc="64">
                <a:solidFill>
                  <a:srgbClr val="FFFFFF"/>
                </a:solidFill>
                <a:latin typeface="Aileron Regular"/>
              </a:rPr>
              <a:t>he food supp</a:t>
            </a:r>
            <a:r>
              <a:rPr lang="en-US" sz="3200" spc="64">
                <a:solidFill>
                  <a:srgbClr val="FFFFFF"/>
                </a:solidFill>
                <a:latin typeface="Aileron Regular"/>
              </a:rPr>
              <a:t>ly.</a:t>
            </a:r>
            <a:r>
              <a:rPr lang="en-US" sz="3200" spc="64">
                <a:solidFill>
                  <a:srgbClr val="FFFFFF"/>
                </a:solidFill>
                <a:latin typeface="Aileron Regular"/>
              </a:rPr>
              <a:t> Cr</a:t>
            </a:r>
            <a:r>
              <a:rPr lang="en-US" sz="3200" spc="64">
                <a:solidFill>
                  <a:srgbClr val="FFFFFF"/>
                </a:solidFill>
                <a:latin typeface="Aileron Regular"/>
              </a:rPr>
              <a:t>ed</a:t>
            </a:r>
            <a:r>
              <a:rPr lang="en-US" sz="3200" spc="64">
                <a:solidFill>
                  <a:srgbClr val="FFFFFF"/>
                </a:solidFill>
                <a:latin typeface="Aileron Regular"/>
              </a:rPr>
              <a:t>it for the</a:t>
            </a:r>
            <a:r>
              <a:rPr lang="en-US" sz="3200" spc="64">
                <a:solidFill>
                  <a:srgbClr val="FFFFFF"/>
                </a:solidFill>
                <a:latin typeface="Aileron Regular"/>
              </a:rPr>
              <a:t>se c</a:t>
            </a:r>
            <a:r>
              <a:rPr lang="en-US" sz="3200" spc="64">
                <a:solidFill>
                  <a:srgbClr val="FFFFFF"/>
                </a:solidFill>
                <a:latin typeface="Aileron Regular"/>
              </a:rPr>
              <a:t>o</a:t>
            </a:r>
            <a:r>
              <a:rPr lang="en-US" sz="3200" spc="64">
                <a:solidFill>
                  <a:srgbClr val="FFFFFF"/>
                </a:solidFill>
                <a:latin typeface="Aileron Regular"/>
              </a:rPr>
              <a:t>nt</a:t>
            </a:r>
            <a:r>
              <a:rPr lang="en-US" sz="3200" spc="64">
                <a:solidFill>
                  <a:srgbClr val="FFFFFF"/>
                </a:solidFill>
                <a:latin typeface="Aileron Regular"/>
              </a:rPr>
              <a:t>ribution</a:t>
            </a:r>
            <a:r>
              <a:rPr lang="en-US" sz="3200" spc="64">
                <a:solidFill>
                  <a:srgbClr val="FFFFFF"/>
                </a:solidFill>
                <a:latin typeface="Aileron Regular"/>
              </a:rPr>
              <a:t>s</a:t>
            </a:r>
            <a:r>
              <a:rPr lang="en-US" sz="3200" spc="64">
                <a:solidFill>
                  <a:srgbClr val="FFFFFF"/>
                </a:solidFill>
                <a:latin typeface="Aileron Regular"/>
              </a:rPr>
              <a:t> ha</a:t>
            </a:r>
            <a:r>
              <a:rPr lang="en-US" sz="3200" spc="64">
                <a:solidFill>
                  <a:srgbClr val="FFFFFF"/>
                </a:solidFill>
                <a:latin typeface="Aileron Regular"/>
              </a:rPr>
              <a:t>s</a:t>
            </a:r>
            <a:r>
              <a:rPr lang="en-US" sz="3200" spc="64">
                <a:solidFill>
                  <a:srgbClr val="FFFFFF"/>
                </a:solidFill>
                <a:latin typeface="Aileron Regular"/>
              </a:rPr>
              <a:t> for too long be</a:t>
            </a:r>
            <a:r>
              <a:rPr lang="en-US" sz="3200" spc="64">
                <a:solidFill>
                  <a:srgbClr val="FFFFFF"/>
                </a:solidFill>
                <a:latin typeface="Aileron Regular"/>
              </a:rPr>
              <a:t>en</a:t>
            </a:r>
            <a:r>
              <a:rPr lang="en-US" sz="3200" spc="64">
                <a:solidFill>
                  <a:srgbClr val="FFFFFF"/>
                </a:solidFill>
                <a:latin typeface="Aileron Regular"/>
              </a:rPr>
              <a:t> hid</a:t>
            </a:r>
            <a:r>
              <a:rPr lang="en-US" sz="3200" spc="64">
                <a:solidFill>
                  <a:srgbClr val="FFFFFF"/>
                </a:solidFill>
                <a:latin typeface="Aileron Regular"/>
              </a:rPr>
              <a:t>d</a:t>
            </a:r>
            <a:r>
              <a:rPr lang="en-US" sz="3200" spc="64">
                <a:solidFill>
                  <a:srgbClr val="FFFFFF"/>
                </a:solidFill>
                <a:latin typeface="Aileron Regular"/>
              </a:rPr>
              <a:t>en in the sources b</a:t>
            </a:r>
            <a:r>
              <a:rPr lang="en-US" sz="3200" spc="64">
                <a:solidFill>
                  <a:srgbClr val="FFFFFF"/>
                </a:solidFill>
                <a:latin typeface="Aileron Regular"/>
              </a:rPr>
              <a:t>eca</a:t>
            </a:r>
            <a:r>
              <a:rPr lang="en-US" sz="3200" spc="64">
                <a:solidFill>
                  <a:srgbClr val="FFFFFF"/>
                </a:solidFill>
                <a:latin typeface="Aileron Regular"/>
              </a:rPr>
              <a:t>us</a:t>
            </a:r>
            <a:r>
              <a:rPr lang="en-US" sz="3200" spc="64">
                <a:solidFill>
                  <a:srgbClr val="FFFFFF"/>
                </a:solidFill>
                <a:latin typeface="Aileron Regular"/>
              </a:rPr>
              <a:t>e </a:t>
            </a:r>
            <a:r>
              <a:rPr lang="en-US" sz="3200" spc="64">
                <a:solidFill>
                  <a:srgbClr val="7DE2F4"/>
                </a:solidFill>
                <a:latin typeface="Aileron Regular Bold"/>
              </a:rPr>
              <a:t>historian</a:t>
            </a:r>
            <a:r>
              <a:rPr lang="en-US" sz="3200" spc="64">
                <a:solidFill>
                  <a:srgbClr val="7DE2F4"/>
                </a:solidFill>
                <a:latin typeface="Aileron Regular Bold"/>
              </a:rPr>
              <a:t>s </a:t>
            </a:r>
            <a:r>
              <a:rPr lang="en-US" sz="3200" spc="64">
                <a:solidFill>
                  <a:srgbClr val="7DE2F4"/>
                </a:solidFill>
                <a:latin typeface="Aileron Regular Bold"/>
              </a:rPr>
              <a:t>and</a:t>
            </a:r>
            <a:r>
              <a:rPr lang="en-US" sz="3200" spc="64">
                <a:solidFill>
                  <a:srgbClr val="7DE2F4"/>
                </a:solidFill>
                <a:latin typeface="Aileron Regular Bold"/>
              </a:rPr>
              <a:t> </a:t>
            </a:r>
            <a:r>
              <a:rPr lang="en-US" sz="3200" spc="64">
                <a:solidFill>
                  <a:srgbClr val="7DE2F4"/>
                </a:solidFill>
                <a:latin typeface="Aileron Regular Bold"/>
              </a:rPr>
              <a:t>et</a:t>
            </a:r>
            <a:r>
              <a:rPr lang="en-US" sz="3200" spc="64">
                <a:solidFill>
                  <a:srgbClr val="7DE2F4"/>
                </a:solidFill>
                <a:latin typeface="Aileron Regular Bold"/>
              </a:rPr>
              <a:t>hnologists</a:t>
            </a:r>
            <a:r>
              <a:rPr lang="en-US" sz="3200" spc="64">
                <a:solidFill>
                  <a:srgbClr val="39C3EF"/>
                </a:solidFill>
                <a:latin typeface="Aileron Regular Bold"/>
              </a:rPr>
              <a:t> </a:t>
            </a:r>
            <a:r>
              <a:rPr lang="en-US" sz="3200" spc="64">
                <a:solidFill>
                  <a:srgbClr val="FFFFFF"/>
                </a:solidFill>
                <a:latin typeface="Aileron Regular"/>
              </a:rPr>
              <a:t>presumed women's work to be </a:t>
            </a:r>
            <a:r>
              <a:rPr lang="en-US" sz="3200" spc="64">
                <a:solidFill>
                  <a:srgbClr val="FFFFFF"/>
                </a:solidFill>
                <a:latin typeface="Aileron Regular"/>
              </a:rPr>
              <a:t>supplementary an</a:t>
            </a:r>
            <a:r>
              <a:rPr lang="en-US" sz="3200" spc="64">
                <a:solidFill>
                  <a:srgbClr val="FFFFFF"/>
                </a:solidFill>
                <a:latin typeface="Aileron Regular"/>
              </a:rPr>
              <a:t>d sec</a:t>
            </a:r>
            <a:r>
              <a:rPr lang="en-US" sz="3200" spc="64">
                <a:solidFill>
                  <a:srgbClr val="FFFFFF"/>
                </a:solidFill>
                <a:latin typeface="Aileron Regular"/>
              </a:rPr>
              <a:t>on</a:t>
            </a:r>
            <a:r>
              <a:rPr lang="en-US" sz="3200" spc="64">
                <a:solidFill>
                  <a:srgbClr val="FFFFFF"/>
                </a:solidFill>
                <a:latin typeface="Aileron Regular"/>
              </a:rPr>
              <a:t>da</a:t>
            </a:r>
            <a:r>
              <a:rPr lang="en-US" sz="3200" spc="64">
                <a:solidFill>
                  <a:srgbClr val="FFFFFF"/>
                </a:solidFill>
                <a:latin typeface="Aileron Regular"/>
              </a:rPr>
              <a:t>ry</a:t>
            </a:r>
            <a:r>
              <a:rPr lang="en-US" sz="3200" spc="64">
                <a:solidFill>
                  <a:srgbClr val="FFFFFF"/>
                </a:solidFill>
                <a:latin typeface="Aileron Regular"/>
              </a:rPr>
              <a:t> t</a:t>
            </a:r>
            <a:r>
              <a:rPr lang="en-US" sz="3200" spc="64">
                <a:solidFill>
                  <a:srgbClr val="FFFFFF"/>
                </a:solidFill>
                <a:latin typeface="Aileron Regular"/>
              </a:rPr>
              <a:t>o the</a:t>
            </a:r>
            <a:r>
              <a:rPr lang="en-US" sz="3200" spc="64">
                <a:solidFill>
                  <a:srgbClr val="FFFFFF"/>
                </a:solidFill>
                <a:latin typeface="Aileron Regular"/>
              </a:rPr>
              <a:t> pr</a:t>
            </a:r>
            <a:r>
              <a:rPr lang="en-US" sz="3200" spc="64">
                <a:solidFill>
                  <a:srgbClr val="FFFFFF"/>
                </a:solidFill>
                <a:latin typeface="Aileron Regular"/>
              </a:rPr>
              <a:t>im</a:t>
            </a:r>
            <a:r>
              <a:rPr lang="en-US" sz="3200" spc="64">
                <a:solidFill>
                  <a:srgbClr val="FFFFFF"/>
                </a:solidFill>
                <a:latin typeface="Aileron Regular"/>
              </a:rPr>
              <a:t>ar</a:t>
            </a:r>
            <a:r>
              <a:rPr lang="en-US" sz="3200" spc="64">
                <a:solidFill>
                  <a:srgbClr val="FFFFFF"/>
                </a:solidFill>
                <a:latin typeface="Aileron Regular"/>
              </a:rPr>
              <a:t>y</a:t>
            </a:r>
            <a:r>
              <a:rPr lang="en-US" sz="3200" spc="64">
                <a:solidFill>
                  <a:srgbClr val="FFFFFF"/>
                </a:solidFill>
                <a:latin typeface="Aileron Regular"/>
              </a:rPr>
              <a:t> hunting role </a:t>
            </a:r>
            <a:r>
              <a:rPr lang="en-US" sz="3200" spc="64">
                <a:solidFill>
                  <a:srgbClr val="FFFFFF"/>
                </a:solidFill>
                <a:latin typeface="Aileron Regular"/>
              </a:rPr>
              <a:t>o</a:t>
            </a:r>
            <a:r>
              <a:rPr lang="en-US" sz="3200" spc="64">
                <a:solidFill>
                  <a:srgbClr val="FFFFFF"/>
                </a:solidFill>
                <a:latin typeface="Aileron Regular"/>
              </a:rPr>
              <a:t>f</a:t>
            </a:r>
            <a:r>
              <a:rPr lang="en-US" sz="3200" spc="64">
                <a:solidFill>
                  <a:srgbClr val="FFFFFF"/>
                </a:solidFill>
                <a:latin typeface="Aileron Regular"/>
              </a:rPr>
              <a:t> men. Further</a:t>
            </a:r>
            <a:r>
              <a:rPr lang="en-US" sz="3200" spc="64">
                <a:solidFill>
                  <a:srgbClr val="FFFFFF"/>
                </a:solidFill>
                <a:latin typeface="Aileron Regular"/>
              </a:rPr>
              <a:t>more, conti</a:t>
            </a:r>
            <a:r>
              <a:rPr lang="en-US" sz="3200" spc="64">
                <a:solidFill>
                  <a:srgbClr val="FFFFFF"/>
                </a:solidFill>
                <a:latin typeface="Aileron Regular"/>
              </a:rPr>
              <a:t>nued r</a:t>
            </a:r>
            <a:r>
              <a:rPr lang="en-US" sz="3200" spc="64">
                <a:solidFill>
                  <a:srgbClr val="FFFFFF"/>
                </a:solidFill>
                <a:latin typeface="Aileron Regular"/>
              </a:rPr>
              <a:t>ef</a:t>
            </a:r>
            <a:r>
              <a:rPr lang="en-US" sz="3200" spc="64">
                <a:solidFill>
                  <a:srgbClr val="FFFFFF"/>
                </a:solidFill>
                <a:latin typeface="Aileron Regular"/>
              </a:rPr>
              <a:t>erences</a:t>
            </a:r>
            <a:r>
              <a:rPr lang="en-US" sz="3200" spc="64">
                <a:solidFill>
                  <a:srgbClr val="FFFFFF"/>
                </a:solidFill>
                <a:latin typeface="Aileron Regular"/>
              </a:rPr>
              <a:t> to</a:t>
            </a:r>
            <a:r>
              <a:rPr lang="en-US" sz="3200" spc="64">
                <a:solidFill>
                  <a:srgbClr val="FFFFFF"/>
                </a:solidFill>
                <a:latin typeface="Aileron Regular"/>
              </a:rPr>
              <a:t> wom</a:t>
            </a:r>
            <a:r>
              <a:rPr lang="en-US" sz="3200" spc="64">
                <a:solidFill>
                  <a:srgbClr val="FFFFFF"/>
                </a:solidFill>
                <a:latin typeface="Aileron Regular"/>
              </a:rPr>
              <a:t>en'</a:t>
            </a:r>
            <a:r>
              <a:rPr lang="en-US" sz="3200" spc="64">
                <a:solidFill>
                  <a:srgbClr val="FFFFFF"/>
                </a:solidFill>
                <a:latin typeface="Aileron Regular"/>
              </a:rPr>
              <a:t>s</a:t>
            </a:r>
            <a:r>
              <a:rPr lang="en-US" sz="3200" spc="64">
                <a:solidFill>
                  <a:srgbClr val="FFFFFF"/>
                </a:solidFill>
                <a:latin typeface="Aileron Regular"/>
              </a:rPr>
              <a:t> </a:t>
            </a:r>
            <a:r>
              <a:rPr lang="en-US" sz="3200" spc="64">
                <a:solidFill>
                  <a:srgbClr val="FFFFFF"/>
                </a:solidFill>
                <a:latin typeface="Aileron Regular"/>
              </a:rPr>
              <a:t>owner</a:t>
            </a:r>
            <a:r>
              <a:rPr lang="en-US" sz="3200" spc="64">
                <a:solidFill>
                  <a:srgbClr val="FFFFFF"/>
                </a:solidFill>
                <a:latin typeface="Aileron Regular"/>
              </a:rPr>
              <a:t>ship </a:t>
            </a:r>
            <a:r>
              <a:rPr lang="en-US" sz="3200" spc="64">
                <a:solidFill>
                  <a:srgbClr val="FFFFFF"/>
                </a:solidFill>
                <a:latin typeface="Aileron Regular"/>
              </a:rPr>
              <a:t>and</a:t>
            </a:r>
            <a:r>
              <a:rPr lang="en-US" sz="3200" spc="64">
                <a:solidFill>
                  <a:srgbClr val="FFFFFF"/>
                </a:solidFill>
                <a:latin typeface="Aileron Regular"/>
              </a:rPr>
              <a:t> d</a:t>
            </a:r>
            <a:r>
              <a:rPr lang="en-US" sz="3200" spc="64">
                <a:solidFill>
                  <a:srgbClr val="FFFFFF"/>
                </a:solidFill>
                <a:latin typeface="Aileron Regular"/>
              </a:rPr>
              <a:t>istribution</a:t>
            </a:r>
            <a:r>
              <a:rPr lang="en-US" sz="3200" spc="64">
                <a:solidFill>
                  <a:srgbClr val="FFFFFF"/>
                </a:solidFill>
                <a:latin typeface="Aileron Regular"/>
              </a:rPr>
              <a:t> </a:t>
            </a:r>
            <a:r>
              <a:rPr lang="en-US" sz="3200" spc="64">
                <a:solidFill>
                  <a:srgbClr val="FFFFFF"/>
                </a:solidFill>
                <a:latin typeface="Aileron Regular"/>
              </a:rPr>
              <a:t>rights,</a:t>
            </a:r>
            <a:r>
              <a:rPr lang="en-US" sz="3200" spc="64">
                <a:solidFill>
                  <a:srgbClr val="FFFFFF"/>
                </a:solidFill>
                <a:latin typeface="Aileron Regular"/>
              </a:rPr>
              <a:t> to</a:t>
            </a:r>
            <a:r>
              <a:rPr lang="en-US" sz="3200" spc="64">
                <a:solidFill>
                  <a:srgbClr val="FFFFFF"/>
                </a:solidFill>
                <a:latin typeface="Aileron Regular"/>
              </a:rPr>
              <a:t> </a:t>
            </a:r>
            <a:r>
              <a:rPr lang="en-US" sz="3200" spc="64">
                <a:solidFill>
                  <a:srgbClr val="FFFFFF"/>
                </a:solidFill>
                <a:latin typeface="Aileron Regular"/>
              </a:rPr>
              <a:t>their pro</a:t>
            </a:r>
            <a:r>
              <a:rPr lang="en-US" sz="3200" spc="64">
                <a:solidFill>
                  <a:srgbClr val="FFFFFF"/>
                </a:solidFill>
                <a:latin typeface="Aileron Regular"/>
              </a:rPr>
              <a:t>ducts,</a:t>
            </a:r>
            <a:r>
              <a:rPr lang="en-US" sz="3200" spc="64">
                <a:solidFill>
                  <a:srgbClr val="FFFFFF"/>
                </a:solidFill>
                <a:latin typeface="Aileron Regular"/>
              </a:rPr>
              <a:t> and to</a:t>
            </a:r>
            <a:r>
              <a:rPr lang="en-US" sz="3200" spc="64">
                <a:solidFill>
                  <a:srgbClr val="FFFFFF"/>
                </a:solidFill>
                <a:latin typeface="Aileron Regular"/>
              </a:rPr>
              <a:t> their strong</a:t>
            </a:r>
            <a:r>
              <a:rPr lang="en-US" sz="3200" spc="64">
                <a:solidFill>
                  <a:srgbClr val="FFFFFF"/>
                </a:solidFill>
                <a:latin typeface="Aileron Regular"/>
              </a:rPr>
              <a:t> voic</a:t>
            </a:r>
            <a:r>
              <a:rPr lang="en-US" sz="3200" spc="64">
                <a:solidFill>
                  <a:srgbClr val="FFFFFF"/>
                </a:solidFill>
                <a:latin typeface="Aileron Regular"/>
              </a:rPr>
              <a:t>e in det</a:t>
            </a:r>
            <a:r>
              <a:rPr lang="en-US" sz="3200" spc="64">
                <a:solidFill>
                  <a:srgbClr val="FFFFFF"/>
                </a:solidFill>
                <a:latin typeface="Aileron Regular"/>
              </a:rPr>
              <a:t>e</a:t>
            </a:r>
            <a:r>
              <a:rPr lang="en-US" sz="3200" spc="64">
                <a:solidFill>
                  <a:srgbClr val="FFFFFF"/>
                </a:solidFill>
                <a:latin typeface="Aileron Regular"/>
              </a:rPr>
              <a:t>rmining how</a:t>
            </a:r>
            <a:r>
              <a:rPr lang="en-US" sz="3200" spc="64">
                <a:solidFill>
                  <a:srgbClr val="FFFFFF"/>
                </a:solidFill>
                <a:latin typeface="Aileron Regular"/>
              </a:rPr>
              <a:t> male-acquired re</a:t>
            </a:r>
            <a:r>
              <a:rPr lang="en-US" sz="3200" spc="64">
                <a:solidFill>
                  <a:srgbClr val="FFFFFF"/>
                </a:solidFill>
                <a:latin typeface="Aileron Regular"/>
              </a:rPr>
              <a:t>sources</a:t>
            </a:r>
            <a:r>
              <a:rPr lang="en-US" sz="3200" spc="64">
                <a:solidFill>
                  <a:srgbClr val="FFFFFF"/>
                </a:solidFill>
                <a:latin typeface="Aileron Regular"/>
              </a:rPr>
              <a:t> sh</a:t>
            </a:r>
            <a:r>
              <a:rPr lang="en-US" sz="3200" spc="64">
                <a:solidFill>
                  <a:srgbClr val="FFFFFF"/>
                </a:solidFill>
                <a:latin typeface="Aileron Regular"/>
              </a:rPr>
              <a:t>ould be</a:t>
            </a:r>
            <a:r>
              <a:rPr lang="en-US" sz="3200" spc="64">
                <a:solidFill>
                  <a:srgbClr val="FFFFFF"/>
                </a:solidFill>
                <a:latin typeface="Aileron Regular"/>
              </a:rPr>
              <a:t> d</a:t>
            </a:r>
            <a:r>
              <a:rPr lang="en-US" sz="3200" spc="64">
                <a:solidFill>
                  <a:srgbClr val="FFFFFF"/>
                </a:solidFill>
                <a:latin typeface="Aileron Regular"/>
              </a:rPr>
              <a:t>istr</a:t>
            </a:r>
            <a:r>
              <a:rPr lang="en-US" sz="3200" spc="64">
                <a:solidFill>
                  <a:srgbClr val="FFFFFF"/>
                </a:solidFill>
                <a:latin typeface="Aileron Regular"/>
              </a:rPr>
              <a:t>ibut</a:t>
            </a:r>
            <a:r>
              <a:rPr lang="en-US" sz="3200" spc="64">
                <a:solidFill>
                  <a:srgbClr val="FFFFFF"/>
                </a:solidFill>
                <a:latin typeface="Aileron Regular"/>
              </a:rPr>
              <a:t>e</a:t>
            </a:r>
            <a:r>
              <a:rPr lang="en-US" sz="3200" spc="64">
                <a:solidFill>
                  <a:srgbClr val="FFFFFF"/>
                </a:solidFill>
                <a:latin typeface="Aileron Regular"/>
              </a:rPr>
              <a:t>d</a:t>
            </a:r>
            <a:r>
              <a:rPr lang="en-US" sz="3200" spc="64">
                <a:solidFill>
                  <a:srgbClr val="FFFFFF"/>
                </a:solidFill>
                <a:latin typeface="Aileron Regular"/>
              </a:rPr>
              <a:t> suggest that</a:t>
            </a:r>
            <a:r>
              <a:rPr lang="en-US" sz="3200" spc="64">
                <a:solidFill>
                  <a:srgbClr val="FFFFFF"/>
                </a:solidFill>
                <a:latin typeface="Aileron Regular"/>
              </a:rPr>
              <a:t> the produ</a:t>
            </a:r>
            <a:r>
              <a:rPr lang="en-US" sz="3200" spc="64">
                <a:solidFill>
                  <a:srgbClr val="FFFFFF"/>
                </a:solidFill>
                <a:latin typeface="Aileron Regular"/>
              </a:rPr>
              <a:t>ct</a:t>
            </a:r>
            <a:r>
              <a:rPr lang="en-US" sz="3200" spc="64">
                <a:solidFill>
                  <a:srgbClr val="FFFFFF"/>
                </a:solidFill>
                <a:latin typeface="Aileron Regular"/>
              </a:rPr>
              <a:t>s of wo</a:t>
            </a:r>
            <a:r>
              <a:rPr lang="en-US" sz="3200" spc="64">
                <a:solidFill>
                  <a:srgbClr val="FFFFFF"/>
                </a:solidFill>
                <a:latin typeface="Aileron Regular"/>
              </a:rPr>
              <a:t>men's</a:t>
            </a:r>
            <a:r>
              <a:rPr lang="en-US" sz="3200" spc="64">
                <a:solidFill>
                  <a:srgbClr val="FFFFFF"/>
                </a:solidFill>
                <a:latin typeface="Aileron Regular"/>
              </a:rPr>
              <a:t> </a:t>
            </a:r>
            <a:r>
              <a:rPr lang="en-US" sz="3200" spc="64">
                <a:solidFill>
                  <a:srgbClr val="FFFFFF"/>
                </a:solidFill>
                <a:latin typeface="Aileron Regular"/>
              </a:rPr>
              <a:t>work were appr</a:t>
            </a:r>
            <a:r>
              <a:rPr lang="en-US" sz="3200" spc="64">
                <a:solidFill>
                  <a:srgbClr val="FFFFFF"/>
                </a:solidFill>
                <a:latin typeface="Aileron Regular"/>
              </a:rPr>
              <a:t>eciat</a:t>
            </a:r>
            <a:r>
              <a:rPr lang="en-US" sz="3200" spc="64">
                <a:solidFill>
                  <a:srgbClr val="FFFFFF"/>
                </a:solidFill>
                <a:latin typeface="Aileron Regular"/>
              </a:rPr>
              <a:t>ed by </a:t>
            </a:r>
            <a:r>
              <a:rPr lang="en-US" sz="3200" spc="64">
                <a:solidFill>
                  <a:srgbClr val="FFFFFF"/>
                </a:solidFill>
                <a:latin typeface="Aileron Regular"/>
              </a:rPr>
              <a:t>t</a:t>
            </a:r>
            <a:r>
              <a:rPr lang="en-US" sz="3200" spc="64">
                <a:solidFill>
                  <a:srgbClr val="FFFFFF"/>
                </a:solidFill>
                <a:latin typeface="Aileron Regular"/>
              </a:rPr>
              <a:t>he Ojibway themselves (Buffalohead 1982: 244).</a:t>
            </a:r>
          </a:p>
        </p:txBody>
      </p:sp>
      <p:sp>
        <p:nvSpPr>
          <p:cNvPr name="AutoShape 3" id="3"/>
          <p:cNvSpPr/>
          <p:nvPr/>
        </p:nvSpPr>
        <p:spPr>
          <a:xfrm rot="0">
            <a:off x="0" y="0"/>
            <a:ext cx="18288000" cy="2601203"/>
          </a:xfrm>
          <a:prstGeom prst="rect">
            <a:avLst/>
          </a:prstGeom>
          <a:solidFill>
            <a:srgbClr val="FFFFFF"/>
          </a:solidFill>
        </p:spPr>
      </p:sp>
      <p:sp>
        <p:nvSpPr>
          <p:cNvPr name="TextBox 4" id="4"/>
          <p:cNvSpPr txBox="true"/>
          <p:nvPr/>
        </p:nvSpPr>
        <p:spPr>
          <a:xfrm rot="0">
            <a:off x="504919" y="428091"/>
            <a:ext cx="3676022" cy="1716445"/>
          </a:xfrm>
          <a:prstGeom prst="rect">
            <a:avLst/>
          </a:prstGeom>
        </p:spPr>
        <p:txBody>
          <a:bodyPr anchor="t" rtlCol="false" tIns="0" lIns="0" bIns="0" rIns="0">
            <a:spAutoFit/>
          </a:bodyPr>
          <a:lstStyle/>
          <a:p>
            <a:pPr>
              <a:lnSpc>
                <a:spcPts val="6720"/>
              </a:lnSpc>
            </a:pPr>
            <a:r>
              <a:rPr lang="en-US" sz="5600" spc="112">
                <a:solidFill>
                  <a:srgbClr val="BD4E09"/>
                </a:solidFill>
                <a:latin typeface="Aileron Regular Bold"/>
              </a:rPr>
              <a:t>SAMPLE ANALYSIS</a:t>
            </a:r>
          </a:p>
        </p:txBody>
      </p:sp>
      <p:sp>
        <p:nvSpPr>
          <p:cNvPr name="TextBox 5" id="5"/>
          <p:cNvSpPr txBox="true"/>
          <p:nvPr/>
        </p:nvSpPr>
        <p:spPr>
          <a:xfrm rot="0">
            <a:off x="4911889" y="507010"/>
            <a:ext cx="12347411" cy="1082880"/>
          </a:xfrm>
          <a:prstGeom prst="rect">
            <a:avLst/>
          </a:prstGeom>
        </p:spPr>
        <p:txBody>
          <a:bodyPr anchor="t" rtlCol="false" tIns="0" lIns="0" bIns="0" rIns="0">
            <a:spAutoFit/>
          </a:bodyPr>
          <a:lstStyle/>
          <a:p>
            <a:pPr>
              <a:lnSpc>
                <a:spcPts val="4479"/>
              </a:lnSpc>
            </a:pPr>
            <a:r>
              <a:rPr lang="en-US" sz="3199">
                <a:solidFill>
                  <a:srgbClr val="BD4E09"/>
                </a:solidFill>
                <a:latin typeface="Aileron Regular"/>
              </a:rPr>
              <a:t>This book presents a critical evaluation of women's status and roles in Ojibw</a:t>
            </a:r>
            <a:r>
              <a:rPr lang="en-US" sz="3199">
                <a:solidFill>
                  <a:srgbClr val="BD4E09"/>
                </a:solidFill>
                <a:latin typeface="Aileron Regular"/>
              </a:rPr>
              <a:t>a soci</a:t>
            </a:r>
            <a:r>
              <a:rPr lang="en-US" sz="3199">
                <a:solidFill>
                  <a:srgbClr val="BD4E09"/>
                </a:solidFill>
                <a:latin typeface="Aileron Regular"/>
              </a:rPr>
              <a:t>e</a:t>
            </a:r>
            <a:r>
              <a:rPr lang="en-US" sz="3199">
                <a:solidFill>
                  <a:srgbClr val="BD4E09"/>
                </a:solidFill>
                <a:latin typeface="Aileron Regular"/>
              </a:rPr>
              <a:t>ty.</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BD4E09"/>
          </a:solidFill>
        </p:spPr>
      </p:sp>
      <p:pic>
        <p:nvPicPr>
          <p:cNvPr name="Picture 3" id="3"/>
          <p:cNvPicPr>
            <a:picLocks noChangeAspect="true"/>
          </p:cNvPicPr>
          <p:nvPr/>
        </p:nvPicPr>
        <p:blipFill>
          <a:blip r:embed="rId2"/>
          <a:srcRect l="0" t="0" r="0" b="0"/>
          <a:stretch>
            <a:fillRect/>
          </a:stretch>
        </p:blipFill>
        <p:spPr>
          <a:xfrm flipH="false" flipV="false" rot="0">
            <a:off x="2725064" y="2155666"/>
            <a:ext cx="12837871" cy="8136001"/>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White (1982: 62)</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Bold"/>
              </a:rPr>
              <a:t>linguistic anthropology</a:t>
            </a:r>
            <a:r>
              <a:rPr lang="en-US" sz="3199">
                <a:solidFill>
                  <a:srgbClr val="FFFFFF"/>
                </a:solidFill>
                <a:latin typeface="Aileron Regular"/>
              </a:rPr>
              <a:t> about the society.</a:t>
            </a:r>
          </a:p>
        </p:txBody>
      </p:sp>
    </p:spTree>
  </p:cSld>
  <p:clrMapOvr>
    <a:masterClrMapping/>
  </p:clrMapOvr>
</p:sld>
</file>

<file path=ppt/slides/slide25.xml><?xml version="1.0" encoding="utf-8"?>
<p:sld xmlns:p="http://schemas.openxmlformats.org/presentationml/2006/main" xmlns:a="http://schemas.openxmlformats.org/drawingml/2006/main">
  <p:cSld>
    <p:bg>
      <p:bgPr>
        <a:solidFill>
          <a:srgbClr val="BD4E09"/>
        </a:solidFill>
      </p:bgPr>
    </p:bg>
    <p:spTree>
      <p:nvGrpSpPr>
        <p:cNvPr id="1" name=""/>
        <p:cNvGrpSpPr/>
        <p:nvPr/>
      </p:nvGrpSpPr>
      <p:grpSpPr>
        <a:xfrm>
          <a:off x="0" y="0"/>
          <a:ext cx="0" cy="0"/>
          <a:chOff x="0" y="0"/>
          <a:chExt cx="0" cy="0"/>
        </a:xfrm>
      </p:grpSpPr>
      <p:sp>
        <p:nvSpPr>
          <p:cNvPr name="TextBox 2" id="2"/>
          <p:cNvSpPr txBox="true"/>
          <p:nvPr/>
        </p:nvSpPr>
        <p:spPr>
          <a:xfrm rot="0">
            <a:off x="1028700" y="2876082"/>
            <a:ext cx="16230600" cy="4876800"/>
          </a:xfrm>
          <a:prstGeom prst="rect">
            <a:avLst/>
          </a:prstGeom>
        </p:spPr>
        <p:txBody>
          <a:bodyPr anchor="t" rtlCol="false" tIns="0" lIns="0" bIns="0" rIns="0">
            <a:spAutoFit/>
          </a:bodyPr>
          <a:lstStyle/>
          <a:p>
            <a:pPr algn="ctr">
              <a:lnSpc>
                <a:spcPts val="3840"/>
              </a:lnSpc>
              <a:spcBef>
                <a:spcPct val="0"/>
              </a:spcBef>
            </a:pPr>
            <a:r>
              <a:rPr lang="en-US" sz="3200" spc="64">
                <a:solidFill>
                  <a:srgbClr val="7DE2F4"/>
                </a:solidFill>
                <a:latin typeface="Aileron Regular Bold"/>
              </a:rPr>
              <a:t>LINGUISTIC ANTHROPOLOGY</a:t>
            </a:r>
          </a:p>
          <a:p>
            <a:pPr algn="ctr">
              <a:lnSpc>
                <a:spcPts val="3840"/>
              </a:lnSpc>
              <a:spcBef>
                <a:spcPct val="0"/>
              </a:spcBef>
            </a:pPr>
          </a:p>
          <a:p>
            <a:pPr>
              <a:lnSpc>
                <a:spcPts val="3840"/>
              </a:lnSpc>
              <a:spcBef>
                <a:spcPct val="0"/>
              </a:spcBef>
            </a:pPr>
            <a:r>
              <a:rPr lang="en-US" sz="3200" spc="64">
                <a:solidFill>
                  <a:srgbClr val="FFFFFF"/>
                </a:solidFill>
                <a:latin typeface="Aileron Regular"/>
              </a:rPr>
              <a:t>Crucial to certa</a:t>
            </a:r>
            <a:r>
              <a:rPr lang="en-US" sz="3200" spc="64">
                <a:solidFill>
                  <a:srgbClr val="FFFFFF"/>
                </a:solidFill>
                <a:latin typeface="Aileron Regular"/>
              </a:rPr>
              <a:t>in kinds of gift giving and</a:t>
            </a:r>
            <a:r>
              <a:rPr lang="en-US" sz="3200" spc="64">
                <a:solidFill>
                  <a:srgbClr val="FFFFFF"/>
                </a:solidFill>
                <a:latin typeface="Aileron Regular"/>
              </a:rPr>
              <a:t> their me</a:t>
            </a:r>
            <a:r>
              <a:rPr lang="en-US" sz="3200" spc="64">
                <a:solidFill>
                  <a:srgbClr val="FFFFFF"/>
                </a:solidFill>
                <a:latin typeface="Aileron Regular"/>
              </a:rPr>
              <a:t>aning in</a:t>
            </a:r>
            <a:r>
              <a:rPr lang="en-US" sz="3200" spc="64">
                <a:solidFill>
                  <a:srgbClr val="FFFFFF"/>
                </a:solidFill>
                <a:latin typeface="Aileron Regular"/>
              </a:rPr>
              <a:t> th</a:t>
            </a:r>
            <a:r>
              <a:rPr lang="en-US" sz="3200" spc="64">
                <a:solidFill>
                  <a:srgbClr val="FFFFFF"/>
                </a:solidFill>
                <a:latin typeface="Aileron Regular"/>
              </a:rPr>
              <a:t>e </a:t>
            </a:r>
            <a:r>
              <a:rPr lang="en-US" sz="3200" spc="64">
                <a:solidFill>
                  <a:srgbClr val="7DE2F4"/>
                </a:solidFill>
                <a:latin typeface="Aileron Regular Bold"/>
              </a:rPr>
              <a:t>idiom of kinsh</a:t>
            </a:r>
            <a:r>
              <a:rPr lang="en-US" sz="3200" spc="64">
                <a:solidFill>
                  <a:srgbClr val="7DE2F4"/>
                </a:solidFill>
                <a:latin typeface="Aileron Regular Bold"/>
              </a:rPr>
              <a:t>ip</a:t>
            </a:r>
            <a:r>
              <a:rPr lang="en-US" sz="3200" spc="64">
                <a:solidFill>
                  <a:srgbClr val="FFFFFF"/>
                </a:solidFill>
                <a:latin typeface="Aileron Regular"/>
              </a:rPr>
              <a:t> w</a:t>
            </a:r>
            <a:r>
              <a:rPr lang="en-US" sz="3200" spc="64">
                <a:solidFill>
                  <a:srgbClr val="FFFFFF"/>
                </a:solidFill>
                <a:latin typeface="Aileron Regular"/>
              </a:rPr>
              <a:t>as a concept that</a:t>
            </a:r>
            <a:r>
              <a:rPr lang="en-US" sz="3200" spc="64">
                <a:solidFill>
                  <a:srgbClr val="FFFFFF"/>
                </a:solidFill>
                <a:latin typeface="Aileron Regular"/>
              </a:rPr>
              <a:t> </a:t>
            </a:r>
            <a:r>
              <a:rPr lang="en-US" sz="3200" spc="64">
                <a:solidFill>
                  <a:srgbClr val="FFFFFF"/>
                </a:solidFill>
                <a:latin typeface="Aileron Regular"/>
              </a:rPr>
              <a:t>has b</a:t>
            </a:r>
            <a:r>
              <a:rPr lang="en-US" sz="3200" spc="64">
                <a:solidFill>
                  <a:srgbClr val="FFFFFF"/>
                </a:solidFill>
                <a:latin typeface="Aileron Regular"/>
              </a:rPr>
              <a:t>een translated as</a:t>
            </a:r>
            <a:r>
              <a:rPr lang="en-US" sz="3200" spc="64">
                <a:solidFill>
                  <a:srgbClr val="FFFFFF"/>
                </a:solidFill>
                <a:latin typeface="Aileron Regular"/>
              </a:rPr>
              <a:t> “pity” or</a:t>
            </a:r>
            <a:r>
              <a:rPr lang="en-US" sz="3200" spc="64">
                <a:solidFill>
                  <a:srgbClr val="FFFFFF"/>
                </a:solidFill>
                <a:latin typeface="Aileron Regular"/>
              </a:rPr>
              <a:t> “charity.” These words occur</a:t>
            </a:r>
            <a:r>
              <a:rPr lang="en-US" sz="3200" spc="64">
                <a:solidFill>
                  <a:srgbClr val="FFFFFF"/>
                </a:solidFill>
                <a:latin typeface="Aileron Regular"/>
              </a:rPr>
              <a:t> n</a:t>
            </a:r>
            <a:r>
              <a:rPr lang="en-US" sz="3200" spc="64">
                <a:solidFill>
                  <a:srgbClr val="FFFFFF"/>
                </a:solidFill>
                <a:latin typeface="Aileron Regular"/>
              </a:rPr>
              <a:t>o</a:t>
            </a:r>
            <a:r>
              <a:rPr lang="en-US" sz="3200" spc="64">
                <a:solidFill>
                  <a:srgbClr val="FFFFFF"/>
                </a:solidFill>
                <a:latin typeface="Aileron Regular"/>
              </a:rPr>
              <a:t>t</a:t>
            </a:r>
            <a:r>
              <a:rPr lang="en-US" sz="3200" spc="64">
                <a:solidFill>
                  <a:srgbClr val="FFFFFF"/>
                </a:solidFill>
                <a:latin typeface="Aileron Regular"/>
              </a:rPr>
              <a:t> on</a:t>
            </a:r>
            <a:r>
              <a:rPr lang="en-US" sz="3200" spc="64">
                <a:solidFill>
                  <a:srgbClr val="FFFFFF"/>
                </a:solidFill>
                <a:latin typeface="Aileron Regular"/>
              </a:rPr>
              <a:t>ly i</a:t>
            </a:r>
            <a:r>
              <a:rPr lang="en-US" sz="3200" spc="64">
                <a:solidFill>
                  <a:srgbClr val="FFFFFF"/>
                </a:solidFill>
                <a:latin typeface="Aileron Regular"/>
              </a:rPr>
              <a:t>n </a:t>
            </a:r>
            <a:r>
              <a:rPr lang="en-US" sz="3200" spc="64">
                <a:solidFill>
                  <a:srgbClr val="FFFFFF"/>
                </a:solidFill>
                <a:latin typeface="Aileron Regular"/>
              </a:rPr>
              <a:t>transcripts of</a:t>
            </a:r>
            <a:r>
              <a:rPr lang="en-US" sz="3200" spc="64">
                <a:solidFill>
                  <a:srgbClr val="FFFFFF"/>
                </a:solidFill>
                <a:latin typeface="Aileron Regular"/>
              </a:rPr>
              <a:t> </a:t>
            </a:r>
            <a:r>
              <a:rPr lang="en-US" sz="3200" spc="64">
                <a:solidFill>
                  <a:srgbClr val="FFFFFF"/>
                </a:solidFill>
                <a:latin typeface="Aileron Regular"/>
              </a:rPr>
              <a:t>Ojibw</a:t>
            </a:r>
            <a:r>
              <a:rPr lang="en-US" sz="3200" spc="64">
                <a:solidFill>
                  <a:srgbClr val="FFFFFF"/>
                </a:solidFill>
                <a:latin typeface="Aileron Regular"/>
              </a:rPr>
              <a:t>a</a:t>
            </a:r>
            <a:r>
              <a:rPr lang="en-US" sz="3200" spc="64">
                <a:solidFill>
                  <a:srgbClr val="FFFFFF"/>
                </a:solidFill>
                <a:latin typeface="Aileron Regular"/>
              </a:rPr>
              <a:t>y</a:t>
            </a:r>
            <a:r>
              <a:rPr lang="en-US" sz="3200" spc="64">
                <a:solidFill>
                  <a:srgbClr val="FFFFFF"/>
                </a:solidFill>
                <a:latin typeface="Aileron Regular"/>
              </a:rPr>
              <a:t> meeti</a:t>
            </a:r>
            <a:r>
              <a:rPr lang="en-US" sz="3200" spc="64">
                <a:solidFill>
                  <a:srgbClr val="FFFFFF"/>
                </a:solidFill>
                <a:latin typeface="Aileron Regular"/>
              </a:rPr>
              <a:t>ngs</a:t>
            </a:r>
            <a:r>
              <a:rPr lang="en-US" sz="3200" spc="64">
                <a:solidFill>
                  <a:srgbClr val="FFFFFF"/>
                </a:solidFill>
                <a:latin typeface="Aileron Regular"/>
              </a:rPr>
              <a:t> with traders and</a:t>
            </a:r>
            <a:r>
              <a:rPr lang="en-US" sz="3200" spc="64">
                <a:solidFill>
                  <a:srgbClr val="FFFFFF"/>
                </a:solidFill>
                <a:latin typeface="Aileron Regular"/>
              </a:rPr>
              <a:t> E</a:t>
            </a:r>
            <a:r>
              <a:rPr lang="en-US" sz="3200" spc="64">
                <a:solidFill>
                  <a:srgbClr val="FFFFFF"/>
                </a:solidFill>
                <a:latin typeface="Aileron Regular"/>
              </a:rPr>
              <a:t>u</a:t>
            </a:r>
            <a:r>
              <a:rPr lang="en-US" sz="3200" spc="64">
                <a:solidFill>
                  <a:srgbClr val="FFFFFF"/>
                </a:solidFill>
                <a:latin typeface="Aileron Regular"/>
              </a:rPr>
              <a:t>ropean diplomats</a:t>
            </a:r>
            <a:r>
              <a:rPr lang="en-US" sz="3200" spc="64">
                <a:solidFill>
                  <a:srgbClr val="FFFFFF"/>
                </a:solidFill>
                <a:latin typeface="Aileron Regular"/>
              </a:rPr>
              <a:t> but also</a:t>
            </a:r>
            <a:r>
              <a:rPr lang="en-US" sz="3200" spc="64">
                <a:solidFill>
                  <a:srgbClr val="FFFFFF"/>
                </a:solidFill>
                <a:latin typeface="Aileron Regular"/>
              </a:rPr>
              <a:t> in</a:t>
            </a:r>
            <a:r>
              <a:rPr lang="en-US" sz="3200" spc="64">
                <a:solidFill>
                  <a:srgbClr val="FFFFFF"/>
                </a:solidFill>
                <a:latin typeface="Aileron Regular"/>
              </a:rPr>
              <a:t> more mode</a:t>
            </a:r>
            <a:r>
              <a:rPr lang="en-US" sz="3200" spc="64">
                <a:solidFill>
                  <a:srgbClr val="FFFFFF"/>
                </a:solidFill>
                <a:latin typeface="Aileron Regular"/>
              </a:rPr>
              <a:t>rn</a:t>
            </a:r>
            <a:r>
              <a:rPr lang="en-US" sz="3200" spc="64">
                <a:solidFill>
                  <a:srgbClr val="FFFFFF"/>
                </a:solidFill>
                <a:latin typeface="Aileron Regular"/>
              </a:rPr>
              <a:t> ethn</a:t>
            </a:r>
            <a:r>
              <a:rPr lang="en-US" sz="3200" spc="64">
                <a:solidFill>
                  <a:srgbClr val="FFFFFF"/>
                </a:solidFill>
                <a:latin typeface="Aileron Regular"/>
              </a:rPr>
              <a:t>og</a:t>
            </a:r>
            <a:r>
              <a:rPr lang="en-US" sz="3200" spc="64">
                <a:solidFill>
                  <a:srgbClr val="FFFFFF"/>
                </a:solidFill>
                <a:latin typeface="Aileron Regular"/>
              </a:rPr>
              <a:t>r</a:t>
            </a:r>
            <a:r>
              <a:rPr lang="en-US" sz="3200" spc="64">
                <a:solidFill>
                  <a:srgbClr val="FFFFFF"/>
                </a:solidFill>
                <a:latin typeface="Aileron Regular"/>
              </a:rPr>
              <a:t>ap</a:t>
            </a:r>
            <a:r>
              <a:rPr lang="en-US" sz="3200" spc="64">
                <a:solidFill>
                  <a:srgbClr val="FFFFFF"/>
                </a:solidFill>
                <a:latin typeface="Aileron Regular"/>
              </a:rPr>
              <a:t>hic tex</a:t>
            </a:r>
            <a:r>
              <a:rPr lang="en-US" sz="3200" spc="64">
                <a:solidFill>
                  <a:srgbClr val="FFFFFF"/>
                </a:solidFill>
                <a:latin typeface="Aileron Regular"/>
              </a:rPr>
              <a:t>ts.</a:t>
            </a:r>
            <a:r>
              <a:rPr lang="en-US" sz="3200" spc="64">
                <a:solidFill>
                  <a:srgbClr val="FFFFFF"/>
                </a:solidFill>
                <a:latin typeface="Aileron Regular"/>
              </a:rPr>
              <a:t> L</a:t>
            </a:r>
            <a:r>
              <a:rPr lang="en-US" sz="3200" spc="64">
                <a:solidFill>
                  <a:srgbClr val="FFFFFF"/>
                </a:solidFill>
                <a:latin typeface="Aileron Regular"/>
              </a:rPr>
              <a:t>andes w</a:t>
            </a:r>
            <a:r>
              <a:rPr lang="en-US" sz="3200" spc="64">
                <a:solidFill>
                  <a:srgbClr val="FFFFFF"/>
                </a:solidFill>
                <a:latin typeface="Aileron Regular"/>
              </a:rPr>
              <a:t>rot</a:t>
            </a:r>
            <a:r>
              <a:rPr lang="en-US" sz="3200" spc="64">
                <a:solidFill>
                  <a:srgbClr val="FFFFFF"/>
                </a:solidFill>
                <a:latin typeface="Aileron Regular"/>
              </a:rPr>
              <a:t>e that</a:t>
            </a:r>
            <a:r>
              <a:rPr lang="en-US" sz="3200" spc="64">
                <a:solidFill>
                  <a:srgbClr val="FFFFFF"/>
                </a:solidFill>
                <a:latin typeface="Aileron Regular"/>
              </a:rPr>
              <a:t> “In Ojibwa </a:t>
            </a:r>
            <a:r>
              <a:rPr lang="en-US" sz="3200" spc="64">
                <a:solidFill>
                  <a:srgbClr val="FFFFFF"/>
                </a:solidFill>
                <a:latin typeface="Aileron Regular"/>
              </a:rPr>
              <a:t>idiom,</a:t>
            </a:r>
            <a:r>
              <a:rPr lang="en-US" sz="3200" spc="64">
                <a:solidFill>
                  <a:srgbClr val="FFFFFF"/>
                </a:solidFill>
                <a:latin typeface="Aileron Regular"/>
              </a:rPr>
              <a:t> to ‘p</a:t>
            </a:r>
            <a:r>
              <a:rPr lang="en-US" sz="3200" spc="64">
                <a:solidFill>
                  <a:srgbClr val="FFFFFF"/>
                </a:solidFill>
                <a:latin typeface="Aileron Regular"/>
              </a:rPr>
              <a:t>ity’ another is to ado</a:t>
            </a:r>
            <a:r>
              <a:rPr lang="en-US" sz="3200" spc="64">
                <a:solidFill>
                  <a:srgbClr val="FFFFFF"/>
                </a:solidFill>
                <a:latin typeface="Aileron Regular"/>
              </a:rPr>
              <a:t>pt him and car</a:t>
            </a:r>
            <a:r>
              <a:rPr lang="en-US" sz="3200" spc="64">
                <a:solidFill>
                  <a:srgbClr val="FFFFFF"/>
                </a:solidFill>
                <a:latin typeface="Aileron Regular"/>
              </a:rPr>
              <a:t>e</a:t>
            </a:r>
            <a:r>
              <a:rPr lang="en-US" sz="3200" spc="64">
                <a:solidFill>
                  <a:srgbClr val="FFFFFF"/>
                </a:solidFill>
                <a:latin typeface="Aileron Regular"/>
              </a:rPr>
              <a:t> for him </a:t>
            </a:r>
            <a:r>
              <a:rPr lang="en-US" sz="3200" spc="64">
                <a:solidFill>
                  <a:srgbClr val="FFFFFF"/>
                </a:solidFill>
                <a:latin typeface="Aileron Regular"/>
              </a:rPr>
              <a:t>as a</a:t>
            </a:r>
            <a:r>
              <a:rPr lang="en-US" sz="3200" spc="64">
                <a:solidFill>
                  <a:srgbClr val="FFFFFF"/>
                </a:solidFill>
                <a:latin typeface="Aileron Regular"/>
              </a:rPr>
              <a:t> parent </a:t>
            </a:r>
            <a:r>
              <a:rPr lang="en-US" sz="3200" spc="64">
                <a:solidFill>
                  <a:srgbClr val="FFFFFF"/>
                </a:solidFill>
                <a:latin typeface="Aileron Regular"/>
              </a:rPr>
              <a:t>or</a:t>
            </a:r>
            <a:r>
              <a:rPr lang="en-US" sz="3200" spc="64">
                <a:solidFill>
                  <a:srgbClr val="FFFFFF"/>
                </a:solidFill>
                <a:latin typeface="Aileron Regular"/>
              </a:rPr>
              <a:t> grandparent cares f</a:t>
            </a:r>
            <a:r>
              <a:rPr lang="en-US" sz="3200" spc="64">
                <a:solidFill>
                  <a:srgbClr val="FFFFFF"/>
                </a:solidFill>
                <a:latin typeface="Aileron Regular"/>
              </a:rPr>
              <a:t>o</a:t>
            </a:r>
            <a:r>
              <a:rPr lang="en-US" sz="3200" spc="64">
                <a:solidFill>
                  <a:srgbClr val="FFFFFF"/>
                </a:solidFill>
                <a:latin typeface="Aileron Regular"/>
              </a:rPr>
              <a:t>r a child</a:t>
            </a:r>
            <a:r>
              <a:rPr lang="en-US" sz="3200" spc="64">
                <a:solidFill>
                  <a:srgbClr val="FFFFFF"/>
                </a:solidFill>
                <a:latin typeface="Aileron Regular"/>
              </a:rPr>
              <a:t>.”</a:t>
            </a:r>
            <a:r>
              <a:rPr lang="en-US" sz="3200" spc="64">
                <a:solidFill>
                  <a:srgbClr val="FFFFFF"/>
                </a:solidFill>
                <a:latin typeface="Aileron Regular"/>
              </a:rPr>
              <a:t> To giv</a:t>
            </a:r>
            <a:r>
              <a:rPr lang="en-US" sz="3200" spc="64">
                <a:solidFill>
                  <a:srgbClr val="FFFFFF"/>
                </a:solidFill>
                <a:latin typeface="Aileron Regular"/>
              </a:rPr>
              <a:t>e some</a:t>
            </a:r>
            <a:r>
              <a:rPr lang="en-US" sz="3200" spc="64">
                <a:solidFill>
                  <a:srgbClr val="FFFFFF"/>
                </a:solidFill>
                <a:latin typeface="Aileron Regular"/>
              </a:rPr>
              <a:t>one a gift with </a:t>
            </a:r>
            <a:r>
              <a:rPr lang="en-US" sz="3200" spc="64">
                <a:solidFill>
                  <a:srgbClr val="FFFFFF"/>
                </a:solidFill>
                <a:latin typeface="Aileron Regular"/>
              </a:rPr>
              <a:t>no</a:t>
            </a:r>
            <a:r>
              <a:rPr lang="en-US" sz="3200" spc="64">
                <a:solidFill>
                  <a:srgbClr val="FFFFFF"/>
                </a:solidFill>
                <a:latin typeface="Aileron Regular"/>
              </a:rPr>
              <a:t> tho</a:t>
            </a:r>
            <a:r>
              <a:rPr lang="en-US" sz="3200" spc="64">
                <a:solidFill>
                  <a:srgbClr val="FFFFFF"/>
                </a:solidFill>
                <a:latin typeface="Aileron Regular"/>
              </a:rPr>
              <a:t>ug</a:t>
            </a:r>
            <a:r>
              <a:rPr lang="en-US" sz="3200" spc="64">
                <a:solidFill>
                  <a:srgbClr val="FFFFFF"/>
                </a:solidFill>
                <a:latin typeface="Aileron Regular"/>
              </a:rPr>
              <a:t>ht of</a:t>
            </a:r>
            <a:r>
              <a:rPr lang="en-US" sz="3200" spc="64">
                <a:solidFill>
                  <a:srgbClr val="FFFFFF"/>
                </a:solidFill>
                <a:latin typeface="Aileron Regular"/>
              </a:rPr>
              <a:t> an</a:t>
            </a:r>
            <a:r>
              <a:rPr lang="en-US" sz="3200" spc="64">
                <a:solidFill>
                  <a:srgbClr val="FFFFFF"/>
                </a:solidFill>
                <a:latin typeface="Aileron Regular"/>
              </a:rPr>
              <a:t> immedi</a:t>
            </a:r>
            <a:r>
              <a:rPr lang="en-US" sz="3200" spc="64">
                <a:solidFill>
                  <a:srgbClr val="FFFFFF"/>
                </a:solidFill>
                <a:latin typeface="Aileron Regular"/>
              </a:rPr>
              <a:t>ate</a:t>
            </a:r>
            <a:r>
              <a:rPr lang="en-US" sz="3200" spc="64">
                <a:solidFill>
                  <a:srgbClr val="FFFFFF"/>
                </a:solidFill>
                <a:latin typeface="Aileron Regular"/>
              </a:rPr>
              <a:t> re</a:t>
            </a:r>
            <a:r>
              <a:rPr lang="en-US" sz="3200" spc="64">
                <a:solidFill>
                  <a:srgbClr val="FFFFFF"/>
                </a:solidFill>
                <a:latin typeface="Aileron Regular"/>
              </a:rPr>
              <a:t>turn w</a:t>
            </a:r>
            <a:r>
              <a:rPr lang="en-US" sz="3200" spc="64">
                <a:solidFill>
                  <a:srgbClr val="FFFFFF"/>
                </a:solidFill>
                <a:latin typeface="Aileron Regular"/>
              </a:rPr>
              <a:t>as </a:t>
            </a:r>
            <a:r>
              <a:rPr lang="en-US" sz="3200" spc="64">
                <a:solidFill>
                  <a:srgbClr val="FFFFFF"/>
                </a:solidFill>
                <a:latin typeface="Aileron Regular"/>
              </a:rPr>
              <a:t>t</a:t>
            </a:r>
            <a:r>
              <a:rPr lang="en-US" sz="3200" spc="64">
                <a:solidFill>
                  <a:srgbClr val="FFFFFF"/>
                </a:solidFill>
                <a:latin typeface="Aileron Regular"/>
              </a:rPr>
              <a:t>o “pity” him </a:t>
            </a:r>
            <a:r>
              <a:rPr lang="en-US" sz="3200" spc="64">
                <a:solidFill>
                  <a:srgbClr val="FFFFFF"/>
                </a:solidFill>
                <a:latin typeface="Aileron Regular"/>
              </a:rPr>
              <a:t>and thus</a:t>
            </a:r>
            <a:r>
              <a:rPr lang="en-US" sz="3200" spc="64">
                <a:solidFill>
                  <a:srgbClr val="FFFFFF"/>
                </a:solidFill>
                <a:latin typeface="Aileron Regular"/>
              </a:rPr>
              <a:t> </a:t>
            </a:r>
            <a:r>
              <a:rPr lang="en-US" sz="3200" spc="64">
                <a:solidFill>
                  <a:srgbClr val="FFFFFF"/>
                </a:solidFill>
                <a:latin typeface="Aileron Regular"/>
              </a:rPr>
              <a:t>in </a:t>
            </a:r>
            <a:r>
              <a:rPr lang="en-US" sz="3200" spc="64">
                <a:solidFill>
                  <a:srgbClr val="FFFFFF"/>
                </a:solidFill>
                <a:latin typeface="Aileron Regular"/>
              </a:rPr>
              <a:t>a s</a:t>
            </a:r>
            <a:r>
              <a:rPr lang="en-US" sz="3200" spc="64">
                <a:solidFill>
                  <a:srgbClr val="FFFFFF"/>
                </a:solidFill>
                <a:latin typeface="Aileron Regular"/>
              </a:rPr>
              <a:t>ense to </a:t>
            </a:r>
            <a:r>
              <a:rPr lang="en-US" sz="3200" spc="64">
                <a:solidFill>
                  <a:srgbClr val="FFFFFF"/>
                </a:solidFill>
                <a:latin typeface="Aileron Regular"/>
              </a:rPr>
              <a:t>adopt him. This id</a:t>
            </a:r>
            <a:r>
              <a:rPr lang="en-US" sz="3200" spc="64">
                <a:solidFill>
                  <a:srgbClr val="FFFFFF"/>
                </a:solidFill>
                <a:latin typeface="Aileron Regular"/>
              </a:rPr>
              <a:t>ea was</a:t>
            </a:r>
            <a:r>
              <a:rPr lang="en-US" sz="3200" spc="64">
                <a:solidFill>
                  <a:srgbClr val="FFFFFF"/>
                </a:solidFill>
                <a:latin typeface="Aileron Regular"/>
              </a:rPr>
              <a:t> ap</a:t>
            </a:r>
            <a:r>
              <a:rPr lang="en-US" sz="3200" spc="64">
                <a:solidFill>
                  <a:srgbClr val="FFFFFF"/>
                </a:solidFill>
                <a:latin typeface="Aileron Regular"/>
              </a:rPr>
              <a:t>plied not o</a:t>
            </a:r>
            <a:r>
              <a:rPr lang="en-US" sz="3200" spc="64">
                <a:solidFill>
                  <a:srgbClr val="FFFFFF"/>
                </a:solidFill>
                <a:latin typeface="Aileron Regular"/>
              </a:rPr>
              <a:t>nly </a:t>
            </a:r>
            <a:r>
              <a:rPr lang="en-US" sz="3200" spc="64">
                <a:solidFill>
                  <a:srgbClr val="FFFFFF"/>
                </a:solidFill>
                <a:latin typeface="Aileron Regular"/>
              </a:rPr>
              <a:t>to</a:t>
            </a:r>
            <a:r>
              <a:rPr lang="en-US" sz="3200" spc="64">
                <a:solidFill>
                  <a:srgbClr val="FFFFFF"/>
                </a:solidFill>
                <a:latin typeface="Aileron Regular"/>
              </a:rPr>
              <a:t> relatio</a:t>
            </a:r>
            <a:r>
              <a:rPr lang="en-US" sz="3200" spc="64">
                <a:solidFill>
                  <a:srgbClr val="FFFFFF"/>
                </a:solidFill>
                <a:latin typeface="Aileron Regular"/>
              </a:rPr>
              <a:t>nsh</a:t>
            </a:r>
            <a:r>
              <a:rPr lang="en-US" sz="3200" spc="64">
                <a:solidFill>
                  <a:srgbClr val="FFFFFF"/>
                </a:solidFill>
                <a:latin typeface="Aileron Regular"/>
              </a:rPr>
              <a:t>ips between</a:t>
            </a:r>
            <a:r>
              <a:rPr lang="en-US" sz="3200" spc="64">
                <a:solidFill>
                  <a:srgbClr val="FFFFFF"/>
                </a:solidFill>
                <a:latin typeface="Aileron Regular"/>
              </a:rPr>
              <a:t> persons but also</a:t>
            </a:r>
            <a:r>
              <a:rPr lang="en-US" sz="3200" spc="64">
                <a:solidFill>
                  <a:srgbClr val="FFFFFF"/>
                </a:solidFill>
                <a:latin typeface="Aileron Regular"/>
              </a:rPr>
              <a:t> to </a:t>
            </a:r>
            <a:r>
              <a:rPr lang="en-US" sz="3200" spc="64">
                <a:solidFill>
                  <a:srgbClr val="FFFFFF"/>
                </a:solidFill>
                <a:latin typeface="Aileron Regular"/>
              </a:rPr>
              <a:t>t</a:t>
            </a:r>
            <a:r>
              <a:rPr lang="en-US" sz="3200" spc="64">
                <a:solidFill>
                  <a:srgbClr val="FFFFFF"/>
                </a:solidFill>
                <a:latin typeface="Aileron Regular"/>
              </a:rPr>
              <a:t>hose between humans</a:t>
            </a:r>
            <a:r>
              <a:rPr lang="en-US" sz="3200" spc="64">
                <a:solidFill>
                  <a:srgbClr val="FFFFFF"/>
                </a:solidFill>
                <a:latin typeface="Aileron Regular"/>
              </a:rPr>
              <a:t> and sup</a:t>
            </a:r>
            <a:r>
              <a:rPr lang="en-US" sz="3200" spc="64">
                <a:solidFill>
                  <a:srgbClr val="FFFFFF"/>
                </a:solidFill>
                <a:latin typeface="Aileron Regular"/>
              </a:rPr>
              <a:t>e</a:t>
            </a:r>
            <a:r>
              <a:rPr lang="en-US" sz="3200" spc="64">
                <a:solidFill>
                  <a:srgbClr val="FFFFFF"/>
                </a:solidFill>
                <a:latin typeface="Aileron Regular"/>
              </a:rPr>
              <a:t>rnatur</a:t>
            </a:r>
            <a:r>
              <a:rPr lang="en-US" sz="3200" spc="64">
                <a:solidFill>
                  <a:srgbClr val="FFFFFF"/>
                </a:solidFill>
                <a:latin typeface="Aileron Regular"/>
              </a:rPr>
              <a:t>a</a:t>
            </a:r>
            <a:r>
              <a:rPr lang="en-US" sz="3200" spc="64">
                <a:solidFill>
                  <a:srgbClr val="FFFFFF"/>
                </a:solidFill>
                <a:latin typeface="Aileron Regular"/>
              </a:rPr>
              <a:t>l b</a:t>
            </a:r>
            <a:r>
              <a:rPr lang="en-US" sz="3200" spc="64">
                <a:solidFill>
                  <a:srgbClr val="FFFFFF"/>
                </a:solidFill>
                <a:latin typeface="Aileron Regular"/>
              </a:rPr>
              <a:t>ei</a:t>
            </a:r>
            <a:r>
              <a:rPr lang="en-US" sz="3200" spc="64">
                <a:solidFill>
                  <a:srgbClr val="FFFFFF"/>
                </a:solidFill>
                <a:latin typeface="Aileron Regular"/>
              </a:rPr>
              <a:t>ngs (White 1982: 62).</a:t>
            </a:r>
          </a:p>
        </p:txBody>
      </p:sp>
      <p:sp>
        <p:nvSpPr>
          <p:cNvPr name="AutoShape 3" id="3"/>
          <p:cNvSpPr/>
          <p:nvPr/>
        </p:nvSpPr>
        <p:spPr>
          <a:xfrm rot="0">
            <a:off x="0" y="0"/>
            <a:ext cx="18288000" cy="2601203"/>
          </a:xfrm>
          <a:prstGeom prst="rect">
            <a:avLst/>
          </a:prstGeom>
          <a:solidFill>
            <a:srgbClr val="FFFFFF"/>
          </a:solidFill>
        </p:spPr>
      </p:sp>
      <p:sp>
        <p:nvSpPr>
          <p:cNvPr name="TextBox 4" id="4"/>
          <p:cNvSpPr txBox="true"/>
          <p:nvPr/>
        </p:nvSpPr>
        <p:spPr>
          <a:xfrm rot="0">
            <a:off x="504919" y="428091"/>
            <a:ext cx="3676022" cy="1716445"/>
          </a:xfrm>
          <a:prstGeom prst="rect">
            <a:avLst/>
          </a:prstGeom>
        </p:spPr>
        <p:txBody>
          <a:bodyPr anchor="t" rtlCol="false" tIns="0" lIns="0" bIns="0" rIns="0">
            <a:spAutoFit/>
          </a:bodyPr>
          <a:lstStyle/>
          <a:p>
            <a:pPr>
              <a:lnSpc>
                <a:spcPts val="6720"/>
              </a:lnSpc>
            </a:pPr>
            <a:r>
              <a:rPr lang="en-US" sz="5600" spc="112">
                <a:solidFill>
                  <a:srgbClr val="BD4E09"/>
                </a:solidFill>
                <a:latin typeface="Aileron Regular Bold"/>
              </a:rPr>
              <a:t>SAMPLE ANALYSIS</a:t>
            </a:r>
          </a:p>
        </p:txBody>
      </p:sp>
      <p:sp>
        <p:nvSpPr>
          <p:cNvPr name="TextBox 5" id="5"/>
          <p:cNvSpPr txBox="true"/>
          <p:nvPr/>
        </p:nvSpPr>
        <p:spPr>
          <a:xfrm rot="0">
            <a:off x="4911889" y="507010"/>
            <a:ext cx="12347411" cy="1636384"/>
          </a:xfrm>
          <a:prstGeom prst="rect">
            <a:avLst/>
          </a:prstGeom>
        </p:spPr>
        <p:txBody>
          <a:bodyPr anchor="t" rtlCol="false" tIns="0" lIns="0" bIns="0" rIns="0">
            <a:spAutoFit/>
          </a:bodyPr>
          <a:lstStyle/>
          <a:p>
            <a:pPr>
              <a:lnSpc>
                <a:spcPts val="4479"/>
              </a:lnSpc>
            </a:pPr>
            <a:r>
              <a:rPr lang="en-US" sz="3199">
                <a:solidFill>
                  <a:srgbClr val="BD4E09"/>
                </a:solidFill>
                <a:latin typeface="Aileron Regular"/>
              </a:rPr>
              <a:t>This book explores the various ways in which gift-giving functions in Ojibwa society. The paragraph below discusses the language of the Ojibway and the meanings given to various words.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0">
            <a:off x="0" y="0"/>
            <a:ext cx="18288000" cy="2155666"/>
          </a:xfrm>
          <a:prstGeom prst="rect">
            <a:avLst/>
          </a:prstGeom>
          <a:solidFill>
            <a:srgbClr val="BD4E09"/>
          </a:solidFill>
        </p:spPr>
      </p:sp>
      <p:pic>
        <p:nvPicPr>
          <p:cNvPr name="Picture 3" id="3"/>
          <p:cNvPicPr>
            <a:picLocks noChangeAspect="true"/>
          </p:cNvPicPr>
          <p:nvPr/>
        </p:nvPicPr>
        <p:blipFill>
          <a:blip r:embed="rId2"/>
          <a:srcRect l="0" t="0" r="0" b="0"/>
          <a:stretch>
            <a:fillRect/>
          </a:stretch>
        </p:blipFill>
        <p:spPr>
          <a:xfrm flipH="false" flipV="false" rot="0">
            <a:off x="0" y="2622893"/>
            <a:ext cx="18288000" cy="7109460"/>
          </a:xfrm>
          <a:prstGeom prst="rect">
            <a:avLst/>
          </a:prstGeom>
        </p:spPr>
      </p:pic>
      <p:sp>
        <p:nvSpPr>
          <p:cNvPr name="TextBox 4" id="4"/>
          <p:cNvSpPr txBox="true"/>
          <p:nvPr/>
        </p:nvSpPr>
        <p:spPr>
          <a:xfrm rot="0">
            <a:off x="1028700" y="231066"/>
            <a:ext cx="16230600" cy="1636384"/>
          </a:xfrm>
          <a:prstGeom prst="rect">
            <a:avLst/>
          </a:prstGeom>
        </p:spPr>
        <p:txBody>
          <a:bodyPr anchor="t" rtlCol="false" tIns="0" lIns="0" bIns="0" rIns="0">
            <a:spAutoFit/>
          </a:bodyPr>
          <a:lstStyle/>
          <a:p>
            <a:pPr>
              <a:lnSpc>
                <a:spcPts val="4479"/>
              </a:lnSpc>
            </a:pPr>
            <a:r>
              <a:rPr lang="en-US" sz="3199">
                <a:solidFill>
                  <a:srgbClr val="FFFFFF"/>
                </a:solidFill>
                <a:latin typeface="Aileron Regular Bold"/>
              </a:rPr>
              <a:t>T</a:t>
            </a:r>
            <a:r>
              <a:rPr lang="en-US" sz="3199">
                <a:solidFill>
                  <a:srgbClr val="FFFFFF"/>
                </a:solidFill>
                <a:latin typeface="Aileron Regular"/>
              </a:rPr>
              <a:t>his screenshot shows how the paragraph from </a:t>
            </a:r>
            <a:r>
              <a:rPr lang="en-US" sz="3199">
                <a:solidFill>
                  <a:srgbClr val="7DE2F4"/>
                </a:solidFill>
                <a:latin typeface="Aileron Regular Bold"/>
              </a:rPr>
              <a:t>Hallowell (1976: 395)</a:t>
            </a:r>
            <a:r>
              <a:rPr lang="en-US" sz="3199">
                <a:solidFill>
                  <a:srgbClr val="FFFFFF"/>
                </a:solidFill>
                <a:latin typeface="Aileron Regular"/>
              </a:rPr>
              <a:t> on the </a:t>
            </a:r>
            <a:r>
              <a:rPr lang="en-US" sz="3199">
                <a:solidFill>
                  <a:srgbClr val="7DE2F4"/>
                </a:solidFill>
                <a:latin typeface="Aileron Regular Bold"/>
              </a:rPr>
              <a:t>Ojibwa (NG06)</a:t>
            </a:r>
            <a:r>
              <a:rPr lang="en-US" sz="3199">
                <a:solidFill>
                  <a:srgbClr val="FFFFFF"/>
                </a:solidFill>
                <a:latin typeface="Aileron Regular"/>
              </a:rPr>
              <a:t> appears in eHRAF World Cultures. Read the text to discover a perspective from </a:t>
            </a:r>
            <a:r>
              <a:rPr lang="en-US" sz="3199">
                <a:solidFill>
                  <a:srgbClr val="7DE2F4"/>
                </a:solidFill>
                <a:latin typeface="Aileron Regular Bold"/>
              </a:rPr>
              <a:t>biological anthropology</a:t>
            </a:r>
            <a:r>
              <a:rPr lang="en-US" sz="3199">
                <a:solidFill>
                  <a:srgbClr val="FFFFFF"/>
                </a:solidFill>
                <a:latin typeface="Aileron Regular"/>
              </a:rPr>
              <a:t> about the society.</a:t>
            </a:r>
          </a:p>
        </p:txBody>
      </p:sp>
    </p:spTree>
  </p:cSld>
  <p:clrMapOvr>
    <a:masterClrMapping/>
  </p:clrMapOvr>
</p:sld>
</file>

<file path=ppt/slides/slide27.xml><?xml version="1.0" encoding="utf-8"?>
<p:sld xmlns:p="http://schemas.openxmlformats.org/presentationml/2006/main" xmlns:a="http://schemas.openxmlformats.org/drawingml/2006/main">
  <p:cSld>
    <p:bg>
      <p:bgPr>
        <a:solidFill>
          <a:srgbClr val="BD4E09"/>
        </a:solidFill>
      </p:bgPr>
    </p:bg>
    <p:spTree>
      <p:nvGrpSpPr>
        <p:cNvPr id="1" name=""/>
        <p:cNvGrpSpPr/>
        <p:nvPr/>
      </p:nvGrpSpPr>
      <p:grpSpPr>
        <a:xfrm>
          <a:off x="0" y="0"/>
          <a:ext cx="0" cy="0"/>
          <a:chOff x="0" y="0"/>
          <a:chExt cx="0" cy="0"/>
        </a:xfrm>
      </p:grpSpPr>
      <p:sp>
        <p:nvSpPr>
          <p:cNvPr name="TextBox 2" id="2"/>
          <p:cNvSpPr txBox="true"/>
          <p:nvPr/>
        </p:nvSpPr>
        <p:spPr>
          <a:xfrm rot="0">
            <a:off x="1028700" y="2950362"/>
            <a:ext cx="16230600" cy="5495925"/>
          </a:xfrm>
          <a:prstGeom prst="rect">
            <a:avLst/>
          </a:prstGeom>
        </p:spPr>
        <p:txBody>
          <a:bodyPr anchor="t" rtlCol="false" tIns="0" lIns="0" bIns="0" rIns="0">
            <a:spAutoFit/>
          </a:bodyPr>
          <a:lstStyle/>
          <a:p>
            <a:pPr algn="ctr">
              <a:lnSpc>
                <a:spcPts val="4320"/>
              </a:lnSpc>
              <a:spcBef>
                <a:spcPct val="0"/>
              </a:spcBef>
            </a:pPr>
            <a:r>
              <a:rPr lang="en-US" sz="3600" spc="72">
                <a:solidFill>
                  <a:srgbClr val="7DE2F4"/>
                </a:solidFill>
                <a:latin typeface="Aileron Regular Bold"/>
              </a:rPr>
              <a:t>BIOLOGICAL ANTHROPOLOGY</a:t>
            </a:r>
          </a:p>
          <a:p>
            <a:pPr algn="ctr">
              <a:lnSpc>
                <a:spcPts val="4320"/>
              </a:lnSpc>
              <a:spcBef>
                <a:spcPct val="0"/>
              </a:spcBef>
            </a:pPr>
          </a:p>
          <a:p>
            <a:pPr>
              <a:lnSpc>
                <a:spcPts val="3840"/>
              </a:lnSpc>
              <a:spcBef>
                <a:spcPct val="0"/>
              </a:spcBef>
            </a:pPr>
            <a:r>
              <a:rPr lang="en-US" sz="3600" spc="72">
                <a:solidFill>
                  <a:srgbClr val="FFFFFF"/>
                </a:solidFill>
                <a:latin typeface="Aileron Regular"/>
              </a:rPr>
              <a:t>Instead</a:t>
            </a:r>
            <a:r>
              <a:rPr lang="en-US" sz="3200" spc="64">
                <a:solidFill>
                  <a:srgbClr val="FFFFFF"/>
                </a:solidFill>
                <a:latin typeface="Aileron Regular"/>
              </a:rPr>
              <a:t> of</a:t>
            </a:r>
            <a:r>
              <a:rPr lang="en-US" sz="3200" spc="64">
                <a:solidFill>
                  <a:srgbClr val="FFFFFF"/>
                </a:solidFill>
                <a:latin typeface="Aileron Regular"/>
              </a:rPr>
              <a:t> considering</a:t>
            </a:r>
            <a:r>
              <a:rPr lang="en-US" sz="3200" spc="64">
                <a:solidFill>
                  <a:srgbClr val="FFFFFF"/>
                </a:solidFill>
                <a:latin typeface="Aileron Regular"/>
              </a:rPr>
              <a:t> sys</a:t>
            </a:r>
            <a:r>
              <a:rPr lang="en-US" sz="3200" spc="64">
                <a:solidFill>
                  <a:srgbClr val="FFFFFF"/>
                </a:solidFill>
                <a:latin typeface="Aileron Regular"/>
              </a:rPr>
              <a:t>tems of</a:t>
            </a:r>
            <a:r>
              <a:rPr lang="en-US" sz="3200" spc="64">
                <a:solidFill>
                  <a:srgbClr val="FFFFFF"/>
                </a:solidFill>
                <a:latin typeface="Aileron Regular"/>
              </a:rPr>
              <a:t> primiti</a:t>
            </a:r>
            <a:r>
              <a:rPr lang="en-US" sz="3200" spc="64">
                <a:solidFill>
                  <a:srgbClr val="FFFFFF"/>
                </a:solidFill>
                <a:latin typeface="Aileron Regular"/>
              </a:rPr>
              <a:t>v</a:t>
            </a:r>
            <a:r>
              <a:rPr lang="en-US" sz="3200" spc="64">
                <a:solidFill>
                  <a:srgbClr val="FFFFFF"/>
                </a:solidFill>
                <a:latin typeface="Aileron Regular"/>
              </a:rPr>
              <a:t>e medi</a:t>
            </a:r>
            <a:r>
              <a:rPr lang="en-US" sz="3200" spc="64">
                <a:solidFill>
                  <a:srgbClr val="FFFFFF"/>
                </a:solidFill>
                <a:latin typeface="Aileron Regular"/>
              </a:rPr>
              <a:t>c</a:t>
            </a:r>
            <a:r>
              <a:rPr lang="en-US" sz="3200" spc="64">
                <a:solidFill>
                  <a:srgbClr val="FFFFFF"/>
                </a:solidFill>
                <a:latin typeface="Aileron Regular"/>
              </a:rPr>
              <a:t>ine chiefly</a:t>
            </a:r>
            <a:r>
              <a:rPr lang="en-US" sz="3200" spc="64">
                <a:solidFill>
                  <a:srgbClr val="FFFFFF"/>
                </a:solidFill>
                <a:latin typeface="Aileron Regular"/>
              </a:rPr>
              <a:t> wit</a:t>
            </a:r>
            <a:r>
              <a:rPr lang="en-US" sz="3200" spc="64">
                <a:solidFill>
                  <a:srgbClr val="FFFFFF"/>
                </a:solidFill>
                <a:latin typeface="Aileron Regular"/>
              </a:rPr>
              <a:t>h respect to</a:t>
            </a:r>
            <a:r>
              <a:rPr lang="en-US" sz="3200" spc="64">
                <a:solidFill>
                  <a:srgbClr val="FFFFFF"/>
                </a:solidFill>
                <a:latin typeface="Aileron Regular"/>
              </a:rPr>
              <a:t> their</a:t>
            </a:r>
            <a:r>
              <a:rPr lang="en-US" sz="3200" spc="64">
                <a:solidFill>
                  <a:srgbClr val="FFFFFF"/>
                </a:solidFill>
                <a:latin typeface="Aileron Regular"/>
              </a:rPr>
              <a:t> d</a:t>
            </a:r>
            <a:r>
              <a:rPr lang="en-US" sz="3200" spc="64">
                <a:solidFill>
                  <a:srgbClr val="FFFFFF"/>
                </a:solidFill>
                <a:latin typeface="Aileron Regular"/>
              </a:rPr>
              <a:t>e</a:t>
            </a:r>
            <a:r>
              <a:rPr lang="en-US" sz="3200" spc="64">
                <a:solidFill>
                  <a:srgbClr val="FFFFFF"/>
                </a:solidFill>
                <a:latin typeface="Aileron Regular"/>
              </a:rPr>
              <a:t>gree of </a:t>
            </a:r>
            <a:r>
              <a:rPr lang="en-US" sz="3200" spc="64">
                <a:solidFill>
                  <a:srgbClr val="FFFFFF"/>
                </a:solidFill>
                <a:latin typeface="Aileron Regular"/>
              </a:rPr>
              <a:t>effectiveness in curing </a:t>
            </a:r>
            <a:r>
              <a:rPr lang="en-US" sz="3200" spc="64">
                <a:solidFill>
                  <a:srgbClr val="FFFFFF"/>
                </a:solidFill>
                <a:latin typeface="Aileron Regular"/>
              </a:rPr>
              <a:t>the </a:t>
            </a:r>
            <a:r>
              <a:rPr lang="en-US" sz="3200" spc="64">
                <a:solidFill>
                  <a:srgbClr val="FFFFFF"/>
                </a:solidFill>
                <a:latin typeface="Aileron Regular"/>
              </a:rPr>
              <a:t>ills</a:t>
            </a:r>
            <a:r>
              <a:rPr lang="en-US" sz="3200" spc="64">
                <a:solidFill>
                  <a:srgbClr val="FFFFFF"/>
                </a:solidFill>
                <a:latin typeface="Aileron Regular"/>
              </a:rPr>
              <a:t> of the</a:t>
            </a:r>
            <a:r>
              <a:rPr lang="en-US" sz="3200" spc="64">
                <a:solidFill>
                  <a:srgbClr val="FFFFFF"/>
                </a:solidFill>
                <a:latin typeface="Aileron Regular"/>
              </a:rPr>
              <a:t> h</a:t>
            </a:r>
            <a:r>
              <a:rPr lang="en-US" sz="3200" spc="64">
                <a:solidFill>
                  <a:srgbClr val="FFFFFF"/>
                </a:solidFill>
                <a:latin typeface="Aileron Regular"/>
              </a:rPr>
              <a:t>uman o</a:t>
            </a:r>
            <a:r>
              <a:rPr lang="en-US" sz="3200" spc="64">
                <a:solidFill>
                  <a:srgbClr val="FFFFFF"/>
                </a:solidFill>
                <a:latin typeface="Aileron Regular"/>
              </a:rPr>
              <a:t>rganism, we might</a:t>
            </a:r>
            <a:r>
              <a:rPr lang="en-US" sz="3200" spc="64">
                <a:solidFill>
                  <a:srgbClr val="FFFFFF"/>
                </a:solidFill>
                <a:latin typeface="Aileron Regular"/>
              </a:rPr>
              <a:t> a</a:t>
            </a:r>
            <a:r>
              <a:rPr lang="en-US" sz="3200" spc="64">
                <a:solidFill>
                  <a:srgbClr val="FFFFFF"/>
                </a:solidFill>
                <a:latin typeface="Aileron Regular"/>
              </a:rPr>
              <a:t>sk:</a:t>
            </a:r>
            <a:r>
              <a:rPr lang="en-US" sz="3200" spc="64">
                <a:solidFill>
                  <a:srgbClr val="FFFFFF"/>
                </a:solidFill>
                <a:latin typeface="Aileron Regular"/>
              </a:rPr>
              <a:t> What potenti</a:t>
            </a:r>
            <a:r>
              <a:rPr lang="en-US" sz="3200" spc="64">
                <a:solidFill>
                  <a:srgbClr val="FFFFFF"/>
                </a:solidFill>
                <a:latin typeface="Aileron Regular"/>
              </a:rPr>
              <a:t>al</a:t>
            </a:r>
            <a:r>
              <a:rPr lang="en-US" sz="3200" spc="64">
                <a:solidFill>
                  <a:srgbClr val="FFFFFF"/>
                </a:solidFill>
                <a:latin typeface="Aileron Regular"/>
              </a:rPr>
              <a:t> rela</a:t>
            </a:r>
            <a:r>
              <a:rPr lang="en-US" sz="3200" spc="64">
                <a:solidFill>
                  <a:srgbClr val="FFFFFF"/>
                </a:solidFill>
                <a:latin typeface="Aileron Regular"/>
              </a:rPr>
              <a:t>tions can we </a:t>
            </a:r>
            <a:r>
              <a:rPr lang="en-US" sz="3200" spc="64">
                <a:solidFill>
                  <a:srgbClr val="FFFFFF"/>
                </a:solidFill>
                <a:latin typeface="Aileron Regular"/>
              </a:rPr>
              <a:t>see be</a:t>
            </a:r>
            <a:r>
              <a:rPr lang="en-US" sz="3200" spc="64">
                <a:solidFill>
                  <a:srgbClr val="FFFFFF"/>
                </a:solidFill>
                <a:latin typeface="Aileron Regular"/>
              </a:rPr>
              <a:t>tween</a:t>
            </a:r>
            <a:r>
              <a:rPr lang="en-US" sz="3200" spc="64">
                <a:solidFill>
                  <a:srgbClr val="FFFFFF"/>
                </a:solidFill>
                <a:latin typeface="Aileron Regular"/>
              </a:rPr>
              <a:t> Man's confro</a:t>
            </a:r>
            <a:r>
              <a:rPr lang="en-US" sz="3200" spc="64">
                <a:solidFill>
                  <a:srgbClr val="FFFFFF"/>
                </a:solidFill>
                <a:latin typeface="Aileron Regular"/>
              </a:rPr>
              <a:t>ntati</a:t>
            </a:r>
            <a:r>
              <a:rPr lang="en-US" sz="3200" spc="64">
                <a:solidFill>
                  <a:srgbClr val="FFFFFF"/>
                </a:solidFill>
                <a:latin typeface="Aileron Regular"/>
              </a:rPr>
              <a:t>on with sickness, the devel</a:t>
            </a:r>
            <a:r>
              <a:rPr lang="en-US" sz="3200" spc="64">
                <a:solidFill>
                  <a:srgbClr val="FFFFFF"/>
                </a:solidFill>
                <a:latin typeface="Aileron Regular"/>
              </a:rPr>
              <a:t>opm</a:t>
            </a:r>
            <a:r>
              <a:rPr lang="en-US" sz="3200" spc="64">
                <a:solidFill>
                  <a:srgbClr val="FFFFFF"/>
                </a:solidFill>
                <a:latin typeface="Aileron Regular"/>
              </a:rPr>
              <a:t>ent o</a:t>
            </a:r>
            <a:r>
              <a:rPr lang="en-US" sz="3200" spc="64">
                <a:solidFill>
                  <a:srgbClr val="FFFFFF"/>
                </a:solidFill>
                <a:latin typeface="Aileron Regular"/>
              </a:rPr>
              <a:t>f systems</a:t>
            </a:r>
            <a:r>
              <a:rPr lang="en-US" sz="3200" spc="64">
                <a:solidFill>
                  <a:srgbClr val="FFFFFF"/>
                </a:solidFill>
                <a:latin typeface="Aileron Regular"/>
              </a:rPr>
              <a:t> of </a:t>
            </a:r>
            <a:r>
              <a:rPr lang="en-US" sz="3200" spc="64">
                <a:solidFill>
                  <a:srgbClr val="FFFFFF"/>
                </a:solidFill>
                <a:latin typeface="Aileron Regular"/>
              </a:rPr>
              <a:t>m</a:t>
            </a:r>
            <a:r>
              <a:rPr lang="en-US" sz="3200" spc="64">
                <a:solidFill>
                  <a:srgbClr val="FFFFFF"/>
                </a:solidFill>
                <a:latin typeface="Aileron Regular"/>
              </a:rPr>
              <a:t>edicin</a:t>
            </a:r>
            <a:r>
              <a:rPr lang="en-US" sz="3200" spc="64">
                <a:solidFill>
                  <a:srgbClr val="FFFFFF"/>
                </a:solidFill>
                <a:latin typeface="Aileron Regular"/>
              </a:rPr>
              <a:t>e, and the functioning </a:t>
            </a:r>
            <a:r>
              <a:rPr lang="en-US" sz="3200" spc="64">
                <a:solidFill>
                  <a:srgbClr val="FFFFFF"/>
                </a:solidFill>
                <a:latin typeface="Aileron Regular"/>
              </a:rPr>
              <a:t>of a cultural mod</a:t>
            </a:r>
            <a:r>
              <a:rPr lang="en-US" sz="3200" spc="64">
                <a:solidFill>
                  <a:srgbClr val="FFFFFF"/>
                </a:solidFill>
                <a:latin typeface="Aileron Regular"/>
              </a:rPr>
              <a:t>e</a:t>
            </a:r>
            <a:r>
              <a:rPr lang="en-US" sz="3200" spc="64">
                <a:solidFill>
                  <a:srgbClr val="FFFFFF"/>
                </a:solidFill>
                <a:latin typeface="Aileron Regular"/>
              </a:rPr>
              <a:t> of adapt</a:t>
            </a:r>
            <a:r>
              <a:rPr lang="en-US" sz="3200" spc="64">
                <a:solidFill>
                  <a:srgbClr val="FFFFFF"/>
                </a:solidFill>
                <a:latin typeface="Aileron Regular"/>
              </a:rPr>
              <a:t>ation? For, once</a:t>
            </a:r>
            <a:r>
              <a:rPr lang="en-US" sz="3200" spc="64">
                <a:solidFill>
                  <a:srgbClr val="FFFFFF"/>
                </a:solidFill>
                <a:latin typeface="Aileron Regular"/>
              </a:rPr>
              <a:t> this mode of adaptation had</a:t>
            </a:r>
            <a:r>
              <a:rPr lang="en-US" sz="3200" spc="64">
                <a:solidFill>
                  <a:srgbClr val="FFFFFF"/>
                </a:solidFill>
                <a:latin typeface="Aileron Regular"/>
              </a:rPr>
              <a:t> bec</a:t>
            </a:r>
            <a:r>
              <a:rPr lang="en-US" sz="3200" spc="64">
                <a:solidFill>
                  <a:srgbClr val="FFFFFF"/>
                </a:solidFill>
                <a:latin typeface="Aileron Regular"/>
              </a:rPr>
              <a:t>ome a</a:t>
            </a:r>
            <a:r>
              <a:rPr lang="en-US" sz="3200" spc="64">
                <a:solidFill>
                  <a:srgbClr val="FFFFFF"/>
                </a:solidFill>
                <a:latin typeface="Aileron Regular"/>
              </a:rPr>
              <a:t>n integral</a:t>
            </a:r>
            <a:r>
              <a:rPr lang="en-US" sz="3200" spc="64">
                <a:solidFill>
                  <a:srgbClr val="FFFFFF"/>
                </a:solidFill>
                <a:latin typeface="Aileron Regular"/>
              </a:rPr>
              <a:t> p</a:t>
            </a:r>
            <a:r>
              <a:rPr lang="en-US" sz="3200" spc="64">
                <a:solidFill>
                  <a:srgbClr val="FFFFFF"/>
                </a:solidFill>
                <a:latin typeface="Aileron Regular"/>
              </a:rPr>
              <a:t>art of</a:t>
            </a:r>
            <a:r>
              <a:rPr lang="en-US" sz="3200" spc="64">
                <a:solidFill>
                  <a:srgbClr val="FFFFFF"/>
                </a:solidFill>
                <a:latin typeface="Aileron Regular"/>
              </a:rPr>
              <a:t> </a:t>
            </a:r>
            <a:r>
              <a:rPr lang="en-US" sz="3200" spc="64">
                <a:solidFill>
                  <a:srgbClr val="FFFFFF"/>
                </a:solidFill>
                <a:latin typeface="Aileron Regular"/>
              </a:rPr>
              <a:t>the evolut</a:t>
            </a:r>
            <a:r>
              <a:rPr lang="en-US" sz="3200" spc="64">
                <a:solidFill>
                  <a:srgbClr val="FFFFFF"/>
                </a:solidFill>
                <a:latin typeface="Aileron Regular"/>
              </a:rPr>
              <a:t>ion of</a:t>
            </a:r>
            <a:r>
              <a:rPr lang="en-US" sz="3200" spc="64">
                <a:solidFill>
                  <a:srgbClr val="FFFFFF"/>
                </a:solidFill>
                <a:latin typeface="Aileron Regular"/>
              </a:rPr>
              <a:t> the ho</a:t>
            </a:r>
            <a:r>
              <a:rPr lang="en-US" sz="3200" spc="64">
                <a:solidFill>
                  <a:srgbClr val="FFFFFF"/>
                </a:solidFill>
                <a:latin typeface="Aileron Regular"/>
              </a:rPr>
              <a:t>minids, socio-cultur</a:t>
            </a:r>
            <a:r>
              <a:rPr lang="en-US" sz="3200" spc="64">
                <a:solidFill>
                  <a:srgbClr val="FFFFFF"/>
                </a:solidFill>
                <a:latin typeface="Aileron Regular"/>
              </a:rPr>
              <a:t>al systems</a:t>
            </a:r>
            <a:r>
              <a:rPr lang="en-US" sz="3200" spc="64">
                <a:solidFill>
                  <a:srgbClr val="FFFFFF"/>
                </a:solidFill>
                <a:latin typeface="Aileron Regular"/>
              </a:rPr>
              <a:t> b</a:t>
            </a:r>
            <a:r>
              <a:rPr lang="en-US" sz="3200" spc="64">
                <a:solidFill>
                  <a:srgbClr val="FFFFFF"/>
                </a:solidFill>
                <a:latin typeface="Aileron Regular"/>
              </a:rPr>
              <a:t>ec</a:t>
            </a:r>
            <a:r>
              <a:rPr lang="en-US" sz="3200" spc="64">
                <a:solidFill>
                  <a:srgbClr val="FFFFFF"/>
                </a:solidFill>
                <a:latin typeface="Aileron Regular"/>
              </a:rPr>
              <a:t>ame t</a:t>
            </a:r>
            <a:r>
              <a:rPr lang="en-US" sz="3200" spc="64">
                <a:solidFill>
                  <a:srgbClr val="FFFFFF"/>
                </a:solidFill>
                <a:latin typeface="Aileron Regular"/>
              </a:rPr>
              <a:t>he matrix of M</a:t>
            </a:r>
            <a:r>
              <a:rPr lang="en-US" sz="3200" spc="64">
                <a:solidFill>
                  <a:srgbClr val="FFFFFF"/>
                </a:solidFill>
                <a:latin typeface="Aileron Regular"/>
              </a:rPr>
              <a:t>an's survival. W</a:t>
            </a:r>
            <a:r>
              <a:rPr lang="en-US" sz="3200" spc="64">
                <a:solidFill>
                  <a:srgbClr val="FFFFFF"/>
                </a:solidFill>
                <a:latin typeface="Aileron Regular"/>
              </a:rPr>
              <a:t>e cannot dissociate</a:t>
            </a:r>
            <a:r>
              <a:rPr lang="en-US" sz="3200" spc="64">
                <a:solidFill>
                  <a:srgbClr val="FFFFFF"/>
                </a:solidFill>
                <a:latin typeface="Aileron Regular"/>
              </a:rPr>
              <a:t> the pe</a:t>
            </a:r>
            <a:r>
              <a:rPr lang="en-US" sz="3200" spc="64">
                <a:solidFill>
                  <a:srgbClr val="FFFFFF"/>
                </a:solidFill>
                <a:latin typeface="Aileron Regular"/>
              </a:rPr>
              <a:t>rsistence of </a:t>
            </a:r>
            <a:r>
              <a:rPr lang="en-US" sz="3200" spc="64">
                <a:solidFill>
                  <a:srgbClr val="7DE2F4"/>
                </a:solidFill>
                <a:latin typeface="Aileron Regular Bold"/>
              </a:rPr>
              <a:t>ho</a:t>
            </a:r>
            <a:r>
              <a:rPr lang="en-US" sz="3200" spc="64">
                <a:solidFill>
                  <a:srgbClr val="7DE2F4"/>
                </a:solidFill>
                <a:latin typeface="Aileron Regular Bold"/>
              </a:rPr>
              <a:t>minid popula</a:t>
            </a:r>
            <a:r>
              <a:rPr lang="en-US" sz="3200" spc="64">
                <a:solidFill>
                  <a:srgbClr val="7DE2F4"/>
                </a:solidFill>
                <a:latin typeface="Aileron Regular Bold"/>
              </a:rPr>
              <a:t>t</a:t>
            </a:r>
            <a:r>
              <a:rPr lang="en-US" sz="3200" spc="64">
                <a:solidFill>
                  <a:srgbClr val="7DE2F4"/>
                </a:solidFill>
                <a:latin typeface="Aileron Regular Bold"/>
              </a:rPr>
              <a:t>ions,</a:t>
            </a:r>
            <a:r>
              <a:rPr lang="en-US" sz="3200" spc="64">
                <a:solidFill>
                  <a:srgbClr val="7DE2F4"/>
                </a:solidFill>
                <a:latin typeface="Aileron Regular Bold"/>
              </a:rPr>
              <a:t> viewed biologically</a:t>
            </a:r>
            <a:r>
              <a:rPr lang="en-US" sz="3200" spc="64">
                <a:solidFill>
                  <a:srgbClr val="FFFFFF"/>
                </a:solidFill>
                <a:latin typeface="Aileron Regular"/>
              </a:rPr>
              <a:t>,</a:t>
            </a:r>
            <a:r>
              <a:rPr lang="en-US" sz="3200" spc="64">
                <a:solidFill>
                  <a:srgbClr val="FFFFFF"/>
                </a:solidFill>
                <a:latin typeface="Aileron Regular"/>
              </a:rPr>
              <a:t> from </a:t>
            </a:r>
            <a:r>
              <a:rPr lang="en-US" sz="3200" spc="64">
                <a:solidFill>
                  <a:srgbClr val="FFFFFF"/>
                </a:solidFill>
                <a:latin typeface="Aileron Regular"/>
              </a:rPr>
              <a:t>t</a:t>
            </a:r>
            <a:r>
              <a:rPr lang="en-US" sz="3200" spc="64">
                <a:solidFill>
                  <a:srgbClr val="FFFFFF"/>
                </a:solidFill>
                <a:latin typeface="Aileron Regular"/>
              </a:rPr>
              <a:t>he distinctiv</a:t>
            </a:r>
            <a:r>
              <a:rPr lang="en-US" sz="3200" spc="64">
                <a:solidFill>
                  <a:srgbClr val="FFFFFF"/>
                </a:solidFill>
                <a:latin typeface="Aileron Regular"/>
              </a:rPr>
              <a:t>e mo</a:t>
            </a:r>
            <a:r>
              <a:rPr lang="en-US" sz="3200" spc="64">
                <a:solidFill>
                  <a:srgbClr val="FFFFFF"/>
                </a:solidFill>
                <a:latin typeface="Aileron Regular"/>
              </a:rPr>
              <a:t>de</a:t>
            </a:r>
            <a:r>
              <a:rPr lang="en-US" sz="3200" spc="64">
                <a:solidFill>
                  <a:srgbClr val="FFFFFF"/>
                </a:solidFill>
                <a:latin typeface="Aileron Regular"/>
              </a:rPr>
              <a:t> </a:t>
            </a:r>
            <a:r>
              <a:rPr lang="en-US" sz="3200" spc="64">
                <a:solidFill>
                  <a:srgbClr val="FFFFFF"/>
                </a:solidFill>
                <a:latin typeface="Aileron Regular"/>
              </a:rPr>
              <a:t>of</a:t>
            </a:r>
            <a:r>
              <a:rPr lang="en-US" sz="3200" spc="64">
                <a:solidFill>
                  <a:srgbClr val="FFFFFF"/>
                </a:solidFill>
                <a:latin typeface="Aileron Regular"/>
              </a:rPr>
              <a:t> adapt</a:t>
            </a:r>
            <a:r>
              <a:rPr lang="en-US" sz="3200" spc="64">
                <a:solidFill>
                  <a:srgbClr val="FFFFFF"/>
                </a:solidFill>
                <a:latin typeface="Aileron Regular"/>
              </a:rPr>
              <a:t>ation wh</a:t>
            </a:r>
            <a:r>
              <a:rPr lang="en-US" sz="3200" spc="64">
                <a:solidFill>
                  <a:srgbClr val="FFFFFF"/>
                </a:solidFill>
                <a:latin typeface="Aileron Regular"/>
              </a:rPr>
              <a:t>ich character</a:t>
            </a:r>
            <a:r>
              <a:rPr lang="en-US" sz="3200" spc="64">
                <a:solidFill>
                  <a:srgbClr val="FFFFFF"/>
                </a:solidFill>
                <a:latin typeface="Aileron Regular"/>
              </a:rPr>
              <a:t>ized</a:t>
            </a:r>
            <a:r>
              <a:rPr lang="en-US" sz="3200" spc="64">
                <a:solidFill>
                  <a:srgbClr val="FFFFFF"/>
                </a:solidFill>
                <a:latin typeface="Aileron Regular"/>
              </a:rPr>
              <a:t> </a:t>
            </a:r>
            <a:r>
              <a:rPr lang="en-US" sz="3200" spc="64">
                <a:solidFill>
                  <a:srgbClr val="FFFFFF"/>
                </a:solidFill>
                <a:latin typeface="Aileron Regular"/>
              </a:rPr>
              <a:t>t</a:t>
            </a:r>
            <a:r>
              <a:rPr lang="en-US" sz="3200" spc="64">
                <a:solidFill>
                  <a:srgbClr val="FFFFFF"/>
                </a:solidFill>
                <a:latin typeface="Aileron Regular"/>
              </a:rPr>
              <a:t>hem </a:t>
            </a:r>
            <a:r>
              <a:rPr lang="en-US" sz="3200" spc="64">
                <a:solidFill>
                  <a:srgbClr val="FFFFFF"/>
                </a:solidFill>
                <a:latin typeface="Aileron Regular"/>
              </a:rPr>
              <a:t>(H</a:t>
            </a:r>
            <a:r>
              <a:rPr lang="en-US" sz="3200" spc="64">
                <a:solidFill>
                  <a:srgbClr val="FFFFFF"/>
                </a:solidFill>
                <a:latin typeface="Aileron Regular"/>
              </a:rPr>
              <a:t>allowell 1976: 395-396).</a:t>
            </a:r>
          </a:p>
        </p:txBody>
      </p:sp>
      <p:sp>
        <p:nvSpPr>
          <p:cNvPr name="AutoShape 3" id="3"/>
          <p:cNvSpPr/>
          <p:nvPr/>
        </p:nvSpPr>
        <p:spPr>
          <a:xfrm rot="0">
            <a:off x="0" y="0"/>
            <a:ext cx="18288000" cy="2601203"/>
          </a:xfrm>
          <a:prstGeom prst="rect">
            <a:avLst/>
          </a:prstGeom>
          <a:solidFill>
            <a:srgbClr val="FFFFFF"/>
          </a:solidFill>
        </p:spPr>
      </p:sp>
      <p:sp>
        <p:nvSpPr>
          <p:cNvPr name="TextBox 4" id="4"/>
          <p:cNvSpPr txBox="true"/>
          <p:nvPr/>
        </p:nvSpPr>
        <p:spPr>
          <a:xfrm rot="0">
            <a:off x="504919" y="428091"/>
            <a:ext cx="3676022" cy="1716445"/>
          </a:xfrm>
          <a:prstGeom prst="rect">
            <a:avLst/>
          </a:prstGeom>
        </p:spPr>
        <p:txBody>
          <a:bodyPr anchor="t" rtlCol="false" tIns="0" lIns="0" bIns="0" rIns="0">
            <a:spAutoFit/>
          </a:bodyPr>
          <a:lstStyle/>
          <a:p>
            <a:pPr>
              <a:lnSpc>
                <a:spcPts val="6720"/>
              </a:lnSpc>
            </a:pPr>
            <a:r>
              <a:rPr lang="en-US" sz="5600" spc="112">
                <a:solidFill>
                  <a:srgbClr val="BD4E09"/>
                </a:solidFill>
                <a:latin typeface="Aileron Regular Bold"/>
              </a:rPr>
              <a:t>SAMPLE ANALYSIS</a:t>
            </a:r>
          </a:p>
        </p:txBody>
      </p:sp>
      <p:sp>
        <p:nvSpPr>
          <p:cNvPr name="TextBox 5" id="5"/>
          <p:cNvSpPr txBox="true"/>
          <p:nvPr/>
        </p:nvSpPr>
        <p:spPr>
          <a:xfrm rot="0">
            <a:off x="4911889" y="507010"/>
            <a:ext cx="12347411" cy="1683219"/>
          </a:xfrm>
          <a:prstGeom prst="rect">
            <a:avLst/>
          </a:prstGeom>
        </p:spPr>
        <p:txBody>
          <a:bodyPr anchor="t" rtlCol="false" tIns="0" lIns="0" bIns="0" rIns="0">
            <a:spAutoFit/>
          </a:bodyPr>
          <a:lstStyle/>
          <a:p>
            <a:pPr>
              <a:lnSpc>
                <a:spcPts val="4479"/>
              </a:lnSpc>
            </a:pPr>
            <a:r>
              <a:rPr lang="en-US" sz="3199">
                <a:solidFill>
                  <a:srgbClr val="BD4E09"/>
                </a:solidFill>
                <a:latin typeface="Aileron Regular"/>
              </a:rPr>
              <a:t>In this paragraph, the author states that, "We cannot dissociate the persistence of hominid populations, viewed biologically, from the distinctive mode of adaptation which characterized them."</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blipFill>
          <a:blip r:embed="rId2"/>
          <a:srcRect l="0" t="7865" r="0" b="7865"/>
          <a:stretch>
            <a:fillRect/>
          </a:stretch>
        </a:blipFill>
      </p:bgPr>
    </p:bg>
    <p:spTree>
      <p:nvGrpSpPr>
        <p:cNvPr id="1" name=""/>
        <p:cNvGrpSpPr/>
        <p:nvPr/>
      </p:nvGrpSpPr>
      <p:grpSpPr>
        <a:xfrm>
          <a:off x="0" y="0"/>
          <a:ext cx="0" cy="0"/>
          <a:chOff x="0" y="0"/>
          <a:chExt cx="0" cy="0"/>
        </a:xfrm>
      </p:grpSpPr>
      <p:sp>
        <p:nvSpPr>
          <p:cNvPr name="TextBox 2" id="2"/>
          <p:cNvSpPr txBox="true"/>
          <p:nvPr/>
        </p:nvSpPr>
        <p:spPr>
          <a:xfrm rot="0">
            <a:off x="3769239" y="3935587"/>
            <a:ext cx="10959035" cy="2444401"/>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p>
        </p:txBody>
      </p:sp>
      <p:grpSp>
        <p:nvGrpSpPr>
          <p:cNvPr name="Group 3" id="3"/>
          <p:cNvGrpSpPr/>
          <p:nvPr/>
        </p:nvGrpSpPr>
        <p:grpSpPr>
          <a:xfrm rot="0">
            <a:off x="3189403" y="3027809"/>
            <a:ext cx="12118707" cy="3655947"/>
            <a:chOff x="0" y="0"/>
            <a:chExt cx="16158275" cy="4874596"/>
          </a:xfrm>
        </p:grpSpPr>
        <p:sp>
          <p:nvSpPr>
            <p:cNvPr name="AutoShape 4" id="4"/>
            <p:cNvSpPr/>
            <p:nvPr/>
          </p:nvSpPr>
          <p:spPr>
            <a:xfrm rot="0">
              <a:off x="0" y="0"/>
              <a:ext cx="16158275" cy="4874596"/>
            </a:xfrm>
            <a:prstGeom prst="rect">
              <a:avLst/>
            </a:prstGeom>
            <a:solidFill>
              <a:srgbClr val="BD4E09"/>
            </a:solidFill>
          </p:spPr>
        </p:sp>
        <p:sp>
          <p:nvSpPr>
            <p:cNvPr name="TextBox 5" id="5"/>
            <p:cNvSpPr txBox="true"/>
            <p:nvPr/>
          </p:nvSpPr>
          <p:spPr>
            <a:xfrm rot="0">
              <a:off x="773114" y="951791"/>
              <a:ext cx="14612047" cy="2999588"/>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a:t>
              </a:r>
            </a:p>
            <a:p>
              <a:pPr algn="ctr">
                <a:lnSpc>
                  <a:spcPts val="6378"/>
                </a:lnSpc>
              </a:pPr>
              <a:r>
                <a:rPr lang="en-US" sz="5600" spc="100">
                  <a:solidFill>
                    <a:srgbClr val="FFFFFF"/>
                  </a:solidFill>
                  <a:latin typeface="Aileron Regular Bold"/>
                </a:rPr>
                <a:t>ACTIVITY</a:t>
              </a:r>
            </a:p>
            <a:p>
              <a:pPr algn="ctr">
                <a:lnSpc>
                  <a:spcPts val="4787"/>
                </a:lnSpc>
              </a:pPr>
              <a:r>
                <a:rPr lang="en-US" sz="4200" spc="75">
                  <a:solidFill>
                    <a:srgbClr val="FFFFFF"/>
                  </a:solidFill>
                  <a:latin typeface="Aileron Regular"/>
                </a:rPr>
                <a:t>The Four Fields</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1764" t="0" r="21764" b="0"/>
          <a:stretch>
            <a:fillRect/>
          </a:stretch>
        </p:blipFill>
        <p:spPr>
          <a:xfrm flipH="false" flipV="false" rot="0">
            <a:off x="0" y="0"/>
            <a:ext cx="8743922" cy="10287000"/>
          </a:xfrm>
          <a:prstGeom prst="rect">
            <a:avLst/>
          </a:prstGeom>
        </p:spPr>
      </p:pic>
      <p:sp>
        <p:nvSpPr>
          <p:cNvPr name="TextBox 3" id="3"/>
          <p:cNvSpPr txBox="true"/>
          <p:nvPr/>
        </p:nvSpPr>
        <p:spPr>
          <a:xfrm rot="0">
            <a:off x="9144000" y="2678831"/>
            <a:ext cx="8736056" cy="6385982"/>
          </a:xfrm>
          <a:prstGeom prst="rect">
            <a:avLst/>
          </a:prstGeom>
        </p:spPr>
        <p:txBody>
          <a:bodyPr anchor="t" rtlCol="false" tIns="0" lIns="0" bIns="0" rIns="0">
            <a:spAutoFit/>
          </a:bodyPr>
          <a:lstStyle/>
          <a:p>
            <a:pPr>
              <a:lnSpc>
                <a:spcPts val="5040"/>
              </a:lnSpc>
            </a:pPr>
            <a:r>
              <a:rPr lang="en-US" sz="3600" spc="144">
                <a:solidFill>
                  <a:srgbClr val="BD4E09"/>
                </a:solidFill>
                <a:latin typeface="Aileron Regular"/>
              </a:rPr>
              <a:t>Use eHRAF to research</a:t>
            </a:r>
            <a:r>
              <a:rPr lang="en-US" sz="3600" spc="144">
                <a:solidFill>
                  <a:srgbClr val="BD4E09"/>
                </a:solidFill>
                <a:latin typeface="Aileron Regular Bold"/>
              </a:rPr>
              <a:t> additional cultures </a:t>
            </a:r>
            <a:r>
              <a:rPr lang="en-US" sz="3600" spc="144">
                <a:solidFill>
                  <a:srgbClr val="BD4E09"/>
                </a:solidFill>
                <a:latin typeface="Aileron Regular"/>
              </a:rPr>
              <a:t>that are of interest to you.</a:t>
            </a:r>
          </a:p>
          <a:p>
            <a:pPr>
              <a:lnSpc>
                <a:spcPts val="5040"/>
              </a:lnSpc>
            </a:pPr>
          </a:p>
          <a:p>
            <a:pPr>
              <a:lnSpc>
                <a:spcPts val="5040"/>
              </a:lnSpc>
            </a:pPr>
            <a:r>
              <a:rPr lang="en-US" sz="3600" spc="144">
                <a:solidFill>
                  <a:srgbClr val="BD4E09"/>
                </a:solidFill>
                <a:latin typeface="Aileron Regular"/>
              </a:rPr>
              <a:t>Specifically look for information which is </a:t>
            </a:r>
            <a:r>
              <a:rPr lang="en-US" sz="3600" spc="144">
                <a:solidFill>
                  <a:srgbClr val="BD4E09"/>
                </a:solidFill>
                <a:latin typeface="Aileron Regular Bold"/>
              </a:rPr>
              <a:t>archaeological, biological, cultural, </a:t>
            </a:r>
            <a:r>
              <a:rPr lang="en-US" sz="3600" spc="144">
                <a:solidFill>
                  <a:srgbClr val="BD4E09"/>
                </a:solidFill>
                <a:latin typeface="Aileron Regular"/>
              </a:rPr>
              <a:t>and</a:t>
            </a:r>
            <a:r>
              <a:rPr lang="en-US" sz="3600" spc="144">
                <a:solidFill>
                  <a:srgbClr val="BD4E09"/>
                </a:solidFill>
                <a:latin typeface="Aileron Regular Bold"/>
              </a:rPr>
              <a:t> linguistic</a:t>
            </a:r>
            <a:r>
              <a:rPr lang="en-US" sz="3600" spc="144">
                <a:solidFill>
                  <a:srgbClr val="BD4E09"/>
                </a:solidFill>
                <a:latin typeface="Aileron Regular"/>
              </a:rPr>
              <a:t>. </a:t>
            </a:r>
          </a:p>
          <a:p>
            <a:pPr>
              <a:lnSpc>
                <a:spcPts val="5040"/>
              </a:lnSpc>
            </a:pPr>
          </a:p>
          <a:p>
            <a:pPr>
              <a:lnSpc>
                <a:spcPts val="5040"/>
              </a:lnSpc>
            </a:pPr>
            <a:r>
              <a:rPr lang="en-US" sz="3600" spc="144">
                <a:solidFill>
                  <a:srgbClr val="BD4E09"/>
                </a:solidFill>
                <a:latin typeface="Aileron Regular"/>
              </a:rPr>
              <a:t>Make sure to keep track of the sources you find.</a:t>
            </a:r>
          </a:p>
          <a:p>
            <a:pPr>
              <a:lnSpc>
                <a:spcPts val="5040"/>
              </a:lnSpc>
            </a:pPr>
          </a:p>
        </p:txBody>
      </p:sp>
      <p:sp>
        <p:nvSpPr>
          <p:cNvPr name="TextBox 4" id="4"/>
          <p:cNvSpPr txBox="true"/>
          <p:nvPr/>
        </p:nvSpPr>
        <p:spPr>
          <a:xfrm rot="0">
            <a:off x="9878923" y="804990"/>
            <a:ext cx="7730396" cy="1000150"/>
          </a:xfrm>
          <a:prstGeom prst="rect">
            <a:avLst/>
          </a:prstGeom>
        </p:spPr>
        <p:txBody>
          <a:bodyPr anchor="t" rtlCol="false" tIns="0" lIns="0" bIns="0" rIns="0">
            <a:spAutoFit/>
          </a:bodyPr>
          <a:lstStyle/>
          <a:p>
            <a:pPr algn="r">
              <a:lnSpc>
                <a:spcPts val="7800"/>
              </a:lnSpc>
            </a:pPr>
            <a:r>
              <a:rPr lang="en-US" sz="6500" spc="130">
                <a:solidFill>
                  <a:srgbClr val="BD4E09"/>
                </a:solidFill>
                <a:latin typeface="Aileron Regular Bold"/>
              </a:rPr>
              <a:t>eHRAF Research</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blipFill>
          <a:blip r:embed="rId2"/>
          <a:srcRect l="0" t="15014" r="0" b="0"/>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084647" y="3620127"/>
            <a:ext cx="12118707" cy="3046747"/>
          </a:xfrm>
          <a:prstGeom prst="rect">
            <a:avLst/>
          </a:prstGeom>
          <a:solidFill>
            <a:srgbClr val="BD4E09"/>
          </a:solidFill>
        </p:spPr>
      </p:sp>
      <p:sp>
        <p:nvSpPr>
          <p:cNvPr name="TextBox 3" id="3"/>
          <p:cNvSpPr txBox="true"/>
          <p:nvPr/>
        </p:nvSpPr>
        <p:spPr>
          <a:xfrm rot="0">
            <a:off x="3664482" y="4745688"/>
            <a:ext cx="10959035" cy="824198"/>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THE FOUR FIELDS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8125" t="0" r="18125" b="0"/>
          <a:stretch>
            <a:fillRect/>
          </a:stretch>
        </p:blipFill>
        <p:spPr>
          <a:xfrm flipH="false" flipV="false" rot="0">
            <a:off x="0" y="0"/>
            <a:ext cx="8743922" cy="10287000"/>
          </a:xfrm>
          <a:prstGeom prst="rect">
            <a:avLst/>
          </a:prstGeom>
        </p:spPr>
      </p:pic>
      <p:sp>
        <p:nvSpPr>
          <p:cNvPr name="TextBox 3" id="3"/>
          <p:cNvSpPr txBox="true"/>
          <p:nvPr/>
        </p:nvSpPr>
        <p:spPr>
          <a:xfrm rot="0">
            <a:off x="9376092" y="2431852"/>
            <a:ext cx="8553648" cy="1265004"/>
          </a:xfrm>
          <a:prstGeom prst="rect">
            <a:avLst/>
          </a:prstGeom>
        </p:spPr>
        <p:txBody>
          <a:bodyPr anchor="t" rtlCol="false" tIns="0" lIns="0" bIns="0" rIns="0">
            <a:spAutoFit/>
          </a:bodyPr>
          <a:lstStyle/>
          <a:p>
            <a:pPr>
              <a:lnSpc>
                <a:spcPts val="5039"/>
              </a:lnSpc>
            </a:pPr>
            <a:r>
              <a:rPr lang="en-US" sz="3600" spc="36">
                <a:solidFill>
                  <a:srgbClr val="BD4E09"/>
                </a:solidFill>
                <a:latin typeface="Aileron Regular"/>
              </a:rPr>
              <a:t>Write a short paper (2-4 pages) in which you discuss your findings.</a:t>
            </a:r>
          </a:p>
        </p:txBody>
      </p:sp>
      <p:sp>
        <p:nvSpPr>
          <p:cNvPr name="TextBox 4" id="4"/>
          <p:cNvSpPr txBox="true"/>
          <p:nvPr/>
        </p:nvSpPr>
        <p:spPr>
          <a:xfrm rot="0">
            <a:off x="10046533" y="742136"/>
            <a:ext cx="7730396" cy="1000150"/>
          </a:xfrm>
          <a:prstGeom prst="rect">
            <a:avLst/>
          </a:prstGeom>
        </p:spPr>
        <p:txBody>
          <a:bodyPr anchor="t" rtlCol="false" tIns="0" lIns="0" bIns="0" rIns="0">
            <a:spAutoFit/>
          </a:bodyPr>
          <a:lstStyle/>
          <a:p>
            <a:pPr algn="r">
              <a:lnSpc>
                <a:spcPts val="7800"/>
              </a:lnSpc>
            </a:pPr>
            <a:r>
              <a:rPr lang="en-US" sz="6500" spc="130">
                <a:solidFill>
                  <a:srgbClr val="BD4E09"/>
                </a:solidFill>
                <a:latin typeface="Aileron Regular Bold"/>
              </a:rPr>
              <a:t>Essay Assignment</a:t>
            </a:r>
          </a:p>
        </p:txBody>
      </p:sp>
      <p:sp>
        <p:nvSpPr>
          <p:cNvPr name="TextBox 5" id="5"/>
          <p:cNvSpPr txBox="true"/>
          <p:nvPr/>
        </p:nvSpPr>
        <p:spPr>
          <a:xfrm rot="0">
            <a:off x="9144000" y="4320872"/>
            <a:ext cx="8785740" cy="5075195"/>
          </a:xfrm>
          <a:prstGeom prst="rect">
            <a:avLst/>
          </a:prstGeom>
        </p:spPr>
        <p:txBody>
          <a:bodyPr anchor="t" rtlCol="false" tIns="0" lIns="0" bIns="0" rIns="0">
            <a:spAutoFit/>
          </a:bodyPr>
          <a:lstStyle/>
          <a:p>
            <a:pPr marL="777240" indent="-388620" lvl="1">
              <a:lnSpc>
                <a:spcPts val="5039"/>
              </a:lnSpc>
              <a:buFont typeface="Arial"/>
              <a:buChar char="•"/>
            </a:pPr>
            <a:r>
              <a:rPr lang="en-US" sz="3600" spc="36">
                <a:solidFill>
                  <a:srgbClr val="BD4E09"/>
                </a:solidFill>
                <a:latin typeface="Aileron Regular"/>
              </a:rPr>
              <a:t>Were you able to find information related to all 4 fields of anthropology?</a:t>
            </a:r>
          </a:p>
          <a:p>
            <a:pPr>
              <a:lnSpc>
                <a:spcPts val="5039"/>
              </a:lnSpc>
            </a:pPr>
          </a:p>
          <a:p>
            <a:pPr marL="777240" indent="-388620" lvl="1">
              <a:lnSpc>
                <a:spcPts val="5039"/>
              </a:lnSpc>
              <a:buFont typeface="Arial"/>
              <a:buChar char="•"/>
            </a:pPr>
            <a:r>
              <a:rPr lang="en-US" sz="3600" spc="36">
                <a:solidFill>
                  <a:srgbClr val="BD4E09"/>
                </a:solidFill>
                <a:latin typeface="Aileron Regular"/>
              </a:rPr>
              <a:t>If you were an anthropologist, would you specialize in 1 of the 4 fields?</a:t>
            </a:r>
          </a:p>
          <a:p>
            <a:pPr>
              <a:lnSpc>
                <a:spcPts val="5039"/>
              </a:lnSpc>
            </a:pPr>
          </a:p>
          <a:p>
            <a:pPr marL="777240" indent="-388620" lvl="1">
              <a:lnSpc>
                <a:spcPts val="5039"/>
              </a:lnSpc>
              <a:buFont typeface="Arial"/>
              <a:buChar char="•"/>
            </a:pPr>
            <a:r>
              <a:rPr lang="en-US" sz="3600" spc="36">
                <a:solidFill>
                  <a:srgbClr val="BD4E09"/>
                </a:solidFill>
                <a:latin typeface="Aileron Regular"/>
              </a:rPr>
              <a:t>What interests you about that particular field of anthropology?</a:t>
            </a:r>
          </a:p>
        </p:txBody>
      </p:sp>
    </p:spTree>
  </p:cSld>
  <p:clrMapOvr>
    <a:masterClrMapping/>
  </p:clrMapOvr>
</p:sld>
</file>

<file path=ppt/slides/slide31.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0"/>
            <a:ext cx="15243796" cy="10287000"/>
          </a:xfrm>
          <a:prstGeom prst="rect">
            <a:avLst/>
          </a:prstGeom>
          <a:solidFill>
            <a:srgbClr val="BD4E09"/>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Bold"/>
              </a:rPr>
              <a:t>References</a:t>
            </a:r>
          </a:p>
        </p:txBody>
      </p:sp>
      <p:sp>
        <p:nvSpPr>
          <p:cNvPr name="TextBox 4" id="4"/>
          <p:cNvSpPr txBox="true"/>
          <p:nvPr/>
        </p:nvSpPr>
        <p:spPr>
          <a:xfrm rot="0">
            <a:off x="4113476" y="3163701"/>
            <a:ext cx="13105252" cy="1808800"/>
          </a:xfrm>
          <a:prstGeom prst="rect">
            <a:avLst/>
          </a:prstGeom>
        </p:spPr>
        <p:txBody>
          <a:bodyPr anchor="t" rtlCol="false" tIns="0" lIns="0" bIns="0" rIns="0">
            <a:spAutoFit/>
          </a:bodyPr>
          <a:lstStyle/>
          <a:p>
            <a:pPr>
              <a:lnSpc>
                <a:spcPts val="3573"/>
              </a:lnSpc>
            </a:pPr>
            <a:r>
              <a:rPr lang="en-US" sz="2748" spc="27">
                <a:solidFill>
                  <a:srgbClr val="FFFFFF"/>
                </a:solidFill>
                <a:latin typeface="Aileron Regular"/>
              </a:rPr>
              <a:t>Hallowell, A. Irving (Alfred Irving). 1976. “Ojibwa World View and Disease.” In Co</a:t>
            </a:r>
            <a:r>
              <a:rPr lang="en-US" sz="2748" spc="27">
                <a:solidFill>
                  <a:srgbClr val="FFFFFF"/>
                </a:solidFill>
                <a:latin typeface="Aileron Regular"/>
              </a:rPr>
              <a:t>ntributions to Anthropology: Selected Papers of A. Irving Hallowell, 391–448. Chicago: University of Chicago Press. https://ehrafworldcultures.yale.edu/document?id=ng06-077.</a:t>
            </a:r>
          </a:p>
        </p:txBody>
      </p:sp>
      <p:sp>
        <p:nvSpPr>
          <p:cNvPr name="TextBox 5" id="5"/>
          <p:cNvSpPr txBox="true"/>
          <p:nvPr/>
        </p:nvSpPr>
        <p:spPr>
          <a:xfrm rot="0">
            <a:off x="4113476" y="852026"/>
            <a:ext cx="13105252" cy="136461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Buffalohead, Priscilla K. 1983. “Farmers, Warriors, Tr</a:t>
            </a:r>
            <a:r>
              <a:rPr lang="en-US" sz="2799" spc="27">
                <a:solidFill>
                  <a:srgbClr val="FFFFFF"/>
                </a:solidFill>
                <a:latin typeface="Aileron Regular"/>
              </a:rPr>
              <a:t>aders: A Fresh Look at Ojibway Women.” Minnesota History Vol. 48 (no. 6): 236–44. https://ehrafworldcultures-yale-edu.yale.idm.oclc.org/document?id=ng06-028.</a:t>
            </a:r>
          </a:p>
        </p:txBody>
      </p:sp>
      <p:sp>
        <p:nvSpPr>
          <p:cNvPr name="TextBox 6" id="6"/>
          <p:cNvSpPr txBox="true"/>
          <p:nvPr/>
        </p:nvSpPr>
        <p:spPr>
          <a:xfrm rot="0">
            <a:off x="4113476" y="5919560"/>
            <a:ext cx="13105252" cy="1355017"/>
          </a:xfrm>
          <a:prstGeom prst="rect">
            <a:avLst/>
          </a:prstGeom>
        </p:spPr>
        <p:txBody>
          <a:bodyPr anchor="t" rtlCol="false" tIns="0" lIns="0" bIns="0" rIns="0">
            <a:spAutoFit/>
          </a:bodyPr>
          <a:lstStyle/>
          <a:p>
            <a:pPr>
              <a:lnSpc>
                <a:spcPts val="3573"/>
              </a:lnSpc>
            </a:pPr>
            <a:r>
              <a:rPr lang="en-US" sz="2748" spc="27">
                <a:solidFill>
                  <a:srgbClr val="FFFFFF"/>
                </a:solidFill>
                <a:latin typeface="Aileron Regular"/>
              </a:rPr>
              <a:t>Vennum, Thomas. 1988. Wild Rice and the Oj</a:t>
            </a:r>
            <a:r>
              <a:rPr lang="en-US" sz="2748" spc="27">
                <a:solidFill>
                  <a:srgbClr val="FFFFFF"/>
                </a:solidFill>
                <a:latin typeface="Aileron Regular"/>
              </a:rPr>
              <a:t>ibway People. St. Paul: Minnesota Historical Society Press. https://ehrafworldcultures.yale.edu/document?id=ng06-042.</a:t>
            </a:r>
          </a:p>
        </p:txBody>
      </p:sp>
      <p:sp>
        <p:nvSpPr>
          <p:cNvPr name="TextBox 7" id="7"/>
          <p:cNvSpPr txBox="true"/>
          <p:nvPr/>
        </p:nvSpPr>
        <p:spPr>
          <a:xfrm rot="0">
            <a:off x="4113476" y="8221636"/>
            <a:ext cx="13105252" cy="1355017"/>
          </a:xfrm>
          <a:prstGeom prst="rect">
            <a:avLst/>
          </a:prstGeom>
        </p:spPr>
        <p:txBody>
          <a:bodyPr anchor="t" rtlCol="false" tIns="0" lIns="0" bIns="0" rIns="0">
            <a:spAutoFit/>
          </a:bodyPr>
          <a:lstStyle/>
          <a:p>
            <a:pPr>
              <a:lnSpc>
                <a:spcPts val="3573"/>
              </a:lnSpc>
            </a:pPr>
            <a:r>
              <a:rPr lang="en-US" sz="2748" spc="27">
                <a:solidFill>
                  <a:srgbClr val="FFFFFF"/>
                </a:solidFill>
                <a:latin typeface="Aileron Regular"/>
              </a:rPr>
              <a:t>White, Bruce M. 1982. “‘Give Us a Little Milk’: The Social and Cultural Meanings of Gift Giving in the L</a:t>
            </a:r>
            <a:r>
              <a:rPr lang="en-US" sz="2748" spc="27">
                <a:solidFill>
                  <a:srgbClr val="FFFFFF"/>
                </a:solidFill>
                <a:latin typeface="Aileron Regular"/>
              </a:rPr>
              <a:t>ake Superior Fur Trade.” Minnesota History Vol. 48 (no. 2): 60–71. https://ehrafworldcultures.yale.edu/document?id=ng06-043.</a:t>
            </a:r>
          </a:p>
        </p:txBody>
      </p:sp>
    </p:spTree>
  </p:cSld>
  <p:clrMapOvr>
    <a:masterClrMapping/>
  </p:clrMapOvr>
</p:sld>
</file>

<file path=ppt/slides/slide3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BD4E09"/>
                </a:solidFill>
                <a:latin typeface="Aileron Heavy"/>
              </a:rPr>
              <a:t>Image Credits</a:t>
            </a:r>
          </a:p>
        </p:txBody>
      </p:sp>
      <p:sp>
        <p:nvSpPr>
          <p:cNvPr name="AutoShape 3" id="3"/>
          <p:cNvSpPr/>
          <p:nvPr/>
        </p:nvSpPr>
        <p:spPr>
          <a:xfrm rot="-10800000">
            <a:off x="3044204" y="0"/>
            <a:ext cx="15243796" cy="10287000"/>
          </a:xfrm>
          <a:prstGeom prst="rect">
            <a:avLst/>
          </a:prstGeom>
          <a:solidFill>
            <a:srgbClr val="BD4E09"/>
          </a:solidFill>
        </p:spPr>
      </p:sp>
      <p:sp>
        <p:nvSpPr>
          <p:cNvPr name="TextBox 4" id="4"/>
          <p:cNvSpPr txBox="true"/>
          <p:nvPr/>
        </p:nvSpPr>
        <p:spPr>
          <a:xfrm rot="0">
            <a:off x="4233921" y="3734524"/>
            <a:ext cx="12864362" cy="891261"/>
          </a:xfrm>
          <a:prstGeom prst="rect">
            <a:avLst/>
          </a:prstGeom>
        </p:spPr>
        <p:txBody>
          <a:bodyPr anchor="t" rtlCol="false" tIns="0" lIns="0" bIns="0" rIns="0">
            <a:spAutoFit/>
          </a:bodyPr>
          <a:lstStyle/>
          <a:p>
            <a:pPr>
              <a:lnSpc>
                <a:spcPts val="3573"/>
              </a:lnSpc>
            </a:pPr>
            <a:r>
              <a:rPr lang="en-US" sz="2748" spc="27">
                <a:solidFill>
                  <a:srgbClr val="FFFFFF"/>
                </a:solidFill>
                <a:latin typeface="Aileron Regular"/>
              </a:rPr>
              <a:t>Temagama Ojibwa (public domain) via Wi</a:t>
            </a:r>
            <a:r>
              <a:rPr lang="en-US" sz="2748" spc="27">
                <a:solidFill>
                  <a:srgbClr val="FFFFFF"/>
                </a:solidFill>
                <a:latin typeface="Aileron Regular"/>
              </a:rPr>
              <a:t>kimedia Commons: https://commons.wikimedia.org/wiki/File:Temagama_Ojibwa.png</a:t>
            </a:r>
          </a:p>
        </p:txBody>
      </p:sp>
      <p:sp>
        <p:nvSpPr>
          <p:cNvPr name="TextBox 5" id="5"/>
          <p:cNvSpPr txBox="true"/>
          <p:nvPr/>
        </p:nvSpPr>
        <p:spPr>
          <a:xfrm rot="0">
            <a:off x="4233921" y="1298061"/>
            <a:ext cx="12864362" cy="1788853"/>
          </a:xfrm>
          <a:prstGeom prst="rect">
            <a:avLst/>
          </a:prstGeom>
        </p:spPr>
        <p:txBody>
          <a:bodyPr anchor="t" rtlCol="false" tIns="0" lIns="0" bIns="0" rIns="0">
            <a:spAutoFit/>
          </a:bodyPr>
          <a:lstStyle/>
          <a:p>
            <a:pPr>
              <a:lnSpc>
                <a:spcPts val="3573"/>
              </a:lnSpc>
            </a:pPr>
            <a:r>
              <a:rPr lang="en-US" sz="2748" spc="27">
                <a:solidFill>
                  <a:srgbClr val="FFFFFF"/>
                </a:solidFill>
                <a:latin typeface="Aileron Regular"/>
              </a:rPr>
              <a:t>Ojibwa moccasins, c. 1890 - Bata Shoe Museum by Daderot / CC0 via Wi</a:t>
            </a:r>
            <a:r>
              <a:rPr lang="en-US" sz="2748" spc="27">
                <a:solidFill>
                  <a:srgbClr val="FFFFFF"/>
                </a:solidFill>
                <a:latin typeface="Aileron Regular"/>
              </a:rPr>
              <a:t>kimedia Commons: </a:t>
            </a:r>
          </a:p>
          <a:p>
            <a:pPr>
              <a:lnSpc>
                <a:spcPts val="3573"/>
              </a:lnSpc>
            </a:pPr>
            <a:r>
              <a:rPr lang="en-US" sz="2748" spc="27">
                <a:solidFill>
                  <a:srgbClr val="FFFFFF"/>
                </a:solidFill>
                <a:latin typeface="Aileron Regular"/>
              </a:rPr>
              <a:t>https://commons.wikimedia.org/wiki/File:Ojibwa_moccasins,_c._1890_-_Bata_Shoe_Museum_-_DSC00691.JPG</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649582"/>
            <a:ext cx="9265601" cy="3133725"/>
          </a:xfrm>
          <a:prstGeom prst="rect">
            <a:avLst/>
          </a:prstGeom>
        </p:spPr>
        <p:txBody>
          <a:bodyPr anchor="t" rtlCol="false" tIns="0" lIns="0" bIns="0" rIns="0">
            <a:spAutoFit/>
          </a:bodyPr>
          <a:lstStyle/>
          <a:p>
            <a:pPr algn="ctr">
              <a:lnSpc>
                <a:spcPts val="12480"/>
              </a:lnSpc>
            </a:pPr>
            <a:r>
              <a:rPr lang="en-US" sz="9600">
                <a:solidFill>
                  <a:srgbClr val="BD4E09"/>
                </a:solidFill>
                <a:latin typeface="Aileron Heavy Bold"/>
              </a:rPr>
              <a:t>Anthropology:</a:t>
            </a:r>
          </a:p>
          <a:p>
            <a:pPr algn="ctr">
              <a:lnSpc>
                <a:spcPts val="12480"/>
              </a:lnSpc>
            </a:pPr>
            <a:r>
              <a:rPr lang="en-US" sz="9600">
                <a:solidFill>
                  <a:srgbClr val="BD4E09"/>
                </a:solidFill>
                <a:latin typeface="Aileron Heavy Bold"/>
              </a:rPr>
              <a:t>The Four Fields</a:t>
            </a:r>
          </a:p>
        </p:txBody>
      </p:sp>
      <p:sp>
        <p:nvSpPr>
          <p:cNvPr name="TextBox 4" id="4"/>
          <p:cNvSpPr txBox="true"/>
          <p:nvPr/>
        </p:nvSpPr>
        <p:spPr>
          <a:xfrm rot="0">
            <a:off x="4511199" y="6575721"/>
            <a:ext cx="9265601" cy="624840"/>
          </a:xfrm>
          <a:prstGeom prst="rect">
            <a:avLst/>
          </a:prstGeom>
        </p:spPr>
        <p:txBody>
          <a:bodyPr anchor="t" rtlCol="false" tIns="0" lIns="0" bIns="0" rIns="0">
            <a:spAutoFit/>
          </a:bodyPr>
          <a:lstStyle/>
          <a:p>
            <a:pPr algn="ctr">
              <a:lnSpc>
                <a:spcPts val="5040"/>
              </a:lnSpc>
            </a:pPr>
            <a:r>
              <a:rPr lang="en-US" sz="3600" spc="215">
                <a:solidFill>
                  <a:srgbClr val="BD4E09"/>
                </a:solidFill>
                <a:latin typeface="Aileron Regular"/>
              </a:rPr>
              <a:t>in eHRAF World Cultures</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BD4E09"/>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BD4E09"/>
                </a:solidFill>
                <a:latin typeface="Aileron Regular Bold"/>
              </a:rPr>
              <a:t>Human Relations Area Files</a:t>
            </a:r>
          </a:p>
          <a:p>
            <a:pPr algn="r">
              <a:lnSpc>
                <a:spcPts val="3080"/>
              </a:lnSpc>
            </a:pPr>
            <a:r>
              <a:rPr lang="en-US" sz="2800" spc="196">
                <a:solidFill>
                  <a:srgbClr val="BD4E09"/>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BD4E09"/>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BD4E09"/>
                </a:solidFill>
                <a:latin typeface="Aileron Regular"/>
              </a:rPr>
              <a:t>hraf.yale.edu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3893" t="8942" r="24930"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253572" y="2326446"/>
            <a:ext cx="9646830" cy="68351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a:rPr>
              <a:t>The first three fields - </a:t>
            </a:r>
            <a:r>
              <a:rPr lang="en-US" sz="3600" spc="179">
                <a:solidFill>
                  <a:srgbClr val="FFFFFF"/>
                </a:solidFill>
                <a:latin typeface="Aileron Regular Bold"/>
              </a:rPr>
              <a:t>archaeology, linguistics, </a:t>
            </a:r>
            <a:r>
              <a:rPr lang="en-US" sz="3600" spc="179">
                <a:solidFill>
                  <a:srgbClr val="FFFFFF"/>
                </a:solidFill>
                <a:latin typeface="Aileron Regular"/>
              </a:rPr>
              <a:t>and </a:t>
            </a:r>
            <a:r>
              <a:rPr lang="en-US" sz="3600" spc="179">
                <a:solidFill>
                  <a:srgbClr val="FFFFFF"/>
                </a:solidFill>
                <a:latin typeface="Aileron Regular Bold"/>
              </a:rPr>
              <a:t>cultural anthropology </a:t>
            </a:r>
            <a:r>
              <a:rPr lang="en-US" sz="3600" spc="179">
                <a:solidFill>
                  <a:srgbClr val="FFFFFF"/>
                </a:solidFill>
                <a:latin typeface="Aileron Regular"/>
              </a:rPr>
              <a:t>(also called ethnology) - all deal with culture. </a:t>
            </a:r>
          </a:p>
          <a:p>
            <a:pPr>
              <a:lnSpc>
                <a:spcPts val="5400"/>
              </a:lnSpc>
            </a:pPr>
          </a:p>
          <a:p>
            <a:pPr>
              <a:lnSpc>
                <a:spcPts val="5400"/>
              </a:lnSpc>
            </a:pPr>
            <a:r>
              <a:rPr lang="en-US" sz="3600" spc="179">
                <a:solidFill>
                  <a:srgbClr val="FFFFFF"/>
                </a:solidFill>
                <a:latin typeface="Aileron Regular"/>
              </a:rPr>
              <a:t>This makes these three fields somewhat distinct from </a:t>
            </a:r>
            <a:r>
              <a:rPr lang="en-US" sz="3600" spc="179">
                <a:solidFill>
                  <a:srgbClr val="FFFFFF"/>
                </a:solidFill>
                <a:latin typeface="Aileron Regular Bold"/>
              </a:rPr>
              <a:t>biological anthropology</a:t>
            </a:r>
            <a:r>
              <a:rPr lang="en-US" sz="3600" spc="179">
                <a:solidFill>
                  <a:srgbClr val="FFFFFF"/>
                </a:solidFill>
                <a:latin typeface="Aileron Regular"/>
              </a:rPr>
              <a:t>,</a:t>
            </a:r>
            <a:r>
              <a:rPr lang="en-US" sz="3600" spc="179">
                <a:solidFill>
                  <a:srgbClr val="FFFFFF"/>
                </a:solidFill>
                <a:latin typeface="Aileron Regular Bold"/>
              </a:rPr>
              <a:t> </a:t>
            </a:r>
            <a:r>
              <a:rPr lang="en-US" sz="3600" spc="179">
                <a:solidFill>
                  <a:srgbClr val="FFFFFF"/>
                </a:solidFill>
                <a:latin typeface="Aileron Regular"/>
              </a:rPr>
              <a:t>which primarily deals with physical features such as anatomy, physiology, and genetics.</a:t>
            </a:r>
          </a:p>
        </p:txBody>
      </p:sp>
      <p:sp>
        <p:nvSpPr>
          <p:cNvPr name="TextBox 5" id="5"/>
          <p:cNvSpPr txBox="true"/>
          <p:nvPr/>
        </p:nvSpPr>
        <p:spPr>
          <a:xfrm rot="0">
            <a:off x="8994662" y="708634"/>
            <a:ext cx="8667479"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Anthropology</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626" t="0" r="25626"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372702" y="2939422"/>
            <a:ext cx="9408570" cy="61493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a:rPr>
              <a:t>Archaeologists study </a:t>
            </a:r>
            <a:r>
              <a:rPr lang="en-US" sz="3600" spc="179">
                <a:solidFill>
                  <a:srgbClr val="FFFFFF"/>
                </a:solidFill>
                <a:latin typeface="Aileron Regular Bold"/>
              </a:rPr>
              <a:t>culture of the past</a:t>
            </a:r>
            <a:r>
              <a:rPr lang="en-US" sz="3600" spc="179">
                <a:solidFill>
                  <a:srgbClr val="FFFFFF"/>
                </a:solidFill>
                <a:latin typeface="Aileron Regular"/>
              </a:rPr>
              <a:t> primarily by analyzing the material remains of sites of human occupation.</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The time range for archaeological research ranges from </a:t>
            </a:r>
            <a:r>
              <a:rPr lang="en-US" sz="3600" spc="179">
                <a:solidFill>
                  <a:srgbClr val="FFFFFF"/>
                </a:solidFill>
                <a:latin typeface="Aileron Regular Bold"/>
              </a:rPr>
              <a:t>prehistorical</a:t>
            </a:r>
            <a:r>
              <a:rPr lang="en-US" sz="3600" spc="179">
                <a:solidFill>
                  <a:srgbClr val="FFFFFF"/>
                </a:solidFill>
                <a:latin typeface="Aileron Regular"/>
              </a:rPr>
              <a:t> archaeology (time periods prior to written records) to </a:t>
            </a:r>
            <a:r>
              <a:rPr lang="en-US" sz="3600" spc="179">
                <a:solidFill>
                  <a:srgbClr val="FFFFFF"/>
                </a:solidFill>
                <a:latin typeface="Aileron Regular Bold"/>
              </a:rPr>
              <a:t>historical</a:t>
            </a:r>
            <a:r>
              <a:rPr lang="en-US" sz="3600" spc="179">
                <a:solidFill>
                  <a:srgbClr val="FFFFFF"/>
                </a:solidFill>
                <a:latin typeface="Aileron Regular"/>
              </a:rPr>
              <a:t> archaeology (time periods with written records).</a:t>
            </a:r>
          </a:p>
        </p:txBody>
      </p:sp>
      <p:sp>
        <p:nvSpPr>
          <p:cNvPr name="TextBox 5" id="5"/>
          <p:cNvSpPr txBox="true"/>
          <p:nvPr/>
        </p:nvSpPr>
        <p:spPr>
          <a:xfrm rot="0">
            <a:off x="8743247" y="771488"/>
            <a:ext cx="8667479"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Archaeology</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4503" t="0" r="24503"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253572" y="2199352"/>
            <a:ext cx="9790766" cy="75209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a:rPr>
              <a:t>Cultural anthropologists are interested in understanding the </a:t>
            </a:r>
            <a:r>
              <a:rPr lang="en-US" sz="3600" spc="179">
                <a:solidFill>
                  <a:srgbClr val="FFFFFF"/>
                </a:solidFill>
                <a:latin typeface="Aileron Regular Bold"/>
              </a:rPr>
              <a:t>social and cultural life</a:t>
            </a:r>
            <a:r>
              <a:rPr lang="en-US" sz="3600" spc="179">
                <a:solidFill>
                  <a:srgbClr val="FFFFFF"/>
                </a:solidFill>
                <a:latin typeface="Aileron Regular"/>
              </a:rPr>
              <a:t> of diverse peoples around the world. </a:t>
            </a:r>
          </a:p>
          <a:p>
            <a:pPr>
              <a:lnSpc>
                <a:spcPts val="5400"/>
              </a:lnSpc>
            </a:pPr>
          </a:p>
          <a:p>
            <a:pPr>
              <a:lnSpc>
                <a:spcPts val="5400"/>
              </a:lnSpc>
            </a:pPr>
            <a:r>
              <a:rPr lang="en-US" sz="3600" spc="179">
                <a:solidFill>
                  <a:srgbClr val="FFFFFF"/>
                </a:solidFill>
                <a:latin typeface="Aileron Regular"/>
              </a:rPr>
              <a:t>One of the primary methods of investigation is </a:t>
            </a:r>
            <a:r>
              <a:rPr lang="en-US" sz="3600" spc="179">
                <a:solidFill>
                  <a:srgbClr val="FFFFFF"/>
                </a:solidFill>
                <a:latin typeface="Aileron Regular Bold"/>
              </a:rPr>
              <a:t>ethnographic fieldwork</a:t>
            </a:r>
            <a:r>
              <a:rPr lang="en-US" sz="3600" spc="179">
                <a:solidFill>
                  <a:srgbClr val="FFFFFF"/>
                </a:solidFill>
                <a:latin typeface="Aileron Regular"/>
              </a:rPr>
              <a:t>, living among the people studied.</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In contrast to archaeology, which focuses on the past, cultural anthropology is focused on the recent past and present.</a:t>
            </a:r>
          </a:p>
        </p:txBody>
      </p:sp>
      <p:sp>
        <p:nvSpPr>
          <p:cNvPr name="TextBox 5" id="5"/>
          <p:cNvSpPr txBox="true"/>
          <p:nvPr/>
        </p:nvSpPr>
        <p:spPr>
          <a:xfrm rot="0">
            <a:off x="8253572" y="771488"/>
            <a:ext cx="9646830"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Cultural Anthropology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2677" t="0" r="28396"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333731" y="2829979"/>
            <a:ext cx="9566671" cy="54635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a:rPr>
              <a:t>Linguistic anthropologists study </a:t>
            </a:r>
            <a:r>
              <a:rPr lang="en-US" sz="3600" spc="179">
                <a:solidFill>
                  <a:srgbClr val="FFFFFF"/>
                </a:solidFill>
                <a:latin typeface="Aileron Regular Bold"/>
              </a:rPr>
              <a:t>language, communication, and patterns of speaking</a:t>
            </a:r>
            <a:r>
              <a:rPr lang="en-US" sz="3600" spc="179">
                <a:solidFill>
                  <a:srgbClr val="FFFFFF"/>
                </a:solidFill>
                <a:latin typeface="Aileron Regular"/>
              </a:rPr>
              <a:t>.</a:t>
            </a:r>
          </a:p>
          <a:p>
            <a:pPr>
              <a:lnSpc>
                <a:spcPts val="5400"/>
              </a:lnSpc>
            </a:pPr>
          </a:p>
          <a:p>
            <a:pPr>
              <a:lnSpc>
                <a:spcPts val="5400"/>
              </a:lnSpc>
            </a:pPr>
            <a:r>
              <a:rPr lang="en-US" sz="3600" spc="179">
                <a:solidFill>
                  <a:srgbClr val="FFFFFF"/>
                </a:solidFill>
                <a:latin typeface="Aileron Regular"/>
              </a:rPr>
              <a:t>They are interested in the origins of languages, how they have diverged and changed over time, and how languages vary in the present day.</a:t>
            </a:r>
          </a:p>
        </p:txBody>
      </p:sp>
      <p:sp>
        <p:nvSpPr>
          <p:cNvPr name="TextBox 5" id="5"/>
          <p:cNvSpPr txBox="true"/>
          <p:nvPr/>
        </p:nvSpPr>
        <p:spPr>
          <a:xfrm rot="0">
            <a:off x="8253572" y="687683"/>
            <a:ext cx="9646830"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Linguistic Anthropology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677" t="0" r="29473" b="0"/>
          <a:stretch>
            <a:fillRect/>
          </a:stretch>
        </p:blipFill>
        <p:spPr>
          <a:xfrm flipH="false" flipV="false" rot="0">
            <a:off x="0" y="0"/>
            <a:ext cx="7865974" cy="10287000"/>
          </a:xfrm>
          <a:prstGeom prst="rect">
            <a:avLst/>
          </a:prstGeom>
        </p:spPr>
      </p:pic>
      <p:sp>
        <p:nvSpPr>
          <p:cNvPr name="AutoShape 3" id="3"/>
          <p:cNvSpPr/>
          <p:nvPr/>
        </p:nvSpPr>
        <p:spPr>
          <a:xfrm rot="-10800000">
            <a:off x="7865974" y="0"/>
            <a:ext cx="10422026" cy="10287000"/>
          </a:xfrm>
          <a:prstGeom prst="rect">
            <a:avLst/>
          </a:prstGeom>
          <a:solidFill>
            <a:srgbClr val="BD4E09"/>
          </a:solidFill>
        </p:spPr>
      </p:sp>
      <p:sp>
        <p:nvSpPr>
          <p:cNvPr name="TextBox 4" id="4"/>
          <p:cNvSpPr txBox="true"/>
          <p:nvPr/>
        </p:nvSpPr>
        <p:spPr>
          <a:xfrm rot="0">
            <a:off x="8360451" y="2892832"/>
            <a:ext cx="9433072" cy="5463540"/>
          </a:xfrm>
          <a:prstGeom prst="rect">
            <a:avLst/>
          </a:prstGeom>
        </p:spPr>
        <p:txBody>
          <a:bodyPr anchor="t" rtlCol="false" tIns="0" lIns="0" bIns="0" rIns="0">
            <a:spAutoFit/>
          </a:bodyPr>
          <a:lstStyle/>
          <a:p>
            <a:pPr>
              <a:lnSpc>
                <a:spcPts val="5400"/>
              </a:lnSpc>
            </a:pPr>
            <a:r>
              <a:rPr lang="en-US" sz="3600" spc="179">
                <a:solidFill>
                  <a:srgbClr val="FFFFFF"/>
                </a:solidFill>
                <a:latin typeface="Aileron Regular"/>
              </a:rPr>
              <a:t>Biological anthropologists concentrate on </a:t>
            </a:r>
            <a:r>
              <a:rPr lang="en-US" sz="3600" spc="179">
                <a:solidFill>
                  <a:srgbClr val="FFFFFF"/>
                </a:solidFill>
                <a:latin typeface="Aileron Regular Bold"/>
              </a:rPr>
              <a:t>humans as biological organisms</a:t>
            </a:r>
            <a:r>
              <a:rPr lang="en-US" sz="3600" spc="179">
                <a:solidFill>
                  <a:srgbClr val="FFFFFF"/>
                </a:solidFill>
                <a:latin typeface="Aileron Regular"/>
              </a:rPr>
              <a:t>. </a:t>
            </a:r>
          </a:p>
          <a:p>
            <a:pPr>
              <a:lnSpc>
                <a:spcPts val="5400"/>
              </a:lnSpc>
            </a:pPr>
            <a:r>
              <a:rPr lang="en-US" sz="3600" spc="179">
                <a:solidFill>
                  <a:srgbClr val="FFFFFF"/>
                </a:solidFill>
                <a:latin typeface="Aileron Regular"/>
              </a:rPr>
              <a:t> </a:t>
            </a:r>
          </a:p>
          <a:p>
            <a:pPr>
              <a:lnSpc>
                <a:spcPts val="5400"/>
              </a:lnSpc>
            </a:pPr>
            <a:r>
              <a:rPr lang="en-US" sz="3600" spc="179">
                <a:solidFill>
                  <a:srgbClr val="FFFFFF"/>
                </a:solidFill>
                <a:latin typeface="Aileron Regular"/>
              </a:rPr>
              <a:t>They seek to understand how humans evolved, and they are interested in explaining the biological similarities and differences that are found among humans across the world.</a:t>
            </a:r>
          </a:p>
        </p:txBody>
      </p:sp>
      <p:sp>
        <p:nvSpPr>
          <p:cNvPr name="TextBox 5" id="5"/>
          <p:cNvSpPr txBox="true"/>
          <p:nvPr/>
        </p:nvSpPr>
        <p:spPr>
          <a:xfrm rot="0">
            <a:off x="8253572" y="855293"/>
            <a:ext cx="9646830"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Bold"/>
              </a:rPr>
              <a:t>Biological Anthropology</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blipFill>
          <a:blip r:embed="rId2"/>
          <a:srcRect l="0" t="7746" r="0" b="7746"/>
          <a:stretch>
            <a:fillRect/>
          </a:stretch>
        </a:blipFill>
      </p:bgPr>
    </p:bg>
    <p:spTree>
      <p:nvGrpSpPr>
        <p:cNvPr id="1" name=""/>
        <p:cNvGrpSpPr/>
        <p:nvPr/>
      </p:nvGrpSpPr>
      <p:grpSpPr>
        <a:xfrm>
          <a:off x="0" y="0"/>
          <a:ext cx="0" cy="0"/>
          <a:chOff x="0" y="0"/>
          <a:chExt cx="0" cy="0"/>
        </a:xfrm>
      </p:grpSpPr>
      <p:sp>
        <p:nvSpPr>
          <p:cNvPr name="AutoShape 2" id="2"/>
          <p:cNvSpPr/>
          <p:nvPr/>
        </p:nvSpPr>
        <p:spPr>
          <a:xfrm rot="0">
            <a:off x="3084647" y="3620127"/>
            <a:ext cx="12118707" cy="3046747"/>
          </a:xfrm>
          <a:prstGeom prst="rect">
            <a:avLst/>
          </a:prstGeom>
          <a:solidFill>
            <a:srgbClr val="BD4E09"/>
          </a:solidFill>
        </p:spPr>
      </p:sp>
      <p:sp>
        <p:nvSpPr>
          <p:cNvPr name="TextBox 3" id="3"/>
          <p:cNvSpPr txBox="true"/>
          <p:nvPr/>
        </p:nvSpPr>
        <p:spPr>
          <a:xfrm rot="0">
            <a:off x="3664482" y="4745926"/>
            <a:ext cx="10959035" cy="823722"/>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Regular Bold"/>
              </a:rPr>
              <a:t>eHRAF WORLD CULTURES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DAEFXq2V4r8</dc:identifier>
  <dcterms:modified xsi:type="dcterms:W3CDTF">2011-08-01T06:04:30Z</dcterms:modified>
  <cp:revision>1</cp:revision>
  <dc:title>Anthropology: The Four Fields Activity</dc:title>
</cp:coreProperties>
</file>