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18"/>
    <p:sldId id="257" r:id="rId19"/>
    <p:sldId id="258" r:id="rId20"/>
    <p:sldId id="259" r:id="rId21"/>
    <p:sldId id="260" r:id="rId22"/>
    <p:sldId id="261" r:id="rId23"/>
    <p:sldId id="262" r:id="rId24"/>
    <p:sldId id="263" r:id="rId25"/>
    <p:sldId id="264" r:id="rId26"/>
    <p:sldId id="265" r:id="rId27"/>
    <p:sldId id="266" r:id="rId28"/>
    <p:sldId id="267" r:id="rId29"/>
    <p:sldId id="268" r:id="rId30"/>
    <p:sldId id="269" r:id="rId31"/>
    <p:sldId id="270" r:id="rId32"/>
    <p:sldId id="271" r:id="rId33"/>
    <p:sldId id="272" r:id="rId34"/>
    <p:sldId id="273" r:id="rId35"/>
    <p:sldId id="274" r:id="rId36"/>
    <p:sldId id="275" r:id="rId37"/>
    <p:sldId id="276" r:id="rId38"/>
    <p:sldId id="277" r:id="rId39"/>
    <p:sldId id="278" r:id="rId40"/>
    <p:sldId id="279" r:id="rId41"/>
    <p:sldId id="280" r:id="rId42"/>
    <p:sldId id="281" r:id="rId43"/>
    <p:sldId id="282" r:id="rId44"/>
    <p:sldId id="283" r:id="rId45"/>
    <p:sldId id="284" r:id="rId46"/>
  </p:sldIdLst>
  <p:sldSz cx="18288000" cy="10287000"/>
  <p:notesSz cx="6858000" cy="9144000"/>
  <p:embeddedFontLst>
    <p:embeddedFont>
      <p:font typeface="Aileron Regular" charset="1" panose="00000500000000000000"/>
      <p:regular r:id="rId6"/>
    </p:embeddedFont>
    <p:embeddedFont>
      <p:font typeface="Aileron Regular Bold" charset="1" panose="00000800000000000000"/>
      <p:regular r:id="rId7"/>
    </p:embeddedFont>
    <p:embeddedFont>
      <p:font typeface="Aileron Regular Italics" charset="1" panose="00000500000000000000"/>
      <p:regular r:id="rId8"/>
    </p:embeddedFont>
    <p:embeddedFont>
      <p:font typeface="Aileron Regular Bold Italics" charset="1" panose="00000800000000000000"/>
      <p:regular r:id="rId9"/>
    </p:embeddedFont>
    <p:embeddedFont>
      <p:font typeface="Arimo" charset="1" panose="020B0604020202020204"/>
      <p:regular r:id="rId10"/>
    </p:embeddedFont>
    <p:embeddedFont>
      <p:font typeface="Arimo Bold" charset="1" panose="020B0704020202020204"/>
      <p:regular r:id="rId11"/>
    </p:embeddedFont>
    <p:embeddedFont>
      <p:font typeface="Arimo Italics" charset="1" panose="020B0604020202090204"/>
      <p:regular r:id="rId12"/>
    </p:embeddedFont>
    <p:embeddedFont>
      <p:font typeface="Arimo Bold Italics" charset="1" panose="020B0704020202090204"/>
      <p:regular r:id="rId13"/>
    </p:embeddedFont>
    <p:embeddedFont>
      <p:font typeface="Aileron Heavy" charset="1" panose="00000A00000000000000"/>
      <p:regular r:id="rId14"/>
    </p:embeddedFont>
    <p:embeddedFont>
      <p:font typeface="Aileron Heavy Bold" charset="1" panose="00000A00000000000000"/>
      <p:regular r:id="rId15"/>
    </p:embeddedFont>
    <p:embeddedFont>
      <p:font typeface="Aileron Heavy Italics" charset="1" panose="00000A00000000000000"/>
      <p:regular r:id="rId16"/>
    </p:embeddedFont>
    <p:embeddedFont>
      <p:font typeface="Aileron Heavy Bold Italics" charset="1" panose="00000A00000000000000"/>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slides/slide1.xml" Type="http://schemas.openxmlformats.org/officeDocument/2006/relationships/slide"/><Relationship Id="rId19" Target="slides/slide2.xml" Type="http://schemas.openxmlformats.org/officeDocument/2006/relationships/slide"/><Relationship Id="rId2" Target="presProps.xml" Type="http://schemas.openxmlformats.org/officeDocument/2006/relationships/presProps"/><Relationship Id="rId20" Target="slides/slide3.xml" Type="http://schemas.openxmlformats.org/officeDocument/2006/relationships/slide"/><Relationship Id="rId21" Target="slides/slide4.xml" Type="http://schemas.openxmlformats.org/officeDocument/2006/relationships/slide"/><Relationship Id="rId22" Target="slides/slide5.xml" Type="http://schemas.openxmlformats.org/officeDocument/2006/relationships/slide"/><Relationship Id="rId23" Target="slides/slide6.xml" Type="http://schemas.openxmlformats.org/officeDocument/2006/relationships/slide"/><Relationship Id="rId24" Target="slides/slide7.xml" Type="http://schemas.openxmlformats.org/officeDocument/2006/relationships/slide"/><Relationship Id="rId25" Target="slides/slide8.xml" Type="http://schemas.openxmlformats.org/officeDocument/2006/relationships/slide"/><Relationship Id="rId26" Target="slides/slide9.xml" Type="http://schemas.openxmlformats.org/officeDocument/2006/relationships/slide"/><Relationship Id="rId27" Target="slides/slide10.xml" Type="http://schemas.openxmlformats.org/officeDocument/2006/relationships/slide"/><Relationship Id="rId28" Target="slides/slide11.xml" Type="http://schemas.openxmlformats.org/officeDocument/2006/relationships/slide"/><Relationship Id="rId29" Target="slides/slide12.xml" Type="http://schemas.openxmlformats.org/officeDocument/2006/relationships/slide"/><Relationship Id="rId3" Target="viewProps.xml" Type="http://schemas.openxmlformats.org/officeDocument/2006/relationships/viewProps"/><Relationship Id="rId30" Target="slides/slide13.xml" Type="http://schemas.openxmlformats.org/officeDocument/2006/relationships/slide"/><Relationship Id="rId31" Target="slides/slide14.xml" Type="http://schemas.openxmlformats.org/officeDocument/2006/relationships/slide"/><Relationship Id="rId32" Target="slides/slide15.xml" Type="http://schemas.openxmlformats.org/officeDocument/2006/relationships/slide"/><Relationship Id="rId33" Target="slides/slide16.xml" Type="http://schemas.openxmlformats.org/officeDocument/2006/relationships/slide"/><Relationship Id="rId34" Target="slides/slide17.xml" Type="http://schemas.openxmlformats.org/officeDocument/2006/relationships/slide"/><Relationship Id="rId35" Target="slides/slide18.xml" Type="http://schemas.openxmlformats.org/officeDocument/2006/relationships/slide"/><Relationship Id="rId36" Target="slides/slide19.xml" Type="http://schemas.openxmlformats.org/officeDocument/2006/relationships/slide"/><Relationship Id="rId37" Target="slides/slide20.xml" Type="http://schemas.openxmlformats.org/officeDocument/2006/relationships/slide"/><Relationship Id="rId38" Target="slides/slide21.xml" Type="http://schemas.openxmlformats.org/officeDocument/2006/relationships/slide"/><Relationship Id="rId39" Target="slides/slide22.xml" Type="http://schemas.openxmlformats.org/officeDocument/2006/relationships/slide"/><Relationship Id="rId4" Target="theme/theme1.xml" Type="http://schemas.openxmlformats.org/officeDocument/2006/relationships/theme"/><Relationship Id="rId40" Target="slides/slide23.xml" Type="http://schemas.openxmlformats.org/officeDocument/2006/relationships/slide"/><Relationship Id="rId41" Target="slides/slide24.xml" Type="http://schemas.openxmlformats.org/officeDocument/2006/relationships/slide"/><Relationship Id="rId42" Target="slides/slide25.xml" Type="http://schemas.openxmlformats.org/officeDocument/2006/relationships/slide"/><Relationship Id="rId43" Target="slides/slide26.xml" Type="http://schemas.openxmlformats.org/officeDocument/2006/relationships/slide"/><Relationship Id="rId44" Target="slides/slide27.xml" Type="http://schemas.openxmlformats.org/officeDocument/2006/relationships/slide"/><Relationship Id="rId45" Target="slides/slide28.xml" Type="http://schemas.openxmlformats.org/officeDocument/2006/relationships/slide"/><Relationship Id="rId46" Target="slides/slide29.xml" Type="http://schemas.openxmlformats.org/officeDocument/2006/relationships/slid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 Id="rId3" Target="../media/image15.jpeg" Type="http://schemas.openxmlformats.org/officeDocument/2006/relationships/image"/><Relationship Id="rId4" Target="../media/image16.jpeg" Type="http://schemas.openxmlformats.org/officeDocument/2006/relationships/image"/><Relationship Id="rId5" Target="../media/image17.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jpe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jpe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jpe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5.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jpe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jpe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jpeg" Type="http://schemas.openxmlformats.org/officeDocument/2006/relationships/image"/><Relationship Id="rId3" Target="../media/image29.jpe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jpe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jpe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20890" t="0" r="17772" b="0"/>
          <a:stretch>
            <a:fillRect/>
          </a:stretch>
        </p:blipFill>
        <p:spPr>
          <a:xfrm flipH="false" flipV="false" rot="0">
            <a:off x="0" y="0"/>
            <a:ext cx="8636070" cy="10287000"/>
          </a:xfrm>
          <a:prstGeom prst="rect">
            <a:avLst/>
          </a:prstGeom>
        </p:spPr>
      </p:pic>
      <p:pic>
        <p:nvPicPr>
          <p:cNvPr name="Picture 3" id="3"/>
          <p:cNvPicPr>
            <a:picLocks noChangeAspect="true"/>
          </p:cNvPicPr>
          <p:nvPr/>
        </p:nvPicPr>
        <p:blipFill>
          <a:blip r:embed="rId3">
            <a:alphaModFix amt="4000"/>
          </a:blip>
          <a:srcRect l="0" t="0" r="0" b="0"/>
          <a:stretch>
            <a:fillRect/>
          </a:stretch>
        </p:blipFill>
        <p:spPr>
          <a:xfrm flipH="false" flipV="false" rot="0">
            <a:off x="9815825" y="1389107"/>
            <a:ext cx="7217821" cy="7508786"/>
          </a:xfrm>
          <a:prstGeom prst="rect">
            <a:avLst/>
          </a:prstGeom>
        </p:spPr>
      </p:pic>
      <p:grpSp>
        <p:nvGrpSpPr>
          <p:cNvPr name="Group 4" id="4"/>
          <p:cNvGrpSpPr/>
          <p:nvPr/>
        </p:nvGrpSpPr>
        <p:grpSpPr>
          <a:xfrm rot="0">
            <a:off x="0" y="1028700"/>
            <a:ext cx="7142940" cy="843619"/>
            <a:chOff x="0" y="0"/>
            <a:chExt cx="9523921" cy="1124825"/>
          </a:xfrm>
        </p:grpSpPr>
        <p:sp>
          <p:nvSpPr>
            <p:cNvPr name="AutoShape 5" id="5"/>
            <p:cNvSpPr/>
            <p:nvPr/>
          </p:nvSpPr>
          <p:spPr>
            <a:xfrm rot="0">
              <a:off x="0" y="0"/>
              <a:ext cx="9523921" cy="1124825"/>
            </a:xfrm>
            <a:prstGeom prst="rect">
              <a:avLst/>
            </a:prstGeom>
            <a:solidFill>
              <a:srgbClr val="737373"/>
            </a:solidFill>
          </p:spPr>
        </p:sp>
        <p:sp>
          <p:nvSpPr>
            <p:cNvPr name="TextBox 6" id="6"/>
            <p:cNvSpPr txBox="true"/>
            <p:nvPr/>
          </p:nvSpPr>
          <p:spPr>
            <a:xfrm rot="0">
              <a:off x="352378" y="180143"/>
              <a:ext cx="8819165" cy="707390"/>
            </a:xfrm>
            <a:prstGeom prst="rect">
              <a:avLst/>
            </a:prstGeom>
          </p:spPr>
          <p:txBody>
            <a:bodyPr anchor="t" rtlCol="false" tIns="0" lIns="0" bIns="0" rIns="0">
              <a:spAutoFit/>
            </a:bodyPr>
            <a:lstStyle/>
            <a:p>
              <a:pPr>
                <a:lnSpc>
                  <a:spcPts val="4480"/>
                </a:lnSpc>
              </a:pPr>
              <a:r>
                <a:rPr lang="en-US" sz="3200" spc="224">
                  <a:solidFill>
                    <a:srgbClr val="FFFFFF"/>
                  </a:solidFill>
                  <a:latin typeface="Aileron Regular Bold"/>
                </a:rPr>
                <a:t>An eHRAF Workbook Activity</a:t>
              </a:r>
            </a:p>
          </p:txBody>
        </p:sp>
      </p:grpSp>
      <p:sp>
        <p:nvSpPr>
          <p:cNvPr name="TextBox 7" id="7"/>
          <p:cNvSpPr txBox="true"/>
          <p:nvPr/>
        </p:nvSpPr>
        <p:spPr>
          <a:xfrm rot="0">
            <a:off x="8791935" y="4328160"/>
            <a:ext cx="9265601" cy="1544955"/>
          </a:xfrm>
          <a:prstGeom prst="rect">
            <a:avLst/>
          </a:prstGeom>
        </p:spPr>
        <p:txBody>
          <a:bodyPr anchor="t" rtlCol="false" tIns="0" lIns="0" bIns="0" rIns="0">
            <a:spAutoFit/>
          </a:bodyPr>
          <a:lstStyle/>
          <a:p>
            <a:pPr algn="ctr">
              <a:lnSpc>
                <a:spcPts val="12480"/>
              </a:lnSpc>
            </a:pPr>
            <a:r>
              <a:rPr lang="en-US" sz="9600">
                <a:solidFill>
                  <a:srgbClr val="737373"/>
                </a:solidFill>
                <a:latin typeface="Aileron Heavy Bold"/>
              </a:rPr>
              <a:t>Class vs. Caste</a:t>
            </a:r>
          </a:p>
        </p:txBody>
      </p:sp>
      <p:sp>
        <p:nvSpPr>
          <p:cNvPr name="TextBox 8" id="8"/>
          <p:cNvSpPr txBox="true"/>
          <p:nvPr/>
        </p:nvSpPr>
        <p:spPr>
          <a:xfrm rot="0">
            <a:off x="8791935" y="7459914"/>
            <a:ext cx="9265601" cy="624840"/>
          </a:xfrm>
          <a:prstGeom prst="rect">
            <a:avLst/>
          </a:prstGeom>
        </p:spPr>
        <p:txBody>
          <a:bodyPr anchor="t" rtlCol="false" tIns="0" lIns="0" bIns="0" rIns="0">
            <a:spAutoFit/>
          </a:bodyPr>
          <a:lstStyle/>
          <a:p>
            <a:pPr algn="ctr">
              <a:lnSpc>
                <a:spcPts val="5040"/>
              </a:lnSpc>
            </a:pPr>
            <a:r>
              <a:rPr lang="en-US" sz="3600" spc="215">
                <a:solidFill>
                  <a:srgbClr val="737373"/>
                </a:solidFill>
                <a:latin typeface="Aileron Regular"/>
              </a:rPr>
              <a:t>in eHRAF World Cultures</a:t>
            </a:r>
          </a:p>
        </p:txBody>
      </p:sp>
      <p:sp>
        <p:nvSpPr>
          <p:cNvPr name="TextBox 9" id="9"/>
          <p:cNvSpPr txBox="true"/>
          <p:nvPr/>
        </p:nvSpPr>
        <p:spPr>
          <a:xfrm rot="0">
            <a:off x="11443163" y="9678035"/>
            <a:ext cx="6614374" cy="623570"/>
          </a:xfrm>
          <a:prstGeom prst="rect">
            <a:avLst/>
          </a:prstGeom>
        </p:spPr>
        <p:txBody>
          <a:bodyPr anchor="t" rtlCol="false" tIns="0" lIns="0" bIns="0" rIns="0">
            <a:spAutoFit/>
          </a:bodyPr>
          <a:lstStyle/>
          <a:p>
            <a:pPr algn="r">
              <a:lnSpc>
                <a:spcPts val="2420"/>
              </a:lnSpc>
            </a:pPr>
            <a:r>
              <a:rPr lang="en-US" sz="2200" spc="153">
                <a:solidFill>
                  <a:srgbClr val="000000"/>
                </a:solidFill>
                <a:latin typeface="Aileron Regular"/>
              </a:rPr>
              <a:t>Human Relations Area Files</a:t>
            </a:r>
          </a:p>
          <a:p>
            <a:pPr algn="r">
              <a:lnSpc>
                <a:spcPts val="2420"/>
              </a:lnSpc>
            </a:pPr>
            <a:r>
              <a:rPr lang="en-US" sz="2200" spc="153">
                <a:solidFill>
                  <a:srgbClr val="000000"/>
                </a:solidFill>
                <a:latin typeface="Aileron Regular"/>
              </a:rPr>
              <a:t> at Yale University</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6407" r="0" b="6407"/>
          <a:stretch>
            <a:fillRect/>
          </a:stretch>
        </p:blipFill>
        <p:spPr>
          <a:xfrm flipH="false" flipV="false" rot="0">
            <a:off x="0" y="0"/>
            <a:ext cx="7865974" cy="10287000"/>
          </a:xfrm>
          <a:prstGeom prst="rect">
            <a:avLst/>
          </a:prstGeom>
        </p:spPr>
      </p:pic>
      <p:sp>
        <p:nvSpPr>
          <p:cNvPr name="AutoShape 3" id="3"/>
          <p:cNvSpPr/>
          <p:nvPr/>
        </p:nvSpPr>
        <p:spPr>
          <a:xfrm rot="-10800000">
            <a:off x="7865974" y="0"/>
            <a:ext cx="10422026" cy="10287000"/>
          </a:xfrm>
          <a:prstGeom prst="rect">
            <a:avLst/>
          </a:prstGeom>
          <a:solidFill>
            <a:srgbClr val="737373"/>
          </a:solidFill>
        </p:spPr>
      </p:sp>
      <p:grpSp>
        <p:nvGrpSpPr>
          <p:cNvPr name="Group 4" id="4"/>
          <p:cNvGrpSpPr/>
          <p:nvPr/>
        </p:nvGrpSpPr>
        <p:grpSpPr>
          <a:xfrm rot="0">
            <a:off x="0" y="0"/>
            <a:ext cx="5604586" cy="1190296"/>
            <a:chOff x="0" y="0"/>
            <a:chExt cx="7472781" cy="1587061"/>
          </a:xfrm>
        </p:grpSpPr>
        <p:sp>
          <p:nvSpPr>
            <p:cNvPr name="AutoShape 5" id="5"/>
            <p:cNvSpPr/>
            <p:nvPr/>
          </p:nvSpPr>
          <p:spPr>
            <a:xfrm rot="0">
              <a:off x="0" y="0"/>
              <a:ext cx="7472781" cy="1587061"/>
            </a:xfrm>
            <a:prstGeom prst="rect">
              <a:avLst/>
            </a:prstGeom>
            <a:solidFill>
              <a:srgbClr val="737373"/>
            </a:solidFill>
          </p:spPr>
        </p:sp>
        <p:sp>
          <p:nvSpPr>
            <p:cNvPr name="TextBox 6" id="6"/>
            <p:cNvSpPr txBox="true"/>
            <p:nvPr/>
          </p:nvSpPr>
          <p:spPr>
            <a:xfrm rot="0">
              <a:off x="743938" y="351571"/>
              <a:ext cx="5984904" cy="807720"/>
            </a:xfrm>
            <a:prstGeom prst="rect">
              <a:avLst/>
            </a:prstGeom>
          </p:spPr>
          <p:txBody>
            <a:bodyPr anchor="t" rtlCol="false" tIns="0" lIns="0" bIns="0" rIns="0">
              <a:spAutoFit/>
            </a:bodyPr>
            <a:lstStyle/>
            <a:p>
              <a:pPr algn="ctr">
                <a:lnSpc>
                  <a:spcPts val="5040"/>
                </a:lnSpc>
              </a:pPr>
              <a:r>
                <a:rPr lang="en-US" sz="3600" spc="288">
                  <a:solidFill>
                    <a:srgbClr val="FFFFFF"/>
                  </a:solidFill>
                  <a:latin typeface="Aileron Heavy Bold"/>
                </a:rPr>
                <a:t>CASE STUDY</a:t>
              </a:r>
            </a:p>
          </p:txBody>
        </p:sp>
      </p:grpSp>
      <p:sp>
        <p:nvSpPr>
          <p:cNvPr name="TextBox 7" id="7"/>
          <p:cNvSpPr txBox="true"/>
          <p:nvPr/>
        </p:nvSpPr>
        <p:spPr>
          <a:xfrm rot="0">
            <a:off x="8235571" y="480848"/>
            <a:ext cx="9646830" cy="662940"/>
          </a:xfrm>
          <a:prstGeom prst="rect">
            <a:avLst/>
          </a:prstGeom>
        </p:spPr>
        <p:txBody>
          <a:bodyPr anchor="t" rtlCol="false" tIns="0" lIns="0" bIns="0" rIns="0">
            <a:spAutoFit/>
          </a:bodyPr>
          <a:lstStyle/>
          <a:p>
            <a:pPr>
              <a:lnSpc>
                <a:spcPts val="5400"/>
              </a:lnSpc>
            </a:pPr>
            <a:r>
              <a:rPr lang="en-US" sz="3600" spc="179">
                <a:solidFill>
                  <a:srgbClr val="FFFFFF"/>
                </a:solidFill>
                <a:latin typeface="Aileron Regular Bold"/>
              </a:rPr>
              <a:t>HINDU MYTH OF ORIGIN</a:t>
            </a:r>
          </a:p>
        </p:txBody>
      </p:sp>
      <p:sp>
        <p:nvSpPr>
          <p:cNvPr name="TextBox 8" id="8"/>
          <p:cNvSpPr txBox="true"/>
          <p:nvPr/>
        </p:nvSpPr>
        <p:spPr>
          <a:xfrm rot="0">
            <a:off x="8235571" y="1452980"/>
            <a:ext cx="9492634" cy="8313420"/>
          </a:xfrm>
          <a:prstGeom prst="rect">
            <a:avLst/>
          </a:prstGeom>
        </p:spPr>
        <p:txBody>
          <a:bodyPr anchor="t" rtlCol="false" tIns="0" lIns="0" bIns="0" rIns="0">
            <a:spAutoFit/>
          </a:bodyPr>
          <a:lstStyle/>
          <a:p>
            <a:pPr>
              <a:lnSpc>
                <a:spcPts val="4680"/>
              </a:lnSpc>
            </a:pPr>
            <a:r>
              <a:rPr lang="en-US" sz="3600" spc="179">
                <a:solidFill>
                  <a:srgbClr val="FFFFFF"/>
                </a:solidFill>
                <a:latin typeface="Aileron Regular"/>
              </a:rPr>
              <a:t>The four major </a:t>
            </a:r>
            <a:r>
              <a:rPr lang="en-US" sz="3600" spc="179">
                <a:solidFill>
                  <a:srgbClr val="FFFFFF"/>
                </a:solidFill>
                <a:latin typeface="Aileron Regular Bold"/>
              </a:rPr>
              <a:t>varnas </a:t>
            </a:r>
            <a:r>
              <a:rPr lang="en-US" sz="3600" spc="179">
                <a:solidFill>
                  <a:srgbClr val="FFFFFF"/>
                </a:solidFill>
                <a:latin typeface="Aileron Regular"/>
              </a:rPr>
              <a:t>originated from the body of primeval man:</a:t>
            </a:r>
          </a:p>
          <a:p>
            <a:pPr>
              <a:lnSpc>
                <a:spcPts val="4680"/>
              </a:lnSpc>
            </a:pPr>
          </a:p>
          <a:p>
            <a:pPr marL="777240" indent="-388620" lvl="1">
              <a:lnSpc>
                <a:spcPts val="4680"/>
              </a:lnSpc>
              <a:buFont typeface="Arial"/>
              <a:buChar char="•"/>
            </a:pPr>
            <a:r>
              <a:rPr lang="en-US" sz="3600" spc="179">
                <a:solidFill>
                  <a:srgbClr val="FFFFFF"/>
                </a:solidFill>
                <a:latin typeface="Aileron Regular Italics"/>
              </a:rPr>
              <a:t>Brahmins </a:t>
            </a:r>
            <a:r>
              <a:rPr lang="en-US" sz="3600" spc="179">
                <a:solidFill>
                  <a:srgbClr val="FFFFFF"/>
                </a:solidFill>
                <a:latin typeface="Aileron Regular"/>
              </a:rPr>
              <a:t>(priests &amp;  scholars) – from his mouth</a:t>
            </a:r>
          </a:p>
          <a:p>
            <a:pPr marL="777240" indent="-388620" lvl="1">
              <a:lnSpc>
                <a:spcPts val="4680"/>
              </a:lnSpc>
              <a:buFont typeface="Arial"/>
              <a:buChar char="•"/>
            </a:pPr>
            <a:r>
              <a:rPr lang="en-US" sz="3600" spc="179">
                <a:solidFill>
                  <a:srgbClr val="FFFFFF"/>
                </a:solidFill>
                <a:latin typeface="Aileron Regular Italics"/>
              </a:rPr>
              <a:t>Kshatriyas </a:t>
            </a:r>
            <a:r>
              <a:rPr lang="en-US" sz="3600" spc="179">
                <a:solidFill>
                  <a:srgbClr val="FFFFFF"/>
                </a:solidFill>
                <a:latin typeface="Aileron Regular"/>
              </a:rPr>
              <a:t>(warriors) – from his arms</a:t>
            </a:r>
          </a:p>
          <a:p>
            <a:pPr marL="777240" indent="-388620" lvl="1">
              <a:lnSpc>
                <a:spcPts val="4680"/>
              </a:lnSpc>
              <a:buFont typeface="Arial"/>
              <a:buChar char="•"/>
            </a:pPr>
            <a:r>
              <a:rPr lang="en-US" sz="3600" spc="179">
                <a:solidFill>
                  <a:srgbClr val="FFFFFF"/>
                </a:solidFill>
                <a:latin typeface="Aileron Regular Italics"/>
              </a:rPr>
              <a:t>Vaishyas </a:t>
            </a:r>
            <a:r>
              <a:rPr lang="en-US" sz="3600" spc="179">
                <a:solidFill>
                  <a:srgbClr val="FFFFFF"/>
                </a:solidFill>
                <a:latin typeface="Aileron Regular"/>
              </a:rPr>
              <a:t>(tradesmen) – from his thighs</a:t>
            </a:r>
          </a:p>
          <a:p>
            <a:pPr marL="777240" indent="-388620" lvl="1">
              <a:lnSpc>
                <a:spcPts val="4680"/>
              </a:lnSpc>
              <a:buFont typeface="Arial"/>
              <a:buChar char="•"/>
            </a:pPr>
            <a:r>
              <a:rPr lang="en-US" sz="3600" spc="179">
                <a:solidFill>
                  <a:srgbClr val="FFFFFF"/>
                </a:solidFill>
                <a:latin typeface="Aileron Regular Italics"/>
              </a:rPr>
              <a:t>Shudras </a:t>
            </a:r>
            <a:r>
              <a:rPr lang="en-US" sz="3600" spc="179">
                <a:solidFill>
                  <a:srgbClr val="FFFFFF"/>
                </a:solidFill>
                <a:latin typeface="Aileron Regular"/>
              </a:rPr>
              <a:t>(cultivators &amp; servants) – from his feet</a:t>
            </a:r>
          </a:p>
          <a:p>
            <a:pPr>
              <a:lnSpc>
                <a:spcPts val="4680"/>
              </a:lnSpc>
            </a:pPr>
          </a:p>
          <a:p>
            <a:pPr>
              <a:lnSpc>
                <a:spcPts val="4680"/>
              </a:lnSpc>
            </a:pPr>
            <a:r>
              <a:rPr lang="en-US" sz="3600" spc="179">
                <a:solidFill>
                  <a:srgbClr val="FFFFFF"/>
                </a:solidFill>
                <a:latin typeface="Aileron Regular"/>
              </a:rPr>
              <a:t>A fifth cast is below these four:</a:t>
            </a:r>
          </a:p>
          <a:p>
            <a:pPr>
              <a:lnSpc>
                <a:spcPts val="4680"/>
              </a:lnSpc>
            </a:pPr>
          </a:p>
          <a:p>
            <a:pPr>
              <a:lnSpc>
                <a:spcPts val="4680"/>
              </a:lnSpc>
            </a:pPr>
            <a:r>
              <a:rPr lang="en-US" sz="3600" spc="179">
                <a:solidFill>
                  <a:srgbClr val="FFFFFF"/>
                </a:solidFill>
                <a:latin typeface="Aileron Regular Italics"/>
              </a:rPr>
              <a:t>Dalit </a:t>
            </a:r>
            <a:r>
              <a:rPr lang="en-US" sz="3600" spc="179">
                <a:solidFill>
                  <a:srgbClr val="FFFFFF"/>
                </a:solidFill>
                <a:latin typeface="Aileron Regular"/>
              </a:rPr>
              <a:t>(outcasts) – derogatorily referred to as “untouchables"</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0" r="0" b="12787"/>
          <a:stretch>
            <a:fillRect/>
          </a:stretch>
        </p:blipFill>
        <p:spPr>
          <a:xfrm flipH="false" flipV="false" rot="0">
            <a:off x="0" y="0"/>
            <a:ext cx="7865974" cy="10287000"/>
          </a:xfrm>
          <a:prstGeom prst="rect">
            <a:avLst/>
          </a:prstGeom>
        </p:spPr>
      </p:pic>
      <p:sp>
        <p:nvSpPr>
          <p:cNvPr name="AutoShape 3" id="3"/>
          <p:cNvSpPr/>
          <p:nvPr/>
        </p:nvSpPr>
        <p:spPr>
          <a:xfrm rot="-10800000">
            <a:off x="7865974" y="0"/>
            <a:ext cx="10422026" cy="10287000"/>
          </a:xfrm>
          <a:prstGeom prst="rect">
            <a:avLst/>
          </a:prstGeom>
          <a:solidFill>
            <a:srgbClr val="737373"/>
          </a:solidFill>
        </p:spPr>
      </p:sp>
      <p:grpSp>
        <p:nvGrpSpPr>
          <p:cNvPr name="Group 4" id="4"/>
          <p:cNvGrpSpPr/>
          <p:nvPr/>
        </p:nvGrpSpPr>
        <p:grpSpPr>
          <a:xfrm rot="0">
            <a:off x="0" y="0"/>
            <a:ext cx="5604586" cy="1190296"/>
            <a:chOff x="0" y="0"/>
            <a:chExt cx="7472781" cy="1587061"/>
          </a:xfrm>
        </p:grpSpPr>
        <p:sp>
          <p:nvSpPr>
            <p:cNvPr name="AutoShape 5" id="5"/>
            <p:cNvSpPr/>
            <p:nvPr/>
          </p:nvSpPr>
          <p:spPr>
            <a:xfrm rot="0">
              <a:off x="0" y="0"/>
              <a:ext cx="7472781" cy="1587061"/>
            </a:xfrm>
            <a:prstGeom prst="rect">
              <a:avLst/>
            </a:prstGeom>
            <a:solidFill>
              <a:srgbClr val="737373"/>
            </a:solidFill>
          </p:spPr>
        </p:sp>
        <p:sp>
          <p:nvSpPr>
            <p:cNvPr name="TextBox 6" id="6"/>
            <p:cNvSpPr txBox="true"/>
            <p:nvPr/>
          </p:nvSpPr>
          <p:spPr>
            <a:xfrm rot="0">
              <a:off x="743938" y="351571"/>
              <a:ext cx="5984904" cy="807720"/>
            </a:xfrm>
            <a:prstGeom prst="rect">
              <a:avLst/>
            </a:prstGeom>
          </p:spPr>
          <p:txBody>
            <a:bodyPr anchor="t" rtlCol="false" tIns="0" lIns="0" bIns="0" rIns="0">
              <a:spAutoFit/>
            </a:bodyPr>
            <a:lstStyle/>
            <a:p>
              <a:pPr algn="ctr">
                <a:lnSpc>
                  <a:spcPts val="5040"/>
                </a:lnSpc>
              </a:pPr>
              <a:r>
                <a:rPr lang="en-US" sz="3600" spc="288">
                  <a:solidFill>
                    <a:srgbClr val="FFFFFF"/>
                  </a:solidFill>
                  <a:latin typeface="Aileron Heavy Bold"/>
                </a:rPr>
                <a:t>CASE STUDY</a:t>
              </a:r>
            </a:p>
          </p:txBody>
        </p:sp>
      </p:grpSp>
      <p:sp>
        <p:nvSpPr>
          <p:cNvPr name="TextBox 7" id="7"/>
          <p:cNvSpPr txBox="true"/>
          <p:nvPr/>
        </p:nvSpPr>
        <p:spPr>
          <a:xfrm rot="0">
            <a:off x="8235571" y="1075996"/>
            <a:ext cx="9646830" cy="662940"/>
          </a:xfrm>
          <a:prstGeom prst="rect">
            <a:avLst/>
          </a:prstGeom>
        </p:spPr>
        <p:txBody>
          <a:bodyPr anchor="t" rtlCol="false" tIns="0" lIns="0" bIns="0" rIns="0">
            <a:spAutoFit/>
          </a:bodyPr>
          <a:lstStyle/>
          <a:p>
            <a:pPr>
              <a:lnSpc>
                <a:spcPts val="5400"/>
              </a:lnSpc>
            </a:pPr>
            <a:r>
              <a:rPr lang="en-US" sz="3600" spc="179">
                <a:solidFill>
                  <a:srgbClr val="FFFFFF"/>
                </a:solidFill>
                <a:latin typeface="Aileron Regular Bold"/>
              </a:rPr>
              <a:t>THE AMERICAN DREAM</a:t>
            </a:r>
          </a:p>
        </p:txBody>
      </p:sp>
      <p:sp>
        <p:nvSpPr>
          <p:cNvPr name="TextBox 8" id="8"/>
          <p:cNvSpPr txBox="true"/>
          <p:nvPr/>
        </p:nvSpPr>
        <p:spPr>
          <a:xfrm rot="0">
            <a:off x="8235571" y="2399392"/>
            <a:ext cx="9492634" cy="5935980"/>
          </a:xfrm>
          <a:prstGeom prst="rect">
            <a:avLst/>
          </a:prstGeom>
        </p:spPr>
        <p:txBody>
          <a:bodyPr anchor="t" rtlCol="false" tIns="0" lIns="0" bIns="0" rIns="0">
            <a:spAutoFit/>
          </a:bodyPr>
          <a:lstStyle/>
          <a:p>
            <a:pPr>
              <a:lnSpc>
                <a:spcPts val="4680"/>
              </a:lnSpc>
            </a:pPr>
            <a:r>
              <a:rPr lang="en-US" sz="3600" spc="179">
                <a:solidFill>
                  <a:srgbClr val="FFFFFF"/>
                </a:solidFill>
                <a:latin typeface="Aileron Regular"/>
              </a:rPr>
              <a:t>American ide</a:t>
            </a:r>
            <a:r>
              <a:rPr lang="en-US" sz="3600" spc="179">
                <a:solidFill>
                  <a:srgbClr val="FFFFFF"/>
                </a:solidFill>
                <a:latin typeface="Aileron Regular"/>
              </a:rPr>
              <a:t>a</a:t>
            </a:r>
            <a:r>
              <a:rPr lang="en-US" sz="3600" spc="179">
                <a:solidFill>
                  <a:srgbClr val="FFFFFF"/>
                </a:solidFill>
                <a:latin typeface="Aileron Regular"/>
              </a:rPr>
              <a:t>lism i</a:t>
            </a:r>
            <a:r>
              <a:rPr lang="en-US" sz="3600" spc="179">
                <a:solidFill>
                  <a:srgbClr val="FFFFFF"/>
                </a:solidFill>
                <a:latin typeface="Aileron Regular"/>
              </a:rPr>
              <a:t>s </a:t>
            </a:r>
            <a:r>
              <a:rPr lang="en-US" sz="3600" spc="179">
                <a:solidFill>
                  <a:srgbClr val="FFFFFF"/>
                </a:solidFill>
                <a:latin typeface="Aileron Regular"/>
              </a:rPr>
              <a:t>exemplified by the concept of "life, liberty, and t</a:t>
            </a:r>
            <a:r>
              <a:rPr lang="en-US" sz="3600" spc="179">
                <a:solidFill>
                  <a:srgbClr val="FFFFFF"/>
                </a:solidFill>
                <a:latin typeface="Aileron Regular"/>
              </a:rPr>
              <a:t>h</a:t>
            </a:r>
            <a:r>
              <a:rPr lang="en-US" sz="3600" spc="179">
                <a:solidFill>
                  <a:srgbClr val="FFFFFF"/>
                </a:solidFill>
                <a:latin typeface="Aileron Regular"/>
              </a:rPr>
              <a:t>e</a:t>
            </a:r>
            <a:r>
              <a:rPr lang="en-US" sz="3600" spc="179">
                <a:solidFill>
                  <a:srgbClr val="FFFFFF"/>
                </a:solidFill>
                <a:latin typeface="Aileron Regular"/>
              </a:rPr>
              <a:t> </a:t>
            </a:r>
            <a:r>
              <a:rPr lang="en-US" sz="3600" spc="179">
                <a:solidFill>
                  <a:srgbClr val="FFFFFF"/>
                </a:solidFill>
                <a:latin typeface="Aileron Regular"/>
              </a:rPr>
              <a:t>pursuit of happiness". America is often de</a:t>
            </a:r>
            <a:r>
              <a:rPr lang="en-US" sz="3600" spc="179">
                <a:solidFill>
                  <a:srgbClr val="FFFFFF"/>
                </a:solidFill>
                <a:latin typeface="Aileron Regular"/>
              </a:rPr>
              <a:t>s</a:t>
            </a:r>
            <a:r>
              <a:rPr lang="en-US" sz="3600" spc="179">
                <a:solidFill>
                  <a:srgbClr val="FFFFFF"/>
                </a:solidFill>
                <a:latin typeface="Aileron Regular"/>
              </a:rPr>
              <a:t>c</a:t>
            </a:r>
            <a:r>
              <a:rPr lang="en-US" sz="3600" spc="179">
                <a:solidFill>
                  <a:srgbClr val="FFFFFF"/>
                </a:solidFill>
                <a:latin typeface="Aileron Regular"/>
              </a:rPr>
              <a:t>ri</a:t>
            </a:r>
            <a:r>
              <a:rPr lang="en-US" sz="3600" spc="179">
                <a:solidFill>
                  <a:srgbClr val="FFFFFF"/>
                </a:solidFill>
                <a:latin typeface="Aileron Regular"/>
              </a:rPr>
              <a:t>bed </a:t>
            </a:r>
            <a:r>
              <a:rPr lang="en-US" sz="3600" spc="179">
                <a:solidFill>
                  <a:srgbClr val="FFFFFF"/>
                </a:solidFill>
                <a:latin typeface="Aileron Regular"/>
              </a:rPr>
              <a:t>as </a:t>
            </a:r>
            <a:r>
              <a:rPr lang="en-US" sz="3600" spc="179">
                <a:solidFill>
                  <a:srgbClr val="FFFFFF"/>
                </a:solidFill>
                <a:latin typeface="Aileron Regular"/>
              </a:rPr>
              <a:t>the "Land of Opportunity" where people follow their dreams.</a:t>
            </a:r>
          </a:p>
          <a:p>
            <a:pPr>
              <a:lnSpc>
                <a:spcPts val="4680"/>
              </a:lnSpc>
            </a:pPr>
          </a:p>
          <a:p>
            <a:pPr>
              <a:lnSpc>
                <a:spcPts val="4680"/>
              </a:lnSpc>
            </a:pPr>
            <a:r>
              <a:rPr lang="en-US" sz="3600" spc="179">
                <a:solidFill>
                  <a:srgbClr val="FFFFFF"/>
                </a:solidFill>
                <a:latin typeface="Aileron Regular"/>
              </a:rPr>
              <a:t>Unl</a:t>
            </a:r>
            <a:r>
              <a:rPr lang="en-US" sz="3600" spc="179">
                <a:solidFill>
                  <a:srgbClr val="FFFFFF"/>
                </a:solidFill>
                <a:latin typeface="Aileron Regular"/>
              </a:rPr>
              <a:t>i</a:t>
            </a:r>
            <a:r>
              <a:rPr lang="en-US" sz="3600" spc="179">
                <a:solidFill>
                  <a:srgbClr val="FFFFFF"/>
                </a:solidFill>
                <a:latin typeface="Aileron Regular"/>
              </a:rPr>
              <a:t>ke</a:t>
            </a:r>
            <a:r>
              <a:rPr lang="en-US" sz="3600" spc="179">
                <a:solidFill>
                  <a:srgbClr val="FFFFFF"/>
                </a:solidFill>
                <a:latin typeface="Aileron Regular"/>
              </a:rPr>
              <a:t> </a:t>
            </a:r>
            <a:r>
              <a:rPr lang="en-US" sz="3600" spc="179">
                <a:solidFill>
                  <a:srgbClr val="FFFFFF"/>
                </a:solidFill>
                <a:latin typeface="Aileron Regular"/>
              </a:rPr>
              <a:t>a rigi</a:t>
            </a:r>
            <a:r>
              <a:rPr lang="en-US" sz="3600" spc="179">
                <a:solidFill>
                  <a:srgbClr val="FFFFFF"/>
                </a:solidFill>
                <a:latin typeface="Aileron Regular"/>
              </a:rPr>
              <a:t>d </a:t>
            </a:r>
            <a:r>
              <a:rPr lang="en-US" sz="3600" spc="179">
                <a:solidFill>
                  <a:srgbClr val="FFFFFF"/>
                </a:solidFill>
                <a:latin typeface="Aileron Regular"/>
              </a:rPr>
              <a:t>caste system, the United States </a:t>
            </a:r>
            <a:r>
              <a:rPr lang="en-US" sz="3600" spc="179">
                <a:solidFill>
                  <a:srgbClr val="FFFFFF"/>
                </a:solidFill>
                <a:latin typeface="Aileron Regular"/>
              </a:rPr>
              <a:t>is typically seen as having </a:t>
            </a:r>
            <a:r>
              <a:rPr lang="en-US" sz="3600" spc="179">
                <a:solidFill>
                  <a:srgbClr val="FFFFFF"/>
                </a:solidFill>
                <a:latin typeface="Aileron Regular"/>
              </a:rPr>
              <a:t>a </a:t>
            </a:r>
            <a:r>
              <a:rPr lang="en-US" sz="3600" spc="179">
                <a:solidFill>
                  <a:srgbClr val="FFFFFF"/>
                </a:solidFill>
                <a:latin typeface="Aileron Regular"/>
              </a:rPr>
              <a:t>class system, where people may experience both upward and downward mobility.</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5668" t="0" r="33315" b="0"/>
          <a:stretch>
            <a:fillRect/>
          </a:stretch>
        </p:blipFill>
        <p:spPr>
          <a:xfrm flipH="false" flipV="false" rot="0">
            <a:off x="0" y="0"/>
            <a:ext cx="7865974" cy="10287000"/>
          </a:xfrm>
          <a:prstGeom prst="rect">
            <a:avLst/>
          </a:prstGeom>
        </p:spPr>
      </p:pic>
      <p:sp>
        <p:nvSpPr>
          <p:cNvPr name="AutoShape 3" id="3"/>
          <p:cNvSpPr/>
          <p:nvPr/>
        </p:nvSpPr>
        <p:spPr>
          <a:xfrm rot="-10800000">
            <a:off x="7865974" y="0"/>
            <a:ext cx="10422026" cy="10287000"/>
          </a:xfrm>
          <a:prstGeom prst="rect">
            <a:avLst/>
          </a:prstGeom>
          <a:solidFill>
            <a:srgbClr val="737373"/>
          </a:solidFill>
        </p:spPr>
      </p:sp>
      <p:grpSp>
        <p:nvGrpSpPr>
          <p:cNvPr name="Group 4" id="4"/>
          <p:cNvGrpSpPr/>
          <p:nvPr/>
        </p:nvGrpSpPr>
        <p:grpSpPr>
          <a:xfrm rot="0">
            <a:off x="0" y="0"/>
            <a:ext cx="5604586" cy="1190296"/>
            <a:chOff x="0" y="0"/>
            <a:chExt cx="7472781" cy="1587061"/>
          </a:xfrm>
        </p:grpSpPr>
        <p:sp>
          <p:nvSpPr>
            <p:cNvPr name="AutoShape 5" id="5"/>
            <p:cNvSpPr/>
            <p:nvPr/>
          </p:nvSpPr>
          <p:spPr>
            <a:xfrm rot="0">
              <a:off x="0" y="0"/>
              <a:ext cx="7472781" cy="1587061"/>
            </a:xfrm>
            <a:prstGeom prst="rect">
              <a:avLst/>
            </a:prstGeom>
            <a:solidFill>
              <a:srgbClr val="737373"/>
            </a:solidFill>
          </p:spPr>
        </p:sp>
        <p:sp>
          <p:nvSpPr>
            <p:cNvPr name="TextBox 6" id="6"/>
            <p:cNvSpPr txBox="true"/>
            <p:nvPr/>
          </p:nvSpPr>
          <p:spPr>
            <a:xfrm rot="0">
              <a:off x="743938" y="351571"/>
              <a:ext cx="5984904" cy="807720"/>
            </a:xfrm>
            <a:prstGeom prst="rect">
              <a:avLst/>
            </a:prstGeom>
          </p:spPr>
          <p:txBody>
            <a:bodyPr anchor="t" rtlCol="false" tIns="0" lIns="0" bIns="0" rIns="0">
              <a:spAutoFit/>
            </a:bodyPr>
            <a:lstStyle/>
            <a:p>
              <a:pPr algn="ctr">
                <a:lnSpc>
                  <a:spcPts val="5040"/>
                </a:lnSpc>
              </a:pPr>
              <a:r>
                <a:rPr lang="en-US" sz="3600" spc="288">
                  <a:solidFill>
                    <a:srgbClr val="FFFFFF"/>
                  </a:solidFill>
                  <a:latin typeface="Aileron Heavy Bold"/>
                </a:rPr>
                <a:t>CASE STUDY</a:t>
              </a:r>
            </a:p>
          </p:txBody>
        </p:sp>
      </p:grpSp>
      <p:sp>
        <p:nvSpPr>
          <p:cNvPr name="TextBox 7" id="7"/>
          <p:cNvSpPr txBox="true"/>
          <p:nvPr/>
        </p:nvSpPr>
        <p:spPr>
          <a:xfrm rot="0">
            <a:off x="8235571" y="914400"/>
            <a:ext cx="9646830" cy="662940"/>
          </a:xfrm>
          <a:prstGeom prst="rect">
            <a:avLst/>
          </a:prstGeom>
        </p:spPr>
        <p:txBody>
          <a:bodyPr anchor="t" rtlCol="false" tIns="0" lIns="0" bIns="0" rIns="0">
            <a:spAutoFit/>
          </a:bodyPr>
          <a:lstStyle/>
          <a:p>
            <a:pPr>
              <a:lnSpc>
                <a:spcPts val="5400"/>
              </a:lnSpc>
            </a:pPr>
            <a:r>
              <a:rPr lang="en-US" sz="3600" spc="179">
                <a:solidFill>
                  <a:srgbClr val="FFFFFF"/>
                </a:solidFill>
                <a:latin typeface="Aileron Regular Bold"/>
              </a:rPr>
              <a:t>THE WASP ELITE</a:t>
            </a:r>
          </a:p>
        </p:txBody>
      </p:sp>
      <p:sp>
        <p:nvSpPr>
          <p:cNvPr name="TextBox 8" id="8"/>
          <p:cNvSpPr txBox="true"/>
          <p:nvPr/>
        </p:nvSpPr>
        <p:spPr>
          <a:xfrm rot="0">
            <a:off x="8235571" y="2424560"/>
            <a:ext cx="9492634" cy="6530340"/>
          </a:xfrm>
          <a:prstGeom prst="rect">
            <a:avLst/>
          </a:prstGeom>
        </p:spPr>
        <p:txBody>
          <a:bodyPr anchor="t" rtlCol="false" tIns="0" lIns="0" bIns="0" rIns="0">
            <a:spAutoFit/>
          </a:bodyPr>
          <a:lstStyle/>
          <a:p>
            <a:pPr>
              <a:lnSpc>
                <a:spcPts val="4680"/>
              </a:lnSpc>
            </a:pPr>
            <a:r>
              <a:rPr lang="en-US" sz="3600" spc="179">
                <a:solidFill>
                  <a:srgbClr val="FFFFFF"/>
                </a:solidFill>
                <a:latin typeface="Aileron Regular"/>
              </a:rPr>
              <a:t>Despite the purported ide</a:t>
            </a:r>
            <a:r>
              <a:rPr lang="en-US" sz="3600" spc="179">
                <a:solidFill>
                  <a:srgbClr val="FFFFFF"/>
                </a:solidFill>
                <a:latin typeface="Aileron Regular"/>
              </a:rPr>
              <a:t>a</a:t>
            </a:r>
            <a:r>
              <a:rPr lang="en-US" sz="3600" spc="179">
                <a:solidFill>
                  <a:srgbClr val="FFFFFF"/>
                </a:solidFill>
                <a:latin typeface="Aileron Regular"/>
              </a:rPr>
              <a:t>l of</a:t>
            </a:r>
            <a:r>
              <a:rPr lang="en-US" sz="3600" spc="179">
                <a:solidFill>
                  <a:srgbClr val="FFFFFF"/>
                </a:solidFill>
                <a:latin typeface="Aileron Regular"/>
              </a:rPr>
              <a:t> </a:t>
            </a:r>
            <a:r>
              <a:rPr lang="en-US" sz="3600" spc="179">
                <a:solidFill>
                  <a:srgbClr val="FFFFFF"/>
                </a:solidFill>
                <a:latin typeface="Aileron Regular"/>
              </a:rPr>
              <a:t>equality of opportunity, sociologist </a:t>
            </a:r>
            <a:r>
              <a:rPr lang="en-US" sz="3600" spc="179">
                <a:solidFill>
                  <a:srgbClr val="FFFFFF"/>
                </a:solidFill>
                <a:latin typeface="Aileron Regular Bold"/>
              </a:rPr>
              <a:t>E. Digby Baltzell</a:t>
            </a:r>
            <a:r>
              <a:rPr lang="en-US" sz="3600" spc="179">
                <a:solidFill>
                  <a:srgbClr val="FFFFFF"/>
                </a:solidFill>
                <a:latin typeface="Aileron Regular"/>
              </a:rPr>
              <a:t> observed t</a:t>
            </a:r>
            <a:r>
              <a:rPr lang="en-US" sz="3600" spc="179">
                <a:solidFill>
                  <a:srgbClr val="FFFFFF"/>
                </a:solidFill>
                <a:latin typeface="Aileron Regular"/>
              </a:rPr>
              <a:t>hat a ca</a:t>
            </a:r>
            <a:r>
              <a:rPr lang="en-US" sz="3600" spc="179">
                <a:solidFill>
                  <a:srgbClr val="FFFFFF"/>
                </a:solidFill>
                <a:latin typeface="Aileron Regular"/>
              </a:rPr>
              <a:t>ste-like WASP elite had formed in America. His acroynm </a:t>
            </a:r>
            <a:r>
              <a:rPr lang="en-US" sz="3600" spc="179">
                <a:solidFill>
                  <a:srgbClr val="FFFFFF"/>
                </a:solidFill>
                <a:latin typeface="Aileron Regular Bold"/>
              </a:rPr>
              <a:t>WASP</a:t>
            </a:r>
            <a:r>
              <a:rPr lang="en-US" sz="3600" spc="179">
                <a:solidFill>
                  <a:srgbClr val="FFFFFF"/>
                </a:solidFill>
                <a:latin typeface="Aileron Regular"/>
              </a:rPr>
              <a:t> </a:t>
            </a:r>
            <a:r>
              <a:rPr lang="en-US" sz="3600" spc="179">
                <a:solidFill>
                  <a:srgbClr val="FFFFFF"/>
                </a:solidFill>
                <a:latin typeface="Aileron Regular"/>
              </a:rPr>
              <a:t>s</a:t>
            </a:r>
            <a:r>
              <a:rPr lang="en-US" sz="3600" spc="179">
                <a:solidFill>
                  <a:srgbClr val="FFFFFF"/>
                </a:solidFill>
                <a:latin typeface="Aileron Regular"/>
              </a:rPr>
              <a:t>tands for White, Anglo-Saxon, Protestant and refers</a:t>
            </a:r>
            <a:r>
              <a:rPr lang="en-US" sz="3600" spc="179">
                <a:solidFill>
                  <a:srgbClr val="FFFFFF"/>
                </a:solidFill>
                <a:latin typeface="Aileron Regular"/>
              </a:rPr>
              <a:t> to</a:t>
            </a:r>
            <a:r>
              <a:rPr lang="en-US" sz="3600" spc="179">
                <a:solidFill>
                  <a:srgbClr val="FFFFFF"/>
                </a:solidFill>
                <a:latin typeface="Aileron Regular"/>
              </a:rPr>
              <a:t> "ol</a:t>
            </a:r>
            <a:r>
              <a:rPr lang="en-US" sz="3600" spc="179">
                <a:solidFill>
                  <a:srgbClr val="FFFFFF"/>
                </a:solidFill>
                <a:latin typeface="Aileron Regular"/>
              </a:rPr>
              <a:t>d mon</a:t>
            </a:r>
            <a:r>
              <a:rPr lang="en-US" sz="3600" spc="179">
                <a:solidFill>
                  <a:srgbClr val="FFFFFF"/>
                </a:solidFill>
                <a:latin typeface="Aileron Regular"/>
              </a:rPr>
              <a:t>ey".</a:t>
            </a:r>
          </a:p>
          <a:p>
            <a:pPr>
              <a:lnSpc>
                <a:spcPts val="4680"/>
              </a:lnSpc>
            </a:pPr>
          </a:p>
          <a:p>
            <a:pPr>
              <a:lnSpc>
                <a:spcPts val="4680"/>
              </a:lnSpc>
            </a:pPr>
            <a:r>
              <a:rPr lang="en-US" sz="3600" spc="179">
                <a:solidFill>
                  <a:srgbClr val="FFFFFF"/>
                </a:solidFill>
                <a:latin typeface="Aileron Regular"/>
              </a:rPr>
              <a:t>Some institut</a:t>
            </a:r>
            <a:r>
              <a:rPr lang="en-US" sz="3600" spc="179">
                <a:solidFill>
                  <a:srgbClr val="FFFFFF"/>
                </a:solidFill>
                <a:latin typeface="Aileron Regular"/>
              </a:rPr>
              <a:t>ions (e.g., country clubs) have maint</a:t>
            </a:r>
            <a:r>
              <a:rPr lang="en-US" sz="3600" spc="179">
                <a:solidFill>
                  <a:srgbClr val="FFFFFF"/>
                </a:solidFill>
                <a:latin typeface="Aileron Regular"/>
              </a:rPr>
              <a:t>ained </a:t>
            </a:r>
            <a:r>
              <a:rPr lang="en-US" sz="3600" spc="179">
                <a:solidFill>
                  <a:srgbClr val="FFFFFF"/>
                </a:solidFill>
                <a:latin typeface="Aileron Regular"/>
              </a:rPr>
              <a:t>caste-like exclusivity through "members only" discrimination based on ethnicity, race, and religion.</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737373"/>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0" r="0" b="0"/>
          <a:stretch>
            <a:fillRect/>
          </a:stretch>
        </p:blipFill>
        <p:spPr>
          <a:xfrm flipH="false" flipV="false" rot="0">
            <a:off x="0" y="3930042"/>
            <a:ext cx="4399279" cy="6356958"/>
          </a:xfrm>
          <a:prstGeom prst="rect">
            <a:avLst/>
          </a:prstGeom>
        </p:spPr>
      </p:pic>
      <p:pic>
        <p:nvPicPr>
          <p:cNvPr name="Picture 3" id="3"/>
          <p:cNvPicPr>
            <a:picLocks noChangeAspect="true"/>
          </p:cNvPicPr>
          <p:nvPr/>
        </p:nvPicPr>
        <p:blipFill>
          <a:blip r:embed="rId3"/>
          <a:srcRect l="0" t="0" r="0" b="0"/>
          <a:stretch>
            <a:fillRect/>
          </a:stretch>
        </p:blipFill>
        <p:spPr>
          <a:xfrm flipH="false" flipV="false" rot="0">
            <a:off x="4399279" y="3930042"/>
            <a:ext cx="4229479" cy="6356958"/>
          </a:xfrm>
          <a:prstGeom prst="rect">
            <a:avLst/>
          </a:prstGeom>
        </p:spPr>
      </p:pic>
      <p:sp>
        <p:nvSpPr>
          <p:cNvPr name="TextBox 4" id="4"/>
          <p:cNvSpPr txBox="true"/>
          <p:nvPr/>
        </p:nvSpPr>
        <p:spPr>
          <a:xfrm rot="0">
            <a:off x="440324" y="1349460"/>
            <a:ext cx="17407352" cy="2369820"/>
          </a:xfrm>
          <a:prstGeom prst="rect">
            <a:avLst/>
          </a:prstGeom>
        </p:spPr>
        <p:txBody>
          <a:bodyPr anchor="t" rtlCol="false" tIns="0" lIns="0" bIns="0" rIns="0">
            <a:spAutoFit/>
          </a:bodyPr>
          <a:lstStyle/>
          <a:p>
            <a:pPr>
              <a:lnSpc>
                <a:spcPts val="4680"/>
              </a:lnSpc>
            </a:pPr>
            <a:r>
              <a:rPr lang="en-US" sz="3600" spc="144">
                <a:solidFill>
                  <a:srgbClr val="FFFFFF"/>
                </a:solidFill>
                <a:latin typeface="Aileron Regular"/>
              </a:rPr>
              <a:t>Sociologists </a:t>
            </a:r>
            <a:r>
              <a:rPr lang="en-US" sz="3600" spc="144">
                <a:solidFill>
                  <a:srgbClr val="EBC634"/>
                </a:solidFill>
                <a:latin typeface="Aileron Regular Bold"/>
              </a:rPr>
              <a:t>M. N. Srinivas</a:t>
            </a:r>
            <a:r>
              <a:rPr lang="en-US" sz="3600" spc="144">
                <a:solidFill>
                  <a:srgbClr val="FFFFFF"/>
                </a:solidFill>
                <a:latin typeface="Aileron Regular"/>
              </a:rPr>
              <a:t> (1916–1999) and </a:t>
            </a:r>
            <a:r>
              <a:rPr lang="en-US" sz="3600" spc="144">
                <a:solidFill>
                  <a:srgbClr val="EBC634"/>
                </a:solidFill>
                <a:latin typeface="Aileron Regular Bold"/>
              </a:rPr>
              <a:t>E. D. Baltzell</a:t>
            </a:r>
            <a:r>
              <a:rPr lang="en-US" sz="3600" spc="144">
                <a:solidFill>
                  <a:srgbClr val="FFFFFF"/>
                </a:solidFill>
                <a:latin typeface="Aileron Regular"/>
              </a:rPr>
              <a:t> (1915–1996) were contempories. Srinivas taught at </a:t>
            </a:r>
            <a:r>
              <a:rPr lang="en-US" sz="3600" spc="144">
                <a:solidFill>
                  <a:srgbClr val="EBC634"/>
                </a:solidFill>
                <a:latin typeface="Aileron Regular Bold"/>
              </a:rPr>
              <a:t>Oxford University</a:t>
            </a:r>
            <a:r>
              <a:rPr lang="en-US" sz="3600" spc="144">
                <a:solidFill>
                  <a:srgbClr val="FFFFFF"/>
                </a:solidFill>
                <a:latin typeface="Aileron Regular"/>
              </a:rPr>
              <a:t>.  Baltzell taught at the </a:t>
            </a:r>
            <a:r>
              <a:rPr lang="en-US" sz="3600" spc="144">
                <a:solidFill>
                  <a:srgbClr val="EBC634"/>
                </a:solidFill>
                <a:latin typeface="Aileron Regular Bold"/>
              </a:rPr>
              <a:t>University of Pennsylvania</a:t>
            </a:r>
            <a:r>
              <a:rPr lang="en-US" sz="3600" spc="144">
                <a:solidFill>
                  <a:srgbClr val="FFFFFF"/>
                </a:solidFill>
                <a:latin typeface="Aileron Regular"/>
              </a:rPr>
              <a:t>. Both authored influential books on the subject of </a:t>
            </a:r>
            <a:r>
              <a:rPr lang="en-US" sz="3600" spc="144">
                <a:solidFill>
                  <a:srgbClr val="EBC634"/>
                </a:solidFill>
                <a:latin typeface="Aileron Regular Bold"/>
              </a:rPr>
              <a:t>class and caste</a:t>
            </a:r>
            <a:r>
              <a:rPr lang="en-US" sz="3600" spc="144">
                <a:solidFill>
                  <a:srgbClr val="FFFFFF"/>
                </a:solidFill>
                <a:latin typeface="Aileron Regular"/>
              </a:rPr>
              <a:t> in their respective societies.</a:t>
            </a:r>
          </a:p>
        </p:txBody>
      </p:sp>
      <p:pic>
        <p:nvPicPr>
          <p:cNvPr name="Picture 5" id="5"/>
          <p:cNvPicPr>
            <a:picLocks noChangeAspect="true"/>
          </p:cNvPicPr>
          <p:nvPr/>
        </p:nvPicPr>
        <p:blipFill>
          <a:blip r:embed="rId4"/>
          <a:srcRect l="0" t="0" r="0" b="0"/>
          <a:stretch>
            <a:fillRect/>
          </a:stretch>
        </p:blipFill>
        <p:spPr>
          <a:xfrm flipH="false" flipV="false" rot="0">
            <a:off x="9704895" y="3938197"/>
            <a:ext cx="5155534" cy="6485119"/>
          </a:xfrm>
          <a:prstGeom prst="rect">
            <a:avLst/>
          </a:prstGeom>
        </p:spPr>
      </p:pic>
      <p:pic>
        <p:nvPicPr>
          <p:cNvPr name="Picture 6" id="6"/>
          <p:cNvPicPr>
            <a:picLocks noChangeAspect="true"/>
          </p:cNvPicPr>
          <p:nvPr/>
        </p:nvPicPr>
        <p:blipFill>
          <a:blip r:embed="rId5"/>
          <a:srcRect l="0" t="0" r="0" b="0"/>
          <a:stretch>
            <a:fillRect/>
          </a:stretch>
        </p:blipFill>
        <p:spPr>
          <a:xfrm flipH="false" flipV="false" rot="0">
            <a:off x="14148031" y="3938197"/>
            <a:ext cx="4139969" cy="6356958"/>
          </a:xfrm>
          <a:prstGeom prst="rect">
            <a:avLst/>
          </a:prstGeom>
        </p:spPr>
      </p:pic>
      <p:grpSp>
        <p:nvGrpSpPr>
          <p:cNvPr name="Group 7" id="7"/>
          <p:cNvGrpSpPr/>
          <p:nvPr/>
        </p:nvGrpSpPr>
        <p:grpSpPr>
          <a:xfrm rot="0">
            <a:off x="12683414" y="0"/>
            <a:ext cx="5604586" cy="1190296"/>
            <a:chOff x="0" y="0"/>
            <a:chExt cx="7472781" cy="1587061"/>
          </a:xfrm>
        </p:grpSpPr>
        <p:sp>
          <p:nvSpPr>
            <p:cNvPr name="AutoShape 8" id="8"/>
            <p:cNvSpPr/>
            <p:nvPr/>
          </p:nvSpPr>
          <p:spPr>
            <a:xfrm rot="0">
              <a:off x="0" y="0"/>
              <a:ext cx="7472781" cy="1587061"/>
            </a:xfrm>
            <a:prstGeom prst="rect">
              <a:avLst/>
            </a:prstGeom>
            <a:solidFill>
              <a:srgbClr val="FFFFFF"/>
            </a:solidFill>
          </p:spPr>
        </p:sp>
        <p:sp>
          <p:nvSpPr>
            <p:cNvPr name="TextBox 9" id="9"/>
            <p:cNvSpPr txBox="true"/>
            <p:nvPr/>
          </p:nvSpPr>
          <p:spPr>
            <a:xfrm rot="0">
              <a:off x="743938" y="351571"/>
              <a:ext cx="5984904" cy="807720"/>
            </a:xfrm>
            <a:prstGeom prst="rect">
              <a:avLst/>
            </a:prstGeom>
          </p:spPr>
          <p:txBody>
            <a:bodyPr anchor="t" rtlCol="false" tIns="0" lIns="0" bIns="0" rIns="0">
              <a:spAutoFit/>
            </a:bodyPr>
            <a:lstStyle/>
            <a:p>
              <a:pPr algn="ctr">
                <a:lnSpc>
                  <a:spcPts val="5040"/>
                </a:lnSpc>
              </a:pPr>
              <a:r>
                <a:rPr lang="en-US" sz="3600" spc="288">
                  <a:solidFill>
                    <a:srgbClr val="737373"/>
                  </a:solidFill>
                  <a:latin typeface="Aileron Heavy Bold"/>
                </a:rPr>
                <a:t>CASE STUDY</a:t>
              </a:r>
            </a:p>
          </p:txBody>
        </p:sp>
      </p:gr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737373"/>
        </a:solidFill>
      </p:bgPr>
    </p:bg>
    <p:spTree>
      <p:nvGrpSpPr>
        <p:cNvPr id="1" name=""/>
        <p:cNvGrpSpPr/>
        <p:nvPr/>
      </p:nvGrpSpPr>
      <p:grpSpPr>
        <a:xfrm>
          <a:off x="0" y="0"/>
          <a:ext cx="0" cy="0"/>
          <a:chOff x="0" y="0"/>
          <a:chExt cx="0" cy="0"/>
        </a:xfrm>
      </p:grpSpPr>
      <p:sp>
        <p:nvSpPr>
          <p:cNvPr name="TextBox 2" id="2"/>
          <p:cNvSpPr txBox="true"/>
          <p:nvPr/>
        </p:nvSpPr>
        <p:spPr>
          <a:xfrm rot="0">
            <a:off x="6418812" y="2086471"/>
            <a:ext cx="11552128" cy="7124700"/>
          </a:xfrm>
          <a:prstGeom prst="rect">
            <a:avLst/>
          </a:prstGeom>
        </p:spPr>
        <p:txBody>
          <a:bodyPr anchor="t" rtlCol="false" tIns="0" lIns="0" bIns="0" rIns="0">
            <a:spAutoFit/>
          </a:bodyPr>
          <a:lstStyle/>
          <a:p>
            <a:pPr>
              <a:lnSpc>
                <a:spcPts val="4680"/>
              </a:lnSpc>
            </a:pPr>
            <a:r>
              <a:rPr lang="en-US" sz="3600" spc="72">
                <a:solidFill>
                  <a:srgbClr val="EBC634"/>
                </a:solidFill>
                <a:latin typeface="Aileron Regular Bold"/>
              </a:rPr>
              <a:t>Srinivas</a:t>
            </a:r>
            <a:r>
              <a:rPr lang="en-US" sz="3600" spc="72">
                <a:solidFill>
                  <a:srgbClr val="FFFFFF"/>
                </a:solidFill>
                <a:latin typeface="Aileron Regular"/>
              </a:rPr>
              <a:t> described a process called </a:t>
            </a:r>
            <a:r>
              <a:rPr lang="en-US" sz="3600" spc="72">
                <a:solidFill>
                  <a:srgbClr val="EBC634"/>
                </a:solidFill>
                <a:latin typeface="Aileron Regular Bold"/>
              </a:rPr>
              <a:t>Sanskritization</a:t>
            </a:r>
            <a:r>
              <a:rPr lang="en-US" sz="3600" spc="72">
                <a:solidFill>
                  <a:srgbClr val="FFFFFF"/>
                </a:solidFill>
                <a:latin typeface="Aileron Regular"/>
              </a:rPr>
              <a:t> or </a:t>
            </a:r>
            <a:r>
              <a:rPr lang="en-US" sz="3600" spc="72">
                <a:solidFill>
                  <a:srgbClr val="EBC634"/>
                </a:solidFill>
                <a:latin typeface="Aileron Regular Bold"/>
              </a:rPr>
              <a:t>Brahminization</a:t>
            </a:r>
            <a:r>
              <a:rPr lang="en-US" sz="3600" spc="72">
                <a:solidFill>
                  <a:srgbClr val="FFFFFF"/>
                </a:solidFill>
                <a:latin typeface="Aileron Regular"/>
              </a:rPr>
              <a:t>:  a form of </a:t>
            </a:r>
            <a:r>
              <a:rPr lang="en-US" sz="3600" spc="72">
                <a:solidFill>
                  <a:srgbClr val="EBC634"/>
                </a:solidFill>
                <a:latin typeface="Aileron Regular Bold"/>
              </a:rPr>
              <a:t>upward social mobility</a:t>
            </a:r>
            <a:r>
              <a:rPr lang="en-US" sz="3600" spc="72">
                <a:solidFill>
                  <a:srgbClr val="FFFFFF"/>
                </a:solidFill>
                <a:latin typeface="Aileron Regular"/>
              </a:rPr>
              <a:t> in India whereby people born into lower castes can achieve higher status by taking on some of the behaviors and practices of the highest (Brahmin) caste, such as vegetarianism, giving large dowries for their daughters, and wearing sacred clothing associated with Brahmins. People accomplish this type of upward mobility by acquiring considerable wealth and education, migrating to other parts of the country, or becoming political activists (Kolenda 1978, in Ferraro and Andreatta 2010).</a:t>
            </a:r>
          </a:p>
        </p:txBody>
      </p:sp>
      <p:grpSp>
        <p:nvGrpSpPr>
          <p:cNvPr name="Group 3" id="3"/>
          <p:cNvGrpSpPr/>
          <p:nvPr/>
        </p:nvGrpSpPr>
        <p:grpSpPr>
          <a:xfrm rot="0">
            <a:off x="11934463" y="0"/>
            <a:ext cx="6353537" cy="1190296"/>
            <a:chOff x="0" y="0"/>
            <a:chExt cx="8471383" cy="1587061"/>
          </a:xfrm>
        </p:grpSpPr>
        <p:sp>
          <p:nvSpPr>
            <p:cNvPr name="AutoShape 4" id="4"/>
            <p:cNvSpPr/>
            <p:nvPr/>
          </p:nvSpPr>
          <p:spPr>
            <a:xfrm rot="0">
              <a:off x="0" y="0"/>
              <a:ext cx="8471383" cy="1587061"/>
            </a:xfrm>
            <a:prstGeom prst="rect">
              <a:avLst/>
            </a:prstGeom>
            <a:solidFill>
              <a:srgbClr val="FFFFFF"/>
            </a:solidFill>
          </p:spPr>
        </p:sp>
        <p:sp>
          <p:nvSpPr>
            <p:cNvPr name="TextBox 5" id="5"/>
            <p:cNvSpPr txBox="true"/>
            <p:nvPr/>
          </p:nvSpPr>
          <p:spPr>
            <a:xfrm rot="0">
              <a:off x="843352" y="351571"/>
              <a:ext cx="6784679" cy="807720"/>
            </a:xfrm>
            <a:prstGeom prst="rect">
              <a:avLst/>
            </a:prstGeom>
          </p:spPr>
          <p:txBody>
            <a:bodyPr anchor="t" rtlCol="false" tIns="0" lIns="0" bIns="0" rIns="0">
              <a:spAutoFit/>
            </a:bodyPr>
            <a:lstStyle/>
            <a:p>
              <a:pPr algn="ctr">
                <a:lnSpc>
                  <a:spcPts val="5040"/>
                </a:lnSpc>
              </a:pPr>
              <a:r>
                <a:rPr lang="en-US" sz="3600" spc="288">
                  <a:solidFill>
                    <a:srgbClr val="737373"/>
                  </a:solidFill>
                  <a:latin typeface="Aileron Heavy Bold"/>
                </a:rPr>
                <a:t>CASE STUDY: INDIA</a:t>
              </a:r>
            </a:p>
          </p:txBody>
        </p:sp>
      </p:grpSp>
      <p:pic>
        <p:nvPicPr>
          <p:cNvPr name="Picture 6" id="6"/>
          <p:cNvPicPr>
            <a:picLocks noChangeAspect="true"/>
          </p:cNvPicPr>
          <p:nvPr/>
        </p:nvPicPr>
        <p:blipFill>
          <a:blip r:embed="rId2"/>
          <a:srcRect l="31001" t="0" r="31001" b="0"/>
          <a:stretch>
            <a:fillRect/>
          </a:stretch>
        </p:blipFill>
        <p:spPr>
          <a:xfrm flipH="false" flipV="false" rot="0">
            <a:off x="0" y="0"/>
            <a:ext cx="5861427" cy="10287000"/>
          </a:xfrm>
          <a:prstGeom prst="rect">
            <a:avLst/>
          </a:prstGeom>
        </p:spPr>
      </p:pic>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6975" t="0" r="6558" b="0"/>
          <a:stretch>
            <a:fillRect/>
          </a:stretch>
        </p:blipFill>
        <p:spPr>
          <a:xfrm flipH="false" flipV="false" rot="0">
            <a:off x="0" y="0"/>
            <a:ext cx="7865974" cy="10287000"/>
          </a:xfrm>
          <a:prstGeom prst="rect">
            <a:avLst/>
          </a:prstGeom>
        </p:spPr>
      </p:pic>
      <p:sp>
        <p:nvSpPr>
          <p:cNvPr name="AutoShape 3" id="3"/>
          <p:cNvSpPr/>
          <p:nvPr/>
        </p:nvSpPr>
        <p:spPr>
          <a:xfrm rot="-10800000">
            <a:off x="7865974" y="0"/>
            <a:ext cx="10422026" cy="10287000"/>
          </a:xfrm>
          <a:prstGeom prst="rect">
            <a:avLst/>
          </a:prstGeom>
          <a:solidFill>
            <a:srgbClr val="737373"/>
          </a:solidFill>
        </p:spPr>
      </p:sp>
      <p:sp>
        <p:nvSpPr>
          <p:cNvPr name="TextBox 4" id="4"/>
          <p:cNvSpPr txBox="true"/>
          <p:nvPr/>
        </p:nvSpPr>
        <p:spPr>
          <a:xfrm rot="0">
            <a:off x="8208451" y="1941050"/>
            <a:ext cx="9737072" cy="7669530"/>
          </a:xfrm>
          <a:prstGeom prst="rect">
            <a:avLst/>
          </a:prstGeom>
        </p:spPr>
        <p:txBody>
          <a:bodyPr anchor="t" rtlCol="false" tIns="0" lIns="0" bIns="0" rIns="0">
            <a:spAutoFit/>
          </a:bodyPr>
          <a:lstStyle/>
          <a:p>
            <a:pPr>
              <a:lnSpc>
                <a:spcPts val="4680"/>
              </a:lnSpc>
            </a:pPr>
            <a:r>
              <a:rPr lang="en-US" sz="3600" spc="72">
                <a:solidFill>
                  <a:srgbClr val="FFFFFF"/>
                </a:solidFill>
                <a:latin typeface="Aileron Regular"/>
              </a:rPr>
              <a:t>"Sanskritization was (and is) the </a:t>
            </a:r>
            <a:r>
              <a:rPr lang="en-US" sz="3600" spc="72">
                <a:solidFill>
                  <a:srgbClr val="EBC634"/>
                </a:solidFill>
                <a:latin typeface="Aileron Regular Bold"/>
              </a:rPr>
              <a:t>emulation of the life style of a higher caste</a:t>
            </a:r>
            <a:r>
              <a:rPr lang="en-US" sz="3600" spc="72">
                <a:solidFill>
                  <a:srgbClr val="FFFFFF"/>
                </a:solidFill>
                <a:latin typeface="Aileron Regular"/>
              </a:rPr>
              <a:t> as a way of legitimatizing social rank by claiming a higher state of being in the divine scheme of the universe. The models that an upwardly mobile caste might emulate varied according to the styles of the dominant caste or castes in its locality. Thus, Sanskritization sometimes meant </a:t>
            </a:r>
            <a:r>
              <a:rPr lang="en-US" sz="3600" spc="72">
                <a:solidFill>
                  <a:srgbClr val="EBC634"/>
                </a:solidFill>
                <a:latin typeface="Aileron Regular Bold"/>
              </a:rPr>
              <a:t>adopting the manners</a:t>
            </a:r>
            <a:r>
              <a:rPr lang="en-US" sz="3600" spc="72">
                <a:solidFill>
                  <a:srgbClr val="FFFFFF"/>
                </a:solidFill>
                <a:latin typeface="Aileron Regular"/>
              </a:rPr>
              <a:t> of warrior-princes, of merchants, or of peasant land owners, but Srinivas claims that the most influential models were puritanical Brahmin castes" (Leslie 1967: 420).</a:t>
            </a:r>
          </a:p>
        </p:txBody>
      </p:sp>
      <p:grpSp>
        <p:nvGrpSpPr>
          <p:cNvPr name="Group 5" id="5"/>
          <p:cNvGrpSpPr/>
          <p:nvPr/>
        </p:nvGrpSpPr>
        <p:grpSpPr>
          <a:xfrm rot="0">
            <a:off x="11934463" y="0"/>
            <a:ext cx="6353537" cy="1190296"/>
            <a:chOff x="0" y="0"/>
            <a:chExt cx="8471383" cy="1587061"/>
          </a:xfrm>
        </p:grpSpPr>
        <p:sp>
          <p:nvSpPr>
            <p:cNvPr name="AutoShape 6" id="6"/>
            <p:cNvSpPr/>
            <p:nvPr/>
          </p:nvSpPr>
          <p:spPr>
            <a:xfrm rot="0">
              <a:off x="0" y="0"/>
              <a:ext cx="8471383" cy="1587061"/>
            </a:xfrm>
            <a:prstGeom prst="rect">
              <a:avLst/>
            </a:prstGeom>
            <a:solidFill>
              <a:srgbClr val="FFFFFF"/>
            </a:solidFill>
          </p:spPr>
        </p:sp>
        <p:sp>
          <p:nvSpPr>
            <p:cNvPr name="TextBox 7" id="7"/>
            <p:cNvSpPr txBox="true"/>
            <p:nvPr/>
          </p:nvSpPr>
          <p:spPr>
            <a:xfrm rot="0">
              <a:off x="843352" y="351571"/>
              <a:ext cx="6784679" cy="807720"/>
            </a:xfrm>
            <a:prstGeom prst="rect">
              <a:avLst/>
            </a:prstGeom>
          </p:spPr>
          <p:txBody>
            <a:bodyPr anchor="t" rtlCol="false" tIns="0" lIns="0" bIns="0" rIns="0">
              <a:spAutoFit/>
            </a:bodyPr>
            <a:lstStyle/>
            <a:p>
              <a:pPr algn="ctr">
                <a:lnSpc>
                  <a:spcPts val="5040"/>
                </a:lnSpc>
              </a:pPr>
              <a:r>
                <a:rPr lang="en-US" sz="3600" spc="288">
                  <a:solidFill>
                    <a:srgbClr val="737373"/>
                  </a:solidFill>
                  <a:latin typeface="Aileron Heavy Bold"/>
                </a:rPr>
                <a:t>CASE STUDY: INDIA</a:t>
              </a:r>
            </a:p>
          </p:txBody>
        </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737373"/>
        </a:solidFill>
      </p:bgPr>
    </p:bg>
    <p:spTree>
      <p:nvGrpSpPr>
        <p:cNvPr id="1" name=""/>
        <p:cNvGrpSpPr/>
        <p:nvPr/>
      </p:nvGrpSpPr>
      <p:grpSpPr>
        <a:xfrm>
          <a:off x="0" y="0"/>
          <a:ext cx="0" cy="0"/>
          <a:chOff x="0" y="0"/>
          <a:chExt cx="0" cy="0"/>
        </a:xfrm>
      </p:grpSpPr>
      <p:grpSp>
        <p:nvGrpSpPr>
          <p:cNvPr name="Group 2" id="2"/>
          <p:cNvGrpSpPr/>
          <p:nvPr/>
        </p:nvGrpSpPr>
        <p:grpSpPr>
          <a:xfrm rot="0">
            <a:off x="11934463" y="0"/>
            <a:ext cx="6353537" cy="1190296"/>
            <a:chOff x="0" y="0"/>
            <a:chExt cx="8471383" cy="1587061"/>
          </a:xfrm>
        </p:grpSpPr>
        <p:sp>
          <p:nvSpPr>
            <p:cNvPr name="AutoShape 3" id="3"/>
            <p:cNvSpPr/>
            <p:nvPr/>
          </p:nvSpPr>
          <p:spPr>
            <a:xfrm rot="0">
              <a:off x="0" y="0"/>
              <a:ext cx="8471383" cy="1587061"/>
            </a:xfrm>
            <a:prstGeom prst="rect">
              <a:avLst/>
            </a:prstGeom>
            <a:solidFill>
              <a:srgbClr val="FFFFFF"/>
            </a:solidFill>
          </p:spPr>
        </p:sp>
        <p:sp>
          <p:nvSpPr>
            <p:cNvPr name="TextBox 4" id="4"/>
            <p:cNvSpPr txBox="true"/>
            <p:nvPr/>
          </p:nvSpPr>
          <p:spPr>
            <a:xfrm rot="0">
              <a:off x="843352" y="351571"/>
              <a:ext cx="6784679" cy="807720"/>
            </a:xfrm>
            <a:prstGeom prst="rect">
              <a:avLst/>
            </a:prstGeom>
          </p:spPr>
          <p:txBody>
            <a:bodyPr anchor="t" rtlCol="false" tIns="0" lIns="0" bIns="0" rIns="0">
              <a:spAutoFit/>
            </a:bodyPr>
            <a:lstStyle/>
            <a:p>
              <a:pPr algn="ctr">
                <a:lnSpc>
                  <a:spcPts val="5040"/>
                </a:lnSpc>
              </a:pPr>
              <a:r>
                <a:rPr lang="en-US" sz="3600" spc="288">
                  <a:solidFill>
                    <a:srgbClr val="737373"/>
                  </a:solidFill>
                  <a:latin typeface="Aileron Heavy Bold"/>
                </a:rPr>
                <a:t>CASE STUDY: USA</a:t>
              </a:r>
            </a:p>
          </p:txBody>
        </p:sp>
      </p:grpSp>
      <p:pic>
        <p:nvPicPr>
          <p:cNvPr name="Picture 5" id="5"/>
          <p:cNvPicPr>
            <a:picLocks noChangeAspect="true"/>
          </p:cNvPicPr>
          <p:nvPr/>
        </p:nvPicPr>
        <p:blipFill>
          <a:blip r:embed="rId2"/>
          <a:srcRect l="6815" t="0" r="52586" b="0"/>
          <a:stretch>
            <a:fillRect/>
          </a:stretch>
        </p:blipFill>
        <p:spPr>
          <a:xfrm flipH="false" flipV="false" rot="0">
            <a:off x="0" y="0"/>
            <a:ext cx="5861427" cy="10287000"/>
          </a:xfrm>
          <a:prstGeom prst="rect">
            <a:avLst/>
          </a:prstGeom>
        </p:spPr>
      </p:pic>
      <p:sp>
        <p:nvSpPr>
          <p:cNvPr name="TextBox 6" id="6"/>
          <p:cNvSpPr txBox="true"/>
          <p:nvPr/>
        </p:nvSpPr>
        <p:spPr>
          <a:xfrm rot="0">
            <a:off x="6092420" y="1317418"/>
            <a:ext cx="12041385" cy="8787765"/>
          </a:xfrm>
          <a:prstGeom prst="rect">
            <a:avLst/>
          </a:prstGeom>
        </p:spPr>
        <p:txBody>
          <a:bodyPr anchor="t" rtlCol="false" tIns="0" lIns="0" bIns="0" rIns="0">
            <a:spAutoFit/>
          </a:bodyPr>
          <a:lstStyle/>
          <a:p>
            <a:pPr>
              <a:lnSpc>
                <a:spcPts val="4320"/>
              </a:lnSpc>
            </a:pPr>
            <a:r>
              <a:rPr lang="en-US" sz="3600" spc="72">
                <a:solidFill>
                  <a:srgbClr val="EBC634"/>
                </a:solidFill>
                <a:latin typeface="Aileron Regular Bold"/>
              </a:rPr>
              <a:t>Baltzell</a:t>
            </a:r>
            <a:r>
              <a:rPr lang="en-US" sz="3600" spc="72">
                <a:solidFill>
                  <a:srgbClr val="FFFFFF"/>
                </a:solidFill>
                <a:latin typeface="Aileron Regular"/>
              </a:rPr>
              <a:t> observed a process similar to Brahminization which he called </a:t>
            </a:r>
            <a:r>
              <a:rPr lang="en-US" sz="3600" spc="72">
                <a:solidFill>
                  <a:srgbClr val="EBC634"/>
                </a:solidFill>
                <a:latin typeface="Aileron Regular Bold"/>
              </a:rPr>
              <a:t>aristocratic assimilation</a:t>
            </a:r>
            <a:r>
              <a:rPr lang="en-US" sz="3600" spc="72">
                <a:solidFill>
                  <a:srgbClr val="FFFFFF"/>
                </a:solidFill>
                <a:latin typeface="Aileron Regular"/>
              </a:rPr>
              <a:t>.  He described his book </a:t>
            </a:r>
            <a:r>
              <a:rPr lang="en-US" sz="3600" spc="72">
                <a:solidFill>
                  <a:srgbClr val="FFFFFF"/>
                </a:solidFill>
                <a:latin typeface="Aileron Regular Italics"/>
              </a:rPr>
              <a:t>The Protestant Establishment</a:t>
            </a:r>
            <a:r>
              <a:rPr lang="en-US" sz="3600" spc="72">
                <a:solidFill>
                  <a:srgbClr val="FFFFFF"/>
                </a:solidFill>
                <a:latin typeface="Aileron Regular"/>
              </a:rPr>
              <a:t> as "an analysis of the conflict between the</a:t>
            </a:r>
            <a:r>
              <a:rPr lang="en-US" sz="3600" spc="72">
                <a:solidFill>
                  <a:srgbClr val="EBC634"/>
                </a:solidFill>
                <a:latin typeface="Aileron Regular Bold"/>
              </a:rPr>
              <a:t> divisive forces of caste</a:t>
            </a:r>
            <a:r>
              <a:rPr lang="en-US" sz="3600" spc="72">
                <a:solidFill>
                  <a:srgbClr val="FFFFFF"/>
                </a:solidFill>
                <a:latin typeface="Aileron Regular"/>
              </a:rPr>
              <a:t>, on the one hand, which seek to maintain a WASP monopoly of upper-class institutions, and the cohesive forces of aristocracy which ideally call for gradually evolving upper-class institutions that constantly assimilate new men of talent and power, regardless of ethnic or racial origins" (Baltzell 1987[1964]: 24). American boarding schools and Ivy League universities, once primarily bastions of WASP exclusivity, are among the institutions for aristocratic assimilation. Baltzell hoped that a new heterogeneous multiethic establishment would emerge, while retaining some of the better WASP cultural values such as </a:t>
            </a:r>
            <a:r>
              <a:rPr lang="en-US" sz="3600" spc="72">
                <a:solidFill>
                  <a:srgbClr val="FFFFFF"/>
                </a:solidFill>
                <a:latin typeface="Aileron Regular Italics"/>
              </a:rPr>
              <a:t>noblesse oblige</a:t>
            </a:r>
            <a:r>
              <a:rPr lang="en-US" sz="3600" spc="72">
                <a:solidFill>
                  <a:srgbClr val="FFFFFF"/>
                </a:solidFill>
                <a:latin typeface="Aileron Regular"/>
              </a:rPr>
              <a:t>.</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4318" t="0" r="2947" b="0"/>
          <a:stretch>
            <a:fillRect/>
          </a:stretch>
        </p:blipFill>
        <p:spPr>
          <a:xfrm flipH="false" flipV="false" rot="0">
            <a:off x="0" y="0"/>
            <a:ext cx="7623666" cy="10287000"/>
          </a:xfrm>
          <a:prstGeom prst="rect">
            <a:avLst/>
          </a:prstGeom>
        </p:spPr>
      </p:pic>
      <p:sp>
        <p:nvSpPr>
          <p:cNvPr name="AutoShape 3" id="3"/>
          <p:cNvSpPr/>
          <p:nvPr/>
        </p:nvSpPr>
        <p:spPr>
          <a:xfrm rot="-10800000">
            <a:off x="7623666" y="0"/>
            <a:ext cx="10664334" cy="10287000"/>
          </a:xfrm>
          <a:prstGeom prst="rect">
            <a:avLst/>
          </a:prstGeom>
          <a:solidFill>
            <a:srgbClr val="737373"/>
          </a:solidFill>
        </p:spPr>
      </p:sp>
      <p:sp>
        <p:nvSpPr>
          <p:cNvPr name="TextBox 4" id="4"/>
          <p:cNvSpPr txBox="true"/>
          <p:nvPr/>
        </p:nvSpPr>
        <p:spPr>
          <a:xfrm rot="0">
            <a:off x="7878031" y="1658423"/>
            <a:ext cx="10155604" cy="8239125"/>
          </a:xfrm>
          <a:prstGeom prst="rect">
            <a:avLst/>
          </a:prstGeom>
        </p:spPr>
        <p:txBody>
          <a:bodyPr anchor="t" rtlCol="false" tIns="0" lIns="0" bIns="0" rIns="0">
            <a:spAutoFit/>
          </a:bodyPr>
          <a:lstStyle/>
          <a:p>
            <a:pPr>
              <a:lnSpc>
                <a:spcPts val="4320"/>
              </a:lnSpc>
            </a:pPr>
            <a:r>
              <a:rPr lang="en-US" sz="3600" spc="72">
                <a:solidFill>
                  <a:srgbClr val="FFFFFF"/>
                </a:solidFill>
                <a:latin typeface="Aileron Regular"/>
              </a:rPr>
              <a:t>"In a conservative and stable democracy such as ours, the establishment must, over the long run, reflect the composition and aspirations of the whole people. Thus the significance of the so‐called Roosevelt revolution was that it produced a kind of schizophrenia within the ranks of the establishment. Those who believed in the </a:t>
            </a:r>
            <a:r>
              <a:rPr lang="en-US" sz="3600" spc="72">
                <a:solidFill>
                  <a:srgbClr val="EBC634"/>
                </a:solidFill>
                <a:latin typeface="Aileron Regular Bold"/>
              </a:rPr>
              <a:t>aristocratic idea of assimilation</a:t>
            </a:r>
            <a:r>
              <a:rPr lang="en-US" sz="3600" spc="72">
                <a:solidFill>
                  <a:srgbClr val="FFFFFF"/>
                </a:solidFill>
                <a:latin typeface="Aileron Regular"/>
              </a:rPr>
              <a:t> and service to the whole people responded to the threat of violent revolution by supporting the reforms of the New Deal. Those who clung to the </a:t>
            </a:r>
            <a:r>
              <a:rPr lang="en-US" sz="3600" spc="72">
                <a:solidFill>
                  <a:srgbClr val="EBC634"/>
                </a:solidFill>
                <a:latin typeface="Aileron Regular Bold"/>
              </a:rPr>
              <a:t>idea of caste protection</a:t>
            </a:r>
            <a:r>
              <a:rPr lang="en-US" sz="3600" spc="72">
                <a:solidFill>
                  <a:srgbClr val="FFFFFF"/>
                </a:solidFill>
                <a:latin typeface="Aileron Regular"/>
              </a:rPr>
              <a:t> and the pursuit of individual success were more likely to have become a part of a rich and resentful opposition" (The New York Times 1964: 4).</a:t>
            </a:r>
          </a:p>
        </p:txBody>
      </p:sp>
      <p:grpSp>
        <p:nvGrpSpPr>
          <p:cNvPr name="Group 5" id="5"/>
          <p:cNvGrpSpPr/>
          <p:nvPr/>
        </p:nvGrpSpPr>
        <p:grpSpPr>
          <a:xfrm rot="0">
            <a:off x="11934463" y="0"/>
            <a:ext cx="6353537" cy="1190296"/>
            <a:chOff x="0" y="0"/>
            <a:chExt cx="8471383" cy="1587061"/>
          </a:xfrm>
        </p:grpSpPr>
        <p:sp>
          <p:nvSpPr>
            <p:cNvPr name="AutoShape 6" id="6"/>
            <p:cNvSpPr/>
            <p:nvPr/>
          </p:nvSpPr>
          <p:spPr>
            <a:xfrm rot="0">
              <a:off x="0" y="0"/>
              <a:ext cx="8471383" cy="1587061"/>
            </a:xfrm>
            <a:prstGeom prst="rect">
              <a:avLst/>
            </a:prstGeom>
            <a:solidFill>
              <a:srgbClr val="FFFFFF"/>
            </a:solidFill>
          </p:spPr>
        </p:sp>
        <p:sp>
          <p:nvSpPr>
            <p:cNvPr name="TextBox 7" id="7"/>
            <p:cNvSpPr txBox="true"/>
            <p:nvPr/>
          </p:nvSpPr>
          <p:spPr>
            <a:xfrm rot="0">
              <a:off x="843352" y="351571"/>
              <a:ext cx="6784679" cy="807720"/>
            </a:xfrm>
            <a:prstGeom prst="rect">
              <a:avLst/>
            </a:prstGeom>
          </p:spPr>
          <p:txBody>
            <a:bodyPr anchor="t" rtlCol="false" tIns="0" lIns="0" bIns="0" rIns="0">
              <a:spAutoFit/>
            </a:bodyPr>
            <a:lstStyle/>
            <a:p>
              <a:pPr algn="ctr">
                <a:lnSpc>
                  <a:spcPts val="5040"/>
                </a:lnSpc>
              </a:pPr>
              <a:r>
                <a:rPr lang="en-US" sz="3600" spc="288">
                  <a:solidFill>
                    <a:srgbClr val="737373"/>
                  </a:solidFill>
                  <a:latin typeface="Aileron Heavy Bold"/>
                </a:rPr>
                <a:t>CASE STUDY: USA</a:t>
              </a:r>
            </a:p>
          </p:txBody>
        </p:sp>
      </p:gr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blipFill>
          <a:blip r:embed="rId2"/>
          <a:srcRect l="0" t="7865" r="0" b="7865"/>
          <a:stretch>
            <a:fillRect/>
          </a:stretch>
        </a:blipFill>
      </p:bgPr>
    </p:bg>
    <p:spTree>
      <p:nvGrpSpPr>
        <p:cNvPr id="1" name=""/>
        <p:cNvGrpSpPr/>
        <p:nvPr/>
      </p:nvGrpSpPr>
      <p:grpSpPr>
        <a:xfrm>
          <a:off x="0" y="0"/>
          <a:ext cx="0" cy="0"/>
          <a:chOff x="0" y="0"/>
          <a:chExt cx="0" cy="0"/>
        </a:xfrm>
      </p:grpSpPr>
      <p:sp>
        <p:nvSpPr>
          <p:cNvPr name="TextBox 2" id="2"/>
          <p:cNvSpPr txBox="true"/>
          <p:nvPr/>
        </p:nvSpPr>
        <p:spPr>
          <a:xfrm rot="0">
            <a:off x="3769239" y="3935587"/>
            <a:ext cx="10959035" cy="2444401"/>
          </a:xfrm>
          <a:prstGeom prst="rect">
            <a:avLst/>
          </a:prstGeom>
        </p:spPr>
        <p:txBody>
          <a:bodyPr anchor="t" rtlCol="false" tIns="0" lIns="0" bIns="0" rIns="0">
            <a:spAutoFit/>
          </a:bodyPr>
          <a:lstStyle/>
          <a:p>
            <a:pPr algn="ctr">
              <a:lnSpc>
                <a:spcPts val="6384"/>
              </a:lnSpc>
            </a:pPr>
            <a:r>
              <a:rPr lang="en-US" sz="5600" spc="100">
                <a:solidFill>
                  <a:srgbClr val="FFFFFF"/>
                </a:solidFill>
                <a:latin typeface="Aileron Regular"/>
              </a:rPr>
              <a:t>In this activity, you will ual relations  across the globe.</a:t>
            </a:r>
          </a:p>
          <a:p>
            <a:pPr algn="ctr">
              <a:lnSpc>
                <a:spcPts val="6384"/>
              </a:lnSpc>
            </a:pPr>
          </a:p>
        </p:txBody>
      </p:sp>
      <p:grpSp>
        <p:nvGrpSpPr>
          <p:cNvPr name="Group 3" id="3"/>
          <p:cNvGrpSpPr/>
          <p:nvPr/>
        </p:nvGrpSpPr>
        <p:grpSpPr>
          <a:xfrm rot="0">
            <a:off x="3189403" y="3030654"/>
            <a:ext cx="12118707" cy="3650257"/>
            <a:chOff x="0" y="0"/>
            <a:chExt cx="16158275" cy="4867009"/>
          </a:xfrm>
        </p:grpSpPr>
        <p:sp>
          <p:nvSpPr>
            <p:cNvPr name="AutoShape 4" id="4"/>
            <p:cNvSpPr/>
            <p:nvPr/>
          </p:nvSpPr>
          <p:spPr>
            <a:xfrm rot="0">
              <a:off x="0" y="0"/>
              <a:ext cx="16158275" cy="4867009"/>
            </a:xfrm>
            <a:prstGeom prst="rect">
              <a:avLst/>
            </a:prstGeom>
            <a:solidFill>
              <a:srgbClr val="737373"/>
            </a:solidFill>
          </p:spPr>
        </p:sp>
        <p:sp>
          <p:nvSpPr>
            <p:cNvPr name="TextBox 5" id="5"/>
            <p:cNvSpPr txBox="true"/>
            <p:nvPr/>
          </p:nvSpPr>
          <p:spPr>
            <a:xfrm rot="0">
              <a:off x="773114" y="951791"/>
              <a:ext cx="14612047" cy="2992001"/>
            </a:xfrm>
            <a:prstGeom prst="rect">
              <a:avLst/>
            </a:prstGeom>
          </p:spPr>
          <p:txBody>
            <a:bodyPr anchor="t" rtlCol="false" tIns="0" lIns="0" bIns="0" rIns="0">
              <a:spAutoFit/>
            </a:bodyPr>
            <a:lstStyle/>
            <a:p>
              <a:pPr algn="ctr">
                <a:lnSpc>
                  <a:spcPts val="6378"/>
                </a:lnSpc>
              </a:pPr>
              <a:r>
                <a:rPr lang="en-US" sz="5600" spc="100">
                  <a:solidFill>
                    <a:srgbClr val="FFFFFF"/>
                  </a:solidFill>
                  <a:latin typeface="Aileron Regular Bold"/>
                </a:rPr>
                <a:t>eHRAF Workbook</a:t>
              </a:r>
            </a:p>
            <a:p>
              <a:pPr algn="ctr">
                <a:lnSpc>
                  <a:spcPts val="6378"/>
                </a:lnSpc>
              </a:pPr>
              <a:r>
                <a:rPr lang="en-US" sz="5600" spc="100">
                  <a:solidFill>
                    <a:srgbClr val="FFFFFF"/>
                  </a:solidFill>
                  <a:latin typeface="Aileron Regular Bold"/>
                </a:rPr>
                <a:t>ACTIVITY</a:t>
              </a:r>
            </a:p>
            <a:p>
              <a:pPr algn="ctr">
                <a:lnSpc>
                  <a:spcPts val="4787"/>
                </a:lnSpc>
              </a:pPr>
              <a:r>
                <a:rPr lang="en-US" sz="4200" spc="75">
                  <a:solidFill>
                    <a:srgbClr val="FFFFFF"/>
                  </a:solidFill>
                  <a:latin typeface="Aileron Regular"/>
                </a:rPr>
                <a:t>Class vs. Caste</a:t>
              </a:r>
            </a:p>
          </p:txBody>
        </p:sp>
      </p:gr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34157" t="2266" r="34632" b="0"/>
          <a:stretch>
            <a:fillRect/>
          </a:stretch>
        </p:blipFill>
        <p:spPr>
          <a:xfrm flipH="false" flipV="false" rot="0">
            <a:off x="0" y="0"/>
            <a:ext cx="9341362" cy="10287000"/>
          </a:xfrm>
          <a:prstGeom prst="rect">
            <a:avLst/>
          </a:prstGeom>
        </p:spPr>
      </p:pic>
      <p:sp>
        <p:nvSpPr>
          <p:cNvPr name="TextBox 3" id="3"/>
          <p:cNvSpPr txBox="true"/>
          <p:nvPr/>
        </p:nvSpPr>
        <p:spPr>
          <a:xfrm rot="0">
            <a:off x="9658555" y="1879278"/>
            <a:ext cx="8377965" cy="6860154"/>
          </a:xfrm>
          <a:prstGeom prst="rect">
            <a:avLst/>
          </a:prstGeom>
        </p:spPr>
        <p:txBody>
          <a:bodyPr anchor="t" rtlCol="false" tIns="0" lIns="0" bIns="0" rIns="0">
            <a:spAutoFit/>
          </a:bodyPr>
          <a:lstStyle/>
          <a:p>
            <a:pPr>
              <a:lnSpc>
                <a:spcPts val="5039"/>
              </a:lnSpc>
            </a:pPr>
            <a:r>
              <a:rPr lang="en-US" sz="3600" spc="179">
                <a:solidFill>
                  <a:srgbClr val="737373"/>
                </a:solidFill>
                <a:latin typeface="Aileron Regular"/>
              </a:rPr>
              <a:t>The </a:t>
            </a:r>
            <a:r>
              <a:rPr lang="en-US" sz="3600" spc="179">
                <a:solidFill>
                  <a:srgbClr val="737373"/>
                </a:solidFill>
                <a:latin typeface="Aileron Regular Bold"/>
              </a:rPr>
              <a:t>eHRAF World Cultures </a:t>
            </a:r>
            <a:r>
              <a:rPr lang="en-US" sz="3600" spc="179">
                <a:solidFill>
                  <a:srgbClr val="737373"/>
                </a:solidFill>
                <a:latin typeface="Aileron Regular"/>
              </a:rPr>
              <a:t>database is primarily about cultural anthropology: cultural and social life in the recent present. </a:t>
            </a:r>
          </a:p>
          <a:p>
            <a:pPr>
              <a:lnSpc>
                <a:spcPts val="5039"/>
              </a:lnSpc>
            </a:pPr>
          </a:p>
          <a:p>
            <a:pPr>
              <a:lnSpc>
                <a:spcPts val="5040"/>
              </a:lnSpc>
            </a:pPr>
            <a:r>
              <a:rPr lang="en-US" sz="3600" spc="179">
                <a:solidFill>
                  <a:srgbClr val="737373"/>
                </a:solidFill>
                <a:latin typeface="Aileron Regular"/>
              </a:rPr>
              <a:t>It also contains ethnographic information about </a:t>
            </a:r>
            <a:r>
              <a:rPr lang="en-US" sz="3600" spc="179">
                <a:solidFill>
                  <a:srgbClr val="737373"/>
                </a:solidFill>
                <a:latin typeface="Aileron Regular Bold"/>
              </a:rPr>
              <a:t>social stratification, social mobility, class and caste, ascribed and achieved status</a:t>
            </a:r>
            <a:r>
              <a:rPr lang="en-US" sz="3600" spc="179">
                <a:solidFill>
                  <a:srgbClr val="737373"/>
                </a:solidFill>
                <a:latin typeface="Aileron Regular"/>
              </a:rPr>
              <a:t> in societies around the globe.</a:t>
            </a:r>
          </a:p>
          <a:p>
            <a:pPr>
              <a:lnSpc>
                <a:spcPts val="3633"/>
              </a:lnSpc>
            </a:pP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737373"/>
        </a:solidFill>
      </p:bgPr>
    </p:bg>
    <p:spTree>
      <p:nvGrpSpPr>
        <p:cNvPr id="1" name=""/>
        <p:cNvGrpSpPr/>
        <p:nvPr/>
      </p:nvGrpSpPr>
      <p:grpSpPr>
        <a:xfrm>
          <a:off x="0" y="0"/>
          <a:ext cx="0" cy="0"/>
          <a:chOff x="0" y="0"/>
          <a:chExt cx="0" cy="0"/>
        </a:xfrm>
      </p:grpSpPr>
      <p:sp>
        <p:nvSpPr>
          <p:cNvPr name="AutoShape 2" id="2"/>
          <p:cNvSpPr/>
          <p:nvPr/>
        </p:nvSpPr>
        <p:spPr>
          <a:xfrm rot="0">
            <a:off x="0" y="0"/>
            <a:ext cx="11130697" cy="10287000"/>
          </a:xfrm>
          <a:prstGeom prst="rect">
            <a:avLst/>
          </a:prstGeom>
          <a:solidFill>
            <a:srgbClr val="FFFFFF"/>
          </a:solidFill>
        </p:spPr>
      </p:sp>
      <p:pic>
        <p:nvPicPr>
          <p:cNvPr name="Picture 3" id="3"/>
          <p:cNvPicPr>
            <a:picLocks noChangeAspect="true"/>
          </p:cNvPicPr>
          <p:nvPr/>
        </p:nvPicPr>
        <p:blipFill>
          <a:blip r:embed="rId2"/>
          <a:srcRect l="17412" t="0" r="17412" b="0"/>
          <a:stretch>
            <a:fillRect/>
          </a:stretch>
        </p:blipFill>
        <p:spPr>
          <a:xfrm flipH="false" flipV="false" rot="0">
            <a:off x="1543204" y="1028700"/>
            <a:ext cx="8250252" cy="8433726"/>
          </a:xfrm>
          <a:prstGeom prst="rect">
            <a:avLst/>
          </a:prstGeom>
        </p:spPr>
      </p:pic>
      <p:sp>
        <p:nvSpPr>
          <p:cNvPr name="AutoShape 4" id="4"/>
          <p:cNvSpPr/>
          <p:nvPr/>
        </p:nvSpPr>
        <p:spPr>
          <a:xfrm rot="0">
            <a:off x="666490" y="4174337"/>
            <a:ext cx="1753429" cy="1938326"/>
          </a:xfrm>
          <a:prstGeom prst="rect">
            <a:avLst/>
          </a:prstGeom>
          <a:solidFill>
            <a:srgbClr val="737373"/>
          </a:solidFill>
        </p:spPr>
      </p:sp>
      <p:sp>
        <p:nvSpPr>
          <p:cNvPr name="TextBox 5" id="5"/>
          <p:cNvSpPr txBox="true"/>
          <p:nvPr/>
        </p:nvSpPr>
        <p:spPr>
          <a:xfrm rot="0">
            <a:off x="1543204" y="4852987"/>
            <a:ext cx="5084955" cy="571500"/>
          </a:xfrm>
          <a:prstGeom prst="rect">
            <a:avLst/>
          </a:prstGeom>
        </p:spPr>
        <p:txBody>
          <a:bodyPr anchor="t" rtlCol="false" tIns="0" lIns="0" bIns="0" rIns="0">
            <a:spAutoFit/>
          </a:bodyPr>
          <a:lstStyle/>
          <a:p>
            <a:pPr>
              <a:lnSpc>
                <a:spcPts val="4440"/>
              </a:lnSpc>
            </a:pPr>
            <a:r>
              <a:rPr lang="en-US" sz="3700" spc="136">
                <a:solidFill>
                  <a:srgbClr val="FFFFFF"/>
                </a:solidFill>
                <a:latin typeface="Aileron Regular Bold"/>
              </a:rPr>
              <a:t>Topics We'll Cover</a:t>
            </a:r>
          </a:p>
        </p:txBody>
      </p:sp>
      <p:sp>
        <p:nvSpPr>
          <p:cNvPr name="TextBox 6" id="6"/>
          <p:cNvSpPr txBox="true"/>
          <p:nvPr/>
        </p:nvSpPr>
        <p:spPr>
          <a:xfrm rot="0">
            <a:off x="12507613" y="203198"/>
            <a:ext cx="5024054" cy="2447925"/>
          </a:xfrm>
          <a:prstGeom prst="rect">
            <a:avLst/>
          </a:prstGeom>
        </p:spPr>
        <p:txBody>
          <a:bodyPr anchor="t" rtlCol="false" tIns="0" lIns="0" bIns="0" rIns="0">
            <a:spAutoFit/>
          </a:bodyPr>
          <a:lstStyle/>
          <a:p>
            <a:pPr algn="r">
              <a:lnSpc>
                <a:spcPts val="9600"/>
              </a:lnSpc>
            </a:pPr>
            <a:r>
              <a:rPr lang="en-US" sz="8000" spc="160">
                <a:solidFill>
                  <a:srgbClr val="FFFFFF"/>
                </a:solidFill>
                <a:latin typeface="Aileron Heavy Bold"/>
              </a:rPr>
              <a:t>In this activity</a:t>
            </a:r>
          </a:p>
        </p:txBody>
      </p:sp>
      <p:sp>
        <p:nvSpPr>
          <p:cNvPr name="TextBox 7" id="7"/>
          <p:cNvSpPr txBox="true"/>
          <p:nvPr/>
        </p:nvSpPr>
        <p:spPr>
          <a:xfrm rot="0">
            <a:off x="11313391" y="4208035"/>
            <a:ext cx="6974609" cy="4850130"/>
          </a:xfrm>
          <a:prstGeom prst="rect">
            <a:avLst/>
          </a:prstGeom>
        </p:spPr>
        <p:txBody>
          <a:bodyPr anchor="t" rtlCol="false" tIns="0" lIns="0" bIns="0" rIns="0">
            <a:spAutoFit/>
          </a:bodyPr>
          <a:lstStyle/>
          <a:p>
            <a:pPr marL="528320" indent="-264160" lvl="1">
              <a:lnSpc>
                <a:spcPts val="4800"/>
              </a:lnSpc>
              <a:buFont typeface="Arial"/>
              <a:buChar char="•"/>
            </a:pPr>
            <a:r>
              <a:rPr lang="en-US" sz="3200" spc="32">
                <a:solidFill>
                  <a:srgbClr val="FFFFFF"/>
                </a:solidFill>
                <a:latin typeface="Aileron Regular"/>
              </a:rPr>
              <a:t>Learn about </a:t>
            </a:r>
            <a:r>
              <a:rPr lang="en-US" sz="3200" spc="32">
                <a:solidFill>
                  <a:srgbClr val="FFFFFF"/>
                </a:solidFill>
                <a:latin typeface="Aileron Regular Bold"/>
              </a:rPr>
              <a:t>social stratification</a:t>
            </a:r>
          </a:p>
          <a:p>
            <a:pPr marL="528320" indent="-264160" lvl="1">
              <a:lnSpc>
                <a:spcPts val="4800"/>
              </a:lnSpc>
              <a:buFont typeface="Arial"/>
              <a:buChar char="•"/>
            </a:pPr>
            <a:r>
              <a:rPr lang="en-US" sz="3200" spc="32">
                <a:solidFill>
                  <a:srgbClr val="FFFFFF"/>
                </a:solidFill>
                <a:latin typeface="Aileron Regular"/>
              </a:rPr>
              <a:t>Define </a:t>
            </a:r>
            <a:r>
              <a:rPr lang="en-US" sz="3200" spc="32">
                <a:solidFill>
                  <a:srgbClr val="FFFFFF"/>
                </a:solidFill>
                <a:latin typeface="Aileron Regular Bold"/>
              </a:rPr>
              <a:t>achieved vs. ascribed status</a:t>
            </a:r>
          </a:p>
          <a:p>
            <a:pPr marL="528320" indent="-264160" lvl="1">
              <a:lnSpc>
                <a:spcPts val="4800"/>
              </a:lnSpc>
              <a:buFont typeface="Arial"/>
              <a:buChar char="•"/>
            </a:pPr>
            <a:r>
              <a:rPr lang="en-US" sz="3200" spc="32">
                <a:solidFill>
                  <a:srgbClr val="FFFFFF"/>
                </a:solidFill>
                <a:latin typeface="Aileron Regular"/>
              </a:rPr>
              <a:t>Identify </a:t>
            </a:r>
            <a:r>
              <a:rPr lang="en-US" sz="3200" spc="32">
                <a:solidFill>
                  <a:srgbClr val="FFFFFF"/>
                </a:solidFill>
                <a:latin typeface="Aileron Regular Bold"/>
              </a:rPr>
              <a:t>class vs. caste </a:t>
            </a:r>
            <a:r>
              <a:rPr lang="en-US" sz="3200" spc="32">
                <a:solidFill>
                  <a:srgbClr val="FFFFFF"/>
                </a:solidFill>
                <a:latin typeface="Aileron Regular"/>
              </a:rPr>
              <a:t>societies and </a:t>
            </a:r>
            <a:r>
              <a:rPr lang="en-US" sz="3200" spc="32">
                <a:solidFill>
                  <a:srgbClr val="FFFFFF"/>
                </a:solidFill>
                <a:latin typeface="Aileron Regular Bold"/>
              </a:rPr>
              <a:t>upward </a:t>
            </a:r>
            <a:r>
              <a:rPr lang="en-US" sz="3200" spc="32">
                <a:solidFill>
                  <a:srgbClr val="FFFFFF"/>
                </a:solidFill>
                <a:latin typeface="Aileron Regular"/>
              </a:rPr>
              <a:t>or </a:t>
            </a:r>
            <a:r>
              <a:rPr lang="en-US" sz="3200" spc="32">
                <a:solidFill>
                  <a:srgbClr val="FFFFFF"/>
                </a:solidFill>
                <a:latin typeface="Aileron Regular Bold"/>
              </a:rPr>
              <a:t>downward </a:t>
            </a:r>
            <a:r>
              <a:rPr lang="en-US" sz="3200" spc="32">
                <a:solidFill>
                  <a:srgbClr val="FFFFFF"/>
                </a:solidFill>
                <a:latin typeface="Aileron Regular"/>
              </a:rPr>
              <a:t>social mobility </a:t>
            </a:r>
          </a:p>
          <a:p>
            <a:pPr marL="528320" indent="-264160" lvl="1">
              <a:lnSpc>
                <a:spcPts val="4800"/>
              </a:lnSpc>
              <a:buFont typeface="Arial"/>
              <a:buChar char="•"/>
            </a:pPr>
            <a:r>
              <a:rPr lang="en-US" sz="3200" spc="32">
                <a:solidFill>
                  <a:srgbClr val="FFFFFF"/>
                </a:solidFill>
                <a:latin typeface="Aileron Regular"/>
              </a:rPr>
              <a:t>Conduct research using </a:t>
            </a:r>
            <a:r>
              <a:rPr lang="en-US" sz="3200" spc="32">
                <a:solidFill>
                  <a:srgbClr val="FFFFFF"/>
                </a:solidFill>
                <a:latin typeface="Aileron Regular Bold"/>
              </a:rPr>
              <a:t>eHRAF World Cultures</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10800000">
            <a:off x="7865974" y="0"/>
            <a:ext cx="10422026" cy="10287000"/>
          </a:xfrm>
          <a:prstGeom prst="rect">
            <a:avLst/>
          </a:prstGeom>
          <a:solidFill>
            <a:srgbClr val="737373"/>
          </a:solidFill>
        </p:spPr>
      </p:sp>
      <p:sp>
        <p:nvSpPr>
          <p:cNvPr name="TextBox 3" id="3"/>
          <p:cNvSpPr txBox="true"/>
          <p:nvPr/>
        </p:nvSpPr>
        <p:spPr>
          <a:xfrm rot="0">
            <a:off x="8427464" y="3305708"/>
            <a:ext cx="9472938" cy="5105400"/>
          </a:xfrm>
          <a:prstGeom prst="rect">
            <a:avLst/>
          </a:prstGeom>
        </p:spPr>
        <p:txBody>
          <a:bodyPr anchor="t" rtlCol="false" tIns="0" lIns="0" bIns="0" rIns="0">
            <a:spAutoFit/>
          </a:bodyPr>
          <a:lstStyle/>
          <a:p>
            <a:pPr>
              <a:lnSpc>
                <a:spcPts val="5040"/>
              </a:lnSpc>
            </a:pPr>
            <a:r>
              <a:rPr lang="en-US" sz="3600" spc="179">
                <a:solidFill>
                  <a:srgbClr val="FFFFFF"/>
                </a:solidFill>
                <a:latin typeface="Aileron Regular"/>
              </a:rPr>
              <a:t>The Outline of Cultural Materials (OCM) is a vast subject index designed to cover all aspects of cultural and social life.</a:t>
            </a:r>
          </a:p>
          <a:p>
            <a:pPr>
              <a:lnSpc>
                <a:spcPts val="5040"/>
              </a:lnSpc>
            </a:pPr>
          </a:p>
          <a:p>
            <a:pPr>
              <a:lnSpc>
                <a:spcPts val="5040"/>
              </a:lnSpc>
            </a:pPr>
            <a:r>
              <a:rPr lang="en-US" sz="3600" spc="179">
                <a:solidFill>
                  <a:srgbClr val="FFFFFF"/>
                </a:solidFill>
                <a:latin typeface="Aileron Regular"/>
              </a:rPr>
              <a:t>It was first developed in the 1930s by </a:t>
            </a:r>
            <a:r>
              <a:rPr lang="en-US" sz="3600" spc="179">
                <a:solidFill>
                  <a:srgbClr val="FFFFFF"/>
                </a:solidFill>
                <a:latin typeface="Aileron Regular Bold"/>
              </a:rPr>
              <a:t>George Peter Murdock</a:t>
            </a:r>
            <a:r>
              <a:rPr lang="en-US" sz="3600" spc="179">
                <a:solidFill>
                  <a:srgbClr val="FFFFFF"/>
                </a:solidFill>
                <a:latin typeface="Aileron Regular"/>
              </a:rPr>
              <a:t> and colleagues at Yale's Institute of Human Relations and has been revised ever since. </a:t>
            </a:r>
          </a:p>
        </p:txBody>
      </p:sp>
      <p:sp>
        <p:nvSpPr>
          <p:cNvPr name="TextBox 4" id="4"/>
          <p:cNvSpPr txBox="true"/>
          <p:nvPr/>
        </p:nvSpPr>
        <p:spPr>
          <a:xfrm rot="0">
            <a:off x="8253572" y="612364"/>
            <a:ext cx="9646830" cy="1838325"/>
          </a:xfrm>
          <a:prstGeom prst="rect">
            <a:avLst/>
          </a:prstGeom>
        </p:spPr>
        <p:txBody>
          <a:bodyPr anchor="t" rtlCol="false" tIns="0" lIns="0" bIns="0" rIns="0">
            <a:spAutoFit/>
          </a:bodyPr>
          <a:lstStyle/>
          <a:p>
            <a:pPr algn="r">
              <a:lnSpc>
                <a:spcPts val="7200"/>
              </a:lnSpc>
            </a:pPr>
            <a:r>
              <a:rPr lang="en-US" sz="6000" spc="120">
                <a:solidFill>
                  <a:srgbClr val="FFFFFF"/>
                </a:solidFill>
                <a:latin typeface="Aileron Heavy Bold"/>
              </a:rPr>
              <a:t>Outline of Cultural Material (OCM)</a:t>
            </a:r>
          </a:p>
        </p:txBody>
      </p:sp>
      <p:pic>
        <p:nvPicPr>
          <p:cNvPr name="Picture 5" id="5"/>
          <p:cNvPicPr>
            <a:picLocks noChangeAspect="true"/>
          </p:cNvPicPr>
          <p:nvPr/>
        </p:nvPicPr>
        <p:blipFill>
          <a:blip r:embed="rId2"/>
          <a:srcRect l="478" t="1597" r="0" b="6272"/>
          <a:stretch>
            <a:fillRect/>
          </a:stretch>
        </p:blipFill>
        <p:spPr>
          <a:xfrm flipH="false" flipV="false" rot="0">
            <a:off x="0" y="0"/>
            <a:ext cx="7865974" cy="10287000"/>
          </a:xfrm>
          <a:prstGeom prst="rect">
            <a:avLst/>
          </a:prstGeom>
        </p:spPr>
      </p:pic>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10800000">
            <a:off x="7865974" y="0"/>
            <a:ext cx="10422026" cy="10287000"/>
          </a:xfrm>
          <a:prstGeom prst="rect">
            <a:avLst/>
          </a:prstGeom>
          <a:solidFill>
            <a:srgbClr val="737373"/>
          </a:solidFill>
        </p:spPr>
      </p:sp>
      <p:sp>
        <p:nvSpPr>
          <p:cNvPr name="TextBox 3" id="3"/>
          <p:cNvSpPr txBox="true"/>
          <p:nvPr/>
        </p:nvSpPr>
        <p:spPr>
          <a:xfrm rot="0">
            <a:off x="8630694" y="2810793"/>
            <a:ext cx="9269708" cy="7025640"/>
          </a:xfrm>
          <a:prstGeom prst="rect">
            <a:avLst/>
          </a:prstGeom>
        </p:spPr>
        <p:txBody>
          <a:bodyPr anchor="t" rtlCol="false" tIns="0" lIns="0" bIns="0" rIns="0">
            <a:spAutoFit/>
          </a:bodyPr>
          <a:lstStyle/>
          <a:p>
            <a:pPr>
              <a:lnSpc>
                <a:spcPts val="5040"/>
              </a:lnSpc>
            </a:pPr>
            <a:r>
              <a:rPr lang="en-US" sz="3600">
                <a:solidFill>
                  <a:srgbClr val="FFFFFF"/>
                </a:solidFill>
                <a:latin typeface="Aileron Regular"/>
              </a:rPr>
              <a:t>The OCM is an ethnographic classification system on human behavior, social life and customs, and material culture.</a:t>
            </a:r>
          </a:p>
          <a:p>
            <a:pPr>
              <a:lnSpc>
                <a:spcPts val="5040"/>
              </a:lnSpc>
            </a:pPr>
          </a:p>
          <a:p>
            <a:pPr>
              <a:lnSpc>
                <a:spcPts val="5040"/>
              </a:lnSpc>
            </a:pPr>
            <a:r>
              <a:rPr lang="en-US" sz="3600">
                <a:solidFill>
                  <a:srgbClr val="FFFFFF"/>
                </a:solidFill>
                <a:latin typeface="Aileron Regular"/>
              </a:rPr>
              <a:t>In the eHRAF databases, these subjects categories have been use to index each and every paragraph.</a:t>
            </a:r>
          </a:p>
          <a:p>
            <a:pPr>
              <a:lnSpc>
                <a:spcPts val="5040"/>
              </a:lnSpc>
            </a:pPr>
          </a:p>
          <a:p>
            <a:pPr>
              <a:lnSpc>
                <a:spcPts val="5040"/>
              </a:lnSpc>
            </a:pPr>
            <a:r>
              <a:rPr lang="en-US" sz="3600">
                <a:solidFill>
                  <a:srgbClr val="FFFFFF"/>
                </a:solidFill>
                <a:latin typeface="Aileron Regular"/>
              </a:rPr>
              <a:t>This tagging system means that you can search across all of our collections to find the exact paragraph-level content you need. </a:t>
            </a:r>
          </a:p>
        </p:txBody>
      </p:sp>
      <p:pic>
        <p:nvPicPr>
          <p:cNvPr name="Picture 4" id="4"/>
          <p:cNvPicPr>
            <a:picLocks noChangeAspect="true"/>
          </p:cNvPicPr>
          <p:nvPr/>
        </p:nvPicPr>
        <p:blipFill>
          <a:blip r:embed="rId2"/>
          <a:srcRect l="0" t="0" r="0" b="0"/>
          <a:stretch>
            <a:fillRect/>
          </a:stretch>
        </p:blipFill>
        <p:spPr>
          <a:xfrm flipH="false" flipV="false" rot="0">
            <a:off x="0" y="1536289"/>
            <a:ext cx="7865974" cy="6292779"/>
          </a:xfrm>
          <a:prstGeom prst="rect">
            <a:avLst/>
          </a:prstGeom>
        </p:spPr>
      </p:pic>
      <p:sp>
        <p:nvSpPr>
          <p:cNvPr name="TextBox 5" id="5"/>
          <p:cNvSpPr txBox="true"/>
          <p:nvPr/>
        </p:nvSpPr>
        <p:spPr>
          <a:xfrm rot="0">
            <a:off x="8253572" y="612364"/>
            <a:ext cx="9646830" cy="1838325"/>
          </a:xfrm>
          <a:prstGeom prst="rect">
            <a:avLst/>
          </a:prstGeom>
        </p:spPr>
        <p:txBody>
          <a:bodyPr anchor="t" rtlCol="false" tIns="0" lIns="0" bIns="0" rIns="0">
            <a:spAutoFit/>
          </a:bodyPr>
          <a:lstStyle/>
          <a:p>
            <a:pPr algn="r">
              <a:lnSpc>
                <a:spcPts val="7200"/>
              </a:lnSpc>
            </a:pPr>
            <a:r>
              <a:rPr lang="en-US" sz="6000" spc="120">
                <a:solidFill>
                  <a:srgbClr val="FFFFFF"/>
                </a:solidFill>
                <a:latin typeface="Aileron Heavy Bold"/>
              </a:rPr>
              <a:t>Outline of Cultural Materials (OCM)</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blipFill>
          <a:blip r:embed="rId2"/>
          <a:srcRect l="0" t="7865" r="0" b="7865"/>
          <a:stretch>
            <a:fillRect/>
          </a:stretch>
        </a:blipFill>
      </p:bgPr>
    </p:bg>
    <p:spTree>
      <p:nvGrpSpPr>
        <p:cNvPr id="1" name=""/>
        <p:cNvGrpSpPr/>
        <p:nvPr/>
      </p:nvGrpSpPr>
      <p:grpSpPr>
        <a:xfrm>
          <a:off x="0" y="0"/>
          <a:ext cx="0" cy="0"/>
          <a:chOff x="0" y="0"/>
          <a:chExt cx="0" cy="0"/>
        </a:xfrm>
      </p:grpSpPr>
      <p:sp>
        <p:nvSpPr>
          <p:cNvPr name="AutoShape 2" id="2"/>
          <p:cNvSpPr/>
          <p:nvPr/>
        </p:nvSpPr>
        <p:spPr>
          <a:xfrm rot="-10800000">
            <a:off x="0" y="1948467"/>
            <a:ext cx="18288000" cy="6096749"/>
          </a:xfrm>
          <a:prstGeom prst="rect">
            <a:avLst/>
          </a:prstGeom>
          <a:solidFill>
            <a:srgbClr val="737373"/>
          </a:solidFill>
        </p:spPr>
      </p:sp>
      <p:sp>
        <p:nvSpPr>
          <p:cNvPr name="TextBox 3" id="3"/>
          <p:cNvSpPr txBox="true"/>
          <p:nvPr/>
        </p:nvSpPr>
        <p:spPr>
          <a:xfrm rot="0">
            <a:off x="3652543" y="3820981"/>
            <a:ext cx="13879123" cy="2203141"/>
          </a:xfrm>
          <a:prstGeom prst="rect">
            <a:avLst/>
          </a:prstGeom>
        </p:spPr>
        <p:txBody>
          <a:bodyPr anchor="t" rtlCol="false" tIns="0" lIns="0" bIns="0" rIns="0">
            <a:spAutoFit/>
          </a:bodyPr>
          <a:lstStyle/>
          <a:p>
            <a:pPr>
              <a:lnSpc>
                <a:spcPts val="5880"/>
              </a:lnSpc>
            </a:pPr>
            <a:r>
              <a:rPr lang="en-US" sz="4200" spc="126">
                <a:solidFill>
                  <a:srgbClr val="FFFFFF"/>
                </a:solidFill>
                <a:latin typeface="Aileron Regular"/>
              </a:rPr>
              <a:t>On the following slides, you will find some suggested </a:t>
            </a:r>
            <a:r>
              <a:rPr lang="en-US" sz="4200" spc="126">
                <a:solidFill>
                  <a:srgbClr val="FFFFFF"/>
                </a:solidFill>
                <a:latin typeface="Aileron Regular Bold"/>
              </a:rPr>
              <a:t>OCM subjects</a:t>
            </a:r>
            <a:r>
              <a:rPr lang="en-US" sz="4200" spc="126">
                <a:solidFill>
                  <a:srgbClr val="FFFFFF"/>
                </a:solidFill>
                <a:latin typeface="Aileron Regular"/>
              </a:rPr>
              <a:t> which may be helpful when searching for information related to </a:t>
            </a:r>
            <a:r>
              <a:rPr lang="en-US" sz="4200" spc="126">
                <a:solidFill>
                  <a:srgbClr val="FFFFFF"/>
                </a:solidFill>
                <a:latin typeface="Aileron Regular Bold"/>
              </a:rPr>
              <a:t>class and caste.</a:t>
            </a:r>
          </a:p>
        </p:txBody>
      </p:sp>
      <p:sp>
        <p:nvSpPr>
          <p:cNvPr name="TextBox 4" id="4"/>
          <p:cNvSpPr txBox="true"/>
          <p:nvPr/>
        </p:nvSpPr>
        <p:spPr>
          <a:xfrm rot="-5400000">
            <a:off x="-2533640" y="3741452"/>
            <a:ext cx="7873429" cy="2447925"/>
          </a:xfrm>
          <a:prstGeom prst="rect">
            <a:avLst/>
          </a:prstGeom>
        </p:spPr>
        <p:txBody>
          <a:bodyPr anchor="t" rtlCol="false" tIns="0" lIns="0" bIns="0" rIns="0">
            <a:spAutoFit/>
          </a:bodyPr>
          <a:lstStyle/>
          <a:p>
            <a:pPr algn="ctr">
              <a:lnSpc>
                <a:spcPts val="9600"/>
              </a:lnSpc>
            </a:pPr>
            <a:r>
              <a:rPr lang="en-US" sz="8000" spc="160">
                <a:solidFill>
                  <a:srgbClr val="FFFFFF"/>
                </a:solidFill>
                <a:latin typeface="Aileron Heavy Bold"/>
              </a:rPr>
              <a:t>OCM SUBJECTS</a:t>
            </a:r>
          </a:p>
        </p:txBody>
      </p:sp>
    </p:spTree>
  </p:cSld>
  <p:clrMapOvr>
    <a:masterClrMapping/>
  </p:clrMapOvr>
</p:sld>
</file>

<file path=ppt/slides/slide23.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5400000">
            <a:off x="-2481262" y="3919538"/>
            <a:ext cx="8229600" cy="2447925"/>
          </a:xfrm>
          <a:prstGeom prst="rect">
            <a:avLst/>
          </a:prstGeom>
        </p:spPr>
        <p:txBody>
          <a:bodyPr anchor="t" rtlCol="false" tIns="0" lIns="0" bIns="0" rIns="0">
            <a:spAutoFit/>
          </a:bodyPr>
          <a:lstStyle/>
          <a:p>
            <a:pPr algn="ctr">
              <a:lnSpc>
                <a:spcPts val="9600"/>
              </a:lnSpc>
            </a:pPr>
            <a:r>
              <a:rPr lang="en-US" sz="8000" spc="160">
                <a:solidFill>
                  <a:srgbClr val="737373"/>
                </a:solidFill>
                <a:latin typeface="Aileron Heavy Bold"/>
              </a:rPr>
              <a:t>OCM IDENTIFIERS</a:t>
            </a:r>
          </a:p>
        </p:txBody>
      </p:sp>
      <p:sp>
        <p:nvSpPr>
          <p:cNvPr name="AutoShape 3" id="3"/>
          <p:cNvSpPr/>
          <p:nvPr/>
        </p:nvSpPr>
        <p:spPr>
          <a:xfrm rot="-10800000">
            <a:off x="3754828" y="-11006"/>
            <a:ext cx="14533172" cy="10287000"/>
          </a:xfrm>
          <a:prstGeom prst="rect">
            <a:avLst/>
          </a:prstGeom>
          <a:solidFill>
            <a:srgbClr val="737373"/>
          </a:solidFill>
        </p:spPr>
      </p:sp>
      <p:sp>
        <p:nvSpPr>
          <p:cNvPr name="TextBox 4" id="4"/>
          <p:cNvSpPr txBox="true"/>
          <p:nvPr/>
        </p:nvSpPr>
        <p:spPr>
          <a:xfrm rot="0">
            <a:off x="5421596" y="2134695"/>
            <a:ext cx="11024755" cy="6027296"/>
          </a:xfrm>
          <a:prstGeom prst="rect">
            <a:avLst/>
          </a:prstGeom>
        </p:spPr>
        <p:txBody>
          <a:bodyPr anchor="t" rtlCol="false" tIns="0" lIns="0" bIns="0" rIns="0">
            <a:spAutoFit/>
          </a:bodyPr>
          <a:lstStyle/>
          <a:p>
            <a:pPr>
              <a:lnSpc>
                <a:spcPts val="6240"/>
              </a:lnSpc>
            </a:pPr>
            <a:r>
              <a:rPr lang="en-US" sz="4800" spc="48">
                <a:solidFill>
                  <a:srgbClr val="FFFFFF"/>
                </a:solidFill>
                <a:latin typeface="Aileron Regular Bold"/>
              </a:rPr>
              <a:t>550 INDIVIDUATION AND MOBILITY</a:t>
            </a:r>
          </a:p>
          <a:p>
            <a:pPr marL="975771" indent="-487886" lvl="1">
              <a:lnSpc>
                <a:spcPts val="5875"/>
              </a:lnSpc>
              <a:buFont typeface="Arial"/>
              <a:buChar char="•"/>
            </a:pPr>
            <a:r>
              <a:rPr lang="en-US" sz="1506" spc="15">
                <a:solidFill>
                  <a:srgbClr val="FFFFFF"/>
                </a:solidFill>
                <a:latin typeface="Arimo"/>
              </a:rPr>
              <a:t>554 Status, Role, and Prestige</a:t>
            </a:r>
          </a:p>
          <a:p>
            <a:pPr marL="975771" indent="-487886" lvl="1">
              <a:lnSpc>
                <a:spcPts val="5875"/>
              </a:lnSpc>
              <a:buFont typeface="Arial"/>
              <a:buChar char="•"/>
            </a:pPr>
            <a:r>
              <a:rPr lang="en-US" sz="1506" spc="15">
                <a:solidFill>
                  <a:srgbClr val="FFFFFF"/>
                </a:solidFill>
                <a:latin typeface="Arimo"/>
              </a:rPr>
              <a:t>556 Accumulation of Wealth</a:t>
            </a:r>
          </a:p>
          <a:p>
            <a:pPr marL="975771" indent="-487886" lvl="1">
              <a:lnSpc>
                <a:spcPts val="5875"/>
              </a:lnSpc>
              <a:buFont typeface="Arial"/>
              <a:buChar char="•"/>
            </a:pPr>
            <a:r>
              <a:rPr lang="en-US" sz="1506" spc="15">
                <a:solidFill>
                  <a:srgbClr val="FFFFFF"/>
                </a:solidFill>
                <a:latin typeface="Arimo"/>
              </a:rPr>
              <a:t>558 Downward Mobility</a:t>
            </a:r>
          </a:p>
          <a:p>
            <a:pPr>
              <a:lnSpc>
                <a:spcPts val="5875"/>
              </a:lnSpc>
            </a:pPr>
          </a:p>
          <a:p>
            <a:pPr>
              <a:lnSpc>
                <a:spcPts val="6240"/>
              </a:lnSpc>
            </a:pPr>
            <a:r>
              <a:rPr lang="en-US" sz="4800" spc="48">
                <a:solidFill>
                  <a:srgbClr val="FFFFFF"/>
                </a:solidFill>
                <a:latin typeface="Arimo Bold"/>
              </a:rPr>
              <a:t>560 SOCIAL STRATIFICATION</a:t>
            </a:r>
          </a:p>
          <a:p>
            <a:pPr marL="975771" indent="-487886" lvl="1">
              <a:lnSpc>
                <a:spcPts val="5875"/>
              </a:lnSpc>
              <a:buFont typeface="Arial"/>
              <a:buChar char="•"/>
            </a:pPr>
            <a:r>
              <a:rPr lang="en-US" sz="1506" spc="15">
                <a:solidFill>
                  <a:srgbClr val="FFFFFF"/>
                </a:solidFill>
                <a:latin typeface="Arimo"/>
              </a:rPr>
              <a:t>564 Castes</a:t>
            </a:r>
          </a:p>
          <a:p>
            <a:pPr marL="975771" indent="-487886" lvl="1">
              <a:lnSpc>
                <a:spcPts val="5875"/>
              </a:lnSpc>
              <a:buFont typeface="Arial"/>
              <a:buChar char="•"/>
            </a:pPr>
            <a:r>
              <a:rPr lang="en-US" sz="1506" spc="15">
                <a:solidFill>
                  <a:srgbClr val="FFFFFF"/>
                </a:solidFill>
                <a:latin typeface="Arimo"/>
              </a:rPr>
              <a:t>565 Classes</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0" y="0"/>
            <a:ext cx="18288000" cy="2155666"/>
          </a:xfrm>
          <a:prstGeom prst="rect">
            <a:avLst/>
          </a:prstGeom>
          <a:solidFill>
            <a:srgbClr val="737373"/>
          </a:solidFill>
        </p:spPr>
      </p:sp>
      <p:pic>
        <p:nvPicPr>
          <p:cNvPr name="Picture 3" id="3"/>
          <p:cNvPicPr>
            <a:picLocks noChangeAspect="true"/>
          </p:cNvPicPr>
          <p:nvPr/>
        </p:nvPicPr>
        <p:blipFill>
          <a:blip r:embed="rId2"/>
          <a:srcRect l="3399" t="0" r="8149" b="431"/>
          <a:stretch>
            <a:fillRect/>
          </a:stretch>
        </p:blipFill>
        <p:spPr>
          <a:xfrm flipH="false" flipV="false" rot="0">
            <a:off x="0" y="2375946"/>
            <a:ext cx="18288000" cy="7436947"/>
          </a:xfrm>
          <a:prstGeom prst="rect">
            <a:avLst/>
          </a:prstGeom>
        </p:spPr>
      </p:pic>
      <p:sp>
        <p:nvSpPr>
          <p:cNvPr name="TextBox 4" id="4"/>
          <p:cNvSpPr txBox="true"/>
          <p:nvPr/>
        </p:nvSpPr>
        <p:spPr>
          <a:xfrm rot="0">
            <a:off x="1028700" y="231066"/>
            <a:ext cx="16230600" cy="1636384"/>
          </a:xfrm>
          <a:prstGeom prst="rect">
            <a:avLst/>
          </a:prstGeom>
        </p:spPr>
        <p:txBody>
          <a:bodyPr anchor="t" rtlCol="false" tIns="0" lIns="0" bIns="0" rIns="0">
            <a:spAutoFit/>
          </a:bodyPr>
          <a:lstStyle/>
          <a:p>
            <a:pPr>
              <a:lnSpc>
                <a:spcPts val="4479"/>
              </a:lnSpc>
            </a:pPr>
            <a:r>
              <a:rPr lang="en-US" sz="3199">
                <a:solidFill>
                  <a:srgbClr val="FFFFFF"/>
                </a:solidFill>
                <a:latin typeface="Aileron Regular Bold"/>
              </a:rPr>
              <a:t>T</a:t>
            </a:r>
            <a:r>
              <a:rPr lang="en-US" sz="3199">
                <a:solidFill>
                  <a:srgbClr val="FFFFFF"/>
                </a:solidFill>
                <a:latin typeface="Aileron Regular"/>
              </a:rPr>
              <a:t>his screenshot shows how a paragraph from </a:t>
            </a:r>
            <a:r>
              <a:rPr lang="en-US" sz="3199">
                <a:solidFill>
                  <a:srgbClr val="EBC634"/>
                </a:solidFill>
                <a:latin typeface="Aileron Regular Bold"/>
              </a:rPr>
              <a:t>Davis (1983: 135)</a:t>
            </a:r>
            <a:r>
              <a:rPr lang="en-US" sz="3199">
                <a:solidFill>
                  <a:srgbClr val="EBC634"/>
                </a:solidFill>
                <a:latin typeface="Aileron Regular"/>
              </a:rPr>
              <a:t> </a:t>
            </a:r>
            <a:r>
              <a:rPr lang="en-US" sz="3199">
                <a:solidFill>
                  <a:srgbClr val="FFFFFF"/>
                </a:solidFill>
                <a:latin typeface="Aileron Regular"/>
              </a:rPr>
              <a:t>on </a:t>
            </a:r>
            <a:r>
              <a:rPr lang="en-US" sz="3199">
                <a:solidFill>
                  <a:srgbClr val="EBC634"/>
                </a:solidFill>
                <a:latin typeface="Aileron Regular Bold"/>
              </a:rPr>
              <a:t>Bengali (AW69) </a:t>
            </a:r>
            <a:r>
              <a:rPr lang="en-US" sz="3199">
                <a:solidFill>
                  <a:srgbClr val="FFFFFF"/>
                </a:solidFill>
                <a:latin typeface="Aileron Regular"/>
              </a:rPr>
              <a:t>appears in eHRAF World Cultures. Read the text to discover a perspective about </a:t>
            </a:r>
            <a:r>
              <a:rPr lang="en-US" sz="3199">
                <a:solidFill>
                  <a:srgbClr val="EBC634"/>
                </a:solidFill>
                <a:latin typeface="Aileron Regular Bold"/>
              </a:rPr>
              <a:t>upward moblity through Brahmanization</a:t>
            </a:r>
            <a:r>
              <a:rPr lang="en-US" sz="3199">
                <a:solidFill>
                  <a:srgbClr val="FFFFFF"/>
                </a:solidFill>
                <a:latin typeface="Aileron Regular"/>
              </a:rPr>
              <a:t> in Indian society.</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0" y="0"/>
            <a:ext cx="18288000" cy="2155666"/>
          </a:xfrm>
          <a:prstGeom prst="rect">
            <a:avLst/>
          </a:prstGeom>
          <a:solidFill>
            <a:srgbClr val="737373"/>
          </a:solidFill>
        </p:spPr>
      </p:sp>
      <p:sp>
        <p:nvSpPr>
          <p:cNvPr name="TextBox 3" id="3"/>
          <p:cNvSpPr txBox="true"/>
          <p:nvPr/>
        </p:nvSpPr>
        <p:spPr>
          <a:xfrm rot="0">
            <a:off x="1028700" y="231066"/>
            <a:ext cx="16230600" cy="1636384"/>
          </a:xfrm>
          <a:prstGeom prst="rect">
            <a:avLst/>
          </a:prstGeom>
        </p:spPr>
        <p:txBody>
          <a:bodyPr anchor="t" rtlCol="false" tIns="0" lIns="0" bIns="0" rIns="0">
            <a:spAutoFit/>
          </a:bodyPr>
          <a:lstStyle/>
          <a:p>
            <a:pPr>
              <a:lnSpc>
                <a:spcPts val="4479"/>
              </a:lnSpc>
            </a:pPr>
            <a:r>
              <a:rPr lang="en-US" sz="3199">
                <a:solidFill>
                  <a:srgbClr val="FFFFFF"/>
                </a:solidFill>
                <a:latin typeface="Aileron Regular Bold"/>
              </a:rPr>
              <a:t>T</a:t>
            </a:r>
            <a:r>
              <a:rPr lang="en-US" sz="3199">
                <a:solidFill>
                  <a:srgbClr val="FFFFFF"/>
                </a:solidFill>
                <a:latin typeface="Aileron Regular"/>
              </a:rPr>
              <a:t>his screenshot shows how a paragraph from </a:t>
            </a:r>
            <a:r>
              <a:rPr lang="en-US" sz="3199">
                <a:solidFill>
                  <a:srgbClr val="EBC634"/>
                </a:solidFill>
                <a:latin typeface="Aileron Regular Bold"/>
              </a:rPr>
              <a:t>Juliani (1998: 264)</a:t>
            </a:r>
            <a:r>
              <a:rPr lang="en-US" sz="3199">
                <a:solidFill>
                  <a:srgbClr val="EBC634"/>
                </a:solidFill>
                <a:latin typeface="Aileron Regular"/>
              </a:rPr>
              <a:t> </a:t>
            </a:r>
            <a:r>
              <a:rPr lang="en-US" sz="3199">
                <a:solidFill>
                  <a:srgbClr val="FFFFFF"/>
                </a:solidFill>
                <a:latin typeface="Aileron Regular"/>
              </a:rPr>
              <a:t>on </a:t>
            </a:r>
            <a:r>
              <a:rPr lang="en-US" sz="3199">
                <a:solidFill>
                  <a:srgbClr val="EBC634"/>
                </a:solidFill>
                <a:latin typeface="Aileron Regular Bold"/>
              </a:rPr>
              <a:t>Italian Americans (N010)</a:t>
            </a:r>
            <a:r>
              <a:rPr lang="en-US" sz="3199">
                <a:solidFill>
                  <a:srgbClr val="FFFFFF"/>
                </a:solidFill>
                <a:latin typeface="Aileron Regular"/>
              </a:rPr>
              <a:t> appears in eHRAF World Cultures. Read the text to discover a perspective about </a:t>
            </a:r>
            <a:r>
              <a:rPr lang="en-US" sz="3199">
                <a:solidFill>
                  <a:srgbClr val="EBC634"/>
                </a:solidFill>
                <a:latin typeface="Aileron Regular Bold"/>
              </a:rPr>
              <a:t>upward moblity through cultural assimilation</a:t>
            </a:r>
            <a:r>
              <a:rPr lang="en-US" sz="3199">
                <a:solidFill>
                  <a:srgbClr val="FFFFFF"/>
                </a:solidFill>
                <a:latin typeface="Aileron Regular"/>
              </a:rPr>
              <a:t> in American society.</a:t>
            </a:r>
          </a:p>
        </p:txBody>
      </p:sp>
      <p:grpSp>
        <p:nvGrpSpPr>
          <p:cNvPr name="Group 4" id="4"/>
          <p:cNvGrpSpPr/>
          <p:nvPr/>
        </p:nvGrpSpPr>
        <p:grpSpPr>
          <a:xfrm rot="0">
            <a:off x="0" y="2375540"/>
            <a:ext cx="18287327" cy="7911460"/>
            <a:chOff x="0" y="0"/>
            <a:chExt cx="24383102" cy="10548614"/>
          </a:xfrm>
        </p:grpSpPr>
        <p:pic>
          <p:nvPicPr>
            <p:cNvPr name="Picture 5" id="5"/>
            <p:cNvPicPr>
              <a:picLocks noChangeAspect="true"/>
            </p:cNvPicPr>
            <p:nvPr/>
          </p:nvPicPr>
          <p:blipFill>
            <a:blip r:embed="rId2"/>
            <a:srcRect l="2655" t="0" r="2655" b="0"/>
            <a:stretch>
              <a:fillRect/>
            </a:stretch>
          </p:blipFill>
          <p:spPr>
            <a:xfrm flipH="false" flipV="false" rot="0">
              <a:off x="0" y="0"/>
              <a:ext cx="24383102" cy="9399069"/>
            </a:xfrm>
            <a:prstGeom prst="rect">
              <a:avLst/>
            </a:prstGeom>
          </p:spPr>
        </p:pic>
        <p:pic>
          <p:nvPicPr>
            <p:cNvPr name="Picture 6" id="6"/>
            <p:cNvPicPr>
              <a:picLocks noChangeAspect="true"/>
            </p:cNvPicPr>
            <p:nvPr/>
          </p:nvPicPr>
          <p:blipFill>
            <a:blip r:embed="rId3"/>
            <a:srcRect l="0" t="2854" r="0" b="2854"/>
            <a:stretch>
              <a:fillRect/>
            </a:stretch>
          </p:blipFill>
          <p:spPr>
            <a:xfrm flipH="false" flipV="false" rot="0">
              <a:off x="0" y="9399069"/>
              <a:ext cx="24383102" cy="1149545"/>
            </a:xfrm>
            <a:prstGeom prst="rect">
              <a:avLst/>
            </a:prstGeom>
          </p:spPr>
        </p:pic>
      </p:gr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21764" t="0" r="21764" b="0"/>
          <a:stretch>
            <a:fillRect/>
          </a:stretch>
        </p:blipFill>
        <p:spPr>
          <a:xfrm flipH="false" flipV="false" rot="0">
            <a:off x="0" y="0"/>
            <a:ext cx="8743922" cy="10287000"/>
          </a:xfrm>
          <a:prstGeom prst="rect">
            <a:avLst/>
          </a:prstGeom>
        </p:spPr>
      </p:pic>
      <p:sp>
        <p:nvSpPr>
          <p:cNvPr name="TextBox 3" id="3"/>
          <p:cNvSpPr txBox="true"/>
          <p:nvPr/>
        </p:nvSpPr>
        <p:spPr>
          <a:xfrm rot="0">
            <a:off x="9144000" y="2426164"/>
            <a:ext cx="8736056" cy="5745860"/>
          </a:xfrm>
          <a:prstGeom prst="rect">
            <a:avLst/>
          </a:prstGeom>
        </p:spPr>
        <p:txBody>
          <a:bodyPr anchor="t" rtlCol="false" tIns="0" lIns="0" bIns="0" rIns="0">
            <a:spAutoFit/>
          </a:bodyPr>
          <a:lstStyle/>
          <a:p>
            <a:pPr>
              <a:lnSpc>
                <a:spcPts val="5040"/>
              </a:lnSpc>
            </a:pPr>
            <a:r>
              <a:rPr lang="en-US" sz="3600" spc="144">
                <a:solidFill>
                  <a:srgbClr val="737373"/>
                </a:solidFill>
                <a:latin typeface="Aileron Regular"/>
              </a:rPr>
              <a:t>Use eHRAF to research</a:t>
            </a:r>
            <a:r>
              <a:rPr lang="en-US" sz="3600" spc="144">
                <a:solidFill>
                  <a:srgbClr val="737373"/>
                </a:solidFill>
                <a:latin typeface="Aileron Regular Bold"/>
              </a:rPr>
              <a:t> two (2) cultures </a:t>
            </a:r>
            <a:r>
              <a:rPr lang="en-US" sz="3600" spc="144">
                <a:solidFill>
                  <a:srgbClr val="737373"/>
                </a:solidFill>
                <a:latin typeface="Aileron Regular"/>
              </a:rPr>
              <a:t>that are of interest to you.</a:t>
            </a:r>
          </a:p>
          <a:p>
            <a:pPr>
              <a:lnSpc>
                <a:spcPts val="5040"/>
              </a:lnSpc>
            </a:pPr>
          </a:p>
          <a:p>
            <a:pPr>
              <a:lnSpc>
                <a:spcPts val="5040"/>
              </a:lnSpc>
            </a:pPr>
            <a:r>
              <a:rPr lang="en-US" sz="3600" spc="144">
                <a:solidFill>
                  <a:srgbClr val="737373"/>
                </a:solidFill>
                <a:latin typeface="Aileron Regular"/>
              </a:rPr>
              <a:t>Specifically look for information which pertains to </a:t>
            </a:r>
            <a:r>
              <a:rPr lang="en-US" sz="3600" spc="144">
                <a:solidFill>
                  <a:srgbClr val="737373"/>
                </a:solidFill>
                <a:latin typeface="Aileron Regular Bold"/>
              </a:rPr>
              <a:t>class, caste, and social mobility</a:t>
            </a:r>
            <a:r>
              <a:rPr lang="en-US" sz="3600" spc="144">
                <a:solidFill>
                  <a:srgbClr val="737373"/>
                </a:solidFill>
                <a:latin typeface="Aileron Regular"/>
              </a:rPr>
              <a:t>. </a:t>
            </a:r>
          </a:p>
          <a:p>
            <a:pPr>
              <a:lnSpc>
                <a:spcPts val="5040"/>
              </a:lnSpc>
            </a:pPr>
          </a:p>
          <a:p>
            <a:pPr>
              <a:lnSpc>
                <a:spcPts val="5040"/>
              </a:lnSpc>
            </a:pPr>
            <a:r>
              <a:rPr lang="en-US" sz="3600" spc="144">
                <a:solidFill>
                  <a:srgbClr val="737373"/>
                </a:solidFill>
                <a:latin typeface="Aileron Regular"/>
              </a:rPr>
              <a:t>Make sure to keep track of the sources you find.</a:t>
            </a:r>
          </a:p>
        </p:txBody>
      </p:sp>
      <p:sp>
        <p:nvSpPr>
          <p:cNvPr name="TextBox 4" id="4"/>
          <p:cNvSpPr txBox="true"/>
          <p:nvPr/>
        </p:nvSpPr>
        <p:spPr>
          <a:xfrm rot="0">
            <a:off x="9945006" y="523875"/>
            <a:ext cx="7730396" cy="1000125"/>
          </a:xfrm>
          <a:prstGeom prst="rect">
            <a:avLst/>
          </a:prstGeom>
        </p:spPr>
        <p:txBody>
          <a:bodyPr anchor="t" rtlCol="false" tIns="0" lIns="0" bIns="0" rIns="0">
            <a:spAutoFit/>
          </a:bodyPr>
          <a:lstStyle/>
          <a:p>
            <a:pPr algn="r">
              <a:lnSpc>
                <a:spcPts val="7800"/>
              </a:lnSpc>
            </a:pPr>
            <a:r>
              <a:rPr lang="en-US" sz="6500" spc="130">
                <a:solidFill>
                  <a:srgbClr val="737373"/>
                </a:solidFill>
                <a:latin typeface="Aileron Heavy Bold"/>
              </a:rPr>
              <a:t>eHRAF Research</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8125" t="0" r="18125" b="0"/>
          <a:stretch>
            <a:fillRect/>
          </a:stretch>
        </p:blipFill>
        <p:spPr>
          <a:xfrm flipH="false" flipV="false" rot="0">
            <a:off x="0" y="0"/>
            <a:ext cx="8743922" cy="10287000"/>
          </a:xfrm>
          <a:prstGeom prst="rect">
            <a:avLst/>
          </a:prstGeom>
        </p:spPr>
      </p:pic>
      <p:sp>
        <p:nvSpPr>
          <p:cNvPr name="TextBox 3" id="3"/>
          <p:cNvSpPr txBox="true"/>
          <p:nvPr/>
        </p:nvSpPr>
        <p:spPr>
          <a:xfrm rot="0">
            <a:off x="9376092" y="2008126"/>
            <a:ext cx="8553648" cy="1099820"/>
          </a:xfrm>
          <a:prstGeom prst="rect">
            <a:avLst/>
          </a:prstGeom>
        </p:spPr>
        <p:txBody>
          <a:bodyPr anchor="t" rtlCol="false" tIns="0" lIns="0" bIns="0" rIns="0">
            <a:spAutoFit/>
          </a:bodyPr>
          <a:lstStyle/>
          <a:p>
            <a:pPr>
              <a:lnSpc>
                <a:spcPts val="4480"/>
              </a:lnSpc>
            </a:pPr>
            <a:r>
              <a:rPr lang="en-US" sz="3200" spc="32">
                <a:solidFill>
                  <a:srgbClr val="737373"/>
                </a:solidFill>
                <a:latin typeface="Aileron Regular"/>
              </a:rPr>
              <a:t>Write a short paper (2-4 pages) in which you discuss your findings.</a:t>
            </a:r>
          </a:p>
        </p:txBody>
      </p:sp>
      <p:sp>
        <p:nvSpPr>
          <p:cNvPr name="TextBox 4" id="4"/>
          <p:cNvSpPr txBox="true"/>
          <p:nvPr/>
        </p:nvSpPr>
        <p:spPr>
          <a:xfrm rot="0">
            <a:off x="9671672" y="561975"/>
            <a:ext cx="7730396" cy="923925"/>
          </a:xfrm>
          <a:prstGeom prst="rect">
            <a:avLst/>
          </a:prstGeom>
        </p:spPr>
        <p:txBody>
          <a:bodyPr anchor="t" rtlCol="false" tIns="0" lIns="0" bIns="0" rIns="0">
            <a:spAutoFit/>
          </a:bodyPr>
          <a:lstStyle/>
          <a:p>
            <a:pPr algn="r">
              <a:lnSpc>
                <a:spcPts val="7200"/>
              </a:lnSpc>
            </a:pPr>
            <a:r>
              <a:rPr lang="en-US" sz="6000" spc="120">
                <a:solidFill>
                  <a:srgbClr val="737373"/>
                </a:solidFill>
                <a:latin typeface="Aileron Heavy Bold"/>
              </a:rPr>
              <a:t>Essay Assignment</a:t>
            </a:r>
          </a:p>
        </p:txBody>
      </p:sp>
      <p:sp>
        <p:nvSpPr>
          <p:cNvPr name="TextBox 5" id="5"/>
          <p:cNvSpPr txBox="true"/>
          <p:nvPr/>
        </p:nvSpPr>
        <p:spPr>
          <a:xfrm rot="0">
            <a:off x="9144000" y="3692727"/>
            <a:ext cx="8785740" cy="5745480"/>
          </a:xfrm>
          <a:prstGeom prst="rect">
            <a:avLst/>
          </a:prstGeom>
        </p:spPr>
        <p:txBody>
          <a:bodyPr anchor="t" rtlCol="false" tIns="0" lIns="0" bIns="0" rIns="0">
            <a:spAutoFit/>
          </a:bodyPr>
          <a:lstStyle/>
          <a:p>
            <a:pPr marL="777240" indent="-388620" lvl="1">
              <a:lnSpc>
                <a:spcPts val="5040"/>
              </a:lnSpc>
              <a:buFont typeface="Arial"/>
              <a:buChar char="•"/>
            </a:pPr>
            <a:r>
              <a:rPr lang="en-US" sz="3600" spc="179">
                <a:solidFill>
                  <a:srgbClr val="737373"/>
                </a:solidFill>
                <a:latin typeface="Aileron Regular"/>
              </a:rPr>
              <a:t>Does social stratification in the cultures you studied appear to be indicative of a class society or a caste society?</a:t>
            </a:r>
          </a:p>
          <a:p>
            <a:pPr marL="777240" indent="-388620" lvl="1">
              <a:lnSpc>
                <a:spcPts val="5040"/>
              </a:lnSpc>
              <a:buFont typeface="Arial"/>
              <a:buChar char="•"/>
            </a:pPr>
            <a:r>
              <a:rPr lang="en-US" sz="3600" spc="179">
                <a:solidFill>
                  <a:srgbClr val="737373"/>
                </a:solidFill>
                <a:latin typeface="Aileron Regular"/>
              </a:rPr>
              <a:t>What examples </a:t>
            </a:r>
            <a:r>
              <a:rPr lang="en-US" sz="3600" spc="179">
                <a:solidFill>
                  <a:srgbClr val="737373"/>
                </a:solidFill>
                <a:latin typeface="Aileron Regular"/>
              </a:rPr>
              <a:t>upward or downward social mobility did you find?</a:t>
            </a:r>
          </a:p>
          <a:p>
            <a:pPr marL="777240" indent="-388620" lvl="1">
              <a:lnSpc>
                <a:spcPts val="5040"/>
              </a:lnSpc>
              <a:buFont typeface="Arial"/>
              <a:buChar char="•"/>
            </a:pPr>
            <a:r>
              <a:rPr lang="en-US" sz="3600" spc="179">
                <a:solidFill>
                  <a:srgbClr val="737373"/>
                </a:solidFill>
                <a:latin typeface="Aileron Regular"/>
              </a:rPr>
              <a:t>How is cultural assimilation related to social mobility in each society</a:t>
            </a:r>
            <a:r>
              <a:rPr lang="en-US" sz="3600" spc="179">
                <a:solidFill>
                  <a:srgbClr val="737373"/>
                </a:solidFill>
                <a:latin typeface="Aileron Regular"/>
              </a:rPr>
              <a:t>?</a:t>
            </a:r>
          </a:p>
        </p:txBody>
      </p:sp>
    </p:spTree>
  </p:cSld>
  <p:clrMapOvr>
    <a:masterClrMapping/>
  </p:clrMapOvr>
</p:sld>
</file>

<file path=ppt/slides/slide28.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AutoShape 2" id="2"/>
          <p:cNvSpPr/>
          <p:nvPr/>
        </p:nvSpPr>
        <p:spPr>
          <a:xfrm rot="-10800000">
            <a:off x="3044204" y="0"/>
            <a:ext cx="15243796" cy="10287000"/>
          </a:xfrm>
          <a:prstGeom prst="rect">
            <a:avLst/>
          </a:prstGeom>
          <a:solidFill>
            <a:srgbClr val="737373"/>
          </a:solidFill>
        </p:spPr>
      </p:sp>
      <p:sp>
        <p:nvSpPr>
          <p:cNvPr name="TextBox 3" id="3"/>
          <p:cNvSpPr txBox="true"/>
          <p:nvPr/>
        </p:nvSpPr>
        <p:spPr>
          <a:xfrm rot="-5400000">
            <a:off x="-2711726" y="4529138"/>
            <a:ext cx="8229600" cy="1228725"/>
          </a:xfrm>
          <a:prstGeom prst="rect">
            <a:avLst/>
          </a:prstGeom>
        </p:spPr>
        <p:txBody>
          <a:bodyPr anchor="t" rtlCol="false" tIns="0" lIns="0" bIns="0" rIns="0">
            <a:spAutoFit/>
          </a:bodyPr>
          <a:lstStyle/>
          <a:p>
            <a:pPr algn="ctr">
              <a:lnSpc>
                <a:spcPts val="9600"/>
              </a:lnSpc>
            </a:pPr>
            <a:r>
              <a:rPr lang="en-US" sz="8000" spc="160">
                <a:solidFill>
                  <a:srgbClr val="737373"/>
                </a:solidFill>
                <a:latin typeface="Aileron Heavy Bold"/>
              </a:rPr>
              <a:t>References</a:t>
            </a:r>
          </a:p>
        </p:txBody>
      </p:sp>
      <p:sp>
        <p:nvSpPr>
          <p:cNvPr name="TextBox 4" id="4"/>
          <p:cNvSpPr txBox="true"/>
          <p:nvPr/>
        </p:nvSpPr>
        <p:spPr>
          <a:xfrm rot="0">
            <a:off x="4113476" y="2275568"/>
            <a:ext cx="13105252" cy="917575"/>
          </a:xfrm>
          <a:prstGeom prst="rect">
            <a:avLst/>
          </a:prstGeom>
        </p:spPr>
        <p:txBody>
          <a:bodyPr anchor="t" rtlCol="false" tIns="0" lIns="0" bIns="0" rIns="0">
            <a:spAutoFit/>
          </a:bodyPr>
          <a:lstStyle/>
          <a:p>
            <a:pPr>
              <a:lnSpc>
                <a:spcPts val="3639"/>
              </a:lnSpc>
            </a:pPr>
            <a:r>
              <a:rPr lang="en-US" sz="2800" spc="28">
                <a:solidFill>
                  <a:srgbClr val="FFFFFF"/>
                </a:solidFill>
                <a:latin typeface="Aileron Regular"/>
              </a:rPr>
              <a:t>Ferraro, Gary, and Susan Andreatta. 2010. </a:t>
            </a:r>
            <a:r>
              <a:rPr lang="en-US" sz="2800" spc="28">
                <a:solidFill>
                  <a:srgbClr val="FFFFFF"/>
                </a:solidFill>
                <a:latin typeface="Aileron Regular Italics"/>
              </a:rPr>
              <a:t>Cultural Anthropology: An </a:t>
            </a:r>
            <a:r>
              <a:rPr lang="en-US" sz="2748" spc="27">
                <a:solidFill>
                  <a:srgbClr val="FFFFFF"/>
                </a:solidFill>
                <a:latin typeface="Aileron Regular Italics"/>
              </a:rPr>
              <a:t>Applied Perspective</a:t>
            </a:r>
            <a:r>
              <a:rPr lang="en-US" sz="2748" spc="27">
                <a:solidFill>
                  <a:srgbClr val="FFFFFF"/>
                </a:solidFill>
                <a:latin typeface="Aileron Regular"/>
              </a:rPr>
              <a:t>. Eighth Edition. Wadsworth Cengage Learning.</a:t>
            </a:r>
          </a:p>
        </p:txBody>
      </p:sp>
      <p:sp>
        <p:nvSpPr>
          <p:cNvPr name="TextBox 5" id="5"/>
          <p:cNvSpPr txBox="true"/>
          <p:nvPr/>
        </p:nvSpPr>
        <p:spPr>
          <a:xfrm rot="0">
            <a:off x="4113476" y="678996"/>
            <a:ext cx="13105252" cy="917575"/>
          </a:xfrm>
          <a:prstGeom prst="rect">
            <a:avLst/>
          </a:prstGeom>
        </p:spPr>
        <p:txBody>
          <a:bodyPr anchor="t" rtlCol="false" tIns="0" lIns="0" bIns="0" rIns="0">
            <a:spAutoFit/>
          </a:bodyPr>
          <a:lstStyle/>
          <a:p>
            <a:pPr>
              <a:lnSpc>
                <a:spcPts val="3640"/>
              </a:lnSpc>
            </a:pPr>
            <a:r>
              <a:rPr lang="en-US" sz="2800" spc="28">
                <a:solidFill>
                  <a:srgbClr val="FFFFFF"/>
                </a:solidFill>
                <a:latin typeface="Aileron Regular"/>
              </a:rPr>
              <a:t>Baltzell, E. D. 1987. </a:t>
            </a:r>
            <a:r>
              <a:rPr lang="en-US" sz="2800" spc="28">
                <a:solidFill>
                  <a:srgbClr val="FFFFFF"/>
                </a:solidFill>
                <a:latin typeface="Aileron Regular Italics"/>
              </a:rPr>
              <a:t>Th</a:t>
            </a:r>
            <a:r>
              <a:rPr lang="en-US" sz="2799" spc="27">
                <a:solidFill>
                  <a:srgbClr val="FFFFFF"/>
                </a:solidFill>
                <a:latin typeface="Aileron Regular Italics"/>
              </a:rPr>
              <a:t>e Protestant Establishment: Aristocracy &amp; Caste in America</a:t>
            </a:r>
            <a:r>
              <a:rPr lang="en-US" sz="2799" spc="27">
                <a:solidFill>
                  <a:srgbClr val="FFFFFF"/>
                </a:solidFill>
                <a:latin typeface="Aileron Regular"/>
              </a:rPr>
              <a:t>. Yale University Press.</a:t>
            </a:r>
          </a:p>
        </p:txBody>
      </p:sp>
      <p:sp>
        <p:nvSpPr>
          <p:cNvPr name="TextBox 6" id="6"/>
          <p:cNvSpPr txBox="true"/>
          <p:nvPr/>
        </p:nvSpPr>
        <p:spPr>
          <a:xfrm rot="0">
            <a:off x="4113476" y="3872139"/>
            <a:ext cx="13105252" cy="917575"/>
          </a:xfrm>
          <a:prstGeom prst="rect">
            <a:avLst/>
          </a:prstGeom>
        </p:spPr>
        <p:txBody>
          <a:bodyPr anchor="t" rtlCol="false" tIns="0" lIns="0" bIns="0" rIns="0">
            <a:spAutoFit/>
          </a:bodyPr>
          <a:lstStyle/>
          <a:p>
            <a:pPr>
              <a:lnSpc>
                <a:spcPts val="3640"/>
              </a:lnSpc>
            </a:pPr>
            <a:r>
              <a:rPr lang="en-US" sz="2800" spc="28">
                <a:solidFill>
                  <a:srgbClr val="FFFFFF"/>
                </a:solidFill>
                <a:latin typeface="Aileron Regular"/>
              </a:rPr>
              <a:t>Kolenda, Pauline. 1978. </a:t>
            </a:r>
            <a:r>
              <a:rPr lang="en-US" sz="2800" spc="28">
                <a:solidFill>
                  <a:srgbClr val="FFFFFF"/>
                </a:solidFill>
                <a:latin typeface="Aileron Regular Italics"/>
              </a:rPr>
              <a:t>Caste in Contemporary India: Beyond organic solidarity</a:t>
            </a:r>
            <a:r>
              <a:rPr lang="en-US" sz="2800" spc="28">
                <a:solidFill>
                  <a:srgbClr val="FFFFFF"/>
                </a:solidFill>
                <a:latin typeface="Aileron Regular"/>
              </a:rPr>
              <a:t>. Menlo Park, CA: Benjamin/Cummings.</a:t>
            </a:r>
          </a:p>
        </p:txBody>
      </p:sp>
      <p:sp>
        <p:nvSpPr>
          <p:cNvPr name="TextBox 7" id="7"/>
          <p:cNvSpPr txBox="true"/>
          <p:nvPr/>
        </p:nvSpPr>
        <p:spPr>
          <a:xfrm rot="0">
            <a:off x="4113476" y="7065282"/>
            <a:ext cx="13105252" cy="455295"/>
          </a:xfrm>
          <a:prstGeom prst="rect">
            <a:avLst/>
          </a:prstGeom>
        </p:spPr>
        <p:txBody>
          <a:bodyPr anchor="t" rtlCol="false" tIns="0" lIns="0" bIns="0" rIns="0">
            <a:spAutoFit/>
          </a:bodyPr>
          <a:lstStyle/>
          <a:p>
            <a:pPr>
              <a:lnSpc>
                <a:spcPts val="3640"/>
              </a:lnSpc>
            </a:pPr>
            <a:r>
              <a:rPr lang="en-US" sz="2800" spc="28">
                <a:solidFill>
                  <a:srgbClr val="FFFFFF"/>
                </a:solidFill>
                <a:latin typeface="Aileron Regular"/>
              </a:rPr>
              <a:t>Srinivas, M. N. 1995. </a:t>
            </a:r>
            <a:r>
              <a:rPr lang="en-US" sz="2800" spc="28">
                <a:solidFill>
                  <a:srgbClr val="FFFFFF"/>
                </a:solidFill>
                <a:latin typeface="Aileron Regular Italics"/>
              </a:rPr>
              <a:t>Social Change in Modern India</a:t>
            </a:r>
            <a:r>
              <a:rPr lang="en-US" sz="2800" spc="28">
                <a:solidFill>
                  <a:srgbClr val="FFFFFF"/>
                </a:solidFill>
                <a:latin typeface="Aileron Regular"/>
              </a:rPr>
              <a:t>. Orient Blackswan.</a:t>
            </a:r>
          </a:p>
        </p:txBody>
      </p:sp>
      <p:sp>
        <p:nvSpPr>
          <p:cNvPr name="TextBox 8" id="8"/>
          <p:cNvSpPr txBox="true"/>
          <p:nvPr/>
        </p:nvSpPr>
        <p:spPr>
          <a:xfrm rot="0">
            <a:off x="4113476" y="8199574"/>
            <a:ext cx="13105252" cy="1379855"/>
          </a:xfrm>
          <a:prstGeom prst="rect">
            <a:avLst/>
          </a:prstGeom>
        </p:spPr>
        <p:txBody>
          <a:bodyPr anchor="t" rtlCol="false" tIns="0" lIns="0" bIns="0" rIns="0">
            <a:spAutoFit/>
          </a:bodyPr>
          <a:lstStyle/>
          <a:p>
            <a:pPr>
              <a:lnSpc>
                <a:spcPts val="3640"/>
              </a:lnSpc>
            </a:pPr>
            <a:r>
              <a:rPr lang="en-US" sz="2800" spc="28">
                <a:solidFill>
                  <a:srgbClr val="FFFFFF"/>
                </a:solidFill>
                <a:latin typeface="Aileron Regular"/>
              </a:rPr>
              <a:t>The New York Times. 1964. "Old Elite, New Reality; The Protestant Establishment." </a:t>
            </a:r>
            <a:r>
              <a:rPr lang="en-US" sz="2800" spc="28">
                <a:solidFill>
                  <a:srgbClr val="FFFFFF"/>
                </a:solidFill>
                <a:latin typeface="Aileron Regular Italics"/>
              </a:rPr>
              <a:t>The New York Times Book Review</a:t>
            </a:r>
            <a:r>
              <a:rPr lang="en-US" sz="2800" spc="28">
                <a:solidFill>
                  <a:srgbClr val="FFFFFF"/>
                </a:solidFill>
                <a:latin typeface="Aileron Regular"/>
              </a:rPr>
              <a:t>. November 15, 1964, Section BR, Page 4.</a:t>
            </a:r>
          </a:p>
        </p:txBody>
      </p:sp>
      <p:sp>
        <p:nvSpPr>
          <p:cNvPr name="TextBox 9" id="9"/>
          <p:cNvSpPr txBox="true"/>
          <p:nvPr/>
        </p:nvSpPr>
        <p:spPr>
          <a:xfrm rot="0">
            <a:off x="4113476" y="5468711"/>
            <a:ext cx="13105252" cy="917575"/>
          </a:xfrm>
          <a:prstGeom prst="rect">
            <a:avLst/>
          </a:prstGeom>
        </p:spPr>
        <p:txBody>
          <a:bodyPr anchor="t" rtlCol="false" tIns="0" lIns="0" bIns="0" rIns="0">
            <a:spAutoFit/>
          </a:bodyPr>
          <a:lstStyle/>
          <a:p>
            <a:pPr>
              <a:lnSpc>
                <a:spcPts val="3640"/>
              </a:lnSpc>
            </a:pPr>
            <a:r>
              <a:rPr lang="en-US" sz="2800" spc="28">
                <a:solidFill>
                  <a:srgbClr val="FFFFFF"/>
                </a:solidFill>
                <a:latin typeface="Aileron Regular"/>
              </a:rPr>
              <a:t>Leslie, C. 1967. "Social Change in Modern India. M. N. Srinivas." </a:t>
            </a:r>
            <a:r>
              <a:rPr lang="en-US" sz="2800" spc="28">
                <a:solidFill>
                  <a:srgbClr val="FFFFFF"/>
                </a:solidFill>
                <a:latin typeface="Aileron Regular Italics"/>
              </a:rPr>
              <a:t>American Anthropologist</a:t>
            </a:r>
            <a:r>
              <a:rPr lang="en-US" sz="2800" spc="28">
                <a:solidFill>
                  <a:srgbClr val="FFFFFF"/>
                </a:solidFill>
                <a:latin typeface="Aileron Regular"/>
              </a:rPr>
              <a:t>, 69: 420-421. doi:10.1525/aa.1967.69.3-4.02a0056</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4000"/>
          </a:blip>
          <a:srcRect l="0" t="0" r="0" b="0"/>
          <a:stretch>
            <a:fillRect/>
          </a:stretch>
        </p:blipFill>
        <p:spPr>
          <a:xfrm flipH="false" flipV="false" rot="0">
            <a:off x="5535090" y="504914"/>
            <a:ext cx="7217821" cy="7508786"/>
          </a:xfrm>
          <a:prstGeom prst="rect">
            <a:avLst/>
          </a:prstGeom>
        </p:spPr>
      </p:pic>
      <p:sp>
        <p:nvSpPr>
          <p:cNvPr name="TextBox 3" id="3"/>
          <p:cNvSpPr txBox="true"/>
          <p:nvPr/>
        </p:nvSpPr>
        <p:spPr>
          <a:xfrm rot="0">
            <a:off x="4511199" y="3443967"/>
            <a:ext cx="9265601" cy="1544955"/>
          </a:xfrm>
          <a:prstGeom prst="rect">
            <a:avLst/>
          </a:prstGeom>
        </p:spPr>
        <p:txBody>
          <a:bodyPr anchor="t" rtlCol="false" tIns="0" lIns="0" bIns="0" rIns="0">
            <a:spAutoFit/>
          </a:bodyPr>
          <a:lstStyle/>
          <a:p>
            <a:pPr algn="ctr">
              <a:lnSpc>
                <a:spcPts val="12480"/>
              </a:lnSpc>
            </a:pPr>
            <a:r>
              <a:rPr lang="en-US" sz="9600">
                <a:solidFill>
                  <a:srgbClr val="737373"/>
                </a:solidFill>
                <a:latin typeface="Aileron Heavy Bold"/>
              </a:rPr>
              <a:t> Class vs. Caste</a:t>
            </a:r>
          </a:p>
        </p:txBody>
      </p:sp>
      <p:sp>
        <p:nvSpPr>
          <p:cNvPr name="TextBox 4" id="4"/>
          <p:cNvSpPr txBox="true"/>
          <p:nvPr/>
        </p:nvSpPr>
        <p:spPr>
          <a:xfrm rot="0">
            <a:off x="4511199" y="6575721"/>
            <a:ext cx="9265601" cy="624840"/>
          </a:xfrm>
          <a:prstGeom prst="rect">
            <a:avLst/>
          </a:prstGeom>
        </p:spPr>
        <p:txBody>
          <a:bodyPr anchor="t" rtlCol="false" tIns="0" lIns="0" bIns="0" rIns="0">
            <a:spAutoFit/>
          </a:bodyPr>
          <a:lstStyle/>
          <a:p>
            <a:pPr algn="ctr">
              <a:lnSpc>
                <a:spcPts val="5040"/>
              </a:lnSpc>
            </a:pPr>
            <a:r>
              <a:rPr lang="en-US" sz="3600" spc="215">
                <a:solidFill>
                  <a:srgbClr val="737373"/>
                </a:solidFill>
                <a:latin typeface="Aileron Regular"/>
              </a:rPr>
              <a:t>in eHRAF World Cultures</a:t>
            </a:r>
          </a:p>
        </p:txBody>
      </p:sp>
      <p:grpSp>
        <p:nvGrpSpPr>
          <p:cNvPr name="Group 5" id="5"/>
          <p:cNvGrpSpPr/>
          <p:nvPr/>
        </p:nvGrpSpPr>
        <p:grpSpPr>
          <a:xfrm rot="0">
            <a:off x="398074" y="8623131"/>
            <a:ext cx="6878657" cy="843619"/>
            <a:chOff x="0" y="0"/>
            <a:chExt cx="9171543" cy="1124825"/>
          </a:xfrm>
        </p:grpSpPr>
        <p:sp>
          <p:nvSpPr>
            <p:cNvPr name="AutoShape 6" id="6"/>
            <p:cNvSpPr/>
            <p:nvPr/>
          </p:nvSpPr>
          <p:spPr>
            <a:xfrm rot="0">
              <a:off x="0" y="0"/>
              <a:ext cx="9171543" cy="1124825"/>
            </a:xfrm>
            <a:prstGeom prst="rect">
              <a:avLst/>
            </a:prstGeom>
            <a:solidFill>
              <a:srgbClr val="737373"/>
            </a:solidFill>
          </p:spPr>
        </p:sp>
        <p:sp>
          <p:nvSpPr>
            <p:cNvPr name="TextBox 7" id="7"/>
            <p:cNvSpPr txBox="true"/>
            <p:nvPr/>
          </p:nvSpPr>
          <p:spPr>
            <a:xfrm rot="0">
              <a:off x="352378" y="180143"/>
              <a:ext cx="8819165" cy="707390"/>
            </a:xfrm>
            <a:prstGeom prst="rect">
              <a:avLst/>
            </a:prstGeom>
          </p:spPr>
          <p:txBody>
            <a:bodyPr anchor="t" rtlCol="false" tIns="0" lIns="0" bIns="0" rIns="0">
              <a:spAutoFit/>
            </a:bodyPr>
            <a:lstStyle/>
            <a:p>
              <a:pPr>
                <a:lnSpc>
                  <a:spcPts val="4480"/>
                </a:lnSpc>
              </a:pPr>
              <a:r>
                <a:rPr lang="en-US" sz="3200" spc="224">
                  <a:solidFill>
                    <a:srgbClr val="FFFFFF"/>
                  </a:solidFill>
                  <a:latin typeface="Aileron Regular Bold"/>
                </a:rPr>
                <a:t>An eHRAF Workbook Activity</a:t>
              </a:r>
            </a:p>
          </p:txBody>
        </p:sp>
      </p:grpSp>
      <p:sp>
        <p:nvSpPr>
          <p:cNvPr name="TextBox 8" id="8"/>
          <p:cNvSpPr txBox="true"/>
          <p:nvPr/>
        </p:nvSpPr>
        <p:spPr>
          <a:xfrm rot="0">
            <a:off x="8147136" y="8468995"/>
            <a:ext cx="9715159" cy="789305"/>
          </a:xfrm>
          <a:prstGeom prst="rect">
            <a:avLst/>
          </a:prstGeom>
        </p:spPr>
        <p:txBody>
          <a:bodyPr anchor="t" rtlCol="false" tIns="0" lIns="0" bIns="0" rIns="0">
            <a:spAutoFit/>
          </a:bodyPr>
          <a:lstStyle/>
          <a:p>
            <a:pPr algn="r">
              <a:lnSpc>
                <a:spcPts val="3080"/>
              </a:lnSpc>
            </a:pPr>
            <a:r>
              <a:rPr lang="en-US" sz="2800" spc="196">
                <a:solidFill>
                  <a:srgbClr val="737373"/>
                </a:solidFill>
                <a:latin typeface="Aileron Regular Bold"/>
              </a:rPr>
              <a:t>Human Relations Area Files</a:t>
            </a:r>
          </a:p>
          <a:p>
            <a:pPr algn="r">
              <a:lnSpc>
                <a:spcPts val="3080"/>
              </a:lnSpc>
            </a:pPr>
            <a:r>
              <a:rPr lang="en-US" sz="2800" spc="196">
                <a:solidFill>
                  <a:srgbClr val="737373"/>
                </a:solidFill>
                <a:latin typeface="Aileron Regular"/>
              </a:rPr>
              <a:t>at Yale University</a:t>
            </a:r>
          </a:p>
        </p:txBody>
      </p:sp>
      <p:sp>
        <p:nvSpPr>
          <p:cNvPr name="TextBox 9" id="9"/>
          <p:cNvSpPr txBox="true"/>
          <p:nvPr/>
        </p:nvSpPr>
        <p:spPr>
          <a:xfrm rot="0">
            <a:off x="15375318" y="8042275"/>
            <a:ext cx="2486977" cy="398145"/>
          </a:xfrm>
          <a:prstGeom prst="rect">
            <a:avLst/>
          </a:prstGeom>
        </p:spPr>
        <p:txBody>
          <a:bodyPr anchor="t" rtlCol="false" tIns="0" lIns="0" bIns="0" rIns="0">
            <a:spAutoFit/>
          </a:bodyPr>
          <a:lstStyle/>
          <a:p>
            <a:pPr algn="r">
              <a:lnSpc>
                <a:spcPts val="3080"/>
              </a:lnSpc>
            </a:pPr>
            <a:r>
              <a:rPr lang="en-US" sz="2800" spc="196">
                <a:solidFill>
                  <a:srgbClr val="737373"/>
                </a:solidFill>
                <a:latin typeface="Aileron Regular"/>
              </a:rPr>
              <a:t>Produced by</a:t>
            </a:r>
          </a:p>
        </p:txBody>
      </p:sp>
      <p:sp>
        <p:nvSpPr>
          <p:cNvPr name="TextBox 10" id="10"/>
          <p:cNvSpPr txBox="true"/>
          <p:nvPr/>
        </p:nvSpPr>
        <p:spPr>
          <a:xfrm rot="0">
            <a:off x="15375318" y="9281964"/>
            <a:ext cx="2486977" cy="398145"/>
          </a:xfrm>
          <a:prstGeom prst="rect">
            <a:avLst/>
          </a:prstGeom>
        </p:spPr>
        <p:txBody>
          <a:bodyPr anchor="t" rtlCol="false" tIns="0" lIns="0" bIns="0" rIns="0">
            <a:spAutoFit/>
          </a:bodyPr>
          <a:lstStyle/>
          <a:p>
            <a:pPr algn="r">
              <a:lnSpc>
                <a:spcPts val="3080"/>
              </a:lnSpc>
            </a:pPr>
            <a:r>
              <a:rPr lang="en-US" sz="2800" spc="196" u="sng">
                <a:solidFill>
                  <a:srgbClr val="737373"/>
                </a:solidFill>
                <a:latin typeface="Aileron Regular"/>
              </a:rPr>
              <a:t>hraf.yale.edu</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0" y="0"/>
            <a:ext cx="18288000" cy="2375815"/>
          </a:xfrm>
          <a:prstGeom prst="rect">
            <a:avLst/>
          </a:prstGeom>
          <a:solidFill>
            <a:srgbClr val="737373"/>
          </a:solidFill>
        </p:spPr>
      </p:sp>
      <p:pic>
        <p:nvPicPr>
          <p:cNvPr name="Picture 3" id="3"/>
          <p:cNvPicPr>
            <a:picLocks noChangeAspect="true"/>
          </p:cNvPicPr>
          <p:nvPr/>
        </p:nvPicPr>
        <p:blipFill>
          <a:blip r:embed="rId2"/>
          <a:srcRect l="0" t="12812" r="0" b="10283"/>
          <a:stretch>
            <a:fillRect/>
          </a:stretch>
        </p:blipFill>
        <p:spPr>
          <a:xfrm flipH="false" flipV="false" rot="0">
            <a:off x="0" y="2375815"/>
            <a:ext cx="18288000" cy="7911185"/>
          </a:xfrm>
          <a:prstGeom prst="rect">
            <a:avLst/>
          </a:prstGeom>
        </p:spPr>
      </p:pic>
      <p:sp>
        <p:nvSpPr>
          <p:cNvPr name="TextBox 4" id="4"/>
          <p:cNvSpPr txBox="true"/>
          <p:nvPr/>
        </p:nvSpPr>
        <p:spPr>
          <a:xfrm rot="0">
            <a:off x="1649118" y="990600"/>
            <a:ext cx="14989763" cy="1181100"/>
          </a:xfrm>
          <a:prstGeom prst="rect">
            <a:avLst/>
          </a:prstGeom>
        </p:spPr>
        <p:txBody>
          <a:bodyPr anchor="t" rtlCol="false" tIns="0" lIns="0" bIns="0" rIns="0">
            <a:spAutoFit/>
          </a:bodyPr>
          <a:lstStyle/>
          <a:p>
            <a:pPr>
              <a:lnSpc>
                <a:spcPts val="4680"/>
              </a:lnSpc>
            </a:pPr>
            <a:r>
              <a:rPr lang="en-US" sz="3600" spc="72">
                <a:solidFill>
                  <a:srgbClr val="FFFFFF"/>
                </a:solidFill>
                <a:latin typeface="Aileron Regular"/>
              </a:rPr>
              <a:t>Societies with social stratification have groups of people with </a:t>
            </a:r>
            <a:r>
              <a:rPr lang="en-US" sz="3600" spc="72">
                <a:solidFill>
                  <a:srgbClr val="FFFFFF"/>
                </a:solidFill>
                <a:latin typeface="Aileron Regular"/>
              </a:rPr>
              <a:t>di</a:t>
            </a:r>
            <a:r>
              <a:rPr lang="en-US" sz="3600" spc="72">
                <a:solidFill>
                  <a:srgbClr val="FFFFFF"/>
                </a:solidFill>
                <a:latin typeface="Aileron Regular"/>
              </a:rPr>
              <a:t>fferen</a:t>
            </a:r>
            <a:r>
              <a:rPr lang="en-US" sz="3600" spc="72">
                <a:solidFill>
                  <a:srgbClr val="FFFFFF"/>
                </a:solidFill>
                <a:latin typeface="Aileron Regular"/>
              </a:rPr>
              <a:t>t </a:t>
            </a:r>
            <a:r>
              <a:rPr lang="en-US" sz="3600" spc="72">
                <a:solidFill>
                  <a:srgbClr val="FFFFFF"/>
                </a:solidFill>
                <a:latin typeface="Aileron Regular"/>
              </a:rPr>
              <a:t>de</a:t>
            </a:r>
            <a:r>
              <a:rPr lang="en-US" sz="3600" spc="72">
                <a:solidFill>
                  <a:srgbClr val="FFFFFF"/>
                </a:solidFill>
                <a:latin typeface="Aileron Regular"/>
              </a:rPr>
              <a:t>gr</a:t>
            </a:r>
            <a:r>
              <a:rPr lang="en-US" sz="3600" spc="72">
                <a:solidFill>
                  <a:srgbClr val="FFFFFF"/>
                </a:solidFill>
                <a:latin typeface="Aileron Regular"/>
              </a:rPr>
              <a:t>ees of</a:t>
            </a:r>
            <a:r>
              <a:rPr lang="en-US" sz="3600" spc="72">
                <a:solidFill>
                  <a:srgbClr val="FFFFFF"/>
                </a:solidFill>
                <a:latin typeface="Aileron Regular"/>
              </a:rPr>
              <a:t> a</a:t>
            </a:r>
            <a:r>
              <a:rPr lang="en-US" sz="3600" spc="72">
                <a:solidFill>
                  <a:srgbClr val="FFFFFF"/>
                </a:solidFill>
                <a:latin typeface="Aileron Regular"/>
              </a:rPr>
              <a:t>cce</a:t>
            </a:r>
            <a:r>
              <a:rPr lang="en-US" sz="3600" spc="72">
                <a:solidFill>
                  <a:srgbClr val="FFFFFF"/>
                </a:solidFill>
                <a:latin typeface="Aileron Regular"/>
              </a:rPr>
              <a:t>ss</a:t>
            </a:r>
            <a:r>
              <a:rPr lang="en-US" sz="3600" spc="72">
                <a:solidFill>
                  <a:srgbClr val="FFFFFF"/>
                </a:solidFill>
                <a:latin typeface="Aileron Regular"/>
              </a:rPr>
              <a:t> </a:t>
            </a:r>
            <a:r>
              <a:rPr lang="en-US" sz="3600" spc="72">
                <a:solidFill>
                  <a:srgbClr val="FFFFFF"/>
                </a:solidFill>
                <a:latin typeface="Aileron Regular"/>
              </a:rPr>
              <a:t>to</a:t>
            </a:r>
            <a:r>
              <a:rPr lang="en-US" sz="3600" spc="72">
                <a:solidFill>
                  <a:srgbClr val="FFFFFF"/>
                </a:solidFill>
                <a:latin typeface="Aileron Regular"/>
              </a:rPr>
              <a:t> economic resources, power, and prestige.</a:t>
            </a:r>
          </a:p>
        </p:txBody>
      </p:sp>
      <p:sp>
        <p:nvSpPr>
          <p:cNvPr name="TextBox 5" id="5"/>
          <p:cNvSpPr txBox="true"/>
          <p:nvPr/>
        </p:nvSpPr>
        <p:spPr>
          <a:xfrm rot="0">
            <a:off x="628430" y="200602"/>
            <a:ext cx="16230600" cy="687705"/>
          </a:xfrm>
          <a:prstGeom prst="rect">
            <a:avLst/>
          </a:prstGeom>
        </p:spPr>
        <p:txBody>
          <a:bodyPr anchor="t" rtlCol="false" tIns="0" lIns="0" bIns="0" rIns="0">
            <a:spAutoFit/>
          </a:bodyPr>
          <a:lstStyle/>
          <a:p>
            <a:pPr>
              <a:lnSpc>
                <a:spcPts val="5460"/>
              </a:lnSpc>
            </a:pPr>
            <a:r>
              <a:rPr lang="en-US" sz="4200" spc="84">
                <a:solidFill>
                  <a:srgbClr val="EBC634"/>
                </a:solidFill>
                <a:latin typeface="Aileron Regular Bold"/>
              </a:rPr>
              <a:t>SOCIAL STRATIFICATION</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9838" t="0" r="39503" b="0"/>
          <a:stretch>
            <a:fillRect/>
          </a:stretch>
        </p:blipFill>
        <p:spPr>
          <a:xfrm flipH="false" flipV="false" rot="0">
            <a:off x="0" y="0"/>
            <a:ext cx="7865974" cy="10287000"/>
          </a:xfrm>
          <a:prstGeom prst="rect">
            <a:avLst/>
          </a:prstGeom>
        </p:spPr>
      </p:pic>
      <p:sp>
        <p:nvSpPr>
          <p:cNvPr name="AutoShape 3" id="3"/>
          <p:cNvSpPr/>
          <p:nvPr/>
        </p:nvSpPr>
        <p:spPr>
          <a:xfrm rot="-10800000">
            <a:off x="7865974" y="0"/>
            <a:ext cx="10422026" cy="10287000"/>
          </a:xfrm>
          <a:prstGeom prst="rect">
            <a:avLst/>
          </a:prstGeom>
          <a:solidFill>
            <a:srgbClr val="737373"/>
          </a:solidFill>
        </p:spPr>
      </p:sp>
      <p:sp>
        <p:nvSpPr>
          <p:cNvPr name="TextBox 4" id="4"/>
          <p:cNvSpPr txBox="true"/>
          <p:nvPr/>
        </p:nvSpPr>
        <p:spPr>
          <a:xfrm rot="0">
            <a:off x="8164649" y="3752104"/>
            <a:ext cx="9646830" cy="1775460"/>
          </a:xfrm>
          <a:prstGeom prst="rect">
            <a:avLst/>
          </a:prstGeom>
        </p:spPr>
        <p:txBody>
          <a:bodyPr anchor="t" rtlCol="false" tIns="0" lIns="0" bIns="0" rIns="0">
            <a:spAutoFit/>
          </a:bodyPr>
          <a:lstStyle/>
          <a:p>
            <a:pPr>
              <a:lnSpc>
                <a:spcPts val="4680"/>
              </a:lnSpc>
            </a:pPr>
            <a:r>
              <a:rPr lang="en-US" sz="3600" spc="179">
                <a:solidFill>
                  <a:srgbClr val="FFFFFF"/>
                </a:solidFill>
                <a:latin typeface="Aileron Regular"/>
              </a:rPr>
              <a:t>The status people acquire over the course of their lifetimes. Related to the concepts of merit; meritocracy.</a:t>
            </a:r>
          </a:p>
        </p:txBody>
      </p:sp>
      <p:sp>
        <p:nvSpPr>
          <p:cNvPr name="TextBox 5" id="5"/>
          <p:cNvSpPr txBox="true"/>
          <p:nvPr/>
        </p:nvSpPr>
        <p:spPr>
          <a:xfrm rot="0">
            <a:off x="9144000" y="666330"/>
            <a:ext cx="8667479" cy="1152525"/>
          </a:xfrm>
          <a:prstGeom prst="rect">
            <a:avLst/>
          </a:prstGeom>
        </p:spPr>
        <p:txBody>
          <a:bodyPr anchor="t" rtlCol="false" tIns="0" lIns="0" bIns="0" rIns="0">
            <a:spAutoFit/>
          </a:bodyPr>
          <a:lstStyle/>
          <a:p>
            <a:pPr algn="r">
              <a:lnSpc>
                <a:spcPts val="9000"/>
              </a:lnSpc>
            </a:pPr>
            <a:r>
              <a:rPr lang="en-US" sz="7500" spc="150">
                <a:solidFill>
                  <a:srgbClr val="FFFFFF"/>
                </a:solidFill>
                <a:latin typeface="Aileron Heavy Bold"/>
              </a:rPr>
              <a:t>Social Status</a:t>
            </a:r>
          </a:p>
        </p:txBody>
      </p:sp>
      <p:sp>
        <p:nvSpPr>
          <p:cNvPr name="TextBox 6" id="6"/>
          <p:cNvSpPr txBox="true"/>
          <p:nvPr/>
        </p:nvSpPr>
        <p:spPr>
          <a:xfrm rot="0">
            <a:off x="8164649" y="2677531"/>
            <a:ext cx="9646830" cy="662940"/>
          </a:xfrm>
          <a:prstGeom prst="rect">
            <a:avLst/>
          </a:prstGeom>
        </p:spPr>
        <p:txBody>
          <a:bodyPr anchor="t" rtlCol="false" tIns="0" lIns="0" bIns="0" rIns="0">
            <a:spAutoFit/>
          </a:bodyPr>
          <a:lstStyle/>
          <a:p>
            <a:pPr>
              <a:lnSpc>
                <a:spcPts val="5400"/>
              </a:lnSpc>
            </a:pPr>
            <a:r>
              <a:rPr lang="en-US" sz="3600" spc="179">
                <a:solidFill>
                  <a:srgbClr val="FFFFFF"/>
                </a:solidFill>
                <a:latin typeface="Aileron Regular Bold"/>
              </a:rPr>
              <a:t>ACHIEVED STATUS</a:t>
            </a:r>
          </a:p>
        </p:txBody>
      </p:sp>
      <p:sp>
        <p:nvSpPr>
          <p:cNvPr name="TextBox 7" id="7"/>
          <p:cNvSpPr txBox="true"/>
          <p:nvPr/>
        </p:nvSpPr>
        <p:spPr>
          <a:xfrm rot="0">
            <a:off x="8164649" y="7482840"/>
            <a:ext cx="9646830" cy="1775460"/>
          </a:xfrm>
          <a:prstGeom prst="rect">
            <a:avLst/>
          </a:prstGeom>
        </p:spPr>
        <p:txBody>
          <a:bodyPr anchor="t" rtlCol="false" tIns="0" lIns="0" bIns="0" rIns="0">
            <a:spAutoFit/>
          </a:bodyPr>
          <a:lstStyle/>
          <a:p>
            <a:pPr>
              <a:lnSpc>
                <a:spcPts val="4680"/>
              </a:lnSpc>
            </a:pPr>
            <a:r>
              <a:rPr lang="en-US" sz="3600" spc="179">
                <a:solidFill>
                  <a:srgbClr val="FFFFFF"/>
                </a:solidFill>
                <a:latin typeface="Aileron Regular"/>
              </a:rPr>
              <a:t>The status people have by virtue of birth. Things about ourselves which we cannot change.</a:t>
            </a:r>
          </a:p>
        </p:txBody>
      </p:sp>
      <p:sp>
        <p:nvSpPr>
          <p:cNvPr name="TextBox 8" id="8"/>
          <p:cNvSpPr txBox="true"/>
          <p:nvPr/>
        </p:nvSpPr>
        <p:spPr>
          <a:xfrm rot="0">
            <a:off x="8164649" y="6394171"/>
            <a:ext cx="9646830" cy="662940"/>
          </a:xfrm>
          <a:prstGeom prst="rect">
            <a:avLst/>
          </a:prstGeom>
        </p:spPr>
        <p:txBody>
          <a:bodyPr anchor="t" rtlCol="false" tIns="0" lIns="0" bIns="0" rIns="0">
            <a:spAutoFit/>
          </a:bodyPr>
          <a:lstStyle/>
          <a:p>
            <a:pPr>
              <a:lnSpc>
                <a:spcPts val="5400"/>
              </a:lnSpc>
            </a:pPr>
            <a:r>
              <a:rPr lang="en-US" sz="3600" spc="179">
                <a:solidFill>
                  <a:srgbClr val="FFFFFF"/>
                </a:solidFill>
                <a:latin typeface="Aileron Regular Bold"/>
              </a:rPr>
              <a:t>ASCRIBED STATUS</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0" r="49007" b="0"/>
          <a:stretch>
            <a:fillRect/>
          </a:stretch>
        </p:blipFill>
        <p:spPr>
          <a:xfrm flipH="false" flipV="false" rot="0">
            <a:off x="0" y="0"/>
            <a:ext cx="7865974" cy="10287000"/>
          </a:xfrm>
          <a:prstGeom prst="rect">
            <a:avLst/>
          </a:prstGeom>
        </p:spPr>
      </p:pic>
      <p:sp>
        <p:nvSpPr>
          <p:cNvPr name="AutoShape 3" id="3"/>
          <p:cNvSpPr/>
          <p:nvPr/>
        </p:nvSpPr>
        <p:spPr>
          <a:xfrm rot="-10800000">
            <a:off x="7865974" y="0"/>
            <a:ext cx="10422026" cy="10287000"/>
          </a:xfrm>
          <a:prstGeom prst="rect">
            <a:avLst/>
          </a:prstGeom>
          <a:solidFill>
            <a:srgbClr val="737373"/>
          </a:solidFill>
        </p:spPr>
      </p:sp>
      <p:sp>
        <p:nvSpPr>
          <p:cNvPr name="TextBox 4" id="4"/>
          <p:cNvSpPr txBox="true"/>
          <p:nvPr/>
        </p:nvSpPr>
        <p:spPr>
          <a:xfrm rot="0">
            <a:off x="8994662" y="594334"/>
            <a:ext cx="8667479" cy="1152525"/>
          </a:xfrm>
          <a:prstGeom prst="rect">
            <a:avLst/>
          </a:prstGeom>
        </p:spPr>
        <p:txBody>
          <a:bodyPr anchor="t" rtlCol="false" tIns="0" lIns="0" bIns="0" rIns="0">
            <a:spAutoFit/>
          </a:bodyPr>
          <a:lstStyle/>
          <a:p>
            <a:pPr algn="r">
              <a:lnSpc>
                <a:spcPts val="9000"/>
              </a:lnSpc>
            </a:pPr>
            <a:r>
              <a:rPr lang="en-US" sz="7500" spc="150">
                <a:solidFill>
                  <a:srgbClr val="FFFFFF"/>
                </a:solidFill>
                <a:latin typeface="Aileron Heavy Bold"/>
              </a:rPr>
              <a:t>Social Mobility</a:t>
            </a:r>
          </a:p>
        </p:txBody>
      </p:sp>
      <p:sp>
        <p:nvSpPr>
          <p:cNvPr name="TextBox 5" id="5"/>
          <p:cNvSpPr txBox="true"/>
          <p:nvPr/>
        </p:nvSpPr>
        <p:spPr>
          <a:xfrm rot="0">
            <a:off x="8164649" y="3157743"/>
            <a:ext cx="9646830" cy="1181100"/>
          </a:xfrm>
          <a:prstGeom prst="rect">
            <a:avLst/>
          </a:prstGeom>
        </p:spPr>
        <p:txBody>
          <a:bodyPr anchor="t" rtlCol="false" tIns="0" lIns="0" bIns="0" rIns="0">
            <a:spAutoFit/>
          </a:bodyPr>
          <a:lstStyle/>
          <a:p>
            <a:pPr>
              <a:lnSpc>
                <a:spcPts val="4680"/>
              </a:lnSpc>
            </a:pPr>
            <a:r>
              <a:rPr lang="en-US" sz="3600" spc="179">
                <a:solidFill>
                  <a:srgbClr val="FFFFFF"/>
                </a:solidFill>
                <a:latin typeface="Aileron Regular"/>
              </a:rPr>
              <a:t>The ability of people to change their social position within their society.</a:t>
            </a:r>
          </a:p>
        </p:txBody>
      </p:sp>
      <p:sp>
        <p:nvSpPr>
          <p:cNvPr name="TextBox 6" id="6"/>
          <p:cNvSpPr txBox="true"/>
          <p:nvPr/>
        </p:nvSpPr>
        <p:spPr>
          <a:xfrm rot="0">
            <a:off x="8164649" y="2148859"/>
            <a:ext cx="9646830" cy="662940"/>
          </a:xfrm>
          <a:prstGeom prst="rect">
            <a:avLst/>
          </a:prstGeom>
        </p:spPr>
        <p:txBody>
          <a:bodyPr anchor="t" rtlCol="false" tIns="0" lIns="0" bIns="0" rIns="0">
            <a:spAutoFit/>
          </a:bodyPr>
          <a:lstStyle/>
          <a:p>
            <a:pPr>
              <a:lnSpc>
                <a:spcPts val="5400"/>
              </a:lnSpc>
            </a:pPr>
            <a:r>
              <a:rPr lang="en-US" sz="3600" spc="179">
                <a:solidFill>
                  <a:srgbClr val="FFFFFF"/>
                </a:solidFill>
                <a:latin typeface="Aileron Regular Bold"/>
              </a:rPr>
              <a:t>SOCIAL MOBILITY</a:t>
            </a:r>
          </a:p>
        </p:txBody>
      </p:sp>
      <p:sp>
        <p:nvSpPr>
          <p:cNvPr name="TextBox 7" id="7"/>
          <p:cNvSpPr txBox="true"/>
          <p:nvPr/>
        </p:nvSpPr>
        <p:spPr>
          <a:xfrm rot="0">
            <a:off x="8164649" y="4740755"/>
            <a:ext cx="9646830" cy="662940"/>
          </a:xfrm>
          <a:prstGeom prst="rect">
            <a:avLst/>
          </a:prstGeom>
        </p:spPr>
        <p:txBody>
          <a:bodyPr anchor="t" rtlCol="false" tIns="0" lIns="0" bIns="0" rIns="0">
            <a:spAutoFit/>
          </a:bodyPr>
          <a:lstStyle/>
          <a:p>
            <a:pPr>
              <a:lnSpc>
                <a:spcPts val="5400"/>
              </a:lnSpc>
            </a:pPr>
            <a:r>
              <a:rPr lang="en-US" sz="3600" spc="179">
                <a:solidFill>
                  <a:srgbClr val="FFFFFF"/>
                </a:solidFill>
                <a:latin typeface="Aileron Regular Bold"/>
              </a:rPr>
              <a:t>UPWARD MOBILITY</a:t>
            </a:r>
          </a:p>
        </p:txBody>
      </p:sp>
      <p:sp>
        <p:nvSpPr>
          <p:cNvPr name="TextBox 8" id="8"/>
          <p:cNvSpPr txBox="true"/>
          <p:nvPr/>
        </p:nvSpPr>
        <p:spPr>
          <a:xfrm rot="0">
            <a:off x="8164649" y="5749640"/>
            <a:ext cx="9646830" cy="1181100"/>
          </a:xfrm>
          <a:prstGeom prst="rect">
            <a:avLst/>
          </a:prstGeom>
        </p:spPr>
        <p:txBody>
          <a:bodyPr anchor="t" rtlCol="false" tIns="0" lIns="0" bIns="0" rIns="0">
            <a:spAutoFit/>
          </a:bodyPr>
          <a:lstStyle/>
          <a:p>
            <a:pPr>
              <a:lnSpc>
                <a:spcPts val="4680"/>
              </a:lnSpc>
            </a:pPr>
            <a:r>
              <a:rPr lang="en-US" sz="3600" spc="179">
                <a:solidFill>
                  <a:srgbClr val="FFFFFF"/>
                </a:solidFill>
                <a:latin typeface="Aileron Regular"/>
              </a:rPr>
              <a:t>Moving up the ladder of the social hierarchy.</a:t>
            </a:r>
          </a:p>
        </p:txBody>
      </p:sp>
      <p:sp>
        <p:nvSpPr>
          <p:cNvPr name="TextBox 9" id="9"/>
          <p:cNvSpPr txBox="true"/>
          <p:nvPr/>
        </p:nvSpPr>
        <p:spPr>
          <a:xfrm rot="0">
            <a:off x="8164649" y="7266568"/>
            <a:ext cx="9646830" cy="662940"/>
          </a:xfrm>
          <a:prstGeom prst="rect">
            <a:avLst/>
          </a:prstGeom>
        </p:spPr>
        <p:txBody>
          <a:bodyPr anchor="t" rtlCol="false" tIns="0" lIns="0" bIns="0" rIns="0">
            <a:spAutoFit/>
          </a:bodyPr>
          <a:lstStyle/>
          <a:p>
            <a:pPr>
              <a:lnSpc>
                <a:spcPts val="5400"/>
              </a:lnSpc>
            </a:pPr>
            <a:r>
              <a:rPr lang="en-US" sz="3600" spc="179">
                <a:solidFill>
                  <a:srgbClr val="FFFFFF"/>
                </a:solidFill>
                <a:latin typeface="Aileron Regular Bold"/>
              </a:rPr>
              <a:t>DOWNWARD MOBILITY</a:t>
            </a:r>
          </a:p>
        </p:txBody>
      </p:sp>
      <p:sp>
        <p:nvSpPr>
          <p:cNvPr name="TextBox 10" id="10"/>
          <p:cNvSpPr txBox="true"/>
          <p:nvPr/>
        </p:nvSpPr>
        <p:spPr>
          <a:xfrm rot="0">
            <a:off x="8164649" y="8275452"/>
            <a:ext cx="9646830" cy="1181100"/>
          </a:xfrm>
          <a:prstGeom prst="rect">
            <a:avLst/>
          </a:prstGeom>
        </p:spPr>
        <p:txBody>
          <a:bodyPr anchor="t" rtlCol="false" tIns="0" lIns="0" bIns="0" rIns="0">
            <a:spAutoFit/>
          </a:bodyPr>
          <a:lstStyle/>
          <a:p>
            <a:pPr>
              <a:lnSpc>
                <a:spcPts val="4680"/>
              </a:lnSpc>
            </a:pPr>
            <a:r>
              <a:rPr lang="en-US" sz="3600" spc="179">
                <a:solidFill>
                  <a:srgbClr val="FFFFFF"/>
                </a:solidFill>
                <a:latin typeface="Aileron Regular"/>
              </a:rPr>
              <a:t>Moving down the ladder of the social hierarchy.</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6407" r="0" b="6407"/>
          <a:stretch>
            <a:fillRect/>
          </a:stretch>
        </p:blipFill>
        <p:spPr>
          <a:xfrm flipH="false" flipV="false" rot="0">
            <a:off x="0" y="0"/>
            <a:ext cx="7865974" cy="10287000"/>
          </a:xfrm>
          <a:prstGeom prst="rect">
            <a:avLst/>
          </a:prstGeom>
        </p:spPr>
      </p:pic>
      <p:sp>
        <p:nvSpPr>
          <p:cNvPr name="AutoShape 3" id="3"/>
          <p:cNvSpPr/>
          <p:nvPr/>
        </p:nvSpPr>
        <p:spPr>
          <a:xfrm rot="-10800000">
            <a:off x="7865974" y="0"/>
            <a:ext cx="10422026" cy="10287000"/>
          </a:xfrm>
          <a:prstGeom prst="rect">
            <a:avLst/>
          </a:prstGeom>
          <a:solidFill>
            <a:srgbClr val="737373"/>
          </a:solidFill>
        </p:spPr>
      </p:sp>
      <p:sp>
        <p:nvSpPr>
          <p:cNvPr name="TextBox 4" id="4"/>
          <p:cNvSpPr txBox="true"/>
          <p:nvPr/>
        </p:nvSpPr>
        <p:spPr>
          <a:xfrm rot="0">
            <a:off x="8226429" y="369679"/>
            <a:ext cx="9796168" cy="1076325"/>
          </a:xfrm>
          <a:prstGeom prst="rect">
            <a:avLst/>
          </a:prstGeom>
        </p:spPr>
        <p:txBody>
          <a:bodyPr anchor="t" rtlCol="false" tIns="0" lIns="0" bIns="0" rIns="0">
            <a:spAutoFit/>
          </a:bodyPr>
          <a:lstStyle/>
          <a:p>
            <a:pPr algn="r">
              <a:lnSpc>
                <a:spcPts val="8250"/>
              </a:lnSpc>
            </a:pPr>
            <a:r>
              <a:rPr lang="en-US" sz="7500" spc="150">
                <a:solidFill>
                  <a:srgbClr val="FFFFFF"/>
                </a:solidFill>
                <a:latin typeface="Aileron Heavy Bold"/>
              </a:rPr>
              <a:t>Class vs. Caste </a:t>
            </a:r>
          </a:p>
        </p:txBody>
      </p:sp>
      <p:sp>
        <p:nvSpPr>
          <p:cNvPr name="TextBox 5" id="5"/>
          <p:cNvSpPr txBox="true"/>
          <p:nvPr/>
        </p:nvSpPr>
        <p:spPr>
          <a:xfrm rot="0">
            <a:off x="8164649" y="1764897"/>
            <a:ext cx="9646830" cy="1503045"/>
          </a:xfrm>
          <a:prstGeom prst="rect">
            <a:avLst/>
          </a:prstGeom>
        </p:spPr>
        <p:txBody>
          <a:bodyPr anchor="t" rtlCol="false" tIns="0" lIns="0" bIns="0" rIns="0">
            <a:spAutoFit/>
          </a:bodyPr>
          <a:lstStyle/>
          <a:p>
            <a:pPr>
              <a:lnSpc>
                <a:spcPts val="3960"/>
              </a:lnSpc>
            </a:pPr>
            <a:r>
              <a:rPr lang="en-US" sz="3600" spc="89">
                <a:solidFill>
                  <a:srgbClr val="FFFFFF"/>
                </a:solidFill>
                <a:latin typeface="Aileron Regular"/>
              </a:rPr>
              <a:t>There are two main types of stratified societies: class societies and caste societies. These differ in the degree of social mobility.</a:t>
            </a:r>
          </a:p>
        </p:txBody>
      </p:sp>
      <p:sp>
        <p:nvSpPr>
          <p:cNvPr name="TextBox 6" id="6"/>
          <p:cNvSpPr txBox="true"/>
          <p:nvPr/>
        </p:nvSpPr>
        <p:spPr>
          <a:xfrm rot="0">
            <a:off x="8164649" y="3543838"/>
            <a:ext cx="9646830" cy="662940"/>
          </a:xfrm>
          <a:prstGeom prst="rect">
            <a:avLst/>
          </a:prstGeom>
        </p:spPr>
        <p:txBody>
          <a:bodyPr anchor="t" rtlCol="false" tIns="0" lIns="0" bIns="0" rIns="0">
            <a:spAutoFit/>
          </a:bodyPr>
          <a:lstStyle/>
          <a:p>
            <a:pPr>
              <a:lnSpc>
                <a:spcPts val="5400"/>
              </a:lnSpc>
            </a:pPr>
            <a:r>
              <a:rPr lang="en-US" sz="3600" spc="179">
                <a:solidFill>
                  <a:srgbClr val="FFFFFF"/>
                </a:solidFill>
                <a:latin typeface="Aileron Regular Bold"/>
              </a:rPr>
              <a:t>CLASS SOCIETIES</a:t>
            </a:r>
          </a:p>
        </p:txBody>
      </p:sp>
      <p:sp>
        <p:nvSpPr>
          <p:cNvPr name="TextBox 7" id="7"/>
          <p:cNvSpPr txBox="true"/>
          <p:nvPr/>
        </p:nvSpPr>
        <p:spPr>
          <a:xfrm rot="0">
            <a:off x="8164649" y="4398701"/>
            <a:ext cx="9646830" cy="2028825"/>
          </a:xfrm>
          <a:prstGeom prst="rect">
            <a:avLst/>
          </a:prstGeom>
        </p:spPr>
        <p:txBody>
          <a:bodyPr anchor="t" rtlCol="false" tIns="0" lIns="0" bIns="0" rIns="0">
            <a:spAutoFit/>
          </a:bodyPr>
          <a:lstStyle/>
          <a:p>
            <a:pPr>
              <a:lnSpc>
                <a:spcPts val="3960"/>
              </a:lnSpc>
            </a:pPr>
            <a:r>
              <a:rPr lang="en-US" sz="3600" spc="89">
                <a:solidFill>
                  <a:srgbClr val="FFFFFF"/>
                </a:solidFill>
                <a:latin typeface="Aileron Regular"/>
              </a:rPr>
              <a:t>Characterized by achieved status and some degree of social mobility. Members of a social class share similar lifestyles and levels of wealth, education, power, and prestige.</a:t>
            </a:r>
          </a:p>
        </p:txBody>
      </p:sp>
      <p:sp>
        <p:nvSpPr>
          <p:cNvPr name="TextBox 8" id="8"/>
          <p:cNvSpPr txBox="true"/>
          <p:nvPr/>
        </p:nvSpPr>
        <p:spPr>
          <a:xfrm rot="0">
            <a:off x="8164649" y="6862312"/>
            <a:ext cx="9646830" cy="662940"/>
          </a:xfrm>
          <a:prstGeom prst="rect">
            <a:avLst/>
          </a:prstGeom>
        </p:spPr>
        <p:txBody>
          <a:bodyPr anchor="t" rtlCol="false" tIns="0" lIns="0" bIns="0" rIns="0">
            <a:spAutoFit/>
          </a:bodyPr>
          <a:lstStyle/>
          <a:p>
            <a:pPr>
              <a:lnSpc>
                <a:spcPts val="5400"/>
              </a:lnSpc>
            </a:pPr>
            <a:r>
              <a:rPr lang="en-US" sz="3600" spc="179">
                <a:solidFill>
                  <a:srgbClr val="FFFFFF"/>
                </a:solidFill>
                <a:latin typeface="Aileron Regular Bold"/>
              </a:rPr>
              <a:t>CASTE SOCIETIES</a:t>
            </a:r>
          </a:p>
        </p:txBody>
      </p:sp>
      <p:sp>
        <p:nvSpPr>
          <p:cNvPr name="TextBox 9" id="9"/>
          <p:cNvSpPr txBox="true"/>
          <p:nvPr/>
        </p:nvSpPr>
        <p:spPr>
          <a:xfrm rot="0">
            <a:off x="8164649" y="7752079"/>
            <a:ext cx="9646830" cy="2028825"/>
          </a:xfrm>
          <a:prstGeom prst="rect">
            <a:avLst/>
          </a:prstGeom>
        </p:spPr>
        <p:txBody>
          <a:bodyPr anchor="t" rtlCol="false" tIns="0" lIns="0" bIns="0" rIns="0">
            <a:spAutoFit/>
          </a:bodyPr>
          <a:lstStyle/>
          <a:p>
            <a:pPr>
              <a:lnSpc>
                <a:spcPts val="3960"/>
              </a:lnSpc>
            </a:pPr>
            <a:r>
              <a:rPr lang="en-US" sz="3600" spc="89">
                <a:solidFill>
                  <a:srgbClr val="FFFFFF"/>
                </a:solidFill>
                <a:latin typeface="Aileron Regular"/>
              </a:rPr>
              <a:t>A rigid form of social stratification in which membership is determined by birth (ascribed status) and social mobility is practically nonexistent.</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blipFill>
          <a:blip r:embed="rId2"/>
          <a:srcRect l="0" t="7746" r="0" b="7746"/>
          <a:stretch>
            <a:fillRect/>
          </a:stretch>
        </a:blipFill>
      </p:bgPr>
    </p:bg>
    <p:spTree>
      <p:nvGrpSpPr>
        <p:cNvPr id="1" name=""/>
        <p:cNvGrpSpPr/>
        <p:nvPr/>
      </p:nvGrpSpPr>
      <p:grpSpPr>
        <a:xfrm>
          <a:off x="0" y="0"/>
          <a:ext cx="0" cy="0"/>
          <a:chOff x="0" y="0"/>
          <a:chExt cx="0" cy="0"/>
        </a:xfrm>
      </p:grpSpPr>
      <p:sp>
        <p:nvSpPr>
          <p:cNvPr name="AutoShape 2" id="2"/>
          <p:cNvSpPr/>
          <p:nvPr/>
        </p:nvSpPr>
        <p:spPr>
          <a:xfrm rot="0">
            <a:off x="3084647" y="3620127"/>
            <a:ext cx="12118707" cy="3046747"/>
          </a:xfrm>
          <a:prstGeom prst="rect">
            <a:avLst/>
          </a:prstGeom>
          <a:solidFill>
            <a:srgbClr val="737373"/>
          </a:solidFill>
        </p:spPr>
      </p:sp>
      <p:sp>
        <p:nvSpPr>
          <p:cNvPr name="TextBox 3" id="3"/>
          <p:cNvSpPr txBox="true"/>
          <p:nvPr/>
        </p:nvSpPr>
        <p:spPr>
          <a:xfrm rot="0">
            <a:off x="3664482" y="4340460"/>
            <a:ext cx="10959035" cy="1634655"/>
          </a:xfrm>
          <a:prstGeom prst="rect">
            <a:avLst/>
          </a:prstGeom>
        </p:spPr>
        <p:txBody>
          <a:bodyPr anchor="t" rtlCol="false" tIns="0" lIns="0" bIns="0" rIns="0">
            <a:spAutoFit/>
          </a:bodyPr>
          <a:lstStyle/>
          <a:p>
            <a:pPr algn="ctr">
              <a:lnSpc>
                <a:spcPts val="6378"/>
              </a:lnSpc>
            </a:pPr>
            <a:r>
              <a:rPr lang="en-US" sz="5600" spc="100">
                <a:solidFill>
                  <a:srgbClr val="FFFFFF"/>
                </a:solidFill>
                <a:latin typeface="Aileron Regular Bold"/>
              </a:rPr>
              <a:t>CASE STUDY</a:t>
            </a:r>
          </a:p>
          <a:p>
            <a:pPr algn="ctr">
              <a:lnSpc>
                <a:spcPts val="6384"/>
              </a:lnSpc>
            </a:pPr>
            <a:r>
              <a:rPr lang="en-US" sz="5600" spc="100">
                <a:solidFill>
                  <a:srgbClr val="FFFFFF"/>
                </a:solidFill>
                <a:latin typeface="Aileron Regular Bold"/>
              </a:rPr>
              <a:t>INDIA &amp; AMERICA</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0" r="4118" b="0"/>
          <a:stretch>
            <a:fillRect/>
          </a:stretch>
        </p:blipFill>
        <p:spPr>
          <a:xfrm flipH="false" flipV="false" rot="0">
            <a:off x="0" y="0"/>
            <a:ext cx="7865974" cy="10287000"/>
          </a:xfrm>
          <a:prstGeom prst="rect">
            <a:avLst/>
          </a:prstGeom>
        </p:spPr>
      </p:pic>
      <p:sp>
        <p:nvSpPr>
          <p:cNvPr name="AutoShape 3" id="3"/>
          <p:cNvSpPr/>
          <p:nvPr/>
        </p:nvSpPr>
        <p:spPr>
          <a:xfrm rot="-10800000">
            <a:off x="7865974" y="0"/>
            <a:ext cx="10422026" cy="10287000"/>
          </a:xfrm>
          <a:prstGeom prst="rect">
            <a:avLst/>
          </a:prstGeom>
          <a:solidFill>
            <a:srgbClr val="737373"/>
          </a:solidFill>
        </p:spPr>
      </p:sp>
      <p:sp>
        <p:nvSpPr>
          <p:cNvPr name="TextBox 4" id="4"/>
          <p:cNvSpPr txBox="true"/>
          <p:nvPr/>
        </p:nvSpPr>
        <p:spPr>
          <a:xfrm rot="0">
            <a:off x="8153381" y="600075"/>
            <a:ext cx="9847212" cy="8932545"/>
          </a:xfrm>
          <a:prstGeom prst="rect">
            <a:avLst/>
          </a:prstGeom>
        </p:spPr>
        <p:txBody>
          <a:bodyPr anchor="t" rtlCol="false" tIns="0" lIns="0" bIns="0" rIns="0">
            <a:spAutoFit/>
          </a:bodyPr>
          <a:lstStyle/>
          <a:p>
            <a:pPr>
              <a:lnSpc>
                <a:spcPts val="3960"/>
              </a:lnSpc>
            </a:pPr>
            <a:r>
              <a:rPr lang="en-US" sz="3600" spc="179">
                <a:solidFill>
                  <a:srgbClr val="FFFFFF"/>
                </a:solidFill>
                <a:latin typeface="Aileron Regular"/>
              </a:rPr>
              <a:t>In the mid-20th century, social scientists observed a fascinating phenomenon:</a:t>
            </a:r>
          </a:p>
          <a:p>
            <a:pPr>
              <a:lnSpc>
                <a:spcPts val="3960"/>
              </a:lnSpc>
            </a:pPr>
          </a:p>
          <a:p>
            <a:pPr>
              <a:lnSpc>
                <a:spcPts val="3960"/>
              </a:lnSpc>
            </a:pPr>
            <a:r>
              <a:rPr lang="en-US" sz="3600" spc="179">
                <a:solidFill>
                  <a:srgbClr val="FFFFFF"/>
                </a:solidFill>
                <a:latin typeface="Aileron Regular"/>
              </a:rPr>
              <a:t>The </a:t>
            </a:r>
            <a:r>
              <a:rPr lang="en-US" sz="3600" spc="179">
                <a:solidFill>
                  <a:srgbClr val="FFFFFF"/>
                </a:solidFill>
                <a:latin typeface="Aileron Regular Bold"/>
              </a:rPr>
              <a:t>Indian caste system</a:t>
            </a:r>
            <a:r>
              <a:rPr lang="en-US" sz="3600" spc="179">
                <a:solidFill>
                  <a:srgbClr val="FFFFFF"/>
                </a:solidFill>
                <a:latin typeface="Aileron Regular"/>
              </a:rPr>
              <a:t> was becoming more like the </a:t>
            </a:r>
            <a:r>
              <a:rPr lang="en-US" sz="3600" spc="179">
                <a:solidFill>
                  <a:srgbClr val="FFFFFF"/>
                </a:solidFill>
                <a:latin typeface="Aileron Regular Bold"/>
              </a:rPr>
              <a:t>American class system</a:t>
            </a:r>
            <a:r>
              <a:rPr lang="en-US" sz="3600" spc="179">
                <a:solidFill>
                  <a:srgbClr val="FFFFFF"/>
                </a:solidFill>
                <a:latin typeface="Aileron Regular"/>
              </a:rPr>
              <a:t>, with increasing social mobility.</a:t>
            </a:r>
          </a:p>
          <a:p>
            <a:pPr>
              <a:lnSpc>
                <a:spcPts val="3960"/>
              </a:lnSpc>
            </a:pPr>
          </a:p>
          <a:p>
            <a:pPr>
              <a:lnSpc>
                <a:spcPts val="3960"/>
              </a:lnSpc>
            </a:pPr>
            <a:r>
              <a:rPr lang="en-US" sz="3600" spc="179">
                <a:solidFill>
                  <a:srgbClr val="FFFFFF"/>
                </a:solidFill>
                <a:latin typeface="Aileron Regular"/>
              </a:rPr>
              <a:t>Conversely, the American class system had developed features which resemble a caste system, with rigid social structures (such as socially exclusive private clubs) favoring a White Anglo-Saxon Protestant (WASP) elite.</a:t>
            </a:r>
          </a:p>
          <a:p>
            <a:pPr>
              <a:lnSpc>
                <a:spcPts val="3960"/>
              </a:lnSpc>
            </a:pPr>
          </a:p>
          <a:p>
            <a:pPr>
              <a:lnSpc>
                <a:spcPts val="3960"/>
              </a:lnSpc>
            </a:pPr>
            <a:r>
              <a:rPr lang="en-US" sz="3600" spc="179">
                <a:solidFill>
                  <a:srgbClr val="FFFFFF"/>
                </a:solidFill>
                <a:latin typeface="Aileron Regular"/>
              </a:rPr>
              <a:t>Fittingly, some members of the American upper crust were referred to as "Boston Brahmins", borrowing their name from the Brahmins at the top of the Indian caste system.</a:t>
            </a:r>
          </a:p>
        </p:txBody>
      </p:sp>
      <p:grpSp>
        <p:nvGrpSpPr>
          <p:cNvPr name="Group 5" id="5"/>
          <p:cNvGrpSpPr/>
          <p:nvPr/>
        </p:nvGrpSpPr>
        <p:grpSpPr>
          <a:xfrm rot="0">
            <a:off x="0" y="0"/>
            <a:ext cx="5604586" cy="1190296"/>
            <a:chOff x="0" y="0"/>
            <a:chExt cx="7472781" cy="1587061"/>
          </a:xfrm>
        </p:grpSpPr>
        <p:sp>
          <p:nvSpPr>
            <p:cNvPr name="AutoShape 6" id="6"/>
            <p:cNvSpPr/>
            <p:nvPr/>
          </p:nvSpPr>
          <p:spPr>
            <a:xfrm rot="0">
              <a:off x="0" y="0"/>
              <a:ext cx="7472781" cy="1587061"/>
            </a:xfrm>
            <a:prstGeom prst="rect">
              <a:avLst/>
            </a:prstGeom>
            <a:solidFill>
              <a:srgbClr val="737373"/>
            </a:solidFill>
          </p:spPr>
        </p:sp>
        <p:sp>
          <p:nvSpPr>
            <p:cNvPr name="TextBox 7" id="7"/>
            <p:cNvSpPr txBox="true"/>
            <p:nvPr/>
          </p:nvSpPr>
          <p:spPr>
            <a:xfrm rot="0">
              <a:off x="743938" y="351571"/>
              <a:ext cx="5984904" cy="807720"/>
            </a:xfrm>
            <a:prstGeom prst="rect">
              <a:avLst/>
            </a:prstGeom>
          </p:spPr>
          <p:txBody>
            <a:bodyPr anchor="t" rtlCol="false" tIns="0" lIns="0" bIns="0" rIns="0">
              <a:spAutoFit/>
            </a:bodyPr>
            <a:lstStyle/>
            <a:p>
              <a:pPr algn="ctr">
                <a:lnSpc>
                  <a:spcPts val="5040"/>
                </a:lnSpc>
              </a:pPr>
              <a:r>
                <a:rPr lang="en-US" sz="3600" spc="288">
                  <a:solidFill>
                    <a:srgbClr val="FFFFFF"/>
                  </a:solidFill>
                  <a:latin typeface="Aileron Heavy Bold"/>
                </a:rPr>
                <a:t>CASE STUDY</a:t>
              </a:r>
            </a:p>
          </p:txBody>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37809" t="0" r="12345" b="0"/>
          <a:stretch>
            <a:fillRect/>
          </a:stretch>
        </p:blipFill>
        <p:spPr>
          <a:xfrm flipH="false" flipV="false" rot="0">
            <a:off x="0" y="0"/>
            <a:ext cx="7865974" cy="10287000"/>
          </a:xfrm>
          <a:prstGeom prst="rect">
            <a:avLst/>
          </a:prstGeom>
        </p:spPr>
      </p:pic>
      <p:sp>
        <p:nvSpPr>
          <p:cNvPr name="AutoShape 3" id="3"/>
          <p:cNvSpPr/>
          <p:nvPr/>
        </p:nvSpPr>
        <p:spPr>
          <a:xfrm rot="-10800000">
            <a:off x="7865974" y="0"/>
            <a:ext cx="10422026" cy="10287000"/>
          </a:xfrm>
          <a:prstGeom prst="rect">
            <a:avLst/>
          </a:prstGeom>
          <a:solidFill>
            <a:srgbClr val="737373"/>
          </a:solidFill>
        </p:spPr>
      </p:sp>
      <p:grpSp>
        <p:nvGrpSpPr>
          <p:cNvPr name="Group 4" id="4"/>
          <p:cNvGrpSpPr/>
          <p:nvPr/>
        </p:nvGrpSpPr>
        <p:grpSpPr>
          <a:xfrm rot="0">
            <a:off x="0" y="0"/>
            <a:ext cx="5604586" cy="1190296"/>
            <a:chOff x="0" y="0"/>
            <a:chExt cx="7472781" cy="1587061"/>
          </a:xfrm>
        </p:grpSpPr>
        <p:sp>
          <p:nvSpPr>
            <p:cNvPr name="AutoShape 5" id="5"/>
            <p:cNvSpPr/>
            <p:nvPr/>
          </p:nvSpPr>
          <p:spPr>
            <a:xfrm rot="0">
              <a:off x="0" y="0"/>
              <a:ext cx="7472781" cy="1587061"/>
            </a:xfrm>
            <a:prstGeom prst="rect">
              <a:avLst/>
            </a:prstGeom>
            <a:solidFill>
              <a:srgbClr val="737373"/>
            </a:solidFill>
          </p:spPr>
        </p:sp>
        <p:sp>
          <p:nvSpPr>
            <p:cNvPr name="TextBox 6" id="6"/>
            <p:cNvSpPr txBox="true"/>
            <p:nvPr/>
          </p:nvSpPr>
          <p:spPr>
            <a:xfrm rot="0">
              <a:off x="743938" y="351571"/>
              <a:ext cx="5984904" cy="807720"/>
            </a:xfrm>
            <a:prstGeom prst="rect">
              <a:avLst/>
            </a:prstGeom>
          </p:spPr>
          <p:txBody>
            <a:bodyPr anchor="t" rtlCol="false" tIns="0" lIns="0" bIns="0" rIns="0">
              <a:spAutoFit/>
            </a:bodyPr>
            <a:lstStyle/>
            <a:p>
              <a:pPr algn="ctr">
                <a:lnSpc>
                  <a:spcPts val="5040"/>
                </a:lnSpc>
              </a:pPr>
              <a:r>
                <a:rPr lang="en-US" sz="3600" spc="288">
                  <a:solidFill>
                    <a:srgbClr val="FFFFFF"/>
                  </a:solidFill>
                  <a:latin typeface="Aileron Heavy Bold"/>
                </a:rPr>
                <a:t>CASE STUDY</a:t>
              </a:r>
            </a:p>
          </p:txBody>
        </p:sp>
      </p:grpSp>
      <p:sp>
        <p:nvSpPr>
          <p:cNvPr name="TextBox 7" id="7"/>
          <p:cNvSpPr txBox="true"/>
          <p:nvPr/>
        </p:nvSpPr>
        <p:spPr>
          <a:xfrm rot="0">
            <a:off x="8380054" y="1296276"/>
            <a:ext cx="9646830" cy="662940"/>
          </a:xfrm>
          <a:prstGeom prst="rect">
            <a:avLst/>
          </a:prstGeom>
        </p:spPr>
        <p:txBody>
          <a:bodyPr anchor="t" rtlCol="false" tIns="0" lIns="0" bIns="0" rIns="0">
            <a:spAutoFit/>
          </a:bodyPr>
          <a:lstStyle/>
          <a:p>
            <a:pPr>
              <a:lnSpc>
                <a:spcPts val="5400"/>
              </a:lnSpc>
            </a:pPr>
            <a:r>
              <a:rPr lang="en-US" sz="3600" spc="179">
                <a:solidFill>
                  <a:srgbClr val="FFFFFF"/>
                </a:solidFill>
                <a:latin typeface="Aileron Regular Bold"/>
              </a:rPr>
              <a:t>HINDU CASTE SYSTEM</a:t>
            </a:r>
          </a:p>
        </p:txBody>
      </p:sp>
      <p:sp>
        <p:nvSpPr>
          <p:cNvPr name="TextBox 8" id="8"/>
          <p:cNvSpPr txBox="true"/>
          <p:nvPr/>
        </p:nvSpPr>
        <p:spPr>
          <a:xfrm rot="0">
            <a:off x="8380054" y="2362092"/>
            <a:ext cx="9492634" cy="1181100"/>
          </a:xfrm>
          <a:prstGeom prst="rect">
            <a:avLst/>
          </a:prstGeom>
        </p:spPr>
        <p:txBody>
          <a:bodyPr anchor="t" rtlCol="false" tIns="0" lIns="0" bIns="0" rIns="0">
            <a:spAutoFit/>
          </a:bodyPr>
          <a:lstStyle/>
          <a:p>
            <a:pPr>
              <a:lnSpc>
                <a:spcPts val="4680"/>
              </a:lnSpc>
            </a:pPr>
            <a:r>
              <a:rPr lang="en-US" sz="3600" spc="179">
                <a:solidFill>
                  <a:srgbClr val="FFFFFF"/>
                </a:solidFill>
                <a:latin typeface="Aileron Regular"/>
              </a:rPr>
              <a:t>The best-known example of a caste system is the Hindu caste system in India.</a:t>
            </a:r>
          </a:p>
        </p:txBody>
      </p:sp>
      <p:sp>
        <p:nvSpPr>
          <p:cNvPr name="TextBox 9" id="9"/>
          <p:cNvSpPr txBox="true"/>
          <p:nvPr/>
        </p:nvSpPr>
        <p:spPr>
          <a:xfrm rot="0">
            <a:off x="8380054" y="4754880"/>
            <a:ext cx="9646830" cy="662940"/>
          </a:xfrm>
          <a:prstGeom prst="rect">
            <a:avLst/>
          </a:prstGeom>
        </p:spPr>
        <p:txBody>
          <a:bodyPr anchor="t" rtlCol="false" tIns="0" lIns="0" bIns="0" rIns="0">
            <a:spAutoFit/>
          </a:bodyPr>
          <a:lstStyle/>
          <a:p>
            <a:pPr>
              <a:lnSpc>
                <a:spcPts val="5400"/>
              </a:lnSpc>
            </a:pPr>
            <a:r>
              <a:rPr lang="en-US" sz="3600" spc="179">
                <a:solidFill>
                  <a:srgbClr val="FFFFFF"/>
                </a:solidFill>
                <a:latin typeface="Aileron Regular Bold"/>
              </a:rPr>
              <a:t>VARNAS</a:t>
            </a:r>
          </a:p>
        </p:txBody>
      </p:sp>
      <p:sp>
        <p:nvSpPr>
          <p:cNvPr name="TextBox 10" id="10"/>
          <p:cNvSpPr txBox="true"/>
          <p:nvPr/>
        </p:nvSpPr>
        <p:spPr>
          <a:xfrm rot="0">
            <a:off x="8380054" y="5967342"/>
            <a:ext cx="9492634" cy="2369820"/>
          </a:xfrm>
          <a:prstGeom prst="rect">
            <a:avLst/>
          </a:prstGeom>
        </p:spPr>
        <p:txBody>
          <a:bodyPr anchor="t" rtlCol="false" tIns="0" lIns="0" bIns="0" rIns="0">
            <a:spAutoFit/>
          </a:bodyPr>
          <a:lstStyle/>
          <a:p>
            <a:pPr>
              <a:lnSpc>
                <a:spcPts val="4680"/>
              </a:lnSpc>
            </a:pPr>
            <a:r>
              <a:rPr lang="en-US" sz="3600" spc="179">
                <a:solidFill>
                  <a:srgbClr val="FFFFFF"/>
                </a:solidFill>
                <a:latin typeface="Aileron Regular"/>
              </a:rPr>
              <a:t>The sacred Sanskrit texts of Hinduism rank all people into four categories, called varnas. Each varna is associated with certain occupations.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DAEIt6kUWaQ</dc:identifier>
  <dcterms:modified xsi:type="dcterms:W3CDTF">2011-08-01T06:04:30Z</dcterms:modified>
  <cp:revision>1</cp:revision>
  <dc:title>Class vs. Caste Workbook Activity</dc:title>
</cp:coreProperties>
</file>