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45" Target="slides/slide28.xml" Type="http://schemas.openxmlformats.org/officeDocument/2006/relationships/slide"/><Relationship Id="rId46" Target="slides/slide2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2038" t="0" r="22038"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737373"/>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537585"/>
            <a:ext cx="9265601" cy="3126105"/>
          </a:xfrm>
          <a:prstGeom prst="rect">
            <a:avLst/>
          </a:prstGeom>
        </p:spPr>
        <p:txBody>
          <a:bodyPr anchor="t" rtlCol="false" tIns="0" lIns="0" bIns="0" rIns="0">
            <a:spAutoFit/>
          </a:bodyPr>
          <a:lstStyle/>
          <a:p>
            <a:pPr algn="ctr">
              <a:lnSpc>
                <a:spcPts val="12480"/>
              </a:lnSpc>
            </a:pPr>
            <a:r>
              <a:rPr lang="en-US" sz="9600">
                <a:solidFill>
                  <a:srgbClr val="737373"/>
                </a:solidFill>
                <a:latin typeface="Aileron Heavy Bold"/>
              </a:rPr>
              <a:t>Egalitarian vs. Rank Societies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737373"/>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753" t="12479" r="24054"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302956" y="781050"/>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EGALITARIAN SOCIETIES</a:t>
            </a:r>
          </a:p>
        </p:txBody>
      </p:sp>
      <p:sp>
        <p:nvSpPr>
          <p:cNvPr name="TextBox 5" id="5"/>
          <p:cNvSpPr txBox="true"/>
          <p:nvPr/>
        </p:nvSpPr>
        <p:spPr>
          <a:xfrm rot="0">
            <a:off x="8302956" y="1742624"/>
            <a:ext cx="9492634" cy="29641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Contains no social group with greater or lesser access to economic resources, power, or prestige. Examples: !Kung, Mbuti, Australian aborigines, Inuit, Ache, Yanomano (Ember and Ember 2019: 136).</a:t>
            </a:r>
          </a:p>
        </p:txBody>
      </p:sp>
      <p:sp>
        <p:nvSpPr>
          <p:cNvPr name="TextBox 6" id="6"/>
          <p:cNvSpPr txBox="true"/>
          <p:nvPr/>
        </p:nvSpPr>
        <p:spPr>
          <a:xfrm rot="0">
            <a:off x="8302956" y="5175309"/>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RANK SOCIETIES</a:t>
            </a:r>
          </a:p>
        </p:txBody>
      </p:sp>
      <p:sp>
        <p:nvSpPr>
          <p:cNvPr name="TextBox 7" id="7"/>
          <p:cNvSpPr txBox="true"/>
          <p:nvPr/>
        </p:nvSpPr>
        <p:spPr>
          <a:xfrm rot="0">
            <a:off x="8302956" y="6006465"/>
            <a:ext cx="9492634" cy="35585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Do not have very unequal access to economic resources or to power, but they do contain social groups with unequal access to prestige. Examples: Samoans, Tahiti, Trobriand Islands, Ifaluk (Ember and Ember 2019: 136).</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925" t="0" r="1158"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380054" y="575310"/>
            <a:ext cx="9646830" cy="773430"/>
          </a:xfrm>
          <a:prstGeom prst="rect">
            <a:avLst/>
          </a:prstGeom>
        </p:spPr>
        <p:txBody>
          <a:bodyPr anchor="t" rtlCol="false" tIns="0" lIns="0" bIns="0" rIns="0">
            <a:spAutoFit/>
          </a:bodyPr>
          <a:lstStyle/>
          <a:p>
            <a:pPr algn="r">
              <a:lnSpc>
                <a:spcPts val="6300"/>
              </a:lnSpc>
            </a:pPr>
            <a:r>
              <a:rPr lang="en-US" sz="4200" spc="210">
                <a:solidFill>
                  <a:srgbClr val="FFFFFF"/>
                </a:solidFill>
                <a:latin typeface="Aileron Regular Bold"/>
              </a:rPr>
              <a:t>EGALITARIAN SOCIETIES</a:t>
            </a:r>
          </a:p>
        </p:txBody>
      </p:sp>
      <p:sp>
        <p:nvSpPr>
          <p:cNvPr name="TextBox 5" id="5"/>
          <p:cNvSpPr txBox="true"/>
          <p:nvPr/>
        </p:nvSpPr>
        <p:spPr>
          <a:xfrm rot="0">
            <a:off x="8380054" y="2042052"/>
            <a:ext cx="9492634" cy="11734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Found most readily among geographically mobile food collectors.</a:t>
            </a:r>
          </a:p>
        </p:txBody>
      </p:sp>
      <p:sp>
        <p:nvSpPr>
          <p:cNvPr name="TextBox 6" id="6"/>
          <p:cNvSpPr txBox="true"/>
          <p:nvPr/>
        </p:nvSpPr>
        <p:spPr>
          <a:xfrm rot="0">
            <a:off x="8380054" y="3684270"/>
            <a:ext cx="8442448" cy="11734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Egalitarian societies featured in eHRAF World Cultures include:</a:t>
            </a:r>
          </a:p>
        </p:txBody>
      </p:sp>
      <p:sp>
        <p:nvSpPr>
          <p:cNvPr name="TextBox 7" id="7"/>
          <p:cNvSpPr txBox="true"/>
          <p:nvPr/>
        </p:nvSpPr>
        <p:spPr>
          <a:xfrm rot="0">
            <a:off x="8330670" y="8029033"/>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Mbuti (FO04)</a:t>
            </a:r>
          </a:p>
        </p:txBody>
      </p:sp>
      <p:sp>
        <p:nvSpPr>
          <p:cNvPr name="TextBox 8" id="8"/>
          <p:cNvSpPr txBox="true"/>
          <p:nvPr/>
        </p:nvSpPr>
        <p:spPr>
          <a:xfrm rot="0">
            <a:off x="8330670" y="6408638"/>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Copper Inuit (ND08)</a:t>
            </a:r>
          </a:p>
        </p:txBody>
      </p:sp>
      <p:sp>
        <p:nvSpPr>
          <p:cNvPr name="TextBox 9" id="9"/>
          <p:cNvSpPr txBox="true"/>
          <p:nvPr/>
        </p:nvSpPr>
        <p:spPr>
          <a:xfrm rot="0">
            <a:off x="8330670" y="7192146"/>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Hadza (FN11)</a:t>
            </a:r>
          </a:p>
        </p:txBody>
      </p:sp>
      <p:sp>
        <p:nvSpPr>
          <p:cNvPr name="TextBox 10" id="10"/>
          <p:cNvSpPr txBox="true"/>
          <p:nvPr/>
        </p:nvSpPr>
        <p:spPr>
          <a:xfrm rot="0">
            <a:off x="8330670" y="8945880"/>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San or !Kung (FX10)</a:t>
            </a:r>
          </a:p>
        </p:txBody>
      </p:sp>
      <p:sp>
        <p:nvSpPr>
          <p:cNvPr name="TextBox 11" id="11"/>
          <p:cNvSpPr txBox="true"/>
          <p:nvPr/>
        </p:nvSpPr>
        <p:spPr>
          <a:xfrm rot="0">
            <a:off x="8330670" y="5636605"/>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Aranda (OI08)</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58" r="0" b="958"/>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380054" y="575310"/>
            <a:ext cx="9646830" cy="773430"/>
          </a:xfrm>
          <a:prstGeom prst="rect">
            <a:avLst/>
          </a:prstGeom>
        </p:spPr>
        <p:txBody>
          <a:bodyPr anchor="t" rtlCol="false" tIns="0" lIns="0" bIns="0" rIns="0">
            <a:spAutoFit/>
          </a:bodyPr>
          <a:lstStyle/>
          <a:p>
            <a:pPr algn="r">
              <a:lnSpc>
                <a:spcPts val="6300"/>
              </a:lnSpc>
            </a:pPr>
            <a:r>
              <a:rPr lang="en-US" sz="4200" spc="210">
                <a:solidFill>
                  <a:srgbClr val="FFFFFF"/>
                </a:solidFill>
                <a:latin typeface="Aileron Regular Bold"/>
              </a:rPr>
              <a:t>RANK SOCIETIES</a:t>
            </a:r>
          </a:p>
        </p:txBody>
      </p:sp>
      <p:sp>
        <p:nvSpPr>
          <p:cNvPr name="TextBox 5" id="5"/>
          <p:cNvSpPr txBox="true"/>
          <p:nvPr/>
        </p:nvSpPr>
        <p:spPr>
          <a:xfrm rot="0">
            <a:off x="8380054" y="1892588"/>
            <a:ext cx="9492634" cy="58293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Found most readily among chiefdoms.</a:t>
            </a:r>
          </a:p>
        </p:txBody>
      </p:sp>
      <p:sp>
        <p:nvSpPr>
          <p:cNvPr name="TextBox 6" id="6"/>
          <p:cNvSpPr txBox="true"/>
          <p:nvPr/>
        </p:nvSpPr>
        <p:spPr>
          <a:xfrm rot="0">
            <a:off x="8380054" y="2882066"/>
            <a:ext cx="8442448" cy="11734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Rank societies featured in eHRAF World Cultures include:</a:t>
            </a:r>
          </a:p>
        </p:txBody>
      </p:sp>
      <p:sp>
        <p:nvSpPr>
          <p:cNvPr name="TextBox 7" id="7"/>
          <p:cNvSpPr txBox="true"/>
          <p:nvPr/>
        </p:nvSpPr>
        <p:spPr>
          <a:xfrm rot="0">
            <a:off x="8330670" y="7957429"/>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Trobriands (OL06)</a:t>
            </a:r>
          </a:p>
        </p:txBody>
      </p:sp>
      <p:sp>
        <p:nvSpPr>
          <p:cNvPr name="TextBox 8" id="8"/>
          <p:cNvSpPr txBox="true"/>
          <p:nvPr/>
        </p:nvSpPr>
        <p:spPr>
          <a:xfrm rot="0">
            <a:off x="8330670" y="5342174"/>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Nuu-chah-nulth or Nootka (NE11)</a:t>
            </a:r>
          </a:p>
        </p:txBody>
      </p:sp>
      <p:sp>
        <p:nvSpPr>
          <p:cNvPr name="TextBox 9" id="9"/>
          <p:cNvSpPr txBox="true"/>
          <p:nvPr/>
        </p:nvSpPr>
        <p:spPr>
          <a:xfrm rot="0">
            <a:off x="8330670" y="6213564"/>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Samoans (OU08)</a:t>
            </a:r>
          </a:p>
        </p:txBody>
      </p:sp>
      <p:sp>
        <p:nvSpPr>
          <p:cNvPr name="TextBox 10" id="10"/>
          <p:cNvSpPr txBox="true"/>
          <p:nvPr/>
        </p:nvSpPr>
        <p:spPr>
          <a:xfrm rot="0">
            <a:off x="8330670" y="8945880"/>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Woleai Region including Ifaluk (OR21)</a:t>
            </a:r>
          </a:p>
        </p:txBody>
      </p:sp>
      <p:sp>
        <p:nvSpPr>
          <p:cNvPr name="TextBox 11" id="11"/>
          <p:cNvSpPr txBox="true"/>
          <p:nvPr/>
        </p:nvSpPr>
        <p:spPr>
          <a:xfrm rot="0">
            <a:off x="8330670" y="7054581"/>
            <a:ext cx="9492634" cy="58674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Bold"/>
              </a:rPr>
              <a:t>Tikopia (OT11)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blipFill>
          <a:blip r:embed="rId2"/>
          <a:srcRect l="0" t="7746" r="0" b="7746"/>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3084647" y="3620127"/>
            <a:ext cx="12118707" cy="3046747"/>
          </a:xfrm>
          <a:prstGeom prst="rect">
            <a:avLst/>
          </a:prstGeom>
          <a:solidFill>
            <a:srgbClr val="737373"/>
          </a:solidFill>
        </p:spPr>
      </p:sp>
      <p:sp>
        <p:nvSpPr>
          <p:cNvPr name="TextBox 3" id="3"/>
          <p:cNvSpPr txBox="true"/>
          <p:nvPr/>
        </p:nvSpPr>
        <p:spPr>
          <a:xfrm rot="0">
            <a:off x="3664482" y="4745926"/>
            <a:ext cx="10959035" cy="823722"/>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CULTURAL COMPARISON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737373"/>
          </a:solidFill>
        </p:spPr>
      </p:sp>
      <p:sp>
        <p:nvSpPr>
          <p:cNvPr name="TextBox 3" id="3"/>
          <p:cNvSpPr txBox="true"/>
          <p:nvPr/>
        </p:nvSpPr>
        <p:spPr>
          <a:xfrm rot="0">
            <a:off x="8427464" y="3305708"/>
            <a:ext cx="9472938" cy="510540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The Outline of Cultural Materials (OCM) is a vast subject index designed to cover all aspects of cultural and social life.</a:t>
            </a:r>
          </a:p>
          <a:p>
            <a:pPr>
              <a:lnSpc>
                <a:spcPts val="5040"/>
              </a:lnSpc>
            </a:pPr>
          </a:p>
          <a:p>
            <a:pPr>
              <a:lnSpc>
                <a:spcPts val="5040"/>
              </a:lnSpc>
            </a:pPr>
            <a:r>
              <a:rPr lang="en-US" sz="3600" spc="179">
                <a:solidFill>
                  <a:srgbClr val="FFFFFF"/>
                </a:solidFill>
                <a:latin typeface="Aileron Regular"/>
              </a:rPr>
              <a:t>It was first developed in the 1930s by </a:t>
            </a:r>
            <a:r>
              <a:rPr lang="en-US" sz="3600" spc="179">
                <a:solidFill>
                  <a:srgbClr val="FFFFFF"/>
                </a:solidFill>
                <a:latin typeface="Aileron Regular Bold"/>
              </a:rPr>
              <a:t>George Peter Murdock</a:t>
            </a:r>
            <a:r>
              <a:rPr lang="en-US" sz="3600" spc="179">
                <a:solidFill>
                  <a:srgbClr val="FFFFFF"/>
                </a:solidFill>
                <a:latin typeface="Aileron Regular"/>
              </a:rPr>
              <a:t> and colleagues at Yale's Institute of Human Relations and has been revised ever since. </a:t>
            </a:r>
          </a:p>
        </p:txBody>
      </p:sp>
      <p:sp>
        <p:nvSpPr>
          <p:cNvPr name="TextBox 4" id="4"/>
          <p:cNvSpPr txBox="true"/>
          <p:nvPr/>
        </p:nvSpPr>
        <p:spPr>
          <a:xfrm rot="0">
            <a:off x="8253572" y="612364"/>
            <a:ext cx="964683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Outline of Cultural Materials (OCM)</a:t>
            </a:r>
          </a:p>
        </p:txBody>
      </p:sp>
      <p:pic>
        <p:nvPicPr>
          <p:cNvPr name="Picture 5" id="5"/>
          <p:cNvPicPr>
            <a:picLocks noChangeAspect="true"/>
          </p:cNvPicPr>
          <p:nvPr/>
        </p:nvPicPr>
        <p:blipFill>
          <a:blip r:embed="rId2"/>
          <a:srcRect l="478" t="1597" r="0" b="6272"/>
          <a:stretch>
            <a:fillRect/>
          </a:stretch>
        </p:blipFill>
        <p:spPr>
          <a:xfrm flipH="false" flipV="false" rot="0">
            <a:off x="0" y="0"/>
            <a:ext cx="7865974" cy="10287000"/>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737373"/>
          </a:solidFill>
        </p:spPr>
      </p:sp>
      <p:sp>
        <p:nvSpPr>
          <p:cNvPr name="TextBox 3" id="3"/>
          <p:cNvSpPr txBox="true"/>
          <p:nvPr/>
        </p:nvSpPr>
        <p:spPr>
          <a:xfrm rot="0">
            <a:off x="8630694" y="2810793"/>
            <a:ext cx="9269708" cy="7025640"/>
          </a:xfrm>
          <a:prstGeom prst="rect">
            <a:avLst/>
          </a:prstGeom>
        </p:spPr>
        <p:txBody>
          <a:bodyPr anchor="t" rtlCol="false" tIns="0" lIns="0" bIns="0" rIns="0">
            <a:spAutoFit/>
          </a:bodyPr>
          <a:lstStyle/>
          <a:p>
            <a:pPr>
              <a:lnSpc>
                <a:spcPts val="5040"/>
              </a:lnSpc>
            </a:pPr>
            <a:r>
              <a:rPr lang="en-US" sz="3600">
                <a:solidFill>
                  <a:srgbClr val="FFFFFF"/>
                </a:solidFill>
                <a:latin typeface="Aileron Regular"/>
              </a:rPr>
              <a:t>The OCM is an ethnographic classification system on human behavior, social life and customs, and material culture.</a:t>
            </a:r>
          </a:p>
          <a:p>
            <a:pPr>
              <a:lnSpc>
                <a:spcPts val="5040"/>
              </a:lnSpc>
            </a:pPr>
          </a:p>
          <a:p>
            <a:pPr>
              <a:lnSpc>
                <a:spcPts val="5040"/>
              </a:lnSpc>
            </a:pPr>
            <a:r>
              <a:rPr lang="en-US" sz="3600">
                <a:solidFill>
                  <a:srgbClr val="FFFFFF"/>
                </a:solidFill>
                <a:latin typeface="Aileron Regular"/>
              </a:rPr>
              <a:t>In the eHRAF databases, these subjects categories have been use to index each and every paragraph.</a:t>
            </a:r>
          </a:p>
          <a:p>
            <a:pPr>
              <a:lnSpc>
                <a:spcPts val="5040"/>
              </a:lnSpc>
            </a:pPr>
          </a:p>
          <a:p>
            <a:pPr>
              <a:lnSpc>
                <a:spcPts val="5040"/>
              </a:lnSpc>
            </a:pPr>
            <a:r>
              <a:rPr lang="en-US" sz="3600">
                <a:solidFill>
                  <a:srgbClr val="FFFFFF"/>
                </a:solidFill>
                <a:latin typeface="Aileron Regular"/>
              </a:rPr>
              <a:t>This tagging system means that you can search across all of our collections to find the exact paragraph-level content you need. </a:t>
            </a:r>
          </a:p>
        </p:txBody>
      </p:sp>
      <p:pic>
        <p:nvPicPr>
          <p:cNvPr name="Picture 4" id="4"/>
          <p:cNvPicPr>
            <a:picLocks noChangeAspect="true"/>
          </p:cNvPicPr>
          <p:nvPr/>
        </p:nvPicPr>
        <p:blipFill>
          <a:blip r:embed="rId2"/>
          <a:srcRect l="0" t="0" r="0" b="0"/>
          <a:stretch>
            <a:fillRect/>
          </a:stretch>
        </p:blipFill>
        <p:spPr>
          <a:xfrm flipH="false" flipV="false" rot="0">
            <a:off x="0" y="1536289"/>
            <a:ext cx="7865974" cy="6292779"/>
          </a:xfrm>
          <a:prstGeom prst="rect">
            <a:avLst/>
          </a:prstGeom>
        </p:spPr>
      </p:pic>
      <p:sp>
        <p:nvSpPr>
          <p:cNvPr name="TextBox 5" id="5"/>
          <p:cNvSpPr txBox="true"/>
          <p:nvPr/>
        </p:nvSpPr>
        <p:spPr>
          <a:xfrm rot="0">
            <a:off x="8253572" y="612364"/>
            <a:ext cx="964683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Outline of Cultural Materials (OCM)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blipFill>
          <a:blip r:embed="rId2"/>
          <a:srcRect l="0" t="7865" r="0" b="7865"/>
          <a:stretch>
            <a:fillRect/>
          </a:stretch>
        </a:blipFill>
      </p:bgPr>
    </p:bg>
    <p:spTree>
      <p:nvGrpSpPr>
        <p:cNvPr id="1" name=""/>
        <p:cNvGrpSpPr/>
        <p:nvPr/>
      </p:nvGrpSpPr>
      <p:grpSpPr>
        <a:xfrm>
          <a:off x="0" y="0"/>
          <a:ext cx="0" cy="0"/>
          <a:chOff x="0" y="0"/>
          <a:chExt cx="0" cy="0"/>
        </a:xfrm>
      </p:grpSpPr>
      <p:sp>
        <p:nvSpPr>
          <p:cNvPr name="AutoShape 2" id="2"/>
          <p:cNvSpPr/>
          <p:nvPr/>
        </p:nvSpPr>
        <p:spPr>
          <a:xfrm rot="-10800000">
            <a:off x="0" y="1948467"/>
            <a:ext cx="18288000" cy="6096749"/>
          </a:xfrm>
          <a:prstGeom prst="rect">
            <a:avLst/>
          </a:prstGeom>
          <a:solidFill>
            <a:srgbClr val="737373"/>
          </a:solidFill>
        </p:spPr>
      </p:sp>
      <p:sp>
        <p:nvSpPr>
          <p:cNvPr name="TextBox 3" id="3"/>
          <p:cNvSpPr txBox="true"/>
          <p:nvPr/>
        </p:nvSpPr>
        <p:spPr>
          <a:xfrm rot="0">
            <a:off x="3509336" y="3820981"/>
            <a:ext cx="14022330" cy="2203141"/>
          </a:xfrm>
          <a:prstGeom prst="rect">
            <a:avLst/>
          </a:prstGeom>
        </p:spPr>
        <p:txBody>
          <a:bodyPr anchor="t" rtlCol="false" tIns="0" lIns="0" bIns="0" rIns="0">
            <a:spAutoFit/>
          </a:bodyPr>
          <a:lstStyle/>
          <a:p>
            <a:pPr>
              <a:lnSpc>
                <a:spcPts val="5880"/>
              </a:lnSpc>
            </a:pPr>
            <a:r>
              <a:rPr lang="en-US" sz="4200" spc="126">
                <a:solidFill>
                  <a:srgbClr val="FFFFFF"/>
                </a:solidFill>
                <a:latin typeface="Aileron Regular"/>
              </a:rPr>
              <a:t>On the following slides, you will find some suggested </a:t>
            </a:r>
            <a:r>
              <a:rPr lang="en-US" sz="4200" spc="126">
                <a:solidFill>
                  <a:srgbClr val="FFFFFF"/>
                </a:solidFill>
                <a:latin typeface="Aileron Regular Bold"/>
              </a:rPr>
              <a:t>OCM subjects</a:t>
            </a:r>
            <a:r>
              <a:rPr lang="en-US" sz="4200" spc="126">
                <a:solidFill>
                  <a:srgbClr val="FFFFFF"/>
                </a:solidFill>
                <a:latin typeface="Aileron Regular"/>
              </a:rPr>
              <a:t> which may be helpful when searching for information related to egalitarian and rank societies</a:t>
            </a:r>
            <a:r>
              <a:rPr lang="en-US" sz="4200" spc="126">
                <a:solidFill>
                  <a:srgbClr val="FFFFFF"/>
                </a:solidFill>
                <a:latin typeface="Aileron Regular Bold"/>
              </a:rPr>
              <a:t>.</a:t>
            </a:r>
          </a:p>
        </p:txBody>
      </p:sp>
      <p:sp>
        <p:nvSpPr>
          <p:cNvPr name="TextBox 4" id="4"/>
          <p:cNvSpPr txBox="true"/>
          <p:nvPr/>
        </p:nvSpPr>
        <p:spPr>
          <a:xfrm rot="-5400000">
            <a:off x="-2533640" y="3741452"/>
            <a:ext cx="7873429" cy="2447925"/>
          </a:xfrm>
          <a:prstGeom prst="rect">
            <a:avLst/>
          </a:prstGeom>
        </p:spPr>
        <p:txBody>
          <a:bodyPr anchor="t" rtlCol="false" tIns="0" lIns="0" bIns="0" rIns="0">
            <a:spAutoFit/>
          </a:bodyPr>
          <a:lstStyle/>
          <a:p>
            <a:pPr algn="ctr">
              <a:lnSpc>
                <a:spcPts val="9600"/>
              </a:lnSpc>
            </a:pPr>
            <a:r>
              <a:rPr lang="en-US" sz="8000" spc="160">
                <a:solidFill>
                  <a:srgbClr val="FFFFFF"/>
                </a:solidFill>
                <a:latin typeface="Aileron Heavy Bold"/>
              </a:rPr>
              <a:t>OCM SUBJECTS</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481262" y="3919538"/>
            <a:ext cx="8229600" cy="2447925"/>
          </a:xfrm>
          <a:prstGeom prst="rect">
            <a:avLst/>
          </a:prstGeom>
        </p:spPr>
        <p:txBody>
          <a:bodyPr anchor="t" rtlCol="false" tIns="0" lIns="0" bIns="0" rIns="0">
            <a:spAutoFit/>
          </a:bodyPr>
          <a:lstStyle/>
          <a:p>
            <a:pPr algn="ctr">
              <a:lnSpc>
                <a:spcPts val="9600"/>
              </a:lnSpc>
            </a:pPr>
            <a:r>
              <a:rPr lang="en-US" sz="8000" spc="160">
                <a:solidFill>
                  <a:srgbClr val="737373"/>
                </a:solidFill>
                <a:latin typeface="Aileron Heavy Bold"/>
              </a:rPr>
              <a:t>OCM IDENTIFIERS</a:t>
            </a:r>
          </a:p>
        </p:txBody>
      </p:sp>
      <p:sp>
        <p:nvSpPr>
          <p:cNvPr name="AutoShape 3" id="3"/>
          <p:cNvSpPr/>
          <p:nvPr/>
        </p:nvSpPr>
        <p:spPr>
          <a:xfrm rot="-10800000">
            <a:off x="3754828" y="-11006"/>
            <a:ext cx="14533172" cy="10287000"/>
          </a:xfrm>
          <a:prstGeom prst="rect">
            <a:avLst/>
          </a:prstGeom>
          <a:solidFill>
            <a:srgbClr val="737373"/>
          </a:solidFill>
        </p:spPr>
      </p:sp>
      <p:sp>
        <p:nvSpPr>
          <p:cNvPr name="TextBox 4" id="4"/>
          <p:cNvSpPr txBox="true"/>
          <p:nvPr/>
        </p:nvSpPr>
        <p:spPr>
          <a:xfrm rot="0">
            <a:off x="4753296" y="2526745"/>
            <a:ext cx="12506004" cy="5224145"/>
          </a:xfrm>
          <a:prstGeom prst="rect">
            <a:avLst/>
          </a:prstGeom>
        </p:spPr>
        <p:txBody>
          <a:bodyPr anchor="t" rtlCol="false" tIns="0" lIns="0" bIns="0" rIns="0">
            <a:spAutoFit/>
          </a:bodyPr>
          <a:lstStyle/>
          <a:p>
            <a:pPr>
              <a:lnSpc>
                <a:spcPts val="8320"/>
              </a:lnSpc>
            </a:pPr>
            <a:r>
              <a:rPr lang="en-US" sz="6400" spc="64">
                <a:solidFill>
                  <a:srgbClr val="FFFFFF"/>
                </a:solidFill>
                <a:latin typeface="Aileron Regular Bold"/>
              </a:rPr>
              <a:t>554</a:t>
            </a:r>
          </a:p>
          <a:p>
            <a:pPr>
              <a:lnSpc>
                <a:spcPts val="8320"/>
              </a:lnSpc>
            </a:pPr>
            <a:r>
              <a:rPr lang="en-US" sz="6400" spc="64">
                <a:solidFill>
                  <a:srgbClr val="FFFFFF"/>
                </a:solidFill>
                <a:latin typeface="Aileron Regular Bold"/>
              </a:rPr>
              <a:t>STATUS, ROLE, AND PRESTIGE</a:t>
            </a:r>
          </a:p>
          <a:p>
            <a:pPr>
              <a:lnSpc>
                <a:spcPts val="8320"/>
              </a:lnSpc>
            </a:pPr>
          </a:p>
          <a:p>
            <a:pPr>
              <a:lnSpc>
                <a:spcPts val="8320"/>
              </a:lnSpc>
            </a:pPr>
            <a:r>
              <a:rPr lang="en-US" sz="6400" spc="64">
                <a:solidFill>
                  <a:srgbClr val="FFFFFF"/>
                </a:solidFill>
                <a:latin typeface="Arimo Bold"/>
              </a:rPr>
              <a:t>565 </a:t>
            </a:r>
          </a:p>
          <a:p>
            <a:pPr>
              <a:lnSpc>
                <a:spcPts val="8320"/>
              </a:lnSpc>
            </a:pPr>
            <a:r>
              <a:rPr lang="en-US" sz="6400" spc="64">
                <a:solidFill>
                  <a:srgbClr val="FFFFFF"/>
                </a:solidFill>
                <a:latin typeface="Aileron Regular Bold"/>
              </a:rPr>
              <a:t>CLASSES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9700" t="0" r="19354"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235571" y="794385"/>
            <a:ext cx="9646830" cy="874395"/>
          </a:xfrm>
          <a:prstGeom prst="rect">
            <a:avLst/>
          </a:prstGeom>
        </p:spPr>
        <p:txBody>
          <a:bodyPr anchor="t" rtlCol="false" tIns="0" lIns="0" bIns="0" rIns="0">
            <a:spAutoFit/>
          </a:bodyPr>
          <a:lstStyle/>
          <a:p>
            <a:pPr algn="r">
              <a:lnSpc>
                <a:spcPts val="7200"/>
              </a:lnSpc>
            </a:pPr>
            <a:r>
              <a:rPr lang="en-US" sz="4800" spc="240">
                <a:solidFill>
                  <a:srgbClr val="FFFFFF"/>
                </a:solidFill>
                <a:latin typeface="Aileron Regular Bold"/>
              </a:rPr>
              <a:t>CULTURAL COMPARISON</a:t>
            </a:r>
          </a:p>
        </p:txBody>
      </p:sp>
      <p:sp>
        <p:nvSpPr>
          <p:cNvPr name="TextBox 5" id="5"/>
          <p:cNvSpPr txBox="true"/>
          <p:nvPr/>
        </p:nvSpPr>
        <p:spPr>
          <a:xfrm rot="0">
            <a:off x="8235571" y="3429233"/>
            <a:ext cx="8657259" cy="1472565"/>
          </a:xfrm>
          <a:prstGeom prst="rect">
            <a:avLst/>
          </a:prstGeom>
        </p:spPr>
        <p:txBody>
          <a:bodyPr anchor="t" rtlCol="false" tIns="0" lIns="0" bIns="0" rIns="0">
            <a:spAutoFit/>
          </a:bodyPr>
          <a:lstStyle/>
          <a:p>
            <a:pPr>
              <a:lnSpc>
                <a:spcPts val="5880"/>
              </a:lnSpc>
            </a:pPr>
            <a:r>
              <a:rPr lang="en-US" sz="4200" spc="252">
                <a:solidFill>
                  <a:srgbClr val="FFFFFF"/>
                </a:solidFill>
                <a:latin typeface="Aileron Regular"/>
              </a:rPr>
              <a:t>Examine an </a:t>
            </a:r>
            <a:r>
              <a:rPr lang="en-US" sz="4200" spc="252">
                <a:solidFill>
                  <a:srgbClr val="FFFFFF"/>
                </a:solidFill>
                <a:latin typeface="Aileron Regular Bold"/>
              </a:rPr>
              <a:t>egalitarian society: San (FX10)</a:t>
            </a:r>
            <a:r>
              <a:rPr lang="en-US" sz="4200" spc="252">
                <a:solidFill>
                  <a:srgbClr val="FFFFFF"/>
                </a:solidFill>
                <a:latin typeface="Aileron Regular"/>
              </a:rPr>
              <a:t> of Africa.</a:t>
            </a:r>
          </a:p>
        </p:txBody>
      </p:sp>
      <p:sp>
        <p:nvSpPr>
          <p:cNvPr name="TextBox 6" id="6"/>
          <p:cNvSpPr txBox="true"/>
          <p:nvPr/>
        </p:nvSpPr>
        <p:spPr>
          <a:xfrm rot="0">
            <a:off x="8235571" y="5826978"/>
            <a:ext cx="8657259" cy="1472565"/>
          </a:xfrm>
          <a:prstGeom prst="rect">
            <a:avLst/>
          </a:prstGeom>
        </p:spPr>
        <p:txBody>
          <a:bodyPr anchor="t" rtlCol="false" tIns="0" lIns="0" bIns="0" rIns="0">
            <a:spAutoFit/>
          </a:bodyPr>
          <a:lstStyle/>
          <a:p>
            <a:pPr>
              <a:lnSpc>
                <a:spcPts val="5880"/>
              </a:lnSpc>
            </a:pPr>
            <a:r>
              <a:rPr lang="en-US" sz="4200" spc="252">
                <a:solidFill>
                  <a:srgbClr val="FFFFFF"/>
                </a:solidFill>
                <a:latin typeface="Aileron Regular"/>
              </a:rPr>
              <a:t>Examine a </a:t>
            </a:r>
            <a:r>
              <a:rPr lang="en-US" sz="4200" spc="252">
                <a:solidFill>
                  <a:srgbClr val="FFFFFF"/>
                </a:solidFill>
                <a:latin typeface="Aileron Regular Bold"/>
              </a:rPr>
              <a:t>rank society:</a:t>
            </a:r>
          </a:p>
          <a:p>
            <a:pPr>
              <a:lnSpc>
                <a:spcPts val="5880"/>
              </a:lnSpc>
            </a:pPr>
            <a:r>
              <a:rPr lang="en-US" sz="4200" spc="252">
                <a:solidFill>
                  <a:srgbClr val="FFFFFF"/>
                </a:solidFill>
                <a:latin typeface="Aileron Regular Bold"/>
              </a:rPr>
              <a:t>Tikopia (OT11)</a:t>
            </a:r>
            <a:r>
              <a:rPr lang="en-US" sz="4200" spc="252">
                <a:solidFill>
                  <a:srgbClr val="FFFFFF"/>
                </a:solidFill>
                <a:latin typeface="Aileron Regular"/>
              </a:rPr>
              <a:t> of Polynesia.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7548" t="0" r="11351" b="0"/>
          <a:stretch>
            <a:fillRect/>
          </a:stretch>
        </p:blipFill>
        <p:spPr>
          <a:xfrm flipH="false" flipV="false" rot="0">
            <a:off x="0" y="0"/>
            <a:ext cx="4797344" cy="10287000"/>
          </a:xfrm>
          <a:prstGeom prst="rect">
            <a:avLst/>
          </a:prstGeom>
        </p:spPr>
      </p:pic>
      <p:grpSp>
        <p:nvGrpSpPr>
          <p:cNvPr name="Group 3" id="3"/>
          <p:cNvGrpSpPr/>
          <p:nvPr/>
        </p:nvGrpSpPr>
        <p:grpSpPr>
          <a:xfrm rot="0">
            <a:off x="1418166" y="3619279"/>
            <a:ext cx="4248273" cy="3048441"/>
            <a:chOff x="0" y="0"/>
            <a:chExt cx="5664364" cy="4064588"/>
          </a:xfrm>
        </p:grpSpPr>
        <p:sp>
          <p:nvSpPr>
            <p:cNvPr name="AutoShape 4" id="4"/>
            <p:cNvSpPr/>
            <p:nvPr/>
          </p:nvSpPr>
          <p:spPr>
            <a:xfrm rot="0">
              <a:off x="0" y="0"/>
              <a:ext cx="5664364" cy="4064588"/>
            </a:xfrm>
            <a:prstGeom prst="rect">
              <a:avLst/>
            </a:prstGeom>
            <a:solidFill>
              <a:srgbClr val="737373"/>
            </a:solidFill>
          </p:spPr>
        </p:sp>
        <p:sp>
          <p:nvSpPr>
            <p:cNvPr name="TextBox 5" id="5"/>
            <p:cNvSpPr txBox="true"/>
            <p:nvPr/>
          </p:nvSpPr>
          <p:spPr>
            <a:xfrm rot="0">
              <a:off x="454550" y="566128"/>
              <a:ext cx="4755265" cy="2922807"/>
            </a:xfrm>
            <a:prstGeom prst="rect">
              <a:avLst/>
            </a:prstGeom>
          </p:spPr>
          <p:txBody>
            <a:bodyPr anchor="t" rtlCol="false" tIns="0" lIns="0" bIns="0" rIns="0">
              <a:spAutoFit/>
            </a:bodyPr>
            <a:lstStyle/>
            <a:p>
              <a:pPr algn="ctr">
                <a:lnSpc>
                  <a:spcPts val="5734"/>
                </a:lnSpc>
              </a:pPr>
              <a:r>
                <a:rPr lang="en-US" sz="4779" spc="95">
                  <a:solidFill>
                    <a:srgbClr val="FFFFFF"/>
                  </a:solidFill>
                  <a:latin typeface="Aileron Heavy Bold"/>
                </a:rPr>
                <a:t>eHRAF</a:t>
              </a:r>
            </a:p>
            <a:p>
              <a:pPr algn="ctr">
                <a:lnSpc>
                  <a:spcPts val="5734"/>
                </a:lnSpc>
              </a:pPr>
              <a:r>
                <a:rPr lang="en-US" sz="4779" spc="95">
                  <a:solidFill>
                    <a:srgbClr val="FFFFFF"/>
                  </a:solidFill>
                  <a:latin typeface="Aileron Heavy Bold"/>
                </a:rPr>
                <a:t>World</a:t>
              </a:r>
            </a:p>
            <a:p>
              <a:pPr algn="ctr">
                <a:lnSpc>
                  <a:spcPts val="5734"/>
                </a:lnSpc>
              </a:pPr>
              <a:r>
                <a:rPr lang="en-US" sz="4779" spc="95">
                  <a:solidFill>
                    <a:srgbClr val="FFFFFF"/>
                  </a:solidFill>
                  <a:latin typeface="Aileron Heavy Bold"/>
                </a:rPr>
                <a:t>Cultures</a:t>
              </a:r>
            </a:p>
          </p:txBody>
        </p:sp>
      </p:grpSp>
      <p:sp>
        <p:nvSpPr>
          <p:cNvPr name="TextBox 6" id="6"/>
          <p:cNvSpPr txBox="true"/>
          <p:nvPr/>
        </p:nvSpPr>
        <p:spPr>
          <a:xfrm rot="0">
            <a:off x="6315928" y="470535"/>
            <a:ext cx="11424756" cy="1106805"/>
          </a:xfrm>
          <a:prstGeom prst="rect">
            <a:avLst/>
          </a:prstGeom>
        </p:spPr>
        <p:txBody>
          <a:bodyPr anchor="t" rtlCol="false" tIns="0" lIns="0" bIns="0" rIns="0">
            <a:spAutoFit/>
          </a:bodyPr>
          <a:lstStyle/>
          <a:p>
            <a:pPr algn="r">
              <a:lnSpc>
                <a:spcPts val="8640"/>
              </a:lnSpc>
            </a:pPr>
            <a:r>
              <a:rPr lang="en-US" sz="7200" spc="144">
                <a:solidFill>
                  <a:srgbClr val="737373"/>
                </a:solidFill>
                <a:latin typeface="Aileron Heavy Bold"/>
              </a:rPr>
              <a:t>Culture Summaries </a:t>
            </a:r>
          </a:p>
        </p:txBody>
      </p:sp>
      <p:sp>
        <p:nvSpPr>
          <p:cNvPr name="TextBox 7" id="7"/>
          <p:cNvSpPr txBox="true"/>
          <p:nvPr/>
        </p:nvSpPr>
        <p:spPr>
          <a:xfrm rot="0">
            <a:off x="6169269" y="7362321"/>
            <a:ext cx="11718074" cy="2113661"/>
          </a:xfrm>
          <a:prstGeom prst="rect">
            <a:avLst/>
          </a:prstGeom>
        </p:spPr>
        <p:txBody>
          <a:bodyPr anchor="t" rtlCol="false" tIns="0" lIns="0" bIns="0" rIns="0">
            <a:spAutoFit/>
          </a:bodyPr>
          <a:lstStyle/>
          <a:p>
            <a:pPr>
              <a:lnSpc>
                <a:spcPts val="4192"/>
              </a:lnSpc>
            </a:pPr>
            <a:r>
              <a:rPr lang="en-US" sz="3200" spc="320">
                <a:solidFill>
                  <a:srgbClr val="737373"/>
                </a:solidFill>
                <a:latin typeface="Aileron Regular Bold"/>
              </a:rPr>
              <a:t>To find a</a:t>
            </a:r>
            <a:r>
              <a:rPr lang="en-US" sz="3200" spc="320">
                <a:solidFill>
                  <a:srgbClr val="737373"/>
                </a:solidFill>
                <a:latin typeface="Aileron Regular Bold"/>
              </a:rPr>
              <a:t> culture summary, go to the</a:t>
            </a:r>
            <a:r>
              <a:rPr lang="en-US" sz="3200" spc="320">
                <a:solidFill>
                  <a:srgbClr val="737373"/>
                </a:solidFill>
                <a:latin typeface="Aileron Regular"/>
              </a:rPr>
              <a:t> Browse Cultures</a:t>
            </a:r>
            <a:r>
              <a:rPr lang="en-US" sz="3200" spc="320">
                <a:solidFill>
                  <a:srgbClr val="737373"/>
                </a:solidFill>
                <a:latin typeface="Aileron Regular Bold"/>
              </a:rPr>
              <a:t> tab and enter the culture name into the box, then click on Culture Summary below the culture name to read it.</a:t>
            </a:r>
          </a:p>
        </p:txBody>
      </p:sp>
      <p:sp>
        <p:nvSpPr>
          <p:cNvPr name="TextBox 8" id="8"/>
          <p:cNvSpPr txBox="true"/>
          <p:nvPr/>
        </p:nvSpPr>
        <p:spPr>
          <a:xfrm rot="0">
            <a:off x="6169269" y="2067996"/>
            <a:ext cx="11403805" cy="4702810"/>
          </a:xfrm>
          <a:prstGeom prst="rect">
            <a:avLst/>
          </a:prstGeom>
        </p:spPr>
        <p:txBody>
          <a:bodyPr anchor="t" rtlCol="false" tIns="0" lIns="0" bIns="0" rIns="0">
            <a:spAutoFit/>
          </a:bodyPr>
          <a:lstStyle/>
          <a:p>
            <a:pPr>
              <a:lnSpc>
                <a:spcPts val="4160"/>
              </a:lnSpc>
            </a:pPr>
            <a:r>
              <a:rPr lang="en-US" sz="3200" spc="320">
                <a:solidFill>
                  <a:srgbClr val="737373"/>
                </a:solidFill>
                <a:latin typeface="Aileron Regular"/>
              </a:rPr>
              <a:t>A brief overview for societies in</a:t>
            </a:r>
            <a:r>
              <a:rPr lang="en-US" sz="3200" spc="320">
                <a:solidFill>
                  <a:srgbClr val="737373"/>
                </a:solidFill>
                <a:latin typeface="Aileron Regular"/>
              </a:rPr>
              <a:t> eHRAF</a:t>
            </a:r>
            <a:r>
              <a:rPr lang="en-US" sz="3200" spc="320">
                <a:solidFill>
                  <a:srgbClr val="737373"/>
                </a:solidFill>
                <a:latin typeface="Aileron Regular"/>
              </a:rPr>
              <a:t> </a:t>
            </a:r>
            <a:r>
              <a:rPr lang="en-US" sz="3200" spc="320">
                <a:solidFill>
                  <a:srgbClr val="737373"/>
                </a:solidFill>
                <a:latin typeface="Aileron Regular"/>
              </a:rPr>
              <a:t>W</a:t>
            </a:r>
            <a:r>
              <a:rPr lang="en-US" sz="3200" spc="320">
                <a:solidFill>
                  <a:srgbClr val="737373"/>
                </a:solidFill>
                <a:latin typeface="Aileron Regular"/>
              </a:rPr>
              <a:t>or</a:t>
            </a:r>
            <a:r>
              <a:rPr lang="en-US" sz="3200" spc="320">
                <a:solidFill>
                  <a:srgbClr val="737373"/>
                </a:solidFill>
                <a:latin typeface="Aileron Regular"/>
              </a:rPr>
              <a:t>ld</a:t>
            </a:r>
            <a:r>
              <a:rPr lang="en-US" sz="3200" spc="320">
                <a:solidFill>
                  <a:srgbClr val="737373"/>
                </a:solidFill>
                <a:latin typeface="Aileron Regular"/>
              </a:rPr>
              <a:t> </a:t>
            </a:r>
            <a:r>
              <a:rPr lang="en-US" sz="3200" spc="320">
                <a:solidFill>
                  <a:srgbClr val="737373"/>
                </a:solidFill>
                <a:latin typeface="Aileron Regular"/>
              </a:rPr>
              <a:t>Cultures is provided in the form of </a:t>
            </a:r>
            <a:r>
              <a:rPr lang="en-US" sz="3200" spc="320">
                <a:solidFill>
                  <a:srgbClr val="737373"/>
                </a:solidFill>
                <a:latin typeface="Aileron Regular Bold"/>
              </a:rPr>
              <a:t>Culture Summaries</a:t>
            </a:r>
            <a:r>
              <a:rPr lang="en-US" sz="3200" spc="320">
                <a:solidFill>
                  <a:srgbClr val="737373"/>
                </a:solidFill>
                <a:latin typeface="Aileron Regular"/>
              </a:rPr>
              <a:t>. </a:t>
            </a:r>
          </a:p>
          <a:p>
            <a:pPr>
              <a:lnSpc>
                <a:spcPts val="4160"/>
              </a:lnSpc>
            </a:pPr>
          </a:p>
          <a:p>
            <a:pPr>
              <a:lnSpc>
                <a:spcPts val="4160"/>
              </a:lnSpc>
            </a:pPr>
            <a:r>
              <a:rPr lang="en-US" sz="3200" spc="320">
                <a:solidFill>
                  <a:srgbClr val="737373"/>
                </a:solidFill>
                <a:latin typeface="Aileron Regular"/>
              </a:rPr>
              <a:t>The</a:t>
            </a:r>
            <a:r>
              <a:rPr lang="en-US" sz="3200" spc="320">
                <a:solidFill>
                  <a:srgbClr val="737373"/>
                </a:solidFill>
                <a:latin typeface="Aileron Regular"/>
              </a:rPr>
              <a:t> </a:t>
            </a:r>
            <a:r>
              <a:rPr lang="en-US" sz="3200" spc="320">
                <a:solidFill>
                  <a:srgbClr val="737373"/>
                </a:solidFill>
                <a:latin typeface="Aileron Regular"/>
              </a:rPr>
              <a:t>form</a:t>
            </a:r>
            <a:r>
              <a:rPr lang="en-US" sz="3200" spc="320">
                <a:solidFill>
                  <a:srgbClr val="737373"/>
                </a:solidFill>
                <a:latin typeface="Aileron Regular"/>
              </a:rPr>
              <a:t>a</a:t>
            </a:r>
            <a:r>
              <a:rPr lang="en-US" sz="3200" spc="320">
                <a:solidFill>
                  <a:srgbClr val="737373"/>
                </a:solidFill>
                <a:latin typeface="Aileron Regular"/>
              </a:rPr>
              <a:t>t, general o</a:t>
            </a:r>
            <a:r>
              <a:rPr lang="en-US" sz="3200" spc="320">
                <a:solidFill>
                  <a:srgbClr val="737373"/>
                </a:solidFill>
                <a:latin typeface="Aileron Regular"/>
              </a:rPr>
              <a:t>ut</a:t>
            </a:r>
            <a:r>
              <a:rPr lang="en-US" sz="3200" spc="320">
                <a:solidFill>
                  <a:srgbClr val="737373"/>
                </a:solidFill>
                <a:latin typeface="Aileron Regular"/>
              </a:rPr>
              <a:t>l</a:t>
            </a:r>
            <a:r>
              <a:rPr lang="en-US" sz="3200" spc="320">
                <a:solidFill>
                  <a:srgbClr val="737373"/>
                </a:solidFill>
                <a:latin typeface="Aileron Regular"/>
              </a:rPr>
              <a:t>in</a:t>
            </a:r>
            <a:r>
              <a:rPr lang="en-US" sz="3200" spc="320">
                <a:solidFill>
                  <a:srgbClr val="737373"/>
                </a:solidFill>
                <a:latin typeface="Aileron Regular"/>
              </a:rPr>
              <a:t>e,</a:t>
            </a:r>
            <a:r>
              <a:rPr lang="en-US" sz="3200" spc="320">
                <a:solidFill>
                  <a:srgbClr val="737373"/>
                </a:solidFill>
                <a:latin typeface="Aileron Regular"/>
              </a:rPr>
              <a:t> and </a:t>
            </a:r>
            <a:r>
              <a:rPr lang="en-US" sz="3200" spc="320">
                <a:solidFill>
                  <a:srgbClr val="737373"/>
                </a:solidFill>
                <a:latin typeface="Aileron Regular"/>
              </a:rPr>
              <a:t>h</a:t>
            </a:r>
            <a:r>
              <a:rPr lang="en-US" sz="3200" spc="320">
                <a:solidFill>
                  <a:srgbClr val="737373"/>
                </a:solidFill>
                <a:latin typeface="Aileron Regular"/>
              </a:rPr>
              <a:t>e</a:t>
            </a:r>
            <a:r>
              <a:rPr lang="en-US" sz="3200" spc="320">
                <a:solidFill>
                  <a:srgbClr val="737373"/>
                </a:solidFill>
                <a:latin typeface="Aileron Regular"/>
              </a:rPr>
              <a:t>a</a:t>
            </a:r>
            <a:r>
              <a:rPr lang="en-US" sz="3200" spc="320">
                <a:solidFill>
                  <a:srgbClr val="737373"/>
                </a:solidFill>
                <a:latin typeface="Aileron Regular"/>
              </a:rPr>
              <a:t>din</a:t>
            </a:r>
            <a:r>
              <a:rPr lang="en-US" sz="3200" spc="320">
                <a:solidFill>
                  <a:srgbClr val="737373"/>
                </a:solidFill>
                <a:latin typeface="Aileron Regular"/>
              </a:rPr>
              <a:t>gs </a:t>
            </a:r>
            <a:r>
              <a:rPr lang="en-US" sz="3200" spc="320">
                <a:solidFill>
                  <a:srgbClr val="737373"/>
                </a:solidFill>
                <a:latin typeface="Aileron Regular"/>
              </a:rPr>
              <a:t>a</a:t>
            </a:r>
            <a:r>
              <a:rPr lang="en-US" sz="3200" spc="320">
                <a:solidFill>
                  <a:srgbClr val="737373"/>
                </a:solidFill>
                <a:latin typeface="Aileron Regular"/>
              </a:rPr>
              <a:t>re</a:t>
            </a:r>
            <a:r>
              <a:rPr lang="en-US" sz="3200" spc="320">
                <a:solidFill>
                  <a:srgbClr val="737373"/>
                </a:solidFill>
                <a:latin typeface="Aileron Regular"/>
              </a:rPr>
              <a:t> t</a:t>
            </a:r>
            <a:r>
              <a:rPr lang="en-US" sz="3200" spc="320">
                <a:solidFill>
                  <a:srgbClr val="737373"/>
                </a:solidFill>
                <a:latin typeface="Aileron Regular"/>
              </a:rPr>
              <a:t>he same fo</a:t>
            </a:r>
            <a:r>
              <a:rPr lang="en-US" sz="3200" spc="320">
                <a:solidFill>
                  <a:srgbClr val="737373"/>
                </a:solidFill>
                <a:latin typeface="Aileron Regular"/>
              </a:rPr>
              <a:t>r</a:t>
            </a:r>
            <a:r>
              <a:rPr lang="en-US" sz="3200" spc="320">
                <a:solidFill>
                  <a:srgbClr val="737373"/>
                </a:solidFill>
                <a:latin typeface="Aileron Regular"/>
              </a:rPr>
              <a:t> </a:t>
            </a:r>
            <a:r>
              <a:rPr lang="en-US" sz="3200" spc="320">
                <a:solidFill>
                  <a:srgbClr val="737373"/>
                </a:solidFill>
                <a:latin typeface="Aileron Regular"/>
              </a:rPr>
              <a:t>ea</a:t>
            </a:r>
            <a:r>
              <a:rPr lang="en-US" sz="3200" spc="320">
                <a:solidFill>
                  <a:srgbClr val="737373"/>
                </a:solidFill>
                <a:latin typeface="Aileron Regular"/>
              </a:rPr>
              <a:t>ch sum</a:t>
            </a:r>
            <a:r>
              <a:rPr lang="en-US" sz="3200" spc="320">
                <a:solidFill>
                  <a:srgbClr val="737373"/>
                </a:solidFill>
                <a:latin typeface="Aileron Regular"/>
              </a:rPr>
              <a:t>m</a:t>
            </a:r>
            <a:r>
              <a:rPr lang="en-US" sz="3200" spc="320">
                <a:solidFill>
                  <a:srgbClr val="737373"/>
                </a:solidFill>
                <a:latin typeface="Aileron Regular"/>
              </a:rPr>
              <a:t>ary. You will fi</a:t>
            </a:r>
            <a:r>
              <a:rPr lang="en-US" sz="3200" spc="320">
                <a:solidFill>
                  <a:srgbClr val="737373"/>
                </a:solidFill>
                <a:latin typeface="Aileron Regular"/>
              </a:rPr>
              <a:t>nd a basic overview about the culture</a:t>
            </a:r>
            <a:r>
              <a:rPr lang="en-US" sz="3200" spc="320">
                <a:solidFill>
                  <a:srgbClr val="737373"/>
                </a:solidFill>
                <a:latin typeface="Aileron Regular"/>
              </a:rPr>
              <a:t>, such a</a:t>
            </a:r>
            <a:r>
              <a:rPr lang="en-US" sz="3200" spc="320">
                <a:solidFill>
                  <a:srgbClr val="737373"/>
                </a:solidFill>
                <a:latin typeface="Aileron Regular"/>
              </a:rPr>
              <a:t>s</a:t>
            </a:r>
            <a:r>
              <a:rPr lang="en-US" sz="3200" spc="320">
                <a:solidFill>
                  <a:srgbClr val="737373"/>
                </a:solidFill>
                <a:latin typeface="Aileron Regular"/>
              </a:rPr>
              <a:t> its economy, history, environment, and sociopolitical organization</a:t>
            </a:r>
            <a:r>
              <a:rPr lang="en-US" sz="3200" spc="320">
                <a:solidFill>
                  <a:srgbClr val="737373"/>
                </a:solidFill>
                <a:latin typeface="Aileron Regular"/>
              </a:rPr>
              <a:t>.</a:t>
            </a:r>
            <a:r>
              <a:rPr lang="en-US" sz="3200" spc="320">
                <a:solidFill>
                  <a:srgbClr val="737373"/>
                </a:solidFill>
                <a:latin typeface="Aileron Regular"/>
              </a:rPr>
              <a: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0" t="27389" r="0" b="4488"/>
          <a:stretch>
            <a:fillRect/>
          </a:stretch>
        </p:blipFill>
        <p:spPr>
          <a:xfrm flipH="false" flipV="false" rot="0">
            <a:off x="1543204" y="1028700"/>
            <a:ext cx="8250252" cy="8433726"/>
          </a:xfrm>
          <a:prstGeom prst="rect">
            <a:avLst/>
          </a:prstGeom>
        </p:spPr>
      </p:pic>
      <p:sp>
        <p:nvSpPr>
          <p:cNvPr name="AutoShape 4" id="4"/>
          <p:cNvSpPr/>
          <p:nvPr/>
        </p:nvSpPr>
        <p:spPr>
          <a:xfrm rot="0">
            <a:off x="666490" y="4174337"/>
            <a:ext cx="1753429" cy="1938326"/>
          </a:xfrm>
          <a:prstGeom prst="rect">
            <a:avLst/>
          </a:prstGeom>
          <a:solidFill>
            <a:srgbClr val="737373"/>
          </a:solidFill>
        </p:spPr>
      </p:sp>
      <p:sp>
        <p:nvSpPr>
          <p:cNvPr name="TextBox 5" id="5"/>
          <p:cNvSpPr txBox="true"/>
          <p:nvPr/>
        </p:nvSpPr>
        <p:spPr>
          <a:xfrm rot="0">
            <a:off x="1543204" y="4852987"/>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
        <p:nvSpPr>
          <p:cNvPr name="TextBox 6" id="6"/>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7" id="7"/>
          <p:cNvSpPr txBox="true"/>
          <p:nvPr/>
        </p:nvSpPr>
        <p:spPr>
          <a:xfrm rot="0">
            <a:off x="11317119" y="4431983"/>
            <a:ext cx="6860309" cy="4512945"/>
          </a:xfrm>
          <a:prstGeom prst="rect">
            <a:avLst/>
          </a:prstGeom>
        </p:spPr>
        <p:txBody>
          <a:bodyPr anchor="t" rtlCol="false" tIns="0" lIns="0" bIns="0" rIns="0">
            <a:spAutoFit/>
          </a:bodyPr>
          <a:lstStyle/>
          <a:p>
            <a:pPr marL="690881" indent="-345440" lvl="1">
              <a:lnSpc>
                <a:spcPts val="5120"/>
              </a:lnSpc>
              <a:buFont typeface="Arial"/>
              <a:buChar char="•"/>
            </a:pPr>
            <a:r>
              <a:rPr lang="en-US" sz="3200" spc="32">
                <a:solidFill>
                  <a:srgbClr val="FFFFFF"/>
                </a:solidFill>
                <a:latin typeface="Aileron Regular"/>
              </a:rPr>
              <a:t>Define wealth, power, and prestige</a:t>
            </a:r>
          </a:p>
          <a:p>
            <a:pPr marL="690880" indent="-345440" lvl="1">
              <a:lnSpc>
                <a:spcPts val="5120"/>
              </a:lnSpc>
              <a:buFont typeface="Arial"/>
              <a:buChar char="•"/>
            </a:pPr>
            <a:r>
              <a:rPr lang="en-US" sz="3200" spc="32">
                <a:solidFill>
                  <a:srgbClr val="FFFFFF"/>
                </a:solidFill>
                <a:latin typeface="Aileron Regular"/>
              </a:rPr>
              <a:t>Understand the differences between</a:t>
            </a:r>
            <a:r>
              <a:rPr lang="en-US" sz="3200" spc="32">
                <a:solidFill>
                  <a:srgbClr val="FFFFFF"/>
                </a:solidFill>
                <a:latin typeface="Aileron Regular"/>
              </a:rPr>
              <a:t> egalitarian, rank, and stratified societies</a:t>
            </a:r>
          </a:p>
          <a:p>
            <a:pPr marL="690880" indent="-345440" lvl="1">
              <a:lnSpc>
                <a:spcPts val="5120"/>
              </a:lnSpc>
              <a:buFont typeface="Arial"/>
              <a:buChar char="•"/>
            </a:pPr>
            <a:r>
              <a:rPr lang="en-US" sz="3200" spc="32">
                <a:solidFill>
                  <a:srgbClr val="FFFFFF"/>
                </a:solidFill>
                <a:latin typeface="Aileron Regular"/>
              </a:rPr>
              <a:t>Conduct research using eHRAF World Cultures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25958"/>
          <a:stretch>
            <a:fillRect/>
          </a:stretch>
        </p:blipFill>
        <p:spPr>
          <a:xfrm flipH="false" flipV="false" rot="0">
            <a:off x="1733999" y="2219711"/>
            <a:ext cx="6677958" cy="7518329"/>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9144000" y="2219711"/>
            <a:ext cx="6757719" cy="7518329"/>
          </a:xfrm>
          <a:prstGeom prst="rect">
            <a:avLst/>
          </a:prstGeom>
        </p:spPr>
      </p:pic>
      <p:sp>
        <p:nvSpPr>
          <p:cNvPr name="TextBox 4" id="4"/>
          <p:cNvSpPr txBox="true"/>
          <p:nvPr/>
        </p:nvSpPr>
        <p:spPr>
          <a:xfrm rot="0">
            <a:off x="4645841" y="350520"/>
            <a:ext cx="9866027" cy="1365885"/>
          </a:xfrm>
          <a:prstGeom prst="rect">
            <a:avLst/>
          </a:prstGeom>
        </p:spPr>
        <p:txBody>
          <a:bodyPr anchor="t" rtlCol="false" tIns="0" lIns="0" bIns="0" rIns="0">
            <a:spAutoFit/>
          </a:bodyPr>
          <a:lstStyle/>
          <a:p>
            <a:pPr>
              <a:lnSpc>
                <a:spcPts val="5460"/>
              </a:lnSpc>
            </a:pPr>
            <a:r>
              <a:rPr lang="en-US" sz="4200" spc="105">
                <a:solidFill>
                  <a:srgbClr val="FFFFFF"/>
                </a:solidFill>
                <a:latin typeface="Aileron Regular"/>
              </a:rPr>
              <a:t>Read the culture summaries for: </a:t>
            </a:r>
          </a:p>
          <a:p>
            <a:pPr>
              <a:lnSpc>
                <a:spcPts val="5460"/>
              </a:lnSpc>
            </a:pPr>
            <a:r>
              <a:rPr lang="en-US" sz="4200" spc="105">
                <a:solidFill>
                  <a:srgbClr val="FFFFFF"/>
                </a:solidFill>
                <a:latin typeface="Aileron Regular Bold"/>
              </a:rPr>
              <a:t>San (FX10)</a:t>
            </a:r>
            <a:r>
              <a:rPr lang="en-US" sz="4200" spc="105">
                <a:solidFill>
                  <a:srgbClr val="FFFFFF"/>
                </a:solidFill>
                <a:latin typeface="Aileron Regular"/>
              </a:rPr>
              <a:t> and </a:t>
            </a:r>
            <a:r>
              <a:rPr lang="en-US" sz="4200" spc="105">
                <a:solidFill>
                  <a:srgbClr val="FFFFFF"/>
                </a:solidFill>
                <a:latin typeface="Aileron Regular Bold"/>
              </a:rPr>
              <a:t>Tikopia (OT11)</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737373"/>
          </a:solidFill>
        </p:spPr>
      </p:sp>
      <p:pic>
        <p:nvPicPr>
          <p:cNvPr name="Picture 3" id="3"/>
          <p:cNvPicPr>
            <a:picLocks noChangeAspect="true"/>
          </p:cNvPicPr>
          <p:nvPr/>
        </p:nvPicPr>
        <p:blipFill>
          <a:blip r:embed="rId2"/>
          <a:srcRect l="5582" t="0" r="5582" b="0"/>
          <a:stretch>
            <a:fillRect/>
          </a:stretch>
        </p:blipFill>
        <p:spPr>
          <a:xfrm flipH="false" flipV="false" rot="0">
            <a:off x="0" y="2375946"/>
            <a:ext cx="18288000" cy="7436947"/>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Tanaka (1980: 93)</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San (FX10) </a:t>
            </a:r>
            <a:r>
              <a:rPr lang="en-US" sz="3199">
                <a:solidFill>
                  <a:srgbClr val="FFFFFF"/>
                </a:solidFill>
                <a:latin typeface="Aileron Regular"/>
              </a:rPr>
              <a:t>appears in eHRAF World Cultures. Read the text to learn about how the San are an </a:t>
            </a:r>
            <a:r>
              <a:rPr lang="en-US" sz="3199">
                <a:solidFill>
                  <a:srgbClr val="EBC634"/>
                </a:solidFill>
                <a:latin typeface="Aileron Regular Bold"/>
              </a:rPr>
              <a:t>egalitarian society</a:t>
            </a:r>
            <a:r>
              <a:rPr lang="en-US" sz="3199">
                <a:solidFill>
                  <a:srgbClr val="FFFFFF"/>
                </a:solidFill>
                <a:latin typeface="Aileron Regular"/>
              </a:rPr>
              <a:t> with no concept of rank or status, and no social class structure.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737373"/>
          </a:solidFill>
        </p:spPr>
      </p:sp>
      <p:pic>
        <p:nvPicPr>
          <p:cNvPr name="Picture 3" id="3"/>
          <p:cNvPicPr>
            <a:picLocks noChangeAspect="true"/>
          </p:cNvPicPr>
          <p:nvPr/>
        </p:nvPicPr>
        <p:blipFill>
          <a:blip r:embed="rId2"/>
          <a:srcRect l="0" t="0" r="0" b="0"/>
          <a:stretch>
            <a:fillRect/>
          </a:stretch>
        </p:blipFill>
        <p:spPr>
          <a:xfrm flipH="false" flipV="false" rot="0">
            <a:off x="-543405" y="3097106"/>
            <a:ext cx="19040271" cy="5450278"/>
          </a:xfrm>
          <a:prstGeom prst="rect">
            <a:avLst/>
          </a:prstGeom>
        </p:spPr>
      </p:pic>
      <p:sp>
        <p:nvSpPr>
          <p:cNvPr name="TextBox 4" id="4"/>
          <p:cNvSpPr txBox="true"/>
          <p:nvPr/>
        </p:nvSpPr>
        <p:spPr>
          <a:xfrm rot="0">
            <a:off x="1028700" y="231066"/>
            <a:ext cx="16230600" cy="2189889"/>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Marshall (1976: 303)</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San (FX10) </a:t>
            </a:r>
            <a:r>
              <a:rPr lang="en-US" sz="3199">
                <a:solidFill>
                  <a:srgbClr val="FFFFFF"/>
                </a:solidFill>
                <a:latin typeface="Aileron Regular"/>
              </a:rPr>
              <a:t>appears in eHRAF World Cultures. Marshall describes how shell necklaces given to the San as parting gifts would later be taken apart and the shells were redistributed among the people. This story illustrates the principle of </a:t>
            </a:r>
            <a:r>
              <a:rPr lang="en-US" sz="3199">
                <a:solidFill>
                  <a:srgbClr val="EBC634"/>
                </a:solidFill>
                <a:latin typeface="Aileron Regular Bold"/>
              </a:rPr>
              <a:t>egalitarianism </a:t>
            </a:r>
            <a:r>
              <a:rPr lang="en-US" sz="3199">
                <a:solidFill>
                  <a:srgbClr val="FFFFFF"/>
                </a:solidFill>
                <a:latin typeface="Aileron Regular"/>
              </a:rPr>
              <a:t>among the San.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737373"/>
          </a:solidFill>
        </p:spPr>
      </p:sp>
      <p:pic>
        <p:nvPicPr>
          <p:cNvPr name="Picture 3" id="3"/>
          <p:cNvPicPr>
            <a:picLocks noChangeAspect="true"/>
          </p:cNvPicPr>
          <p:nvPr/>
        </p:nvPicPr>
        <p:blipFill>
          <a:blip r:embed="rId2"/>
          <a:srcRect l="0" t="0" r="0" b="0"/>
          <a:stretch>
            <a:fillRect/>
          </a:stretch>
        </p:blipFill>
        <p:spPr>
          <a:xfrm flipH="false" flipV="false" rot="0">
            <a:off x="-623307" y="2728495"/>
            <a:ext cx="18911307" cy="5507918"/>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Firth (1970: 212) </a:t>
            </a:r>
            <a:r>
              <a:rPr lang="en-US" sz="3199">
                <a:solidFill>
                  <a:srgbClr val="FFFFFF"/>
                </a:solidFill>
                <a:latin typeface="Aileron Regular"/>
              </a:rPr>
              <a:t>on </a:t>
            </a:r>
            <a:r>
              <a:rPr lang="en-US" sz="3199">
                <a:solidFill>
                  <a:srgbClr val="EBC634"/>
                </a:solidFill>
                <a:latin typeface="Aileron Regular Bold"/>
              </a:rPr>
              <a:t>Tikopia (OT11) </a:t>
            </a:r>
            <a:r>
              <a:rPr lang="en-US" sz="3199">
                <a:solidFill>
                  <a:srgbClr val="FFFFFF"/>
                </a:solidFill>
                <a:latin typeface="Aileron Regular"/>
              </a:rPr>
              <a:t>appears in eHRAF World Cultures. Firth describes how the bowing of the head by commoners as a sign of respect for chiefs is</a:t>
            </a:r>
            <a:r>
              <a:rPr lang="en-US" sz="3199">
                <a:solidFill>
                  <a:srgbClr val="FFFFFF"/>
                </a:solidFill>
                <a:latin typeface="Aileron Regular"/>
              </a:rPr>
              <a:t> </a:t>
            </a:r>
            <a:r>
              <a:rPr lang="en-US" sz="3199">
                <a:solidFill>
                  <a:srgbClr val="FFFFFF"/>
                </a:solidFill>
                <a:latin typeface="Aileron Regular"/>
              </a:rPr>
              <a:t>sy</a:t>
            </a:r>
            <a:r>
              <a:rPr lang="en-US" sz="3199">
                <a:solidFill>
                  <a:srgbClr val="FFFFFF"/>
                </a:solidFill>
                <a:latin typeface="Aileron Regular"/>
              </a:rPr>
              <a:t>m</a:t>
            </a:r>
            <a:r>
              <a:rPr lang="en-US" sz="3199">
                <a:solidFill>
                  <a:srgbClr val="FFFFFF"/>
                </a:solidFill>
                <a:latin typeface="Aileron Regular"/>
              </a:rPr>
              <a:t>bol</a:t>
            </a:r>
            <a:r>
              <a:rPr lang="en-US" sz="3199">
                <a:solidFill>
                  <a:srgbClr val="FFFFFF"/>
                </a:solidFill>
                <a:latin typeface="Aileron Regular"/>
              </a:rPr>
              <a:t>ic of</a:t>
            </a:r>
            <a:r>
              <a:rPr lang="en-US" sz="3199">
                <a:solidFill>
                  <a:srgbClr val="FFFFFF"/>
                </a:solidFill>
                <a:latin typeface="Aileron Regular"/>
              </a:rPr>
              <a:t> Tikopia as </a:t>
            </a:r>
            <a:r>
              <a:rPr lang="en-US" sz="3199">
                <a:solidFill>
                  <a:srgbClr val="FFFFFF"/>
                </a:solidFill>
                <a:latin typeface="Aileron Regular"/>
              </a:rPr>
              <a:t>a</a:t>
            </a:r>
            <a:r>
              <a:rPr lang="en-US" sz="3199">
                <a:solidFill>
                  <a:srgbClr val="FFFFFF"/>
                </a:solidFill>
                <a:latin typeface="Aileron Regular"/>
              </a:rPr>
              <a:t> </a:t>
            </a:r>
            <a:r>
              <a:rPr lang="en-US" sz="3199">
                <a:solidFill>
                  <a:srgbClr val="EBC634"/>
                </a:solidFill>
                <a:latin typeface="Aileron Regular Bold"/>
              </a:rPr>
              <a:t>rank society</a:t>
            </a:r>
            <a:r>
              <a:rPr lang="en-US" sz="3199">
                <a:solidFill>
                  <a:srgbClr val="FFFFFF"/>
                </a:solidFill>
                <a:latin typeface="Aileron Regular"/>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737373"/>
          </a:solidFill>
        </p:spPr>
      </p:sp>
      <p:pic>
        <p:nvPicPr>
          <p:cNvPr name="Picture 3" id="3"/>
          <p:cNvPicPr>
            <a:picLocks noChangeAspect="true"/>
          </p:cNvPicPr>
          <p:nvPr/>
        </p:nvPicPr>
        <p:blipFill>
          <a:blip r:embed="rId2"/>
          <a:srcRect l="1740" t="0" r="1740" b="0"/>
          <a:stretch>
            <a:fillRect/>
          </a:stretch>
        </p:blipFill>
        <p:spPr>
          <a:xfrm flipH="false" flipV="false" rot="0">
            <a:off x="-170115" y="2423682"/>
            <a:ext cx="18458115" cy="7506126"/>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Firth (1939: 117)</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Tikopia (OT11) </a:t>
            </a:r>
            <a:r>
              <a:rPr lang="en-US" sz="3199">
                <a:solidFill>
                  <a:srgbClr val="FFFFFF"/>
                </a:solidFill>
                <a:latin typeface="Aileron Regular"/>
              </a:rPr>
              <a:t>appears in eHRAF World Cultures. Firth describes how canoes used by the Tikopia are differentiated between chiefs and commoners, which symbolizes a </a:t>
            </a:r>
            <a:r>
              <a:rPr lang="en-US" sz="3199">
                <a:solidFill>
                  <a:srgbClr val="EBC634"/>
                </a:solidFill>
                <a:latin typeface="Aileron Regular Bold"/>
              </a:rPr>
              <a:t>rank society</a:t>
            </a:r>
            <a:r>
              <a:rPr lang="en-US" sz="3199">
                <a:solidFill>
                  <a:srgbClr val="FFFFFF"/>
                </a:solidFill>
                <a:latin typeface="Aileron Regular"/>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blipFill>
          <a:blip r:embed="rId2"/>
          <a:srcRect l="0" t="31244" r="0" b="31244"/>
          <a:stretch>
            <a:fillRect/>
          </a:stretch>
        </a:blipFill>
      </p:bgPr>
    </p:bg>
    <p:spTree>
      <p:nvGrpSpPr>
        <p:cNvPr id="1" name=""/>
        <p:cNvGrpSpPr/>
        <p:nvPr/>
      </p:nvGrpSpPr>
      <p:grpSpPr>
        <a:xfrm>
          <a:off x="0" y="0"/>
          <a:ext cx="0" cy="0"/>
          <a:chOff x="0" y="0"/>
          <a:chExt cx="0" cy="0"/>
        </a:xfrm>
      </p:grpSpPr>
      <p:sp>
        <p:nvSpPr>
          <p:cNvPr name="TextBox 2" id="2"/>
          <p:cNvSpPr txBox="true"/>
          <p:nvPr/>
        </p:nvSpPr>
        <p:spPr>
          <a:xfrm rot="0">
            <a:off x="3769239" y="3935587"/>
            <a:ext cx="10959035" cy="2444401"/>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p>
        </p:txBody>
      </p:sp>
      <p:grpSp>
        <p:nvGrpSpPr>
          <p:cNvPr name="Group 3" id="3"/>
          <p:cNvGrpSpPr/>
          <p:nvPr/>
        </p:nvGrpSpPr>
        <p:grpSpPr>
          <a:xfrm rot="0">
            <a:off x="3189403" y="3331755"/>
            <a:ext cx="12118707" cy="3048055"/>
            <a:chOff x="0" y="0"/>
            <a:chExt cx="16158275" cy="4064073"/>
          </a:xfrm>
        </p:grpSpPr>
        <p:sp>
          <p:nvSpPr>
            <p:cNvPr name="AutoShape 4" id="4"/>
            <p:cNvSpPr/>
            <p:nvPr/>
          </p:nvSpPr>
          <p:spPr>
            <a:xfrm rot="0">
              <a:off x="0" y="0"/>
              <a:ext cx="16158275" cy="4064073"/>
            </a:xfrm>
            <a:prstGeom prst="rect">
              <a:avLst/>
            </a:prstGeom>
            <a:solidFill>
              <a:srgbClr val="737373"/>
            </a:solidFill>
          </p:spPr>
        </p:sp>
        <p:sp>
          <p:nvSpPr>
            <p:cNvPr name="TextBox 5" id="5"/>
            <p:cNvSpPr txBox="true"/>
            <p:nvPr/>
          </p:nvSpPr>
          <p:spPr>
            <a:xfrm rot="0">
              <a:off x="773114" y="951791"/>
              <a:ext cx="14612047" cy="2189065"/>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a:t>
              </a:r>
            </a:p>
            <a:p>
              <a:pPr algn="ctr">
                <a:lnSpc>
                  <a:spcPts val="6383"/>
                </a:lnSpc>
              </a:pPr>
              <a:r>
                <a:rPr lang="en-US" sz="5600" spc="100">
                  <a:solidFill>
                    <a:srgbClr val="FFFFFF"/>
                  </a:solidFill>
                  <a:latin typeface="Aileron Regular Bold"/>
                </a:rPr>
                <a:t>ACTIVITY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714" t="9609" r="3156" b="0"/>
          <a:stretch>
            <a:fillRect/>
          </a:stretch>
        </p:blipFill>
        <p:spPr>
          <a:xfrm flipH="false" flipV="false" rot="0">
            <a:off x="0" y="0"/>
            <a:ext cx="8478969" cy="10287000"/>
          </a:xfrm>
          <a:prstGeom prst="rect">
            <a:avLst/>
          </a:prstGeom>
        </p:spPr>
      </p:pic>
      <p:sp>
        <p:nvSpPr>
          <p:cNvPr name="TextBox 3" id="3"/>
          <p:cNvSpPr txBox="true"/>
          <p:nvPr/>
        </p:nvSpPr>
        <p:spPr>
          <a:xfrm rot="0">
            <a:off x="9144000" y="1963359"/>
            <a:ext cx="8736056" cy="7620413"/>
          </a:xfrm>
          <a:prstGeom prst="rect">
            <a:avLst/>
          </a:prstGeom>
        </p:spPr>
        <p:txBody>
          <a:bodyPr anchor="t" rtlCol="false" tIns="0" lIns="0" bIns="0" rIns="0">
            <a:spAutoFit/>
          </a:bodyPr>
          <a:lstStyle/>
          <a:p>
            <a:pPr>
              <a:lnSpc>
                <a:spcPts val="5039"/>
              </a:lnSpc>
            </a:pPr>
            <a:r>
              <a:rPr lang="en-US" sz="3600" spc="144">
                <a:solidFill>
                  <a:srgbClr val="737373"/>
                </a:solidFill>
                <a:latin typeface="Aileron Regular"/>
              </a:rPr>
              <a:t>Use eHRAF to find ethnographies describing another </a:t>
            </a:r>
            <a:r>
              <a:rPr lang="en-US" sz="3600" spc="144">
                <a:solidFill>
                  <a:srgbClr val="737373"/>
                </a:solidFill>
                <a:latin typeface="Aileron Regular Bold"/>
              </a:rPr>
              <a:t>egalitarian society </a:t>
            </a:r>
            <a:r>
              <a:rPr lang="en-US" sz="3600" spc="144">
                <a:solidFill>
                  <a:srgbClr val="737373"/>
                </a:solidFill>
                <a:latin typeface="Aileron Regular"/>
              </a:rPr>
              <a:t>and another </a:t>
            </a:r>
            <a:r>
              <a:rPr lang="en-US" sz="3600" spc="144">
                <a:solidFill>
                  <a:srgbClr val="737373"/>
                </a:solidFill>
                <a:latin typeface="Aileron Regular Bold"/>
              </a:rPr>
              <a:t>rank society</a:t>
            </a:r>
            <a:r>
              <a:rPr lang="en-US" sz="3600" spc="144">
                <a:solidFill>
                  <a:srgbClr val="737373"/>
                </a:solidFill>
                <a:latin typeface="Aileron Regular"/>
              </a:rPr>
              <a:t>.</a:t>
            </a:r>
          </a:p>
          <a:p>
            <a:pPr>
              <a:lnSpc>
                <a:spcPts val="5039"/>
              </a:lnSpc>
            </a:pPr>
          </a:p>
          <a:p>
            <a:pPr>
              <a:lnSpc>
                <a:spcPts val="5039"/>
              </a:lnSpc>
            </a:pPr>
            <a:r>
              <a:rPr lang="en-US" sz="3599" spc="143">
                <a:solidFill>
                  <a:srgbClr val="737373"/>
                </a:solidFill>
                <a:latin typeface="Aileron Regular"/>
              </a:rPr>
              <a:t>Refers to the societies listed in </a:t>
            </a:r>
            <a:r>
              <a:rPr lang="en-US" sz="3599" spc="143">
                <a:solidFill>
                  <a:srgbClr val="737373"/>
                </a:solidFill>
                <a:latin typeface="Aileron Regular Bold"/>
              </a:rPr>
              <a:t>slides 11 and 12</a:t>
            </a:r>
            <a:r>
              <a:rPr lang="en-US" sz="3599" spc="143">
                <a:solidFill>
                  <a:srgbClr val="737373"/>
                </a:solidFill>
                <a:latin typeface="Aileron Regular"/>
              </a:rPr>
              <a:t> for suggestions.</a:t>
            </a:r>
          </a:p>
          <a:p>
            <a:pPr>
              <a:lnSpc>
                <a:spcPts val="5039"/>
              </a:lnSpc>
            </a:pPr>
          </a:p>
          <a:p>
            <a:pPr>
              <a:lnSpc>
                <a:spcPts val="5040"/>
              </a:lnSpc>
            </a:pPr>
            <a:r>
              <a:rPr lang="en-US" sz="3599" spc="143">
                <a:solidFill>
                  <a:srgbClr val="737373"/>
                </a:solidFill>
                <a:latin typeface="Aileron Regular"/>
              </a:rPr>
              <a:t>Read the </a:t>
            </a:r>
            <a:r>
              <a:rPr lang="en-US" sz="3599" spc="143">
                <a:solidFill>
                  <a:srgbClr val="737373"/>
                </a:solidFill>
                <a:latin typeface="Aileron Regular Bold"/>
              </a:rPr>
              <a:t>Culture Summaries</a:t>
            </a:r>
            <a:r>
              <a:rPr lang="en-US" sz="3599" spc="143">
                <a:solidFill>
                  <a:srgbClr val="737373"/>
                </a:solidFill>
                <a:latin typeface="Aileron Regular"/>
              </a:rPr>
              <a:t> for the societies you select.</a:t>
            </a:r>
          </a:p>
          <a:p>
            <a:pPr>
              <a:lnSpc>
                <a:spcPts val="5040"/>
              </a:lnSpc>
            </a:pPr>
          </a:p>
          <a:p>
            <a:pPr>
              <a:lnSpc>
                <a:spcPts val="5040"/>
              </a:lnSpc>
            </a:pPr>
            <a:r>
              <a:rPr lang="en-US" sz="3600" spc="144">
                <a:solidFill>
                  <a:srgbClr val="737373"/>
                </a:solidFill>
                <a:latin typeface="Aileron Regular"/>
              </a:rPr>
              <a:t>Find relevant passages which describe </a:t>
            </a:r>
            <a:r>
              <a:rPr lang="en-US" sz="3600" spc="144">
                <a:solidFill>
                  <a:srgbClr val="737373"/>
                </a:solidFill>
                <a:latin typeface="Aileron Regular Bold"/>
              </a:rPr>
              <a:t>social stratification</a:t>
            </a:r>
            <a:r>
              <a:rPr lang="en-US" sz="3600" spc="144">
                <a:solidFill>
                  <a:srgbClr val="737373"/>
                </a:solidFill>
                <a:latin typeface="Aileron Regular"/>
              </a:rPr>
              <a:t>.</a:t>
            </a:r>
          </a:p>
        </p:txBody>
      </p:sp>
      <p:sp>
        <p:nvSpPr>
          <p:cNvPr name="TextBox 4" id="4"/>
          <p:cNvSpPr txBox="true"/>
          <p:nvPr/>
        </p:nvSpPr>
        <p:spPr>
          <a:xfrm rot="0">
            <a:off x="9945006" y="523875"/>
            <a:ext cx="7730396" cy="1000125"/>
          </a:xfrm>
          <a:prstGeom prst="rect">
            <a:avLst/>
          </a:prstGeom>
        </p:spPr>
        <p:txBody>
          <a:bodyPr anchor="t" rtlCol="false" tIns="0" lIns="0" bIns="0" rIns="0">
            <a:spAutoFit/>
          </a:bodyPr>
          <a:lstStyle/>
          <a:p>
            <a:pPr algn="r">
              <a:lnSpc>
                <a:spcPts val="7800"/>
              </a:lnSpc>
            </a:pPr>
            <a:r>
              <a:rPr lang="en-US" sz="6500" spc="130">
                <a:solidFill>
                  <a:srgbClr val="737373"/>
                </a:solidFill>
                <a:latin typeface="Aileron Heavy Bold"/>
              </a:rPr>
              <a:t>eHRAF Research</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350" t="0" r="31965" b="0"/>
          <a:stretch>
            <a:fillRect/>
          </a:stretch>
        </p:blipFill>
        <p:spPr>
          <a:xfrm flipH="false" flipV="false" rot="0">
            <a:off x="0" y="0"/>
            <a:ext cx="8743922" cy="10287000"/>
          </a:xfrm>
          <a:prstGeom prst="rect">
            <a:avLst/>
          </a:prstGeom>
        </p:spPr>
      </p:pic>
      <p:sp>
        <p:nvSpPr>
          <p:cNvPr name="TextBox 3" id="3"/>
          <p:cNvSpPr txBox="true"/>
          <p:nvPr/>
        </p:nvSpPr>
        <p:spPr>
          <a:xfrm rot="0">
            <a:off x="9376092" y="2035348"/>
            <a:ext cx="8553648" cy="1265004"/>
          </a:xfrm>
          <a:prstGeom prst="rect">
            <a:avLst/>
          </a:prstGeom>
        </p:spPr>
        <p:txBody>
          <a:bodyPr anchor="t" rtlCol="false" tIns="0" lIns="0" bIns="0" rIns="0">
            <a:spAutoFit/>
          </a:bodyPr>
          <a:lstStyle/>
          <a:p>
            <a:pPr>
              <a:lnSpc>
                <a:spcPts val="5039"/>
              </a:lnSpc>
            </a:pPr>
            <a:r>
              <a:rPr lang="en-US" sz="3600" spc="36">
                <a:solidFill>
                  <a:srgbClr val="737373"/>
                </a:solidFill>
                <a:latin typeface="Aileron Regular"/>
              </a:rPr>
              <a:t>Write a short paper (2-4 pages) in which you discuss your findings.</a:t>
            </a:r>
          </a:p>
        </p:txBody>
      </p:sp>
      <p:sp>
        <p:nvSpPr>
          <p:cNvPr name="TextBox 4" id="4"/>
          <p:cNvSpPr txBox="true"/>
          <p:nvPr/>
        </p:nvSpPr>
        <p:spPr>
          <a:xfrm rot="0">
            <a:off x="9740093" y="561975"/>
            <a:ext cx="7825646" cy="923925"/>
          </a:xfrm>
          <a:prstGeom prst="rect">
            <a:avLst/>
          </a:prstGeom>
        </p:spPr>
        <p:txBody>
          <a:bodyPr anchor="t" rtlCol="false" tIns="0" lIns="0" bIns="0" rIns="0">
            <a:spAutoFit/>
          </a:bodyPr>
          <a:lstStyle/>
          <a:p>
            <a:pPr algn="r">
              <a:lnSpc>
                <a:spcPts val="7200"/>
              </a:lnSpc>
            </a:pPr>
            <a:r>
              <a:rPr lang="en-US" sz="6000" spc="120">
                <a:solidFill>
                  <a:srgbClr val="737373"/>
                </a:solidFill>
                <a:latin typeface="Aileron Heavy Bold"/>
              </a:rPr>
              <a:t>Essay Assignment</a:t>
            </a:r>
          </a:p>
        </p:txBody>
      </p:sp>
      <p:sp>
        <p:nvSpPr>
          <p:cNvPr name="TextBox 5" id="5"/>
          <p:cNvSpPr txBox="true"/>
          <p:nvPr/>
        </p:nvSpPr>
        <p:spPr>
          <a:xfrm rot="0">
            <a:off x="9144000" y="3765070"/>
            <a:ext cx="8785740" cy="5811733"/>
          </a:xfrm>
          <a:prstGeom prst="rect">
            <a:avLst/>
          </a:prstGeom>
        </p:spPr>
        <p:txBody>
          <a:bodyPr anchor="t" rtlCol="false" tIns="0" lIns="0" bIns="0" rIns="0">
            <a:spAutoFit/>
          </a:bodyPr>
          <a:lstStyle/>
          <a:p>
            <a:pPr marL="777240" indent="-388620" lvl="1">
              <a:lnSpc>
                <a:spcPts val="5759"/>
              </a:lnSpc>
              <a:buFont typeface="Arial"/>
              <a:buChar char="•"/>
            </a:pPr>
            <a:r>
              <a:rPr lang="en-US" sz="3600" spc="36">
                <a:solidFill>
                  <a:srgbClr val="737373"/>
                </a:solidFill>
                <a:latin typeface="Aileron Regular"/>
              </a:rPr>
              <a:t>What do people in the egalitarian society do to maintain social equality?</a:t>
            </a:r>
          </a:p>
          <a:p>
            <a:pPr marL="777240" indent="-388620" lvl="1">
              <a:lnSpc>
                <a:spcPts val="5759"/>
              </a:lnSpc>
              <a:buFont typeface="Arial"/>
              <a:buChar char="•"/>
            </a:pPr>
            <a:r>
              <a:rPr lang="en-US" sz="3599">
                <a:solidFill>
                  <a:srgbClr val="737373"/>
                </a:solidFill>
                <a:latin typeface="Aileron Regular"/>
              </a:rPr>
              <a:t>What do people in the rank society do which indicates a social hierarchy</a:t>
            </a:r>
            <a:r>
              <a:rPr lang="en-US" sz="3600" spc="36">
                <a:solidFill>
                  <a:srgbClr val="737373"/>
                </a:solidFill>
                <a:latin typeface="Aileron Regular"/>
              </a:rPr>
              <a:t>?</a:t>
            </a:r>
          </a:p>
          <a:p>
            <a:pPr marL="777240" indent="-388620" lvl="1">
              <a:lnSpc>
                <a:spcPts val="5759"/>
              </a:lnSpc>
              <a:buFont typeface="Arial"/>
              <a:buChar char="•"/>
            </a:pPr>
            <a:r>
              <a:rPr lang="en-US" sz="3599">
                <a:solidFill>
                  <a:srgbClr val="737373"/>
                </a:solidFill>
                <a:latin typeface="Aileron Regular"/>
              </a:rPr>
              <a:t>How do these societies compare to your own society? Does your society have social inequality, economic inequality, or both?</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10800000">
            <a:off x="3044204" y="0"/>
            <a:ext cx="15243796" cy="10287000"/>
          </a:xfrm>
          <a:prstGeom prst="rect">
            <a:avLst/>
          </a:prstGeom>
          <a:solidFill>
            <a:srgbClr val="737373"/>
          </a:solidFill>
        </p:spPr>
      </p:sp>
      <p:sp>
        <p:nvSpPr>
          <p:cNvPr name="TextBox 3" id="3"/>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737373"/>
                </a:solidFill>
                <a:latin typeface="Aileron Heavy Bold"/>
              </a:rPr>
              <a:t>References</a:t>
            </a:r>
          </a:p>
        </p:txBody>
      </p:sp>
      <p:sp>
        <p:nvSpPr>
          <p:cNvPr name="TextBox 4" id="4"/>
          <p:cNvSpPr txBox="true"/>
          <p:nvPr/>
        </p:nvSpPr>
        <p:spPr>
          <a:xfrm rot="0">
            <a:off x="4113476" y="3297132"/>
            <a:ext cx="13105252" cy="917575"/>
          </a:xfrm>
          <a:prstGeom prst="rect">
            <a:avLst/>
          </a:prstGeom>
        </p:spPr>
        <p:txBody>
          <a:bodyPr anchor="t" rtlCol="false" tIns="0" lIns="0" bIns="0" rIns="0">
            <a:spAutoFit/>
          </a:bodyPr>
          <a:lstStyle/>
          <a:p>
            <a:pPr>
              <a:lnSpc>
                <a:spcPts val="3639"/>
              </a:lnSpc>
            </a:pPr>
            <a:r>
              <a:rPr lang="en-US" sz="2800" spc="28">
                <a:solidFill>
                  <a:srgbClr val="FFFFFF"/>
                </a:solidFill>
                <a:latin typeface="Aileron Regular"/>
              </a:rPr>
              <a:t>3. Firth, Raymond. 1970. Rank and Religion in Tikopi</a:t>
            </a:r>
            <a:r>
              <a:rPr lang="en-US" sz="2800" spc="28">
                <a:solidFill>
                  <a:srgbClr val="FFFFFF"/>
                </a:solidFill>
                <a:latin typeface="Aileron Regular"/>
              </a:rPr>
              <a:t>a</a:t>
            </a:r>
            <a:r>
              <a:rPr lang="en-US" sz="2800" spc="28">
                <a:solidFill>
                  <a:srgbClr val="FFFFFF"/>
                </a:solidFill>
                <a:latin typeface="Aileron Regular"/>
              </a:rPr>
              <a:t>:</a:t>
            </a:r>
            <a:r>
              <a:rPr lang="en-US" sz="2800" spc="28">
                <a:solidFill>
                  <a:srgbClr val="FFFFFF"/>
                </a:solidFill>
                <a:latin typeface="Aileron Regular"/>
              </a:rPr>
              <a:t> A</a:t>
            </a:r>
            <a:r>
              <a:rPr lang="en-US" sz="2800" spc="28">
                <a:solidFill>
                  <a:srgbClr val="FFFFFF"/>
                </a:solidFill>
                <a:latin typeface="Aileron Regular"/>
              </a:rPr>
              <a:t> S</a:t>
            </a:r>
            <a:r>
              <a:rPr lang="en-US" sz="2800" spc="28">
                <a:solidFill>
                  <a:srgbClr val="FFFFFF"/>
                </a:solidFill>
                <a:latin typeface="Aileron Regular"/>
              </a:rPr>
              <a:t>t</a:t>
            </a:r>
            <a:r>
              <a:rPr lang="en-US" sz="2800" spc="28">
                <a:solidFill>
                  <a:srgbClr val="FFFFFF"/>
                </a:solidFill>
                <a:latin typeface="Aileron Regular"/>
              </a:rPr>
              <a:t>ud</a:t>
            </a:r>
            <a:r>
              <a:rPr lang="en-US" sz="2800" spc="28">
                <a:solidFill>
                  <a:srgbClr val="FFFFFF"/>
                </a:solidFill>
                <a:latin typeface="Aileron Regular"/>
              </a:rPr>
              <a:t>y </a:t>
            </a:r>
            <a:r>
              <a:rPr lang="en-US" sz="2800" spc="28">
                <a:solidFill>
                  <a:srgbClr val="FFFFFF"/>
                </a:solidFill>
                <a:latin typeface="Aileron Regular"/>
              </a:rPr>
              <a:t>i</a:t>
            </a:r>
            <a:r>
              <a:rPr lang="en-US" sz="2800" spc="28">
                <a:solidFill>
                  <a:srgbClr val="FFFFFF"/>
                </a:solidFill>
                <a:latin typeface="Aileron Regular"/>
              </a:rPr>
              <a:t>n </a:t>
            </a:r>
            <a:r>
              <a:rPr lang="en-US" sz="2800" spc="28">
                <a:solidFill>
                  <a:srgbClr val="FFFFFF"/>
                </a:solidFill>
                <a:latin typeface="Aileron Regular"/>
              </a:rPr>
              <a:t>Pagan</a:t>
            </a:r>
            <a:r>
              <a:rPr lang="en-US" sz="2748" spc="27">
                <a:solidFill>
                  <a:srgbClr val="FFFFFF"/>
                </a:solidFill>
                <a:latin typeface="Aileron Regular"/>
              </a:rPr>
              <a:t>i</a:t>
            </a:r>
            <a:r>
              <a:rPr lang="en-US" sz="2748" spc="27">
                <a:solidFill>
                  <a:srgbClr val="FFFFFF"/>
                </a:solidFill>
                <a:latin typeface="Aileron Regular"/>
              </a:rPr>
              <a:t>sm an</a:t>
            </a:r>
            <a:r>
              <a:rPr lang="en-US" sz="2748" spc="27">
                <a:solidFill>
                  <a:srgbClr val="FFFFFF"/>
                </a:solidFill>
                <a:latin typeface="Aileron Regular"/>
              </a:rPr>
              <a:t>d </a:t>
            </a:r>
            <a:r>
              <a:rPr lang="en-US" sz="2748" spc="27">
                <a:solidFill>
                  <a:srgbClr val="FFFFFF"/>
                </a:solidFill>
                <a:latin typeface="Aileron Regular"/>
              </a:rPr>
              <a:t>Conv</a:t>
            </a:r>
            <a:r>
              <a:rPr lang="en-US" sz="2748" spc="27">
                <a:solidFill>
                  <a:srgbClr val="FFFFFF"/>
                </a:solidFill>
                <a:latin typeface="Aileron Regular"/>
              </a:rPr>
              <a:t>ersi</a:t>
            </a:r>
            <a:r>
              <a:rPr lang="en-US" sz="2748" spc="27">
                <a:solidFill>
                  <a:srgbClr val="FFFFFF"/>
                </a:solidFill>
                <a:latin typeface="Aileron Regular"/>
              </a:rPr>
              <a:t>on to Christianity. Boston, Mass.: Beacon Press</a:t>
            </a:r>
          </a:p>
        </p:txBody>
      </p:sp>
      <p:sp>
        <p:nvSpPr>
          <p:cNvPr name="TextBox 5" id="5"/>
          <p:cNvSpPr txBox="true"/>
          <p:nvPr/>
        </p:nvSpPr>
        <p:spPr>
          <a:xfrm rot="0">
            <a:off x="4113476" y="1928918"/>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Firth, Raymond. 1939. Primitiv</a:t>
            </a:r>
            <a:r>
              <a:rPr lang="en-US" sz="2799" spc="27">
                <a:solidFill>
                  <a:srgbClr val="FFFFFF"/>
                </a:solidFill>
                <a:latin typeface="Aileron Regular"/>
              </a:rPr>
              <a:t>e Po</a:t>
            </a:r>
            <a:r>
              <a:rPr lang="en-US" sz="2799" spc="27">
                <a:solidFill>
                  <a:srgbClr val="FFFFFF"/>
                </a:solidFill>
                <a:latin typeface="Aileron Regular"/>
              </a:rPr>
              <a:t>lyn</a:t>
            </a:r>
            <a:r>
              <a:rPr lang="en-US" sz="2799" spc="27">
                <a:solidFill>
                  <a:srgbClr val="FFFFFF"/>
                </a:solidFill>
                <a:latin typeface="Aileron Regular"/>
              </a:rPr>
              <a:t>es</a:t>
            </a:r>
            <a:r>
              <a:rPr lang="en-US" sz="2799" spc="27">
                <a:solidFill>
                  <a:srgbClr val="FFFFFF"/>
                </a:solidFill>
                <a:latin typeface="Aileron Regular"/>
              </a:rPr>
              <a:t>i</a:t>
            </a:r>
            <a:r>
              <a:rPr lang="en-US" sz="2799" spc="27">
                <a:solidFill>
                  <a:srgbClr val="FFFFFF"/>
                </a:solidFill>
                <a:latin typeface="Aileron Regular"/>
              </a:rPr>
              <a:t>an E</a:t>
            </a:r>
            <a:r>
              <a:rPr lang="en-US" sz="2799" spc="27">
                <a:solidFill>
                  <a:srgbClr val="FFFFFF"/>
                </a:solidFill>
                <a:latin typeface="Aileron Regular"/>
              </a:rPr>
              <a:t>cono</a:t>
            </a:r>
            <a:r>
              <a:rPr lang="en-US" sz="2799" spc="27">
                <a:solidFill>
                  <a:srgbClr val="FFFFFF"/>
                </a:solidFill>
                <a:latin typeface="Aileron Regular"/>
              </a:rPr>
              <a:t>m</a:t>
            </a:r>
            <a:r>
              <a:rPr lang="en-US" sz="2799" spc="27">
                <a:solidFill>
                  <a:srgbClr val="FFFFFF"/>
                </a:solidFill>
                <a:latin typeface="Aileron Regular"/>
              </a:rPr>
              <a:t>y. London, Engla</a:t>
            </a:r>
            <a:r>
              <a:rPr lang="en-US" sz="2799" spc="27">
                <a:solidFill>
                  <a:srgbClr val="FFFFFF"/>
                </a:solidFill>
                <a:latin typeface="Aileron Regular"/>
              </a:rPr>
              <a:t>n</a:t>
            </a:r>
            <a:r>
              <a:rPr lang="en-US" sz="2799" spc="27">
                <a:solidFill>
                  <a:srgbClr val="FFFFFF"/>
                </a:solidFill>
                <a:latin typeface="Aileron Regular"/>
              </a:rPr>
              <a:t>d</a:t>
            </a:r>
            <a:r>
              <a:rPr lang="en-US" sz="2799" spc="27">
                <a:solidFill>
                  <a:srgbClr val="FFFFFF"/>
                </a:solidFill>
                <a:latin typeface="Aileron Regular"/>
              </a:rPr>
              <a:t>: </a:t>
            </a:r>
            <a:r>
              <a:rPr lang="en-US" sz="2799" spc="27">
                <a:solidFill>
                  <a:srgbClr val="FFFFFF"/>
                </a:solidFill>
                <a:latin typeface="Aileron Regular"/>
              </a:rPr>
              <a:t>Ge</a:t>
            </a:r>
            <a:r>
              <a:rPr lang="en-US" sz="2799" spc="27">
                <a:solidFill>
                  <a:srgbClr val="FFFFFF"/>
                </a:solidFill>
                <a:latin typeface="Aileron Regular"/>
              </a:rPr>
              <a:t>or</a:t>
            </a:r>
            <a:r>
              <a:rPr lang="en-US" sz="2799" spc="27">
                <a:solidFill>
                  <a:srgbClr val="FFFFFF"/>
                </a:solidFill>
                <a:latin typeface="Aileron Regular"/>
              </a:rPr>
              <a:t>ge</a:t>
            </a:r>
            <a:r>
              <a:rPr lang="en-US" sz="2799" spc="27">
                <a:solidFill>
                  <a:srgbClr val="FFFFFF"/>
                </a:solidFill>
                <a:latin typeface="Aileron Regular"/>
              </a:rPr>
              <a:t> </a:t>
            </a:r>
            <a:r>
              <a:rPr lang="en-US" sz="2799" spc="27">
                <a:solidFill>
                  <a:srgbClr val="FFFFFF"/>
                </a:solidFill>
                <a:latin typeface="Aileron Regular"/>
              </a:rPr>
              <a:t>Rou</a:t>
            </a:r>
            <a:r>
              <a:rPr lang="en-US" sz="2799" spc="27">
                <a:solidFill>
                  <a:srgbClr val="FFFFFF"/>
                </a:solidFill>
                <a:latin typeface="Aileron Regular"/>
              </a:rPr>
              <a:t>t</a:t>
            </a:r>
            <a:r>
              <a:rPr lang="en-US" sz="2799" spc="27">
                <a:solidFill>
                  <a:srgbClr val="FFFFFF"/>
                </a:solidFill>
                <a:latin typeface="Aileron Regular"/>
              </a:rPr>
              <a:t>l</a:t>
            </a:r>
            <a:r>
              <a:rPr lang="en-US" sz="2799" spc="27">
                <a:solidFill>
                  <a:srgbClr val="FFFFFF"/>
                </a:solidFill>
                <a:latin typeface="Aileron Regular"/>
              </a:rPr>
              <a:t>e</a:t>
            </a:r>
            <a:r>
              <a:rPr lang="en-US" sz="2799" spc="27">
                <a:solidFill>
                  <a:srgbClr val="FFFFFF"/>
                </a:solidFill>
                <a:latin typeface="Aileron Regular"/>
              </a:rPr>
              <a:t>dge &amp;</a:t>
            </a:r>
            <a:r>
              <a:rPr lang="en-US" sz="2799" spc="27">
                <a:solidFill>
                  <a:srgbClr val="FFFFFF"/>
                </a:solidFill>
                <a:latin typeface="Aileron Regular"/>
              </a:rPr>
              <a:t> </a:t>
            </a:r>
            <a:r>
              <a:rPr lang="en-US" sz="2799" spc="27">
                <a:solidFill>
                  <a:srgbClr val="FFFFFF"/>
                </a:solidFill>
                <a:latin typeface="Aileron Regular"/>
              </a:rPr>
              <a:t>So</a:t>
            </a:r>
            <a:r>
              <a:rPr lang="en-US" sz="2799" spc="27">
                <a:solidFill>
                  <a:srgbClr val="FFFFFF"/>
                </a:solidFill>
                <a:latin typeface="Aileron Regular"/>
              </a:rPr>
              <a:t>n</a:t>
            </a:r>
            <a:r>
              <a:rPr lang="en-US" sz="2799" spc="27">
                <a:solidFill>
                  <a:srgbClr val="FFFFFF"/>
                </a:solidFill>
                <a:latin typeface="Aileron Regular"/>
              </a:rPr>
              <a:t>s,</a:t>
            </a:r>
            <a:r>
              <a:rPr lang="en-US" sz="2799" spc="27">
                <a:solidFill>
                  <a:srgbClr val="FFFFFF"/>
                </a:solidFill>
                <a:latin typeface="Aileron Regular"/>
              </a:rPr>
              <a:t> </a:t>
            </a:r>
            <a:r>
              <a:rPr lang="en-US" sz="2799" spc="27">
                <a:solidFill>
                  <a:srgbClr val="FFFFFF"/>
                </a:solidFill>
                <a:latin typeface="Aileron Regular"/>
              </a:rPr>
              <a:t>Ltd. </a:t>
            </a:r>
          </a:p>
        </p:txBody>
      </p:sp>
      <p:sp>
        <p:nvSpPr>
          <p:cNvPr name="TextBox 6" id="6"/>
          <p:cNvSpPr txBox="true"/>
          <p:nvPr/>
        </p:nvSpPr>
        <p:spPr>
          <a:xfrm rot="0">
            <a:off x="4113476" y="6043718"/>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Marshall, Lorna. 1976. The !Kung of Nyae Nyae. Cambridge, Massachusetts: Harvard University Press.</a:t>
            </a:r>
          </a:p>
        </p:txBody>
      </p:sp>
      <p:sp>
        <p:nvSpPr>
          <p:cNvPr name="TextBox 7" id="7"/>
          <p:cNvSpPr txBox="true"/>
          <p:nvPr/>
        </p:nvSpPr>
        <p:spPr>
          <a:xfrm rot="0">
            <a:off x="4113476" y="7411932"/>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Tanaka, JirŌ, and David W. Hughes. 1980. The San Hunter-Gatherers of the Kalahari: A Study in Ecolog</a:t>
            </a:r>
            <a:r>
              <a:rPr lang="en-US" sz="2800" spc="28">
                <a:solidFill>
                  <a:srgbClr val="FFFFFF"/>
                </a:solidFill>
                <a:latin typeface="Aileron Regular"/>
              </a:rPr>
              <a:t>ica</a:t>
            </a:r>
            <a:r>
              <a:rPr lang="en-US" sz="2800" spc="28">
                <a:solidFill>
                  <a:srgbClr val="FFFFFF"/>
                </a:solidFill>
                <a:latin typeface="Aileron Regular"/>
              </a:rPr>
              <a:t>l</a:t>
            </a:r>
            <a:r>
              <a:rPr lang="en-US" sz="2800" spc="28">
                <a:solidFill>
                  <a:srgbClr val="FFFFFF"/>
                </a:solidFill>
                <a:latin typeface="Aileron Regular"/>
              </a:rPr>
              <a:t> Anthropolog</a:t>
            </a:r>
            <a:r>
              <a:rPr lang="en-US" sz="2800" spc="28">
                <a:solidFill>
                  <a:srgbClr val="FFFFFF"/>
                </a:solidFill>
                <a:latin typeface="Aileron Regular"/>
              </a:rPr>
              <a:t>y. Tokyo: Un</a:t>
            </a:r>
            <a:r>
              <a:rPr lang="en-US" sz="2800" spc="28">
                <a:solidFill>
                  <a:srgbClr val="FFFFFF"/>
                </a:solidFill>
                <a:latin typeface="Aileron Regular"/>
              </a:rPr>
              <a:t>i</a:t>
            </a:r>
            <a:r>
              <a:rPr lang="en-US" sz="2800" spc="28">
                <a:solidFill>
                  <a:srgbClr val="FFFFFF"/>
                </a:solidFill>
                <a:latin typeface="Aileron Regular"/>
              </a:rPr>
              <a:t>ver</a:t>
            </a:r>
            <a:r>
              <a:rPr lang="en-US" sz="2800" spc="28">
                <a:solidFill>
                  <a:srgbClr val="FFFFFF"/>
                </a:solidFill>
                <a:latin typeface="Aileron Regular"/>
              </a:rPr>
              <a:t>s</a:t>
            </a:r>
            <a:r>
              <a:rPr lang="en-US" sz="2800" spc="28">
                <a:solidFill>
                  <a:srgbClr val="FFFFFF"/>
                </a:solidFill>
                <a:latin typeface="Aileron Regular"/>
              </a:rPr>
              <a:t>i</a:t>
            </a:r>
            <a:r>
              <a:rPr lang="en-US" sz="2800" spc="28">
                <a:solidFill>
                  <a:srgbClr val="FFFFFF"/>
                </a:solidFill>
                <a:latin typeface="Aileron Regular"/>
              </a:rPr>
              <a:t>t</a:t>
            </a:r>
            <a:r>
              <a:rPr lang="en-US" sz="2800" spc="28">
                <a:solidFill>
                  <a:srgbClr val="FFFFFF"/>
                </a:solidFill>
                <a:latin typeface="Aileron Regular"/>
              </a:rPr>
              <a:t>y of Tokyo Press.</a:t>
            </a:r>
          </a:p>
        </p:txBody>
      </p:sp>
      <p:sp>
        <p:nvSpPr>
          <p:cNvPr name="TextBox 8" id="8"/>
          <p:cNvSpPr txBox="true"/>
          <p:nvPr/>
        </p:nvSpPr>
        <p:spPr>
          <a:xfrm rot="0">
            <a:off x="4113476" y="8785225"/>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7. Weber, Max. 1946. From Max Weber: Essays in Sociology (Hans Girth and C. Wright Mills, trans. and eds.). New York, NY: Oxford University Press.</a:t>
            </a:r>
          </a:p>
        </p:txBody>
      </p:sp>
      <p:sp>
        <p:nvSpPr>
          <p:cNvPr name="TextBox 9" id="9"/>
          <p:cNvSpPr txBox="true"/>
          <p:nvPr/>
        </p:nvSpPr>
        <p:spPr>
          <a:xfrm rot="0">
            <a:off x="4113476" y="4670425"/>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Fried, Morton. 1967. The Evolution of Political Society: An Essay in Political Anthropology. New York, NY: Random House.</a:t>
            </a:r>
          </a:p>
        </p:txBody>
      </p:sp>
      <p:sp>
        <p:nvSpPr>
          <p:cNvPr name="TextBox 10" id="10"/>
          <p:cNvSpPr txBox="true"/>
          <p:nvPr/>
        </p:nvSpPr>
        <p:spPr>
          <a:xfrm rot="0">
            <a:off x="4113476" y="555625"/>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Ember, Carol R., and Melvin Ember. 2019. Cultural Anthropology, Fifteenth Edition. New York, NY: Pearson.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653392"/>
            <a:ext cx="9265601" cy="3126105"/>
          </a:xfrm>
          <a:prstGeom prst="rect">
            <a:avLst/>
          </a:prstGeom>
        </p:spPr>
        <p:txBody>
          <a:bodyPr anchor="t" rtlCol="false" tIns="0" lIns="0" bIns="0" rIns="0">
            <a:spAutoFit/>
          </a:bodyPr>
          <a:lstStyle/>
          <a:p>
            <a:pPr algn="ctr">
              <a:lnSpc>
                <a:spcPts val="12480"/>
              </a:lnSpc>
            </a:pPr>
            <a:r>
              <a:rPr lang="en-US" sz="9600">
                <a:solidFill>
                  <a:srgbClr val="737373"/>
                </a:solidFill>
                <a:latin typeface="Aileron Heavy Bold"/>
              </a:rPr>
              <a:t>Egalitarian vs. Rank Societies</a:t>
            </a:r>
          </a:p>
        </p:txBody>
      </p:sp>
      <p:sp>
        <p:nvSpPr>
          <p:cNvPr name="TextBox 4" id="4"/>
          <p:cNvSpPr txBox="true"/>
          <p:nvPr/>
        </p:nvSpPr>
        <p:spPr>
          <a:xfrm rot="0">
            <a:off x="4511199" y="6575721"/>
            <a:ext cx="9265601" cy="624840"/>
          </a:xfrm>
          <a:prstGeom prst="rect">
            <a:avLst/>
          </a:prstGeom>
        </p:spPr>
        <p:txBody>
          <a:bodyPr anchor="t" rtlCol="false" tIns="0" lIns="0" bIns="0" rIns="0">
            <a:spAutoFit/>
          </a:bodyPr>
          <a:lstStyle/>
          <a:p>
            <a:pPr algn="ctr">
              <a:lnSpc>
                <a:spcPts val="5040"/>
              </a:lnSpc>
            </a:pPr>
            <a:r>
              <a:rPr lang="en-US" sz="3600" spc="215">
                <a:solidFill>
                  <a:srgbClr val="737373"/>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737373"/>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737373"/>
                </a:solidFill>
                <a:latin typeface="Aileron Regular Bold"/>
              </a:rPr>
              <a:t>Human Relations Area Files</a:t>
            </a:r>
          </a:p>
          <a:p>
            <a:pPr algn="r">
              <a:lnSpc>
                <a:spcPts val="3080"/>
              </a:lnSpc>
            </a:pPr>
            <a:r>
              <a:rPr lang="en-US" sz="2800" spc="196">
                <a:solidFill>
                  <a:srgbClr val="737373"/>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737373"/>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737373"/>
                </a:solidFill>
                <a:latin typeface="Aileron Regular"/>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375815"/>
          </a:xfrm>
          <a:prstGeom prst="rect">
            <a:avLst/>
          </a:prstGeom>
          <a:solidFill>
            <a:srgbClr val="737373"/>
          </a:solidFill>
        </p:spPr>
      </p:sp>
      <p:pic>
        <p:nvPicPr>
          <p:cNvPr name="Picture 3" id="3"/>
          <p:cNvPicPr>
            <a:picLocks noChangeAspect="true"/>
          </p:cNvPicPr>
          <p:nvPr/>
        </p:nvPicPr>
        <p:blipFill>
          <a:blip r:embed="rId2"/>
          <a:srcRect l="0" t="16638" r="0" b="16638"/>
          <a:stretch>
            <a:fillRect/>
          </a:stretch>
        </p:blipFill>
        <p:spPr>
          <a:xfrm flipH="false" flipV="false" rot="0">
            <a:off x="0" y="2375815"/>
            <a:ext cx="18288000" cy="7911185"/>
          </a:xfrm>
          <a:prstGeom prst="rect">
            <a:avLst/>
          </a:prstGeom>
        </p:spPr>
      </p:pic>
      <p:sp>
        <p:nvSpPr>
          <p:cNvPr name="TextBox 4" id="4"/>
          <p:cNvSpPr txBox="true"/>
          <p:nvPr/>
        </p:nvSpPr>
        <p:spPr>
          <a:xfrm rot="0">
            <a:off x="1649118" y="952500"/>
            <a:ext cx="14989763" cy="1264920"/>
          </a:xfrm>
          <a:prstGeom prst="rect">
            <a:avLst/>
          </a:prstGeom>
        </p:spPr>
        <p:txBody>
          <a:bodyPr anchor="t" rtlCol="false" tIns="0" lIns="0" bIns="0" rIns="0">
            <a:spAutoFit/>
          </a:bodyPr>
          <a:lstStyle/>
          <a:p>
            <a:pPr>
              <a:lnSpc>
                <a:spcPts val="5040"/>
              </a:lnSpc>
            </a:pPr>
            <a:r>
              <a:rPr lang="en-US" sz="3600" spc="72">
                <a:solidFill>
                  <a:srgbClr val="FFFFFF"/>
                </a:solidFill>
                <a:latin typeface="Aileron Regular"/>
              </a:rPr>
              <a:t>According to Max Weber (1946), there are three dimensions of social inequality: </a:t>
            </a:r>
            <a:r>
              <a:rPr lang="en-US" sz="3600" spc="72">
                <a:solidFill>
                  <a:srgbClr val="FFFFFF"/>
                </a:solidFill>
                <a:latin typeface="Aileron Regular Bold"/>
              </a:rPr>
              <a:t>wealth</a:t>
            </a:r>
            <a:r>
              <a:rPr lang="en-US" sz="3600" spc="72">
                <a:solidFill>
                  <a:srgbClr val="FFFFFF"/>
                </a:solidFill>
                <a:latin typeface="Aileron Regular"/>
              </a:rPr>
              <a:t>, </a:t>
            </a:r>
            <a:r>
              <a:rPr lang="en-US" sz="3600" spc="72">
                <a:solidFill>
                  <a:srgbClr val="FFFFFF"/>
                </a:solidFill>
                <a:latin typeface="Aileron Regular Bold"/>
              </a:rPr>
              <a:t>power</a:t>
            </a:r>
            <a:r>
              <a:rPr lang="en-US" sz="3600" spc="72">
                <a:solidFill>
                  <a:srgbClr val="FFFFFF"/>
                </a:solidFill>
                <a:latin typeface="Aileron Regular"/>
              </a:rPr>
              <a:t>, and</a:t>
            </a:r>
            <a:r>
              <a:rPr lang="en-US" sz="3600" spc="72">
                <a:solidFill>
                  <a:srgbClr val="EBC634"/>
                </a:solidFill>
                <a:latin typeface="Aileron Regular"/>
              </a:rPr>
              <a:t> </a:t>
            </a:r>
            <a:r>
              <a:rPr lang="en-US" sz="3600" spc="72">
                <a:solidFill>
                  <a:srgbClr val="FFFFFF"/>
                </a:solidFill>
                <a:latin typeface="Aileron Regular Bold"/>
              </a:rPr>
              <a:t>prestige</a:t>
            </a:r>
            <a:r>
              <a:rPr lang="en-US" sz="3600" spc="72">
                <a:solidFill>
                  <a:srgbClr val="FFFFFF"/>
                </a:solidFill>
                <a:latin typeface="Aileron Regular"/>
              </a:rPr>
              <a:t>. </a:t>
            </a:r>
          </a:p>
        </p:txBody>
      </p:sp>
      <p:sp>
        <p:nvSpPr>
          <p:cNvPr name="TextBox 5" id="5"/>
          <p:cNvSpPr txBox="true"/>
          <p:nvPr/>
        </p:nvSpPr>
        <p:spPr>
          <a:xfrm rot="0">
            <a:off x="628430" y="200602"/>
            <a:ext cx="16230600" cy="680085"/>
          </a:xfrm>
          <a:prstGeom prst="rect">
            <a:avLst/>
          </a:prstGeom>
        </p:spPr>
        <p:txBody>
          <a:bodyPr anchor="t" rtlCol="false" tIns="0" lIns="0" bIns="0" rIns="0">
            <a:spAutoFit/>
          </a:bodyPr>
          <a:lstStyle/>
          <a:p>
            <a:pPr>
              <a:lnSpc>
                <a:spcPts val="5460"/>
              </a:lnSpc>
            </a:pPr>
            <a:r>
              <a:rPr lang="en-US" sz="4200" spc="84">
                <a:solidFill>
                  <a:srgbClr val="EBC634"/>
                </a:solidFill>
                <a:latin typeface="Aileron Regular Bold"/>
              </a:rPr>
              <a:t>DIMENSIONS OF SOCIAL INEQUALITY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3305" t="0" r="25750"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64649" y="3331565"/>
            <a:ext cx="9646830" cy="126111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The accumulation of material objects that have</a:t>
            </a:r>
          </a:p>
          <a:p>
            <a:pPr>
              <a:lnSpc>
                <a:spcPts val="5040"/>
              </a:lnSpc>
            </a:pPr>
            <a:r>
              <a:rPr lang="en-US" sz="3600" spc="179">
                <a:solidFill>
                  <a:srgbClr val="FFFFFF"/>
                </a:solidFill>
                <a:latin typeface="Aileron Regular"/>
              </a:rPr>
              <a:t>value in a society.</a:t>
            </a:r>
          </a:p>
        </p:txBody>
      </p:sp>
      <p:sp>
        <p:nvSpPr>
          <p:cNvPr name="TextBox 5" id="5"/>
          <p:cNvSpPr txBox="true"/>
          <p:nvPr/>
        </p:nvSpPr>
        <p:spPr>
          <a:xfrm rot="0">
            <a:off x="8134651" y="666330"/>
            <a:ext cx="9915507" cy="1152525"/>
          </a:xfrm>
          <a:prstGeom prst="rect">
            <a:avLst/>
          </a:prstGeom>
        </p:spPr>
        <p:txBody>
          <a:bodyPr anchor="t" rtlCol="false" tIns="0" lIns="0" bIns="0" rIns="0">
            <a:spAutoFit/>
          </a:bodyPr>
          <a:lstStyle/>
          <a:p>
            <a:pPr algn="r">
              <a:lnSpc>
                <a:spcPts val="9000"/>
              </a:lnSpc>
            </a:pPr>
            <a:r>
              <a:rPr lang="en-US" sz="7500" spc="150">
                <a:solidFill>
                  <a:srgbClr val="FFFFFF"/>
                </a:solidFill>
                <a:latin typeface="Aileron Heavy Bold"/>
              </a:rPr>
              <a:t>Social Inequality</a:t>
            </a:r>
          </a:p>
        </p:txBody>
      </p:sp>
      <p:sp>
        <p:nvSpPr>
          <p:cNvPr name="TextBox 6" id="6"/>
          <p:cNvSpPr txBox="true"/>
          <p:nvPr/>
        </p:nvSpPr>
        <p:spPr>
          <a:xfrm rot="0">
            <a:off x="8164649" y="2544246"/>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WEALTH</a:t>
            </a:r>
          </a:p>
        </p:txBody>
      </p:sp>
      <p:sp>
        <p:nvSpPr>
          <p:cNvPr name="TextBox 7" id="7"/>
          <p:cNvSpPr txBox="true"/>
          <p:nvPr/>
        </p:nvSpPr>
        <p:spPr>
          <a:xfrm rot="0">
            <a:off x="8134651" y="6054811"/>
            <a:ext cx="9646830" cy="126111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The ability to achieve one’s goals and objectives even against the will of others.</a:t>
            </a:r>
          </a:p>
        </p:txBody>
      </p:sp>
      <p:sp>
        <p:nvSpPr>
          <p:cNvPr name="TextBox 8" id="8"/>
          <p:cNvSpPr txBox="true"/>
          <p:nvPr/>
        </p:nvSpPr>
        <p:spPr>
          <a:xfrm rot="0">
            <a:off x="8164649" y="5273429"/>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POWER</a:t>
            </a:r>
          </a:p>
        </p:txBody>
      </p:sp>
      <p:sp>
        <p:nvSpPr>
          <p:cNvPr name="TextBox 9" id="9"/>
          <p:cNvSpPr txBox="true"/>
          <p:nvPr/>
        </p:nvSpPr>
        <p:spPr>
          <a:xfrm rot="0">
            <a:off x="8164649" y="7867207"/>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PRESTIGE</a:t>
            </a:r>
          </a:p>
        </p:txBody>
      </p:sp>
      <p:sp>
        <p:nvSpPr>
          <p:cNvPr name="TextBox 10" id="10"/>
          <p:cNvSpPr txBox="true"/>
          <p:nvPr/>
        </p:nvSpPr>
        <p:spPr>
          <a:xfrm rot="0">
            <a:off x="8164649" y="8635365"/>
            <a:ext cx="9646830" cy="622935"/>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Social honor, or respect, within a society.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375815"/>
          </a:xfrm>
          <a:prstGeom prst="rect">
            <a:avLst/>
          </a:prstGeom>
          <a:solidFill>
            <a:srgbClr val="737373"/>
          </a:solidFill>
        </p:spPr>
      </p:sp>
      <p:pic>
        <p:nvPicPr>
          <p:cNvPr name="Picture 3" id="3"/>
          <p:cNvPicPr>
            <a:picLocks noChangeAspect="true"/>
          </p:cNvPicPr>
          <p:nvPr/>
        </p:nvPicPr>
        <p:blipFill>
          <a:blip r:embed="rId2"/>
          <a:srcRect l="2249" t="0" r="2249" b="0"/>
          <a:stretch>
            <a:fillRect/>
          </a:stretch>
        </p:blipFill>
        <p:spPr>
          <a:xfrm flipH="false" flipV="false" rot="0">
            <a:off x="0" y="2375815"/>
            <a:ext cx="18288000" cy="7911185"/>
          </a:xfrm>
          <a:prstGeom prst="rect">
            <a:avLst/>
          </a:prstGeom>
        </p:spPr>
      </p:pic>
      <p:sp>
        <p:nvSpPr>
          <p:cNvPr name="TextBox 4" id="4"/>
          <p:cNvSpPr txBox="true"/>
          <p:nvPr/>
        </p:nvSpPr>
        <p:spPr>
          <a:xfrm rot="0">
            <a:off x="1649118" y="952500"/>
            <a:ext cx="14989763" cy="1264920"/>
          </a:xfrm>
          <a:prstGeom prst="rect">
            <a:avLst/>
          </a:prstGeom>
        </p:spPr>
        <p:txBody>
          <a:bodyPr anchor="t" rtlCol="false" tIns="0" lIns="0" bIns="0" rIns="0">
            <a:spAutoFit/>
          </a:bodyPr>
          <a:lstStyle/>
          <a:p>
            <a:pPr>
              <a:lnSpc>
                <a:spcPts val="5040"/>
              </a:lnSpc>
            </a:pPr>
            <a:r>
              <a:rPr lang="en-US" sz="3600" spc="72">
                <a:solidFill>
                  <a:srgbClr val="FFFFFF"/>
                </a:solidFill>
                <a:latin typeface="Aileron Regular"/>
              </a:rPr>
              <a:t>According to Morton Fried (1967), there are three types of societies based on levels of social inequality: </a:t>
            </a:r>
            <a:r>
              <a:rPr lang="en-US" sz="3600" spc="72">
                <a:solidFill>
                  <a:srgbClr val="FFFFFF"/>
                </a:solidFill>
                <a:latin typeface="Aileron Regular Bold"/>
              </a:rPr>
              <a:t>egalitarian</a:t>
            </a:r>
            <a:r>
              <a:rPr lang="en-US" sz="3600" spc="72">
                <a:solidFill>
                  <a:srgbClr val="FFFFFF"/>
                </a:solidFill>
                <a:latin typeface="Aileron Regular"/>
              </a:rPr>
              <a:t>, </a:t>
            </a:r>
            <a:r>
              <a:rPr lang="en-US" sz="3600" spc="72">
                <a:solidFill>
                  <a:srgbClr val="FFFFFF"/>
                </a:solidFill>
                <a:latin typeface="Aileron Regular Bold"/>
              </a:rPr>
              <a:t>rank</a:t>
            </a:r>
            <a:r>
              <a:rPr lang="en-US" sz="3600" spc="72">
                <a:solidFill>
                  <a:srgbClr val="FFFFFF"/>
                </a:solidFill>
                <a:latin typeface="Aileron Regular"/>
              </a:rPr>
              <a:t>, and </a:t>
            </a:r>
            <a:r>
              <a:rPr lang="en-US" sz="3600" spc="72">
                <a:solidFill>
                  <a:srgbClr val="FFFFFF"/>
                </a:solidFill>
                <a:latin typeface="Aileron Regular Bold"/>
              </a:rPr>
              <a:t>stratified</a:t>
            </a:r>
            <a:r>
              <a:rPr lang="en-US" sz="3600" spc="72">
                <a:solidFill>
                  <a:srgbClr val="FFFFFF"/>
                </a:solidFill>
                <a:latin typeface="Aileron Regular"/>
              </a:rPr>
              <a:t>. </a:t>
            </a:r>
          </a:p>
        </p:txBody>
      </p:sp>
      <p:sp>
        <p:nvSpPr>
          <p:cNvPr name="TextBox 5" id="5"/>
          <p:cNvSpPr txBox="true"/>
          <p:nvPr/>
        </p:nvSpPr>
        <p:spPr>
          <a:xfrm rot="0">
            <a:off x="628430" y="200602"/>
            <a:ext cx="16230600" cy="680085"/>
          </a:xfrm>
          <a:prstGeom prst="rect">
            <a:avLst/>
          </a:prstGeom>
        </p:spPr>
        <p:txBody>
          <a:bodyPr anchor="t" rtlCol="false" tIns="0" lIns="0" bIns="0" rIns="0">
            <a:spAutoFit/>
          </a:bodyPr>
          <a:lstStyle/>
          <a:p>
            <a:pPr>
              <a:lnSpc>
                <a:spcPts val="5460"/>
              </a:lnSpc>
            </a:pPr>
            <a:r>
              <a:rPr lang="en-US" sz="4200" spc="84">
                <a:solidFill>
                  <a:srgbClr val="EBC634"/>
                </a:solidFill>
                <a:latin typeface="Aileron Regular Bold"/>
              </a:rPr>
              <a:t>TYPES OF SOCIETIES</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492465" y="4852166"/>
            <a:ext cx="15303069" cy="1341597"/>
            <a:chOff x="0" y="0"/>
            <a:chExt cx="5852504" cy="513080"/>
          </a:xfrm>
        </p:grpSpPr>
        <p:sp>
          <p:nvSpPr>
            <p:cNvPr name="Freeform 3" id="3"/>
            <p:cNvSpPr/>
            <p:nvPr/>
          </p:nvSpPr>
          <p:spPr>
            <a:xfrm>
              <a:off x="0" y="0"/>
              <a:ext cx="5852504" cy="513080"/>
            </a:xfrm>
            <a:custGeom>
              <a:avLst/>
              <a:gdLst/>
              <a:ahLst/>
              <a:cxnLst/>
              <a:rect r="r" b="b" t="t" l="l"/>
              <a:pathLst>
                <a:path h="513080" w="5852504">
                  <a:moveTo>
                    <a:pt x="5852504" y="261620"/>
                  </a:moveTo>
                  <a:lnTo>
                    <a:pt x="5477854" y="8890"/>
                  </a:lnTo>
                  <a:lnTo>
                    <a:pt x="5477854" y="223520"/>
                  </a:lnTo>
                  <a:lnTo>
                    <a:pt x="374650" y="223520"/>
                  </a:lnTo>
                  <a:lnTo>
                    <a:pt x="374650" y="0"/>
                  </a:lnTo>
                  <a:lnTo>
                    <a:pt x="0" y="252730"/>
                  </a:lnTo>
                  <a:lnTo>
                    <a:pt x="374650" y="504190"/>
                  </a:lnTo>
                  <a:lnTo>
                    <a:pt x="374650" y="299720"/>
                  </a:lnTo>
                  <a:lnTo>
                    <a:pt x="5477854" y="299720"/>
                  </a:lnTo>
                  <a:lnTo>
                    <a:pt x="5477854" y="513080"/>
                  </a:lnTo>
                  <a:close/>
                </a:path>
              </a:pathLst>
            </a:custGeom>
            <a:solidFill>
              <a:srgbClr val="EBC634"/>
            </a:solidFill>
          </p:spPr>
        </p:sp>
      </p:grpSp>
      <p:sp>
        <p:nvSpPr>
          <p:cNvPr name="TextBox 4" id="4"/>
          <p:cNvSpPr txBox="true"/>
          <p:nvPr/>
        </p:nvSpPr>
        <p:spPr>
          <a:xfrm rot="0">
            <a:off x="1992354" y="858601"/>
            <a:ext cx="14050777" cy="2295525"/>
          </a:xfrm>
          <a:prstGeom prst="rect">
            <a:avLst/>
          </a:prstGeom>
        </p:spPr>
        <p:txBody>
          <a:bodyPr anchor="t" rtlCol="false" tIns="0" lIns="0" bIns="0" rIns="0">
            <a:spAutoFit/>
          </a:bodyPr>
          <a:lstStyle/>
          <a:p>
            <a:pPr algn="ctr">
              <a:lnSpc>
                <a:spcPts val="9000"/>
              </a:lnSpc>
            </a:pPr>
            <a:r>
              <a:rPr lang="en-US" sz="7500" spc="150">
                <a:solidFill>
                  <a:srgbClr val="FFFFFF"/>
                </a:solidFill>
                <a:latin typeface="Aileron Regular Bold"/>
              </a:rPr>
              <a:t>SOCIAL INEQUALITY CONTINUUM</a:t>
            </a:r>
          </a:p>
        </p:txBody>
      </p:sp>
      <p:sp>
        <p:nvSpPr>
          <p:cNvPr name="TextBox 5" id="5"/>
          <p:cNvSpPr txBox="true"/>
          <p:nvPr/>
        </p:nvSpPr>
        <p:spPr>
          <a:xfrm rot="0">
            <a:off x="1279541" y="7155602"/>
            <a:ext cx="3243212" cy="1472565"/>
          </a:xfrm>
          <a:prstGeom prst="rect">
            <a:avLst/>
          </a:prstGeom>
        </p:spPr>
        <p:txBody>
          <a:bodyPr anchor="t" rtlCol="false" tIns="0" lIns="0" bIns="0" rIns="0">
            <a:spAutoFit/>
          </a:bodyPr>
          <a:lstStyle/>
          <a:p>
            <a:pPr algn="ctr">
              <a:lnSpc>
                <a:spcPts val="5880"/>
              </a:lnSpc>
            </a:pPr>
            <a:r>
              <a:rPr lang="en-US" sz="4200" spc="210">
                <a:solidFill>
                  <a:srgbClr val="FFFFFF"/>
                </a:solidFill>
                <a:latin typeface="Aileron Regular Bold"/>
              </a:rPr>
              <a:t>Egalitarian Societies</a:t>
            </a:r>
          </a:p>
        </p:txBody>
      </p:sp>
      <p:sp>
        <p:nvSpPr>
          <p:cNvPr name="TextBox 6" id="6"/>
          <p:cNvSpPr txBox="true"/>
          <p:nvPr/>
        </p:nvSpPr>
        <p:spPr>
          <a:xfrm rot="0">
            <a:off x="13872798" y="7155602"/>
            <a:ext cx="2709812" cy="1472565"/>
          </a:xfrm>
          <a:prstGeom prst="rect">
            <a:avLst/>
          </a:prstGeom>
        </p:spPr>
        <p:txBody>
          <a:bodyPr anchor="t" rtlCol="false" tIns="0" lIns="0" bIns="0" rIns="0">
            <a:spAutoFit/>
          </a:bodyPr>
          <a:lstStyle/>
          <a:p>
            <a:pPr>
              <a:lnSpc>
                <a:spcPts val="5880"/>
              </a:lnSpc>
            </a:pPr>
            <a:r>
              <a:rPr lang="en-US" sz="4200" spc="210">
                <a:solidFill>
                  <a:srgbClr val="FFFFFF"/>
                </a:solidFill>
                <a:latin typeface="Aileron Regular Bold"/>
              </a:rPr>
              <a:t>Stratified Societies</a:t>
            </a:r>
          </a:p>
        </p:txBody>
      </p:sp>
      <p:sp>
        <p:nvSpPr>
          <p:cNvPr name="TextBox 7" id="7"/>
          <p:cNvSpPr txBox="true"/>
          <p:nvPr/>
        </p:nvSpPr>
        <p:spPr>
          <a:xfrm rot="0">
            <a:off x="7712894" y="7155602"/>
            <a:ext cx="2862212" cy="1472565"/>
          </a:xfrm>
          <a:prstGeom prst="rect">
            <a:avLst/>
          </a:prstGeom>
        </p:spPr>
        <p:txBody>
          <a:bodyPr anchor="t" rtlCol="false" tIns="0" lIns="0" bIns="0" rIns="0">
            <a:spAutoFit/>
          </a:bodyPr>
          <a:lstStyle/>
          <a:p>
            <a:pPr algn="ctr">
              <a:lnSpc>
                <a:spcPts val="5880"/>
              </a:lnSpc>
            </a:pPr>
            <a:r>
              <a:rPr lang="en-US" sz="4200" spc="210">
                <a:solidFill>
                  <a:srgbClr val="FFFFFF"/>
                </a:solidFill>
                <a:latin typeface="Aileron Regular Bold"/>
              </a:rPr>
              <a:t>Rank Societies</a:t>
            </a:r>
          </a:p>
        </p:txBody>
      </p:sp>
      <p:sp>
        <p:nvSpPr>
          <p:cNvPr name="TextBox 8" id="8"/>
          <p:cNvSpPr txBox="true"/>
          <p:nvPr/>
        </p:nvSpPr>
        <p:spPr>
          <a:xfrm rot="0">
            <a:off x="1028700" y="3670381"/>
            <a:ext cx="3900548" cy="624840"/>
          </a:xfrm>
          <a:prstGeom prst="rect">
            <a:avLst/>
          </a:prstGeom>
        </p:spPr>
        <p:txBody>
          <a:bodyPr anchor="t" rtlCol="false" tIns="0" lIns="0" bIns="0" rIns="0">
            <a:spAutoFit/>
          </a:bodyPr>
          <a:lstStyle/>
          <a:p>
            <a:pPr algn="ctr">
              <a:lnSpc>
                <a:spcPts val="5040"/>
              </a:lnSpc>
            </a:pPr>
            <a:r>
              <a:rPr lang="en-US" sz="3600">
                <a:solidFill>
                  <a:srgbClr val="EBC634"/>
                </a:solidFill>
                <a:latin typeface="Aileron Regular Bold"/>
              </a:rPr>
              <a:t>Least Inequality </a:t>
            </a:r>
          </a:p>
        </p:txBody>
      </p:sp>
      <p:sp>
        <p:nvSpPr>
          <p:cNvPr name="TextBox 9" id="9"/>
          <p:cNvSpPr txBox="true"/>
          <p:nvPr/>
        </p:nvSpPr>
        <p:spPr>
          <a:xfrm rot="0">
            <a:off x="13149202" y="3670381"/>
            <a:ext cx="4110098" cy="624840"/>
          </a:xfrm>
          <a:prstGeom prst="rect">
            <a:avLst/>
          </a:prstGeom>
        </p:spPr>
        <p:txBody>
          <a:bodyPr anchor="t" rtlCol="false" tIns="0" lIns="0" bIns="0" rIns="0">
            <a:spAutoFit/>
          </a:bodyPr>
          <a:lstStyle/>
          <a:p>
            <a:pPr algn="ctr">
              <a:lnSpc>
                <a:spcPts val="5040"/>
              </a:lnSpc>
            </a:pPr>
            <a:r>
              <a:rPr lang="en-US" sz="3600">
                <a:solidFill>
                  <a:srgbClr val="EBC634"/>
                </a:solidFill>
                <a:latin typeface="Aileron Regular Bold"/>
              </a:rPr>
              <a:t>Most Inequality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412" t="0" r="24412"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64649" y="3369665"/>
            <a:ext cx="9646830" cy="126111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no social group has appreciably more wealth, power, or prestige than any other</a:t>
            </a:r>
          </a:p>
        </p:txBody>
      </p:sp>
      <p:sp>
        <p:nvSpPr>
          <p:cNvPr name="TextBox 5" id="5"/>
          <p:cNvSpPr txBox="true"/>
          <p:nvPr/>
        </p:nvSpPr>
        <p:spPr>
          <a:xfrm rot="0">
            <a:off x="7865974" y="666330"/>
            <a:ext cx="10184184" cy="1152525"/>
          </a:xfrm>
          <a:prstGeom prst="rect">
            <a:avLst/>
          </a:prstGeom>
        </p:spPr>
        <p:txBody>
          <a:bodyPr anchor="t" rtlCol="false" tIns="0" lIns="0" bIns="0" rIns="0">
            <a:spAutoFit/>
          </a:bodyPr>
          <a:lstStyle/>
          <a:p>
            <a:pPr algn="r">
              <a:lnSpc>
                <a:spcPts val="9000"/>
              </a:lnSpc>
            </a:pPr>
            <a:r>
              <a:rPr lang="en-US" sz="7500" spc="150">
                <a:solidFill>
                  <a:srgbClr val="FFFFFF"/>
                </a:solidFill>
                <a:latin typeface="Aileron Heavy Bold"/>
              </a:rPr>
              <a:t>Egalitarian Societies</a:t>
            </a:r>
          </a:p>
        </p:txBody>
      </p:sp>
      <p:sp>
        <p:nvSpPr>
          <p:cNvPr name="TextBox 6" id="6"/>
          <p:cNvSpPr txBox="true"/>
          <p:nvPr/>
        </p:nvSpPr>
        <p:spPr>
          <a:xfrm rot="0">
            <a:off x="8164649" y="2544246"/>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LEVEL OF INEQUALITY</a:t>
            </a:r>
          </a:p>
        </p:txBody>
      </p:sp>
      <p:sp>
        <p:nvSpPr>
          <p:cNvPr name="TextBox 7" id="7"/>
          <p:cNvSpPr txBox="true"/>
          <p:nvPr/>
        </p:nvSpPr>
        <p:spPr>
          <a:xfrm rot="0">
            <a:off x="8134651" y="6041476"/>
            <a:ext cx="9646830" cy="11734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typically hunters and gatherers with economies based on reciprocity</a:t>
            </a:r>
          </a:p>
        </p:txBody>
      </p:sp>
      <p:sp>
        <p:nvSpPr>
          <p:cNvPr name="TextBox 8" id="8"/>
          <p:cNvSpPr txBox="true"/>
          <p:nvPr/>
        </p:nvSpPr>
        <p:spPr>
          <a:xfrm rot="0">
            <a:off x="8164649" y="5273429"/>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ECONOMICS</a:t>
            </a:r>
          </a:p>
        </p:txBody>
      </p:sp>
      <p:sp>
        <p:nvSpPr>
          <p:cNvPr name="TextBox 9" id="9"/>
          <p:cNvSpPr txBox="true"/>
          <p:nvPr/>
        </p:nvSpPr>
        <p:spPr>
          <a:xfrm rot="0">
            <a:off x="8164649" y="7857682"/>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POLITICS</a:t>
            </a:r>
          </a:p>
        </p:txBody>
      </p:sp>
      <p:sp>
        <p:nvSpPr>
          <p:cNvPr name="TextBox 10" id="10"/>
          <p:cNvSpPr txBox="true"/>
          <p:nvPr/>
        </p:nvSpPr>
        <p:spPr>
          <a:xfrm rot="0">
            <a:off x="8164649" y="8635365"/>
            <a:ext cx="9646830" cy="622935"/>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have little or no political role specialization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132" t="0" r="15132"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9144000" y="594334"/>
            <a:ext cx="8667479" cy="1152525"/>
          </a:xfrm>
          <a:prstGeom prst="rect">
            <a:avLst/>
          </a:prstGeom>
        </p:spPr>
        <p:txBody>
          <a:bodyPr anchor="t" rtlCol="false" tIns="0" lIns="0" bIns="0" rIns="0">
            <a:spAutoFit/>
          </a:bodyPr>
          <a:lstStyle/>
          <a:p>
            <a:pPr algn="r">
              <a:lnSpc>
                <a:spcPts val="9000"/>
              </a:lnSpc>
            </a:pPr>
            <a:r>
              <a:rPr lang="en-US" sz="7500" spc="150">
                <a:solidFill>
                  <a:srgbClr val="FFFFFF"/>
                </a:solidFill>
                <a:latin typeface="Aileron Heavy Bold"/>
              </a:rPr>
              <a:t>Rank Societies</a:t>
            </a:r>
          </a:p>
        </p:txBody>
      </p:sp>
      <p:sp>
        <p:nvSpPr>
          <p:cNvPr name="TextBox 5" id="5"/>
          <p:cNvSpPr txBox="true"/>
          <p:nvPr/>
        </p:nvSpPr>
        <p:spPr>
          <a:xfrm rot="0">
            <a:off x="8164649" y="3098688"/>
            <a:ext cx="10123351" cy="126111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certain groups enjoy higher prestige, even though power and wealth are equally distributed</a:t>
            </a:r>
          </a:p>
        </p:txBody>
      </p:sp>
      <p:sp>
        <p:nvSpPr>
          <p:cNvPr name="TextBox 6" id="6"/>
          <p:cNvSpPr txBox="true"/>
          <p:nvPr/>
        </p:nvSpPr>
        <p:spPr>
          <a:xfrm rot="0">
            <a:off x="8164649" y="2263159"/>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LEVEL OF INEQUALITY</a:t>
            </a:r>
          </a:p>
        </p:txBody>
      </p:sp>
      <p:sp>
        <p:nvSpPr>
          <p:cNvPr name="TextBox 7" id="7"/>
          <p:cNvSpPr txBox="true"/>
          <p:nvPr/>
        </p:nvSpPr>
        <p:spPr>
          <a:xfrm rot="0">
            <a:off x="8164649" y="5029200"/>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ECONOMICS</a:t>
            </a:r>
          </a:p>
        </p:txBody>
      </p:sp>
      <p:sp>
        <p:nvSpPr>
          <p:cNvPr name="TextBox 8" id="8"/>
          <p:cNvSpPr txBox="true"/>
          <p:nvPr/>
        </p:nvSpPr>
        <p:spPr>
          <a:xfrm rot="0">
            <a:off x="8164649" y="5799679"/>
            <a:ext cx="9646830" cy="622935"/>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economies based on redistribution</a:t>
            </a:r>
          </a:p>
        </p:txBody>
      </p:sp>
      <p:sp>
        <p:nvSpPr>
          <p:cNvPr name="TextBox 9" id="9"/>
          <p:cNvSpPr txBox="true"/>
          <p:nvPr/>
        </p:nvSpPr>
        <p:spPr>
          <a:xfrm rot="0">
            <a:off x="8164649" y="7205476"/>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POLITICS</a:t>
            </a:r>
          </a:p>
        </p:txBody>
      </p:sp>
      <p:sp>
        <p:nvSpPr>
          <p:cNvPr name="TextBox 10" id="10"/>
          <p:cNvSpPr txBox="true"/>
          <p:nvPr/>
        </p:nvSpPr>
        <p:spPr>
          <a:xfrm rot="0">
            <a:off x="8164649" y="8084820"/>
            <a:ext cx="9646830" cy="117348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usually found among chiefdoms with limited political role specialization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503" t="0" r="24503"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64649" y="3369665"/>
            <a:ext cx="9646830" cy="126111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the greatest degree of social inequality in all three (wealth, power, and prestige) categories</a:t>
            </a:r>
          </a:p>
        </p:txBody>
      </p:sp>
      <p:sp>
        <p:nvSpPr>
          <p:cNvPr name="TextBox 5" id="5"/>
          <p:cNvSpPr txBox="true"/>
          <p:nvPr/>
        </p:nvSpPr>
        <p:spPr>
          <a:xfrm rot="0">
            <a:off x="7865974" y="666330"/>
            <a:ext cx="10184184" cy="1152525"/>
          </a:xfrm>
          <a:prstGeom prst="rect">
            <a:avLst/>
          </a:prstGeom>
        </p:spPr>
        <p:txBody>
          <a:bodyPr anchor="t" rtlCol="false" tIns="0" lIns="0" bIns="0" rIns="0">
            <a:spAutoFit/>
          </a:bodyPr>
          <a:lstStyle/>
          <a:p>
            <a:pPr algn="r">
              <a:lnSpc>
                <a:spcPts val="9000"/>
              </a:lnSpc>
            </a:pPr>
            <a:r>
              <a:rPr lang="en-US" sz="7500" spc="150">
                <a:solidFill>
                  <a:srgbClr val="FFFFFF"/>
                </a:solidFill>
                <a:latin typeface="Aileron Heavy Bold"/>
              </a:rPr>
              <a:t>Stratified Societies</a:t>
            </a:r>
          </a:p>
        </p:txBody>
      </p:sp>
      <p:sp>
        <p:nvSpPr>
          <p:cNvPr name="TextBox 6" id="6"/>
          <p:cNvSpPr txBox="true"/>
          <p:nvPr/>
        </p:nvSpPr>
        <p:spPr>
          <a:xfrm rot="0">
            <a:off x="8164649" y="2544246"/>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LEVEL OF INEQUALITY</a:t>
            </a:r>
          </a:p>
        </p:txBody>
      </p:sp>
      <p:sp>
        <p:nvSpPr>
          <p:cNvPr name="TextBox 7" id="7"/>
          <p:cNvSpPr txBox="true"/>
          <p:nvPr/>
        </p:nvSpPr>
        <p:spPr>
          <a:xfrm rot="0">
            <a:off x="8134651" y="5978611"/>
            <a:ext cx="9646830" cy="126111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found in industrialized societies with market economies</a:t>
            </a:r>
          </a:p>
        </p:txBody>
      </p:sp>
      <p:sp>
        <p:nvSpPr>
          <p:cNvPr name="TextBox 8" id="8"/>
          <p:cNvSpPr txBox="true"/>
          <p:nvPr/>
        </p:nvSpPr>
        <p:spPr>
          <a:xfrm rot="0">
            <a:off x="8164649" y="5273429"/>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ECONOMICS</a:t>
            </a:r>
          </a:p>
        </p:txBody>
      </p:sp>
      <p:sp>
        <p:nvSpPr>
          <p:cNvPr name="TextBox 9" id="9"/>
          <p:cNvSpPr txBox="true"/>
          <p:nvPr/>
        </p:nvSpPr>
        <p:spPr>
          <a:xfrm rot="0">
            <a:off x="8164649" y="7857682"/>
            <a:ext cx="9646830" cy="662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Bold"/>
              </a:rPr>
              <a:t>POLITICS</a:t>
            </a:r>
          </a:p>
        </p:txBody>
      </p:sp>
      <p:sp>
        <p:nvSpPr>
          <p:cNvPr name="TextBox 10" id="10"/>
          <p:cNvSpPr txBox="true"/>
          <p:nvPr/>
        </p:nvSpPr>
        <p:spPr>
          <a:xfrm rot="0">
            <a:off x="8164649" y="8635365"/>
            <a:ext cx="9646830" cy="622935"/>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associated with state systems of government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DAEJ2YDIb0g</dc:identifier>
  <dcterms:modified xsi:type="dcterms:W3CDTF">2011-08-01T06:04:30Z</dcterms:modified>
  <cp:revision>1</cp:revision>
  <dc:title>Egalitarian vs. Rank Workbook Activity</dc:title>
</cp:coreProperties>
</file>