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ileron Heavy" panose="020B0604020202020204" charset="0"/>
      <p:regular r:id="rId38"/>
    </p:embeddedFont>
    <p:embeddedFont>
      <p:font typeface="Aileron Heavy Bold" panose="020B0604020202020204" charset="0"/>
      <p:regular r:id="rId39"/>
    </p:embeddedFont>
    <p:embeddedFont>
      <p:font typeface="Aileron Regular" panose="020B0604020202020204" charset="0"/>
      <p:regular r:id="rId40"/>
    </p:embeddedFont>
    <p:embeddedFont>
      <p:font typeface="Aileron Regular Bold" panose="020B0604020202020204" charset="0"/>
      <p:regular r:id="rId41"/>
    </p:embeddedFont>
    <p:embeddedFont>
      <p:font typeface="Aileron Regular Bold Italics"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18" r="18518"/>
          <a:stretch>
            <a:fillRect/>
          </a:stretch>
        </p:blipFill>
        <p:spPr>
          <a:xfrm>
            <a:off x="0" y="0"/>
            <a:ext cx="8636070" cy="10287000"/>
          </a:xfrm>
          <a:prstGeom prst="rect">
            <a:avLst/>
          </a:prstGeom>
        </p:spPr>
      </p:pic>
      <p:pic>
        <p:nvPicPr>
          <p:cNvPr id="3" name="Picture 3"/>
          <p:cNvPicPr>
            <a:picLocks noChangeAspect="1"/>
          </p:cNvPicPr>
          <p:nvPr/>
        </p:nvPicPr>
        <p:blipFill>
          <a:blip r:embed="rId3">
            <a:alphaModFix amt="4000"/>
          </a:blip>
          <a:srcRect/>
          <a:stretch>
            <a:fillRect/>
          </a:stretch>
        </p:blipFill>
        <p:spPr>
          <a:xfrm>
            <a:off x="9815825" y="1389107"/>
            <a:ext cx="7217821" cy="7508786"/>
          </a:xfrm>
          <a:prstGeom prst="rect">
            <a:avLst/>
          </a:prstGeom>
        </p:spPr>
      </p:pic>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2957513"/>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Bold"/>
              </a:rPr>
              <a:t>Great Discoveries:</a:t>
            </a:r>
          </a:p>
          <a:p>
            <a:pPr algn="ctr">
              <a:lnSpc>
                <a:spcPts val="11519"/>
              </a:lnSpc>
            </a:pPr>
            <a:r>
              <a:rPr lang="en-US" sz="9600">
                <a:solidFill>
                  <a:srgbClr val="00356B"/>
                </a:solidFill>
                <a:latin typeface="Aileron Heavy Bold"/>
              </a:rPr>
              <a:t>Machu Picchu</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48" r="5253"/>
          <a:stretch>
            <a:fillRect/>
          </a:stretch>
        </p:blipFill>
        <p:spPr>
          <a:xfrm>
            <a:off x="9112207" y="0"/>
            <a:ext cx="9175793" cy="10287000"/>
          </a:xfrm>
          <a:prstGeom prst="rect">
            <a:avLst/>
          </a:prstGeom>
        </p:spPr>
      </p:pic>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1</a:t>
              </a:r>
            </a:p>
          </p:txBody>
        </p:sp>
      </p:grpSp>
      <p:sp>
        <p:nvSpPr>
          <p:cNvPr id="6" name="TextBox 6"/>
          <p:cNvSpPr txBox="1"/>
          <p:nvPr/>
        </p:nvSpPr>
        <p:spPr>
          <a:xfrm>
            <a:off x="269278" y="1920787"/>
            <a:ext cx="8444678"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Begin by learning more about the </a:t>
            </a:r>
            <a:r>
              <a:rPr lang="en-US" sz="3600" spc="288">
                <a:solidFill>
                  <a:srgbClr val="00356B"/>
                </a:solidFill>
                <a:latin typeface="Aileron Regular Bold"/>
              </a:rPr>
              <a:t>Inka.</a:t>
            </a:r>
            <a:r>
              <a:rPr lang="en-US" sz="3600" spc="288">
                <a:solidFill>
                  <a:srgbClr val="00356B"/>
                </a:solidFill>
                <a:latin typeface="Aileron Regular"/>
              </a:rPr>
              <a:t> First, read the eHRAF Tradition Summary:</a:t>
            </a:r>
          </a:p>
        </p:txBody>
      </p:sp>
      <p:sp>
        <p:nvSpPr>
          <p:cNvPr id="7" name="TextBox 7"/>
          <p:cNvSpPr txBox="1"/>
          <p:nvPr/>
        </p:nvSpPr>
        <p:spPr>
          <a:xfrm>
            <a:off x="269278" y="6536552"/>
            <a:ext cx="8444678"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Then, write a brief description of the Inka indicating any significant archaeological elements that stand out to you.</a:t>
            </a:r>
          </a:p>
        </p:txBody>
      </p:sp>
      <p:sp>
        <p:nvSpPr>
          <p:cNvPr id="8" name="TextBox 8"/>
          <p:cNvSpPr txBox="1"/>
          <p:nvPr/>
        </p:nvSpPr>
        <p:spPr>
          <a:xfrm>
            <a:off x="269278" y="472276"/>
            <a:ext cx="8444678"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Regular Bold"/>
              </a:rPr>
              <a:t>Inka (SE80)</a:t>
            </a:r>
          </a:p>
        </p:txBody>
      </p:sp>
      <p:grpSp>
        <p:nvGrpSpPr>
          <p:cNvPr id="9" name="Group 9"/>
          <p:cNvGrpSpPr/>
          <p:nvPr/>
        </p:nvGrpSpPr>
        <p:grpSpPr>
          <a:xfrm>
            <a:off x="269278" y="465677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https://ehrafarchaeology.yale.edu/document?id=se80-000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6923" b="22321"/>
          <a:stretch>
            <a:fillRect/>
          </a:stretch>
        </p:blipFill>
        <p:spPr>
          <a:xfrm>
            <a:off x="0" y="4887750"/>
            <a:ext cx="18288000" cy="6327951"/>
          </a:xfrm>
          <a:prstGeom prst="rect">
            <a:avLst/>
          </a:prstGeom>
        </p:spPr>
      </p:pic>
      <p:grpSp>
        <p:nvGrpSpPr>
          <p:cNvPr id="6" name="Group 6"/>
          <p:cNvGrpSpPr/>
          <p:nvPr/>
        </p:nvGrpSpPr>
        <p:grpSpPr>
          <a:xfrm rot="6593844">
            <a:off x="15983277" y="6637984"/>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Regular"/>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Heavy"/>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Heavy"/>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225" b="36456"/>
          <a:stretch>
            <a:fillRect/>
          </a:stretch>
        </p:blipFill>
        <p:spPr>
          <a:xfrm>
            <a:off x="0" y="6132799"/>
            <a:ext cx="18288000" cy="4154201"/>
          </a:xfrm>
          <a:prstGeom prst="rect">
            <a:avLst/>
          </a:prstGeom>
        </p:spPr>
      </p:pic>
      <p:grpSp>
        <p:nvGrpSpPr>
          <p:cNvPr id="6" name="Group 6"/>
          <p:cNvGrpSpPr/>
          <p:nvPr/>
        </p:nvGrpSpPr>
        <p:grpSpPr>
          <a:xfrm rot="-8681848">
            <a:off x="11508049" y="740103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Regular"/>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825" r="20770"/>
          <a:stretch>
            <a:fillRect/>
          </a:stretch>
        </p:blipFill>
        <p:spPr>
          <a:xfrm>
            <a:off x="11648885" y="0"/>
            <a:ext cx="6639115" cy="10287000"/>
          </a:xfrm>
          <a:prstGeom prst="rect">
            <a:avLst/>
          </a:prstGeom>
        </p:spPr>
      </p:pic>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
        <p:nvSpPr>
          <p:cNvPr id="6" name="TextBox 6"/>
          <p:cNvSpPr txBox="1"/>
          <p:nvPr/>
        </p:nvSpPr>
        <p:spPr>
          <a:xfrm>
            <a:off x="509149" y="605461"/>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Sacred Landscape of the Inca: </a:t>
            </a:r>
          </a:p>
          <a:p>
            <a:pPr>
              <a:lnSpc>
                <a:spcPts val="4079"/>
              </a:lnSpc>
            </a:pPr>
            <a:r>
              <a:rPr lang="en-US" sz="3400" spc="340">
                <a:solidFill>
                  <a:srgbClr val="00356B"/>
                </a:solidFill>
                <a:latin typeface="Aileron Regular Bold Italics"/>
              </a:rPr>
              <a:t>The Cusco Ceque System </a:t>
            </a:r>
            <a:r>
              <a:rPr lang="en-US" sz="3400" spc="340">
                <a:solidFill>
                  <a:srgbClr val="00356B"/>
                </a:solidFill>
                <a:latin typeface="Aileron Regular Bold"/>
              </a:rPr>
              <a:t>(Bauer 1998)</a:t>
            </a:r>
          </a:p>
        </p:txBody>
      </p:sp>
      <p:sp>
        <p:nvSpPr>
          <p:cNvPr id="7" name="TextBox 7"/>
          <p:cNvSpPr txBox="1"/>
          <p:nvPr/>
        </p:nvSpPr>
        <p:spPr>
          <a:xfrm>
            <a:off x="400264" y="3439477"/>
            <a:ext cx="1218729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1" lvl="1" indent="-345440">
              <a:lnSpc>
                <a:spcPts val="3840"/>
              </a:lnSpc>
              <a:buFont typeface="Arial"/>
              <a:buChar char="•"/>
            </a:pPr>
            <a:r>
              <a:rPr lang="en-US" sz="3200" spc="320">
                <a:solidFill>
                  <a:srgbClr val="00356B"/>
                </a:solidFill>
                <a:latin typeface="Aileron Regular"/>
              </a:rPr>
              <a:t>69, The Eighth Ceque of Chinchaysuyu</a:t>
            </a:r>
          </a:p>
          <a:p>
            <a:pPr marL="690880" lvl="1" indent="-345440">
              <a:lnSpc>
                <a:spcPts val="3840"/>
              </a:lnSpc>
              <a:buFont typeface="Arial"/>
              <a:buChar char="•"/>
            </a:pPr>
            <a:r>
              <a:rPr lang="en-US" sz="3200" spc="320">
                <a:solidFill>
                  <a:srgbClr val="00356B"/>
                </a:solidFill>
                <a:latin typeface="Aileron Regular"/>
              </a:rPr>
              <a:t>145, Evidence of Other Inca Ceques</a:t>
            </a:r>
          </a:p>
        </p:txBody>
      </p:sp>
      <p:sp>
        <p:nvSpPr>
          <p:cNvPr id="8" name="TextBox 8"/>
          <p:cNvSpPr txBox="1"/>
          <p:nvPr/>
        </p:nvSpPr>
        <p:spPr>
          <a:xfrm>
            <a:off x="509149" y="5649780"/>
            <a:ext cx="1113973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Tradition Summary: Inca </a:t>
            </a:r>
            <a:r>
              <a:rPr lang="en-US" sz="3400" spc="340">
                <a:solidFill>
                  <a:srgbClr val="00356B"/>
                </a:solidFill>
                <a:latin typeface="Aileron Regular Bold"/>
              </a:rPr>
              <a:t>(Bray 2004)</a:t>
            </a:r>
          </a:p>
        </p:txBody>
      </p:sp>
      <p:sp>
        <p:nvSpPr>
          <p:cNvPr id="9" name="TextBox 9"/>
          <p:cNvSpPr txBox="1"/>
          <p:nvPr/>
        </p:nvSpPr>
        <p:spPr>
          <a:xfrm>
            <a:off x="400264" y="8372546"/>
            <a:ext cx="12405069" cy="97536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 </a:t>
            </a:r>
          </a:p>
          <a:p>
            <a:pPr marL="690880" lvl="1" indent="-345440">
              <a:lnSpc>
                <a:spcPts val="3840"/>
              </a:lnSpc>
              <a:buFont typeface="Arial"/>
              <a:buChar char="•"/>
            </a:pPr>
            <a:r>
              <a:rPr lang="en-US" sz="3200" spc="320">
                <a:solidFill>
                  <a:srgbClr val="00356B"/>
                </a:solidFill>
                <a:latin typeface="Aileron Regular"/>
              </a:rPr>
              <a:t>4, Settlement System, Machu Piccu</a:t>
            </a:r>
          </a:p>
        </p:txBody>
      </p:sp>
      <p:grpSp>
        <p:nvGrpSpPr>
          <p:cNvPr id="10" name="Group 10"/>
          <p:cNvGrpSpPr/>
          <p:nvPr/>
        </p:nvGrpSpPr>
        <p:grpSpPr>
          <a:xfrm>
            <a:off x="1173747" y="1983468"/>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https://ehrafarchaeology.yale.edu/document?id=se80-014</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3" name="Group 13"/>
          <p:cNvGrpSpPr/>
          <p:nvPr/>
        </p:nvGrpSpPr>
        <p:grpSpPr>
          <a:xfrm>
            <a:off x="1173747" y="6733583"/>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https://ehrafarchaeology.yale.edu/document?id=se80-000</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774182"/>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Inka settlement planning </a:t>
            </a:r>
            <a:r>
              <a:rPr lang="en-US" sz="3400" spc="340">
                <a:solidFill>
                  <a:srgbClr val="00356B"/>
                </a:solidFill>
                <a:latin typeface="Aileron Regular Bold"/>
              </a:rPr>
              <a:t>(Hyslop 1990)</a:t>
            </a:r>
          </a:p>
        </p:txBody>
      </p:sp>
      <p:sp>
        <p:nvSpPr>
          <p:cNvPr id="3" name="TextBox 3"/>
          <p:cNvSpPr txBox="1"/>
          <p:nvPr/>
        </p:nvSpPr>
        <p:spPr>
          <a:xfrm>
            <a:off x="6622002" y="3348166"/>
            <a:ext cx="11536168"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108, Stones and Architecture in the Cuzco Arean</a:t>
            </a:r>
          </a:p>
          <a:p>
            <a:pPr marL="690880" lvl="1" indent="-345440">
              <a:lnSpc>
                <a:spcPts val="3840"/>
              </a:lnSpc>
              <a:buFont typeface="Arial"/>
              <a:buChar char="•"/>
            </a:pPr>
            <a:r>
              <a:rPr lang="en-US" sz="3200" spc="320">
                <a:solidFill>
                  <a:srgbClr val="00356B"/>
                </a:solidFill>
                <a:latin typeface="Aileron Regular"/>
              </a:rPr>
              <a:t>110, 112, Machu Picchu</a:t>
            </a:r>
          </a:p>
        </p:txBody>
      </p:sp>
      <p:sp>
        <p:nvSpPr>
          <p:cNvPr id="4" name="TextBox 4"/>
          <p:cNvSpPr txBox="1"/>
          <p:nvPr/>
        </p:nvSpPr>
        <p:spPr>
          <a:xfrm>
            <a:off x="6730887" y="5304152"/>
            <a:ext cx="1113973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Inca culture at the time of the Spanish conquest. </a:t>
            </a:r>
            <a:r>
              <a:rPr lang="en-US" sz="3400" spc="340">
                <a:solidFill>
                  <a:srgbClr val="00356B"/>
                </a:solidFill>
                <a:latin typeface="Aileron Regular Bold"/>
              </a:rPr>
              <a:t>(Rowe 1946)</a:t>
            </a:r>
          </a:p>
        </p:txBody>
      </p:sp>
      <p:sp>
        <p:nvSpPr>
          <p:cNvPr id="5" name="TextBox 5"/>
          <p:cNvSpPr txBox="1"/>
          <p:nvPr/>
        </p:nvSpPr>
        <p:spPr>
          <a:xfrm>
            <a:off x="6622002" y="8040252"/>
            <a:ext cx="11376369"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1" lvl="1" indent="-345440">
              <a:lnSpc>
                <a:spcPts val="3840"/>
              </a:lnSpc>
              <a:buFont typeface="Arial"/>
              <a:buChar char="•"/>
            </a:pPr>
            <a:r>
              <a:rPr lang="en-US" sz="3200" spc="320">
                <a:solidFill>
                  <a:srgbClr val="00356B"/>
                </a:solidFill>
                <a:latin typeface="Aileron Regular"/>
              </a:rPr>
              <a:t>200, Late Inca Period (including Machu Picchu)</a:t>
            </a:r>
          </a:p>
          <a:p>
            <a:pPr marL="690880" lvl="1" indent="-345440">
              <a:lnSpc>
                <a:spcPts val="3840"/>
              </a:lnSpc>
              <a:buFont typeface="Arial"/>
              <a:buChar char="•"/>
            </a:pPr>
            <a:r>
              <a:rPr lang="en-US" sz="3200" spc="320">
                <a:solidFill>
                  <a:srgbClr val="00356B"/>
                </a:solidFill>
                <a:latin typeface="Aileron Regular"/>
              </a:rPr>
              <a:t>222-233, Houses and Architecture</a:t>
            </a:r>
          </a:p>
        </p:txBody>
      </p:sp>
      <p:grpSp>
        <p:nvGrpSpPr>
          <p:cNvPr id="6" name="Group 6"/>
          <p:cNvGrpSpPr/>
          <p:nvPr/>
        </p:nvGrpSpPr>
        <p:grpSpPr>
          <a:xfrm>
            <a:off x="7395485" y="1895015"/>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https://ehrafarchaeology.yale.edu/document?id=se80-016</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9" name="Group 9"/>
          <p:cNvGrpSpPr/>
          <p:nvPr/>
        </p:nvGrpSpPr>
        <p:grpSpPr>
          <a:xfrm>
            <a:off x="7395485" y="6645129"/>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https://ehrafarchaeology.yale.edu/document?id=se80-001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pic>
        <p:nvPicPr>
          <p:cNvPr id="12" name="Picture 12"/>
          <p:cNvPicPr>
            <a:picLocks noChangeAspect="1"/>
          </p:cNvPicPr>
          <p:nvPr/>
        </p:nvPicPr>
        <p:blipFill>
          <a:blip r:embed="rId2"/>
          <a:srcRect l="13803" r="52081"/>
          <a:stretch>
            <a:fillRect/>
          </a:stretch>
        </p:blipFill>
        <p:spPr>
          <a:xfrm>
            <a:off x="0" y="0"/>
            <a:ext cx="6238993" cy="10287000"/>
          </a:xfrm>
          <a:prstGeom prst="rect">
            <a:avLst/>
          </a:prstGeom>
        </p:spPr>
      </p:pic>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538" b="2187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3" name="Group 3"/>
          <p:cNvGrpSpPr/>
          <p:nvPr/>
        </p:nvGrpSpPr>
        <p:grpSpPr>
          <a:xfrm>
            <a:off x="3189403" y="3332231"/>
            <a:ext cx="12118707" cy="3047102"/>
            <a:chOff x="0" y="0"/>
            <a:chExt cx="16158275" cy="4062803"/>
          </a:xfrm>
        </p:grpSpPr>
        <p:sp>
          <p:nvSpPr>
            <p:cNvPr id="4" name="AutoShape 4"/>
            <p:cNvSpPr/>
            <p:nvPr/>
          </p:nvSpPr>
          <p:spPr>
            <a:xfrm>
              <a:off x="0" y="0"/>
              <a:ext cx="16158275" cy="4062803"/>
            </a:xfrm>
            <a:prstGeom prst="rect">
              <a:avLst/>
            </a:prstGeom>
            <a:solidFill>
              <a:srgbClr val="00356B"/>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pic>
        <p:nvPicPr>
          <p:cNvPr id="3" name="Picture 3"/>
          <p:cNvPicPr>
            <a:picLocks noChangeAspect="1"/>
          </p:cNvPicPr>
          <p:nvPr/>
        </p:nvPicPr>
        <p:blipFill>
          <a:blip r:embed="rId2"/>
          <a:srcRect l="42620" r="9616"/>
          <a:stretch>
            <a:fillRect/>
          </a:stretch>
        </p:blipFill>
        <p:spPr>
          <a:xfrm>
            <a:off x="0" y="0"/>
            <a:ext cx="7374674" cy="10287000"/>
          </a:xfrm>
          <a:prstGeom prst="rect">
            <a:avLst/>
          </a:prstGeom>
        </p:spPr>
      </p:pic>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Bold"/>
              </a:rPr>
              <a:t>Part 3: </a:t>
            </a:r>
          </a:p>
          <a:p>
            <a:pPr algn="r">
              <a:lnSpc>
                <a:spcPts val="6600"/>
              </a:lnSpc>
            </a:pPr>
            <a:r>
              <a:rPr lang="en-US" sz="5500" spc="110">
                <a:solidFill>
                  <a:srgbClr val="FFFFFF"/>
                </a:solidFill>
                <a:latin typeface="Aileron Heavy Bold"/>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Now that you have read selected passages from eHRAF Archaeology, dig deeper with </a:t>
            </a:r>
            <a:r>
              <a:rPr lang="en-US" sz="3600" spc="288">
                <a:solidFill>
                  <a:srgbClr val="FFFFFF"/>
                </a:solidFill>
                <a:latin typeface="Aileron Regular Bold"/>
              </a:rPr>
              <a:t>Advanced Search</a:t>
            </a:r>
            <a:r>
              <a:rPr lang="en-US" sz="3600" spc="288">
                <a:solidFill>
                  <a:srgbClr val="FFFFFF"/>
                </a:solidFill>
                <a:latin typeface="Aileron Regular"/>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445" r="27210"/>
          <a:stretch>
            <a:fillRect/>
          </a:stretch>
        </p:blipFill>
        <p:spPr>
          <a:xfrm>
            <a:off x="11447576" y="0"/>
            <a:ext cx="6840424" cy="10287000"/>
          </a:xfrm>
          <a:prstGeom prst="rect">
            <a:avLst/>
          </a:prstGeom>
        </p:spPr>
      </p:pic>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2829034"/>
            <a:ext cx="10686941" cy="254508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Traditions column, select </a:t>
            </a:r>
            <a:r>
              <a:rPr lang="en-US" sz="3600" spc="215">
                <a:solidFill>
                  <a:srgbClr val="FFFFFF"/>
                </a:solidFill>
                <a:latin typeface="Aileron Regular Bold"/>
              </a:rPr>
              <a:t>Inka (SE80)</a:t>
            </a:r>
            <a:r>
              <a:rPr lang="en-US" sz="3600" spc="215">
                <a:solidFill>
                  <a:srgbClr val="FFFFFF"/>
                </a:solidFill>
                <a:latin typeface="Aileron Regular"/>
              </a:rPr>
              <a:t>. In the Add Subjects column, select the major subject categories </a:t>
            </a:r>
            <a:r>
              <a:rPr lang="en-US" sz="3600" spc="215">
                <a:solidFill>
                  <a:srgbClr val="FFFFFF"/>
                </a:solidFill>
                <a:latin typeface="Aileron Regular Bold"/>
              </a:rPr>
              <a:t>Building and Construction (330) </a:t>
            </a:r>
            <a:r>
              <a:rPr lang="en-US" sz="3600" spc="215">
                <a:solidFill>
                  <a:srgbClr val="FFFFFF"/>
                </a:solidFill>
                <a:latin typeface="Aileron Regular"/>
              </a:rPr>
              <a:t>and </a:t>
            </a:r>
            <a:r>
              <a:rPr lang="en-US" sz="3600" spc="215">
                <a:solidFill>
                  <a:srgbClr val="FFFFFF"/>
                </a:solidFill>
                <a:latin typeface="Aileron Regular Bold"/>
              </a:rPr>
              <a:t>Structures (340)</a:t>
            </a:r>
            <a:r>
              <a:rPr lang="en-US" sz="3600" spc="215">
                <a:solidFill>
                  <a:srgbClr val="FFFFFF"/>
                </a:solidFill>
                <a:latin typeface="Aileron Regular"/>
              </a:rPr>
              <a:t>.</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Bold"/>
              </a:rPr>
              <a:t>Part 3: </a:t>
            </a:r>
          </a:p>
          <a:p>
            <a:pPr algn="just">
              <a:lnSpc>
                <a:spcPts val="6600"/>
              </a:lnSpc>
            </a:pPr>
            <a:r>
              <a:rPr lang="en-US" sz="5500" spc="110">
                <a:solidFill>
                  <a:srgbClr val="FFFFFF"/>
                </a:solidFill>
                <a:latin typeface="Aileron Heavy Bold"/>
              </a:rPr>
              <a:t>Advanced Search</a:t>
            </a:r>
          </a:p>
        </p:txBody>
      </p:sp>
      <p:sp>
        <p:nvSpPr>
          <p:cNvPr id="6" name="TextBox 6"/>
          <p:cNvSpPr txBox="1"/>
          <p:nvPr/>
        </p:nvSpPr>
        <p:spPr>
          <a:xfrm>
            <a:off x="441038" y="8446242"/>
            <a:ext cx="10686941" cy="62484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Keyword section, type "</a:t>
            </a:r>
            <a:r>
              <a:rPr lang="en-US" sz="3600" spc="215">
                <a:solidFill>
                  <a:srgbClr val="FFFFFF"/>
                </a:solidFill>
                <a:latin typeface="Aileron Regular Bold"/>
              </a:rPr>
              <a:t>Machu Picchu"</a:t>
            </a:r>
            <a:r>
              <a:rPr lang="en-US" sz="3600" spc="215">
                <a:solidFill>
                  <a:srgbClr val="FFFFFF"/>
                </a:solidFill>
                <a:latin typeface="Aileron Regular"/>
              </a:rPr>
              <a:t>.</a:t>
            </a:r>
          </a:p>
        </p:txBody>
      </p:sp>
      <p:sp>
        <p:nvSpPr>
          <p:cNvPr id="7" name="TextBox 7"/>
          <p:cNvSpPr txBox="1"/>
          <p:nvPr/>
        </p:nvSpPr>
        <p:spPr>
          <a:xfrm>
            <a:off x="441038" y="5924975"/>
            <a:ext cx="10686941"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These categories include information about </a:t>
            </a:r>
            <a:r>
              <a:rPr lang="en-US" sz="3600" spc="215">
                <a:solidFill>
                  <a:srgbClr val="FFFFFF"/>
                </a:solidFill>
                <a:latin typeface="Aileron Regular Bold"/>
              </a:rPr>
              <a:t>Construction (331)</a:t>
            </a:r>
            <a:r>
              <a:rPr lang="en-US" sz="3600" spc="215">
                <a:solidFill>
                  <a:srgbClr val="FFFFFF"/>
                </a:solidFill>
                <a:latin typeface="Aileron Regular"/>
              </a:rPr>
              <a:t>, </a:t>
            </a:r>
            <a:r>
              <a:rPr lang="en-US" sz="3600" spc="215">
                <a:solidFill>
                  <a:srgbClr val="FFFFFF"/>
                </a:solidFill>
                <a:latin typeface="Aileron Regular Bold"/>
              </a:rPr>
              <a:t>Masonry (333)</a:t>
            </a:r>
            <a:r>
              <a:rPr lang="en-US" sz="3600" spc="215">
                <a:solidFill>
                  <a:srgbClr val="FFFFFF"/>
                </a:solidFill>
                <a:latin typeface="Aileron Regular"/>
              </a:rPr>
              <a:t>, </a:t>
            </a:r>
            <a:r>
              <a:rPr lang="en-US" sz="3600" spc="215">
                <a:solidFill>
                  <a:srgbClr val="FFFFFF"/>
                </a:solidFill>
                <a:latin typeface="Aileron Regular Bold"/>
              </a:rPr>
              <a:t>Architecture (341)</a:t>
            </a:r>
            <a:r>
              <a:rPr lang="en-US" sz="3600" spc="215">
                <a:solidFill>
                  <a:srgbClr val="FFFFFF"/>
                </a:solidFill>
                <a:latin typeface="Aileron Regular"/>
              </a:rPr>
              <a:t>, and </a:t>
            </a:r>
            <a:r>
              <a:rPr lang="en-US" sz="3600" spc="215">
                <a:solidFill>
                  <a:srgbClr val="FFFFFF"/>
                </a:solidFill>
                <a:latin typeface="Aileron Regular Bold"/>
              </a:rPr>
              <a:t>Dwellings (342)</a:t>
            </a:r>
            <a:r>
              <a:rPr lang="en-US" sz="3600" spc="215">
                <a:solidFill>
                  <a:srgbClr val="FFFFFF"/>
                </a:solidFill>
                <a:latin typeface="Aileron Regular"/>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5000" b="50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rot="-5911422">
            <a:off x="8535573" y="6250424"/>
            <a:ext cx="2270002" cy="366267"/>
            <a:chOff x="0" y="0"/>
            <a:chExt cx="8091434" cy="1305560"/>
          </a:xfrm>
        </p:grpSpPr>
        <p:sp>
          <p:nvSpPr>
            <p:cNvPr id="3" name="Freeform 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grpSp>
        <p:nvGrpSpPr>
          <p:cNvPr id="4" name="Group 4"/>
          <p:cNvGrpSpPr/>
          <p:nvPr/>
        </p:nvGrpSpPr>
        <p:grpSpPr>
          <a:xfrm>
            <a:off x="11151298" y="705925"/>
            <a:ext cx="7136702" cy="1032816"/>
            <a:chOff x="0" y="0"/>
            <a:chExt cx="9515602" cy="1377088"/>
          </a:xfrm>
        </p:grpSpPr>
        <p:sp>
          <p:nvSpPr>
            <p:cNvPr id="5" name="AutoShape 5"/>
            <p:cNvSpPr/>
            <p:nvPr/>
          </p:nvSpPr>
          <p:spPr>
            <a:xfrm>
              <a:off x="0" y="0"/>
              <a:ext cx="9515602" cy="1377088"/>
            </a:xfrm>
            <a:prstGeom prst="rect">
              <a:avLst/>
            </a:prstGeom>
            <a:solidFill>
              <a:srgbClr val="00356B"/>
            </a:solidFill>
          </p:spPr>
        </p:sp>
        <p:sp>
          <p:nvSpPr>
            <p:cNvPr id="6" name="TextBox 6"/>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ADVANCED SEARCH</a:t>
              </a:r>
            </a:p>
          </p:txBody>
        </p:sp>
      </p:grpSp>
      <p:grpSp>
        <p:nvGrpSpPr>
          <p:cNvPr id="7" name="Group 7"/>
          <p:cNvGrpSpPr/>
          <p:nvPr/>
        </p:nvGrpSpPr>
        <p:grpSpPr>
          <a:xfrm rot="-5911422">
            <a:off x="14141320" y="6355721"/>
            <a:ext cx="2519144" cy="366267"/>
            <a:chOff x="0" y="0"/>
            <a:chExt cx="8979503" cy="1305560"/>
          </a:xfrm>
        </p:grpSpPr>
        <p:sp>
          <p:nvSpPr>
            <p:cNvPr id="8" name="Freeform 8"/>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sp>
        <p:nvSpPr>
          <p:cNvPr id="9" name="AutoShape 9"/>
          <p:cNvSpPr/>
          <p:nvPr/>
        </p:nvSpPr>
        <p:spPr>
          <a:xfrm rot="-10800000">
            <a:off x="6470461" y="7681038"/>
            <a:ext cx="5975291" cy="1846698"/>
          </a:xfrm>
          <a:prstGeom prst="rect">
            <a:avLst/>
          </a:prstGeom>
          <a:solidFill>
            <a:srgbClr val="FFFFFF"/>
          </a:solidFill>
        </p:spPr>
      </p:sp>
      <p:sp>
        <p:nvSpPr>
          <p:cNvPr id="10" name="TextBox 10"/>
          <p:cNvSpPr txBox="1"/>
          <p:nvPr/>
        </p:nvSpPr>
        <p:spPr>
          <a:xfrm>
            <a:off x="6660274" y="7909062"/>
            <a:ext cx="5595664" cy="13811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subjects: </a:t>
            </a:r>
          </a:p>
          <a:p>
            <a:pPr>
              <a:lnSpc>
                <a:spcPts val="3600"/>
              </a:lnSpc>
            </a:pPr>
            <a:r>
              <a:rPr lang="en-US" sz="3000" spc="30">
                <a:solidFill>
                  <a:srgbClr val="00356B"/>
                </a:solidFill>
                <a:latin typeface="Aileron Regular"/>
              </a:rPr>
              <a:t>Building and Construction (330)</a:t>
            </a:r>
          </a:p>
          <a:p>
            <a:pPr>
              <a:lnSpc>
                <a:spcPts val="3600"/>
              </a:lnSpc>
            </a:pPr>
            <a:r>
              <a:rPr lang="en-US" sz="3000" spc="30">
                <a:solidFill>
                  <a:srgbClr val="00356B"/>
                </a:solidFill>
                <a:latin typeface="Aileron Regular"/>
              </a:rPr>
              <a:t>Structures (340)</a:t>
            </a:r>
          </a:p>
        </p:txBody>
      </p:sp>
      <p:sp>
        <p:nvSpPr>
          <p:cNvPr id="11" name="AutoShape 11"/>
          <p:cNvSpPr/>
          <p:nvPr/>
        </p:nvSpPr>
        <p:spPr>
          <a:xfrm rot="-10800000">
            <a:off x="12644178" y="7909584"/>
            <a:ext cx="5513428" cy="1618152"/>
          </a:xfrm>
          <a:prstGeom prst="rect">
            <a:avLst/>
          </a:prstGeom>
          <a:solidFill>
            <a:srgbClr val="FFFFFF"/>
          </a:solidFill>
        </p:spPr>
      </p:sp>
      <p:sp>
        <p:nvSpPr>
          <p:cNvPr id="12" name="TextBox 12"/>
          <p:cNvSpPr txBox="1"/>
          <p:nvPr/>
        </p:nvSpPr>
        <p:spPr>
          <a:xfrm>
            <a:off x="12917929" y="8251935"/>
            <a:ext cx="4965927" cy="9239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keywords:</a:t>
            </a:r>
          </a:p>
          <a:p>
            <a:pPr>
              <a:lnSpc>
                <a:spcPts val="3600"/>
              </a:lnSpc>
            </a:pPr>
            <a:r>
              <a:rPr lang="en-US" sz="3000" spc="30">
                <a:solidFill>
                  <a:srgbClr val="00356B"/>
                </a:solidFill>
                <a:latin typeface="Aileron Regular"/>
              </a:rPr>
              <a:t>"Machu Picchu"</a:t>
            </a:r>
          </a:p>
        </p:txBody>
      </p:sp>
      <p:sp>
        <p:nvSpPr>
          <p:cNvPr id="13" name="AutoShape 13"/>
          <p:cNvSpPr/>
          <p:nvPr/>
        </p:nvSpPr>
        <p:spPr>
          <a:xfrm rot="-10800000">
            <a:off x="269000" y="7583165"/>
            <a:ext cx="5975291" cy="1465174"/>
          </a:xfrm>
          <a:prstGeom prst="rect">
            <a:avLst/>
          </a:prstGeom>
          <a:solidFill>
            <a:srgbClr val="FFFFFF"/>
          </a:solidFill>
        </p:spPr>
      </p:sp>
      <p:sp>
        <p:nvSpPr>
          <p:cNvPr id="14" name="TextBox 14"/>
          <p:cNvSpPr txBox="1"/>
          <p:nvPr/>
        </p:nvSpPr>
        <p:spPr>
          <a:xfrm>
            <a:off x="458813" y="7849027"/>
            <a:ext cx="5595664" cy="9239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tradition: </a:t>
            </a:r>
          </a:p>
          <a:p>
            <a:pPr>
              <a:lnSpc>
                <a:spcPts val="3600"/>
              </a:lnSpc>
            </a:pPr>
            <a:r>
              <a:rPr lang="en-US" sz="3000" spc="30">
                <a:solidFill>
                  <a:srgbClr val="00356B"/>
                </a:solidFill>
                <a:latin typeface="Aileron Regular"/>
              </a:rPr>
              <a:t>Inka (SE80)</a:t>
            </a:r>
          </a:p>
        </p:txBody>
      </p:sp>
      <p:grpSp>
        <p:nvGrpSpPr>
          <p:cNvPr id="15" name="Group 15"/>
          <p:cNvGrpSpPr/>
          <p:nvPr/>
        </p:nvGrpSpPr>
        <p:grpSpPr>
          <a:xfrm rot="-5911422">
            <a:off x="1075694" y="6109975"/>
            <a:ext cx="2270002" cy="366267"/>
            <a:chOff x="0" y="0"/>
            <a:chExt cx="8091434" cy="1305560"/>
          </a:xfrm>
        </p:grpSpPr>
        <p:sp>
          <p:nvSpPr>
            <p:cNvPr id="16" name="Freeform 16"/>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pic>
        <p:nvPicPr>
          <p:cNvPr id="3" name="Picture 3"/>
          <p:cNvPicPr>
            <a:picLocks noChangeAspect="1"/>
          </p:cNvPicPr>
          <p:nvPr/>
        </p:nvPicPr>
        <p:blipFill>
          <a:blip r:embed="rId2"/>
          <a:srcRect l="18879" r="18879"/>
          <a:stretch>
            <a:fillRect/>
          </a:stretch>
        </p:blipFill>
        <p:spPr>
          <a:xfrm>
            <a:off x="1543204" y="1028700"/>
            <a:ext cx="8250252" cy="8433726"/>
          </a:xfrm>
          <a:prstGeom prst="rect">
            <a:avLst/>
          </a:prstGeom>
        </p:spPr>
      </p:pic>
      <p:sp>
        <p:nvSpPr>
          <p:cNvPr id="4" name="AutoShape 4"/>
          <p:cNvSpPr/>
          <p:nvPr/>
        </p:nvSpPr>
        <p:spPr>
          <a:xfrm>
            <a:off x="666490" y="4174337"/>
            <a:ext cx="1753429" cy="1938326"/>
          </a:xfrm>
          <a:prstGeom prst="rect">
            <a:avLst/>
          </a:prstGeom>
          <a:solidFill>
            <a:srgbClr val="00356B"/>
          </a:solidFill>
        </p:spPr>
      </p:sp>
      <p:sp>
        <p:nvSpPr>
          <p:cNvPr id="5" name="TextBox 5"/>
          <p:cNvSpPr txBox="1"/>
          <p:nvPr/>
        </p:nvSpPr>
        <p:spPr>
          <a:xfrm>
            <a:off x="11522931" y="4420497"/>
            <a:ext cx="6560448" cy="451294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Learn about Machu Picchu</a:t>
            </a:r>
          </a:p>
          <a:p>
            <a:pPr marL="690881" lvl="1" indent="-345440">
              <a:lnSpc>
                <a:spcPts val="5120"/>
              </a:lnSpc>
              <a:buFont typeface="Arial"/>
              <a:buChar char="•"/>
            </a:pPr>
            <a:r>
              <a:rPr lang="en-US" sz="3200" spc="32">
                <a:solidFill>
                  <a:srgbClr val="FFFFFF"/>
                </a:solidFill>
                <a:latin typeface="Aileron Regular"/>
              </a:rPr>
              <a:t>Read passages in eHRAF Archaeology</a:t>
            </a:r>
          </a:p>
          <a:p>
            <a:pPr marL="690881" lvl="1" indent="-345440">
              <a:lnSpc>
                <a:spcPts val="5120"/>
              </a:lnSpc>
              <a:buFont typeface="Arial"/>
              <a:buChar char="•"/>
            </a:pPr>
            <a:r>
              <a:rPr lang="en-US" sz="3200" spc="32">
                <a:solidFill>
                  <a:srgbClr val="FFFFFF"/>
                </a:solidFill>
                <a:latin typeface="Aileron Regular"/>
              </a:rPr>
              <a:t>Answer questions about this archaeological discovery</a:t>
            </a:r>
          </a:p>
          <a:p>
            <a:pPr marL="690880" lvl="1" indent="-345440">
              <a:lnSpc>
                <a:spcPts val="5120"/>
              </a:lnSpc>
              <a:buFont typeface="Arial"/>
              <a:buChar char="•"/>
            </a:pPr>
            <a:r>
              <a:rPr lang="en-US" sz="3200" spc="32">
                <a:solidFill>
                  <a:srgbClr val="FFFFFF"/>
                </a:solidFill>
                <a:latin typeface="Aileron Regular"/>
              </a:rPr>
              <a:t>Find out what makes Machu Picchu a "Great Discovery"</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927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SEARCH RESULTS</a:t>
              </a:r>
            </a:p>
          </p:txBody>
        </p:sp>
      </p:grpSp>
      <p:grpSp>
        <p:nvGrpSpPr>
          <p:cNvPr id="5" name="Group 5"/>
          <p:cNvGrpSpPr/>
          <p:nvPr/>
        </p:nvGrpSpPr>
        <p:grpSpPr>
          <a:xfrm>
            <a:off x="12774572" y="2656191"/>
            <a:ext cx="5239678" cy="1618152"/>
            <a:chOff x="0" y="0"/>
            <a:chExt cx="6986237" cy="2157536"/>
          </a:xfrm>
        </p:grpSpPr>
        <p:sp>
          <p:nvSpPr>
            <p:cNvPr id="6" name="AutoShape 6"/>
            <p:cNvSpPr/>
            <p:nvPr/>
          </p:nvSpPr>
          <p:spPr>
            <a:xfrm rot="-10800000">
              <a:off x="0" y="0"/>
              <a:ext cx="6986237" cy="2157536"/>
            </a:xfrm>
            <a:prstGeom prst="rect">
              <a:avLst/>
            </a:prstGeom>
            <a:solidFill>
              <a:srgbClr val="FFFFFF"/>
            </a:solidFill>
          </p:spPr>
        </p:sp>
        <p:sp>
          <p:nvSpPr>
            <p:cNvPr id="7" name="TextBox 7"/>
            <p:cNvSpPr txBox="1"/>
            <p:nvPr/>
          </p:nvSpPr>
          <p:spPr>
            <a:xfrm>
              <a:off x="365001" y="276763"/>
              <a:ext cx="6621236" cy="1594485"/>
            </a:xfrm>
            <a:prstGeom prst="rect">
              <a:avLst/>
            </a:prstGeom>
          </p:spPr>
          <p:txBody>
            <a:bodyPr lIns="0" tIns="0" rIns="0" bIns="0" rtlCol="0" anchor="t">
              <a:spAutoFit/>
            </a:bodyPr>
            <a:lstStyle/>
            <a:p>
              <a:pPr>
                <a:lnSpc>
                  <a:spcPts val="3120"/>
                </a:lnSpc>
              </a:pPr>
              <a:r>
                <a:rPr lang="en-US" sz="2600" spc="26">
                  <a:solidFill>
                    <a:srgbClr val="00356B"/>
                  </a:solidFill>
                  <a:latin typeface="Aileron Regular Bold"/>
                </a:rPr>
                <a:t>Click "Show Page" to view the paragraph in the full page context</a:t>
              </a:r>
            </a:p>
          </p:txBody>
        </p:sp>
      </p:grpSp>
      <p:grpSp>
        <p:nvGrpSpPr>
          <p:cNvPr id="8" name="Group 8"/>
          <p:cNvGrpSpPr/>
          <p:nvPr/>
        </p:nvGrpSpPr>
        <p:grpSpPr>
          <a:xfrm rot="8100000">
            <a:off x="12653574" y="4723582"/>
            <a:ext cx="2420383" cy="366267"/>
            <a:chOff x="0" y="0"/>
            <a:chExt cx="8627468" cy="1305560"/>
          </a:xfrm>
        </p:grpSpPr>
        <p:sp>
          <p:nvSpPr>
            <p:cNvPr id="9" name="Freeform 9"/>
            <p:cNvSpPr/>
            <p:nvPr/>
          </p:nvSpPr>
          <p:spPr>
            <a:xfrm>
              <a:off x="0" y="-27940"/>
              <a:ext cx="8646518" cy="1360170"/>
            </a:xfrm>
            <a:custGeom>
              <a:avLst/>
              <a:gdLst/>
              <a:ahLst/>
              <a:cxnLst/>
              <a:rect l="l" t="t" r="r" b="b"/>
              <a:pathLst>
                <a:path w="8646518" h="1360170">
                  <a:moveTo>
                    <a:pt x="8571588" y="579120"/>
                  </a:moveTo>
                  <a:lnTo>
                    <a:pt x="7871818" y="55880"/>
                  </a:lnTo>
                  <a:cubicBezTo>
                    <a:pt x="7798158" y="0"/>
                    <a:pt x="7737198" y="30480"/>
                    <a:pt x="7737198" y="123190"/>
                  </a:cubicBezTo>
                  <a:lnTo>
                    <a:pt x="773719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735666" y="805180"/>
                  </a:lnTo>
                  <a:lnTo>
                    <a:pt x="7735666" y="1236980"/>
                  </a:lnTo>
                  <a:cubicBezTo>
                    <a:pt x="7735666" y="1329690"/>
                    <a:pt x="7796888" y="1360170"/>
                    <a:pt x="7870548" y="1304290"/>
                  </a:cubicBezTo>
                  <a:lnTo>
                    <a:pt x="8571588" y="779780"/>
                  </a:lnTo>
                  <a:cubicBezTo>
                    <a:pt x="8646518" y="726440"/>
                    <a:pt x="8646518" y="635000"/>
                    <a:pt x="8571588" y="579120"/>
                  </a:cubicBezTo>
                  <a:close/>
                </a:path>
              </a:pathLst>
            </a:custGeom>
            <a:solidFill>
              <a:srgbClr val="00356B"/>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l="123" r="4699" b="39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FULL CONTEXT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1541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4: Assignment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285" r="27314"/>
          <a:stretch>
            <a:fillRect/>
          </a:stretch>
        </p:blipFill>
        <p:spPr>
          <a:xfrm>
            <a:off x="0" y="0"/>
            <a:ext cx="8085475" cy="10287000"/>
          </a:xfrm>
          <a:prstGeom prst="rect">
            <a:avLst/>
          </a:prstGeom>
        </p:spPr>
      </p:pic>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
        <p:nvSpPr>
          <p:cNvPr id="7" name="TextBox 7"/>
          <p:cNvSpPr txBox="1"/>
          <p:nvPr/>
        </p:nvSpPr>
        <p:spPr>
          <a:xfrm>
            <a:off x="8370042" y="1049644"/>
            <a:ext cx="9633391" cy="8305800"/>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The purpose of this assignment is to present a report summarizing your findings about this great discovery.</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This can be done in the form of a group project or an individual paper.</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Groups can divide the questions that follow, with each student contributing information about a specfic question.</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Consider making a slideshow presentation to ilustrate your findings.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Bold"/>
              </a:rPr>
              <a:t>Who?</a:t>
            </a:r>
          </a:p>
          <a:p>
            <a:pPr marL="863600" lvl="1" indent="-431800">
              <a:lnSpc>
                <a:spcPts val="5600"/>
              </a:lnSpc>
              <a:buFont typeface="Arial"/>
              <a:buChar char="•"/>
            </a:pPr>
            <a:r>
              <a:rPr lang="en-US" sz="4000" spc="400">
                <a:solidFill>
                  <a:srgbClr val="FFFFFF"/>
                </a:solidFill>
                <a:latin typeface="Aileron Heavy Bold"/>
              </a:rPr>
              <a:t>What?</a:t>
            </a:r>
          </a:p>
          <a:p>
            <a:pPr marL="863600" lvl="1" indent="-431800">
              <a:lnSpc>
                <a:spcPts val="5600"/>
              </a:lnSpc>
              <a:buFont typeface="Arial"/>
              <a:buChar char="•"/>
            </a:pPr>
            <a:r>
              <a:rPr lang="en-US" sz="4000" spc="400">
                <a:solidFill>
                  <a:srgbClr val="FFFFFF"/>
                </a:solidFill>
                <a:latin typeface="Aileron Heavy Bold"/>
              </a:rPr>
              <a:t>Where?</a:t>
            </a:r>
          </a:p>
          <a:p>
            <a:pPr marL="863600" lvl="1" indent="-431800">
              <a:lnSpc>
                <a:spcPts val="5600"/>
              </a:lnSpc>
              <a:buFont typeface="Arial"/>
              <a:buChar char="•"/>
            </a:pPr>
            <a:r>
              <a:rPr lang="en-US" sz="4000" spc="400">
                <a:solidFill>
                  <a:srgbClr val="FFFFFF"/>
                </a:solidFill>
                <a:latin typeface="Aileron Heavy Bold"/>
              </a:rPr>
              <a:t>When?</a:t>
            </a:r>
          </a:p>
          <a:p>
            <a:pPr marL="863600" lvl="1" indent="-431800">
              <a:lnSpc>
                <a:spcPts val="5600"/>
              </a:lnSpc>
              <a:buFont typeface="Arial"/>
              <a:buChar char="•"/>
            </a:pPr>
            <a:r>
              <a:rPr lang="en-US" sz="4000" spc="400">
                <a:solidFill>
                  <a:srgbClr val="FFFFFF"/>
                </a:solidFill>
                <a:latin typeface="Aileron Heavy Bold"/>
              </a:rPr>
              <a:t>How?</a:t>
            </a:r>
          </a:p>
          <a:p>
            <a:pPr marL="863600" lvl="1" indent="-431800">
              <a:lnSpc>
                <a:spcPts val="5600"/>
              </a:lnSpc>
              <a:buFont typeface="Arial"/>
              <a:buChar char="•"/>
            </a:pPr>
            <a:r>
              <a:rPr lang="en-US" sz="4000" spc="400">
                <a:solidFill>
                  <a:srgbClr val="FFFFFF"/>
                </a:solidFill>
                <a:latin typeface="Aileron Heavy Bold"/>
              </a:rPr>
              <a:t>Why?</a:t>
            </a:r>
          </a:p>
        </p:txBody>
      </p:sp>
      <p:sp>
        <p:nvSpPr>
          <p:cNvPr id="4" name="TextBox 4"/>
          <p:cNvSpPr txBox="1"/>
          <p:nvPr/>
        </p:nvSpPr>
        <p:spPr>
          <a:xfrm>
            <a:off x="729147" y="1225570"/>
            <a:ext cx="8444678"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Your final report describing Machu Picchu should have 6 sections which correspond to these 6 types of questions:</a:t>
            </a:r>
          </a:p>
        </p:txBody>
      </p:sp>
      <p:pic>
        <p:nvPicPr>
          <p:cNvPr id="5" name="Picture 5"/>
          <p:cNvPicPr>
            <a:picLocks noChangeAspect="1"/>
          </p:cNvPicPr>
          <p:nvPr/>
        </p:nvPicPr>
        <p:blipFill>
          <a:blip r:embed="rId2"/>
          <a:srcRect l="25015" r="25015"/>
          <a:stretch>
            <a:fillRect/>
          </a:stretch>
        </p:blipFill>
        <p:spPr>
          <a:xfrm>
            <a:off x="10202525" y="0"/>
            <a:ext cx="8085475" cy="10287000"/>
          </a:xfrm>
          <a:prstGeom prst="rect">
            <a:avLst/>
          </a:prstGeom>
        </p:spPr>
      </p:pic>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7728" r="7728"/>
          <a:stretch>
            <a:fillRect/>
          </a:stretch>
        </p:blipFill>
        <p:spPr>
          <a:xfrm>
            <a:off x="0" y="1905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Who?</a:t>
            </a:r>
          </a:p>
        </p:txBody>
      </p:sp>
      <p:sp>
        <p:nvSpPr>
          <p:cNvPr id="9" name="TextBox 9"/>
          <p:cNvSpPr txBox="1"/>
          <p:nvPr/>
        </p:nvSpPr>
        <p:spPr>
          <a:xfrm>
            <a:off x="8821523" y="5490845"/>
            <a:ext cx="8730428" cy="35585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people studied? Describe how people lived during this time at this place, such as: social stratification, divison of labor, gender roles, economic life, food and subsistence, religious practices.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b="2843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Include relevant photos and/or interpretive artistic renderings.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Regular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 physical environment and natural resources shape cultural practices?</a:t>
            </a:r>
          </a:p>
        </p:txBody>
      </p:sp>
      <p:pic>
        <p:nvPicPr>
          <p:cNvPr id="8" name="Picture 8"/>
          <p:cNvPicPr>
            <a:picLocks noChangeAspect="1"/>
          </p:cNvPicPr>
          <p:nvPr/>
        </p:nvPicPr>
        <p:blipFill>
          <a:blip r:embed="rId2"/>
          <a:srcRect l="496" r="15188"/>
          <a:stretch>
            <a:fillRect/>
          </a:stretch>
        </p:blipFill>
        <p:spPr>
          <a:xfrm>
            <a:off x="10202525" y="0"/>
            <a:ext cx="8085475" cy="10287000"/>
          </a:xfrm>
          <a:prstGeom prst="rect">
            <a:avLst/>
          </a:prstGeom>
        </p:spPr>
      </p:pic>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3</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525" r="20525"/>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relative time period, what preceded it, and what followed it. What does this represent in terms of cultural evolution and progress?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Regular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they construct buildings and make artifacts (lithics, pottery, etc.)?</a:t>
            </a:r>
          </a:p>
        </p:txBody>
      </p:sp>
      <p:pic>
        <p:nvPicPr>
          <p:cNvPr id="8" name="Picture 8"/>
          <p:cNvPicPr>
            <a:picLocks noChangeAspect="1"/>
          </p:cNvPicPr>
          <p:nvPr/>
        </p:nvPicPr>
        <p:blipFill>
          <a:blip r:embed="rId2"/>
          <a:srcRect l="30990" r="24797"/>
          <a:stretch>
            <a:fillRect/>
          </a:stretch>
        </p:blipFill>
        <p:spPr>
          <a:xfrm>
            <a:off x="10202525" y="9525"/>
            <a:ext cx="8085475" cy="10287000"/>
          </a:xfrm>
          <a:prstGeom prst="rect">
            <a:avLst/>
          </a:prstGeom>
        </p:spPr>
      </p:pic>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5</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b="2500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745688"/>
            <a:ext cx="10959035" cy="824198"/>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MACHU PICCHU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4758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6</a:t>
              </a:r>
            </a:p>
          </p:txBody>
        </p:sp>
      </p:grpSp>
      <p:sp>
        <p:nvSpPr>
          <p:cNvPr id="7" name="TextBox 7"/>
          <p:cNvSpPr txBox="1"/>
          <p:nvPr/>
        </p:nvSpPr>
        <p:spPr>
          <a:xfrm>
            <a:off x="8517890" y="2695713"/>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is this archaeological site considered a “great discovery”?</a:t>
            </a:r>
          </a:p>
        </p:txBody>
      </p:sp>
      <p:sp>
        <p:nvSpPr>
          <p:cNvPr id="8" name="TextBox 8"/>
          <p:cNvSpPr txBox="1"/>
          <p:nvPr/>
        </p:nvSpPr>
        <p:spPr>
          <a:xfrm>
            <a:off x="8916363" y="98107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Why?</a:t>
            </a:r>
          </a:p>
        </p:txBody>
      </p:sp>
      <p:sp>
        <p:nvSpPr>
          <p:cNvPr id="9" name="TextBox 9"/>
          <p:cNvSpPr txBox="1"/>
          <p:nvPr/>
        </p:nvSpPr>
        <p:spPr>
          <a:xfrm>
            <a:off x="8517890" y="4806281"/>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how this site is important in terms of its place in human history.</a:t>
            </a:r>
          </a:p>
        </p:txBody>
      </p:sp>
      <p:sp>
        <p:nvSpPr>
          <p:cNvPr id="10" name="TextBox 10"/>
          <p:cNvSpPr txBox="1"/>
          <p:nvPr/>
        </p:nvSpPr>
        <p:spPr>
          <a:xfrm>
            <a:off x="8578840" y="7090204"/>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should this great discovery be preserved and who should be responsible for preservation?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References</a:t>
            </a:r>
          </a:p>
        </p:txBody>
      </p:sp>
      <p:sp>
        <p:nvSpPr>
          <p:cNvPr id="4" name="TextBox 4"/>
          <p:cNvSpPr txBox="1"/>
          <p:nvPr/>
        </p:nvSpPr>
        <p:spPr>
          <a:xfrm>
            <a:off x="4113476" y="4364287"/>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Hyslop, John. 1990. Inka Settlement Planning. Austin: University of Texas Press. https://ehrafarchaeology.yale.edu/document?id=se80-016.</a:t>
            </a:r>
          </a:p>
        </p:txBody>
      </p:sp>
      <p:sp>
        <p:nvSpPr>
          <p:cNvPr id="5" name="TextBox 5"/>
          <p:cNvSpPr txBox="1"/>
          <p:nvPr/>
        </p:nvSpPr>
        <p:spPr>
          <a:xfrm>
            <a:off x="4113476" y="2707702"/>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Bray, Tamara L. 2004. “Tradition Summary: Inca.” New Haven, Conn.: HRAF. https://ehrafarchaeology.yale.edu/document?id=se80-000.</a:t>
            </a:r>
          </a:p>
        </p:txBody>
      </p:sp>
      <p:sp>
        <p:nvSpPr>
          <p:cNvPr id="6" name="TextBox 6"/>
          <p:cNvSpPr txBox="1"/>
          <p:nvPr/>
        </p:nvSpPr>
        <p:spPr>
          <a:xfrm>
            <a:off x="4113476" y="8488418"/>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Special thanks to the National Geographic Society and National Public Radio for the short videos and articles featured in this eHRAF Workbook.</a:t>
            </a:r>
          </a:p>
        </p:txBody>
      </p:sp>
      <p:sp>
        <p:nvSpPr>
          <p:cNvPr id="7" name="TextBox 7"/>
          <p:cNvSpPr txBox="1"/>
          <p:nvPr/>
        </p:nvSpPr>
        <p:spPr>
          <a:xfrm>
            <a:off x="4154048" y="5951657"/>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Rowe, John Howland. 1946. "Inca Culture at the Time of the Spanish Conquest." In Handbook of South American Indians, Edited by Julian H. Steward, v. 2:183–330. Washington: U.S. G.P.O. https://ehrafarchaeology.yale.edu/document?id=se80-001.</a:t>
            </a:r>
          </a:p>
        </p:txBody>
      </p:sp>
      <p:sp>
        <p:nvSpPr>
          <p:cNvPr id="8" name="TextBox 8"/>
          <p:cNvSpPr txBox="1"/>
          <p:nvPr/>
        </p:nvSpPr>
        <p:spPr>
          <a:xfrm>
            <a:off x="4113476" y="691708"/>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Bauer, Brian S. 1998. The Sacred L</a:t>
            </a:r>
            <a:r>
              <a:rPr lang="en-US" sz="2799" spc="27">
                <a:solidFill>
                  <a:srgbClr val="FFFFFF"/>
                </a:solidFill>
                <a:latin typeface="Aileron Regular"/>
              </a:rPr>
              <a:t>andscape of the Inca: The Cusco Ceque System. Austin: University of Texas Press. https://ehrafarchaeology.yale.edu/document?id=se80-014.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54048" y="46755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Temple of the Sun or Torreón, Public domain, via Wikimedia Commons: https://commons.wikimedia.org/wiki/File:Machupicchu_intihuatana.JPG</a:t>
            </a:r>
          </a:p>
        </p:txBody>
      </p:sp>
      <p:sp>
        <p:nvSpPr>
          <p:cNvPr id="5" name="TextBox 5"/>
          <p:cNvSpPr txBox="1"/>
          <p:nvPr/>
        </p:nvSpPr>
        <p:spPr>
          <a:xfrm>
            <a:off x="4154048" y="2554646"/>
            <a:ext cx="13105252" cy="1471930"/>
          </a:xfrm>
          <a:prstGeom prst="rect">
            <a:avLst/>
          </a:prstGeom>
        </p:spPr>
        <p:txBody>
          <a:bodyPr lIns="0" tIns="0" rIns="0" bIns="0" rtlCol="0" anchor="t">
            <a:spAutoFit/>
          </a:bodyPr>
          <a:lstStyle/>
          <a:p>
            <a:pPr>
              <a:lnSpc>
                <a:spcPts val="3919"/>
              </a:lnSpc>
            </a:pPr>
            <a:r>
              <a:rPr lang="en-US" sz="2800" spc="28">
                <a:solidFill>
                  <a:srgbClr val="FFFFFF"/>
                </a:solidFill>
                <a:latin typeface="Aileron Regular"/>
              </a:rPr>
              <a:t>Interior of an Inca building, featuring trapezoidal windows by Martin St-Amant (S23678), CC BY-SA 3.0 via Wikimedia Commons: https://commons.wikimedia.org/wiki/File:124_-_Machu_Picchu_-_Juin_2009.jpg</a:t>
            </a:r>
          </a:p>
        </p:txBody>
      </p:sp>
      <p:sp>
        <p:nvSpPr>
          <p:cNvPr id="6" name="TextBox 6"/>
          <p:cNvSpPr txBox="1"/>
          <p:nvPr/>
        </p:nvSpPr>
        <p:spPr>
          <a:xfrm>
            <a:off x="4113476" y="8173162"/>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Hiram Bingham III in 1916. Harris &amp; Ewing, photographer, Public domain, via Wikimedia Commons:</a:t>
            </a:r>
          </a:p>
          <a:p>
            <a:pPr>
              <a:lnSpc>
                <a:spcPts val="3640"/>
              </a:lnSpc>
            </a:pPr>
            <a:r>
              <a:rPr lang="en-US" sz="2800" spc="28">
                <a:solidFill>
                  <a:srgbClr val="FFFFFF"/>
                </a:solidFill>
                <a:latin typeface="Aileron Regular"/>
              </a:rPr>
              <a:t>https://commons.wikimedia.org/wiki/File:Hiram_Bingham_III_in_1916.jpg</a:t>
            </a:r>
          </a:p>
        </p:txBody>
      </p:sp>
      <p:sp>
        <p:nvSpPr>
          <p:cNvPr id="7" name="TextBox 7"/>
          <p:cNvSpPr txBox="1"/>
          <p:nvPr/>
        </p:nvSpPr>
        <p:spPr>
          <a:xfrm>
            <a:off x="4154048" y="6154365"/>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The National Geographic Magazine, April, 1913: https://www.doaks.org/</a:t>
            </a:r>
          </a:p>
          <a:p>
            <a:pPr>
              <a:lnSpc>
                <a:spcPts val="3640"/>
              </a:lnSpc>
            </a:pPr>
            <a:r>
              <a:rPr lang="en-US" sz="2800" spc="28">
                <a:solidFill>
                  <a:srgbClr val="FFFFFF"/>
                </a:solidFill>
                <a:latin typeface="Aileron Regular"/>
              </a:rPr>
              <a:t>research/library-archives/dumbarton-oaks-archives/collections/ephemera/in-the-wonderland-of-peru-the-national-geographic-magazine-april-1913  </a:t>
            </a:r>
          </a:p>
        </p:txBody>
      </p:sp>
      <p:sp>
        <p:nvSpPr>
          <p:cNvPr id="8" name="TextBox 8"/>
          <p:cNvSpPr txBox="1"/>
          <p:nvPr/>
        </p:nvSpPr>
        <p:spPr>
          <a:xfrm>
            <a:off x="4113476" y="691708"/>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Hiram Bingh</a:t>
            </a:r>
            <a:r>
              <a:rPr lang="en-US" sz="2799" spc="27">
                <a:solidFill>
                  <a:srgbClr val="FFFFFF"/>
                </a:solidFill>
                <a:latin typeface="Aileron Regular"/>
              </a:rPr>
              <a:t>am III at his tent door near Machu Picchu in 1912, Public domain, via Wikimedia Commons: https://commons.wikimedia.org/wiki/</a:t>
            </a:r>
          </a:p>
          <a:p>
            <a:pPr>
              <a:lnSpc>
                <a:spcPts val="3640"/>
              </a:lnSpc>
            </a:pPr>
            <a:r>
              <a:rPr lang="en-US" sz="2799" spc="27">
                <a:solidFill>
                  <a:srgbClr val="FFFFFF"/>
                </a:solidFill>
                <a:latin typeface="Aileron Regular"/>
              </a:rPr>
              <a:t>File:Hiram_Bingham_III_at_his_tent_door_near_Machu_Picchu_in_1912.jpg.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54048" y="4195255"/>
            <a:ext cx="13105252" cy="2304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Silver tupus collected on Bingham's 1912 expedition, on display at the Museo Machu Picchu, Pi3.124, CC BY-SA 4.0, via Wikimedia Commons:  https://commons.wikimedia.org/wiki/File:Silver_tupus_collected_on_Bingham%27s_1912_expedition_to_Macchu_Picchu.jpg</a:t>
            </a:r>
          </a:p>
        </p:txBody>
      </p:sp>
      <p:sp>
        <p:nvSpPr>
          <p:cNvPr id="5" name="TextBox 5"/>
          <p:cNvSpPr txBox="1"/>
          <p:nvPr/>
        </p:nvSpPr>
        <p:spPr>
          <a:xfrm>
            <a:off x="4154048" y="2268380"/>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UNESCO World Heritage emblem; Designer: Michel Olyff. Uploaded by Siyuwj, Public domain, via Wikimedia Commons: https://commons.wikimedia.org/wiki/File:World_Heritage_Logo_global.svg</a:t>
            </a:r>
          </a:p>
        </p:txBody>
      </p:sp>
      <p:sp>
        <p:nvSpPr>
          <p:cNvPr id="6" name="TextBox 6"/>
          <p:cNvSpPr txBox="1"/>
          <p:nvPr/>
        </p:nvSpPr>
        <p:spPr>
          <a:xfrm>
            <a:off x="4113476" y="647109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Map of Machu Picchu by Hobe / Holger Behr, Public domain, via Wikimedia Commons: https://commons.wikimedia.org/wiki/File:Karta_MachuPicchu.PNG</a:t>
            </a:r>
          </a:p>
        </p:txBody>
      </p:sp>
      <p:sp>
        <p:nvSpPr>
          <p:cNvPr id="7" name="TextBox 7"/>
          <p:cNvSpPr txBox="1"/>
          <p:nvPr/>
        </p:nvSpPr>
        <p:spPr>
          <a:xfrm>
            <a:off x="4154048" y="47739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Terr</a:t>
            </a:r>
            <a:r>
              <a:rPr lang="en-US" sz="2799" spc="27">
                <a:solidFill>
                  <a:srgbClr val="FFFFFF"/>
                </a:solidFill>
                <a:latin typeface="Aileron Regular"/>
              </a:rPr>
              <a:t>aces used for farming at Machu Picchu, RAF-YYC from Calgary, Canada, CC BY-SA 2.0, via Wikimedia Commons: https://commons.wikimedia.org/wiki/File:Machu_Picchu_(3833992683).jpg</a:t>
            </a:r>
          </a:p>
        </p:txBody>
      </p:sp>
      <p:sp>
        <p:nvSpPr>
          <p:cNvPr id="8" name="TextBox 8"/>
          <p:cNvSpPr txBox="1"/>
          <p:nvPr/>
        </p:nvSpPr>
        <p:spPr>
          <a:xfrm>
            <a:off x="4154048" y="7886065"/>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View of the residential section of Machu Picchu, Christophe Meneboeuf - XtoF, CC BY-SA 3.0, via Wikimedia Commons: https://en.wikipedia.org/</a:t>
            </a:r>
          </a:p>
          <a:p>
            <a:pPr>
              <a:lnSpc>
                <a:spcPts val="3640"/>
              </a:lnSpc>
            </a:pPr>
            <a:r>
              <a:rPr lang="en-US" sz="2800" spc="28">
                <a:solidFill>
                  <a:srgbClr val="FFFFFF"/>
                </a:solidFill>
                <a:latin typeface="Aileron Regular"/>
              </a:rPr>
              <a:t>wiki/Machu_Picchu#/media/File:MachuPicchu_Residential_(pixinn.net).jpg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54048" y="2762862"/>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Manco Capac, First Inca, 1 of 14 Portraits of Inca Kings, Brooklyn Museum, Public domain, via Wikimedia Commons: https://commons.wikimedia.org/</a:t>
            </a:r>
          </a:p>
          <a:p>
            <a:pPr>
              <a:lnSpc>
                <a:spcPts val="3919"/>
              </a:lnSpc>
            </a:pPr>
            <a:r>
              <a:rPr lang="en-US" sz="2800">
                <a:solidFill>
                  <a:srgbClr val="FFFFFF"/>
                </a:solidFill>
                <a:latin typeface="Aileron Regular"/>
              </a:rPr>
              <a:t>wiki/File:Brooklyn_Museum_Manco_Capac,_First_Inca,_1_of_14_Portraits_of_Inca_Kings_-_overall.jpg</a:t>
            </a:r>
          </a:p>
        </p:txBody>
      </p:sp>
      <p:sp>
        <p:nvSpPr>
          <p:cNvPr id="5" name="TextBox 5"/>
          <p:cNvSpPr txBox="1"/>
          <p:nvPr/>
        </p:nvSpPr>
        <p:spPr>
          <a:xfrm>
            <a:off x="4154048" y="5479769"/>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Artifact collected on Bingham's 1912 expedition, on display at the Museo Machu Picchu by Pi3.124, CC BY-SA 4.0 via Wikimedia Commons:  https://commons.wikimedia.org/wiki/File:Artifact_collected_on_Bingham%27s_1912_expedition_to_Macchu_Picchu.jpg</a:t>
            </a:r>
          </a:p>
        </p:txBody>
      </p:sp>
      <p:sp>
        <p:nvSpPr>
          <p:cNvPr id="6" name="TextBox 6"/>
          <p:cNvSpPr txBox="1"/>
          <p:nvPr/>
        </p:nvSpPr>
        <p:spPr>
          <a:xfrm>
            <a:off x="4154048" y="617219"/>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Interior of </a:t>
            </a:r>
            <a:r>
              <a:rPr lang="en-US" sz="2799" spc="27">
                <a:solidFill>
                  <a:srgbClr val="FFFFFF"/>
                </a:solidFill>
                <a:latin typeface="Aileron Regular"/>
              </a:rPr>
              <a:t>an Inca building, featuring trapezoidal windows, Martin St-Amant (S23678), CC BY-SA 3.0, via Wikimedia Commons: https://commons.wikimedia.org/wiki/File:124_-_Machu_Picchu_-_Juin_2009.jpg</a:t>
            </a:r>
          </a:p>
        </p:txBody>
      </p:sp>
      <p:sp>
        <p:nvSpPr>
          <p:cNvPr id="7" name="TextBox 7"/>
          <p:cNvSpPr txBox="1"/>
          <p:nvPr/>
        </p:nvSpPr>
        <p:spPr>
          <a:xfrm>
            <a:off x="4154048" y="8160385"/>
            <a:ext cx="13343377"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Machu Picchu location via Wikimedia Commons:</a:t>
            </a:r>
          </a:p>
          <a:p>
            <a:pPr>
              <a:lnSpc>
                <a:spcPts val="3640"/>
              </a:lnSpc>
            </a:pPr>
            <a:r>
              <a:rPr lang="en-US" sz="2800" spc="28">
                <a:solidFill>
                  <a:srgbClr val="FFFFFF"/>
                </a:solidFill>
                <a:latin typeface="Aileron Regular"/>
              </a:rPr>
              <a:t>https://upload.wikimedia.org/wikipedia/commons/d/dd/Machu_Picchu_Locn.png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54048" y="3221811"/>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Another artifact collected on Bingham's 1912 expedition, on display at the Museo Machu Picchu, Pi3.124, CC BY-SA 4.0, via Wikimedia Commons:  https://commons.wikimedia.org/wiki/File:Another_artifact_collected_on_Bingham%27s_1912_expedition_to_Macchu_Picchu.jpg</a:t>
            </a:r>
          </a:p>
        </p:txBody>
      </p:sp>
      <p:sp>
        <p:nvSpPr>
          <p:cNvPr id="5" name="TextBox 5"/>
          <p:cNvSpPr txBox="1"/>
          <p:nvPr/>
        </p:nvSpPr>
        <p:spPr>
          <a:xfrm>
            <a:off x="4113476" y="831726"/>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Intihuatana Solar Clock by Jordan Klein from San Francisco, USA, CC BY 2.0 via Wikimedia Commons: https://commons.wikimedia.org/wiki/File:Intihuatana_Solar_Clock.jpg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a:stretch>
            <a:fillRect/>
          </a:stretch>
        </p:blipFill>
        <p:spPr>
          <a:xfrm>
            <a:off x="5535090" y="504914"/>
            <a:ext cx="7217821" cy="7508786"/>
          </a:xfrm>
          <a:prstGeom prst="rect">
            <a:avLst/>
          </a:prstGeom>
        </p:spPr>
      </p:pic>
      <p:sp>
        <p:nvSpPr>
          <p:cNvPr id="3" name="TextBox 3"/>
          <p:cNvSpPr txBox="1"/>
          <p:nvPr/>
        </p:nvSpPr>
        <p:spPr>
          <a:xfrm>
            <a:off x="4511199" y="2064747"/>
            <a:ext cx="9265601" cy="438912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Bold"/>
              </a:rPr>
              <a:t>Great Discoveries: Machu Picchu</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Bold"/>
              </a:rPr>
              <a:t>Human Relations Area Files</a:t>
            </a:r>
          </a:p>
          <a:p>
            <a:pPr algn="r">
              <a:lnSpc>
                <a:spcPts val="3080"/>
              </a:lnSpc>
            </a:pPr>
            <a:r>
              <a:rPr lang="en-US" sz="2800" spc="196">
                <a:solidFill>
                  <a:srgbClr val="00356B"/>
                </a:solidFill>
                <a:latin typeface="Aileron Regular"/>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Regular"/>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6232" y="418301"/>
            <a:ext cx="10666228" cy="5571490"/>
          </a:xfrm>
          <a:prstGeom prst="rect">
            <a:avLst/>
          </a:prstGeom>
        </p:spPr>
        <p:txBody>
          <a:bodyPr lIns="0" tIns="0" rIns="0" bIns="0" rtlCol="0" anchor="t">
            <a:spAutoFit/>
          </a:bodyPr>
          <a:lstStyle/>
          <a:p>
            <a:pPr>
              <a:lnSpc>
                <a:spcPts val="4940"/>
              </a:lnSpc>
            </a:pPr>
            <a:r>
              <a:rPr lang="en-US" sz="3800" spc="380">
                <a:solidFill>
                  <a:srgbClr val="00356B"/>
                </a:solidFill>
                <a:latin typeface="Aileron Regular Bold"/>
              </a:rPr>
              <a:t>Machu Picchu</a:t>
            </a:r>
            <a:r>
              <a:rPr lang="en-US" sz="3800" spc="380">
                <a:solidFill>
                  <a:srgbClr val="00356B"/>
                </a:solidFill>
                <a:latin typeface="Aileron Regular"/>
              </a:rPr>
              <a:t> was an Inka (also spelled "Inca") city in the southern part of Peru. It was built around 1450 A.D. and abandoned less than a century later, at the time of the Spanish Conquest. It was located in the vicinity of Cuzco, the Inka capital. The purpose of the Machu Picchu is debated: was it a residence for the king, or an astronomical obervatory?</a:t>
            </a:r>
          </a:p>
        </p:txBody>
      </p:sp>
      <p:pic>
        <p:nvPicPr>
          <p:cNvPr id="3" name="Picture 3"/>
          <p:cNvPicPr>
            <a:picLocks noChangeAspect="1"/>
          </p:cNvPicPr>
          <p:nvPr/>
        </p:nvPicPr>
        <p:blipFill>
          <a:blip r:embed="rId2"/>
          <a:srcRect l="5138" r="5138"/>
          <a:stretch>
            <a:fillRect/>
          </a:stretch>
        </p:blipFill>
        <p:spPr>
          <a:xfrm>
            <a:off x="12373188" y="0"/>
            <a:ext cx="5914812" cy="10287000"/>
          </a:xfrm>
          <a:prstGeom prst="rect">
            <a:avLst/>
          </a:prstGeom>
        </p:spPr>
      </p:pic>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226232" y="6289828"/>
            <a:ext cx="11738988" cy="3714115"/>
          </a:xfrm>
          <a:prstGeom prst="rect">
            <a:avLst/>
          </a:prstGeom>
        </p:spPr>
        <p:txBody>
          <a:bodyPr lIns="0" tIns="0" rIns="0" bIns="0" rtlCol="0" anchor="t">
            <a:spAutoFit/>
          </a:bodyPr>
          <a:lstStyle/>
          <a:p>
            <a:pPr>
              <a:lnSpc>
                <a:spcPts val="4940"/>
              </a:lnSpc>
            </a:pPr>
            <a:r>
              <a:rPr lang="en-US" sz="3800" spc="380">
                <a:solidFill>
                  <a:srgbClr val="00356B"/>
                </a:solidFill>
                <a:latin typeface="Aileron Regular Bold"/>
              </a:rPr>
              <a:t>Hiram Bingham</a:t>
            </a:r>
            <a:r>
              <a:rPr lang="en-US" sz="3800" spc="380">
                <a:solidFill>
                  <a:srgbClr val="00356B"/>
                </a:solidFill>
                <a:latin typeface="Aileron Regular"/>
              </a:rPr>
              <a:t>, a Yale University professor, is credited for the "discovery" of Machu Picchu. However, he did not actually discover it. The ruins of the city were shown to him by locals, who already knew that it was there.</a:t>
            </a:r>
          </a:p>
        </p:txBody>
      </p:sp>
      <p:sp>
        <p:nvSpPr>
          <p:cNvPr id="6" name="TextBox 6"/>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17875" y="1972406"/>
            <a:ext cx="9854906" cy="7719060"/>
          </a:xfrm>
          <a:prstGeom prst="rect">
            <a:avLst/>
          </a:prstGeom>
        </p:spPr>
        <p:txBody>
          <a:bodyPr lIns="0" tIns="0" rIns="0" bIns="0" rtlCol="0" anchor="t">
            <a:spAutoFit/>
          </a:bodyPr>
          <a:lstStyle/>
          <a:p>
            <a:pPr>
              <a:lnSpc>
                <a:spcPts val="4680"/>
              </a:lnSpc>
            </a:pPr>
            <a:r>
              <a:rPr lang="en-US" sz="3600" spc="215">
                <a:solidFill>
                  <a:srgbClr val="FFFFFF"/>
                </a:solidFill>
                <a:latin typeface="Aileron Regular"/>
              </a:rPr>
              <a:t>Bingham excavated Machu Picchu in 1912, 1914, and 1915. He wrote articles and books about his findings.  </a:t>
            </a:r>
          </a:p>
          <a:p>
            <a:pPr>
              <a:lnSpc>
                <a:spcPts val="4680"/>
              </a:lnSpc>
            </a:pPr>
            <a:endParaRPr lang="en-US" sz="3600" spc="215">
              <a:solidFill>
                <a:srgbClr val="FFFFFF"/>
              </a:solidFill>
              <a:latin typeface="Aileron Regular"/>
            </a:endParaRPr>
          </a:p>
          <a:p>
            <a:pPr>
              <a:lnSpc>
                <a:spcPts val="4680"/>
              </a:lnSpc>
            </a:pPr>
            <a:r>
              <a:rPr lang="en-US" sz="3600" spc="215">
                <a:solidFill>
                  <a:srgbClr val="FFFFFF"/>
                </a:solidFill>
                <a:latin typeface="Aileron Regular"/>
              </a:rPr>
              <a:t>Machu Picchu is a spectacular site. It is divided into what appears to have been residential and royal districts. </a:t>
            </a:r>
          </a:p>
          <a:p>
            <a:pPr>
              <a:lnSpc>
                <a:spcPts val="4680"/>
              </a:lnSpc>
            </a:pPr>
            <a:endParaRPr lang="en-US" sz="3600" spc="215">
              <a:solidFill>
                <a:srgbClr val="FFFFFF"/>
              </a:solidFill>
              <a:latin typeface="Aileron Regular"/>
            </a:endParaRPr>
          </a:p>
          <a:p>
            <a:pPr>
              <a:lnSpc>
                <a:spcPts val="4680"/>
              </a:lnSpc>
            </a:pPr>
            <a:r>
              <a:rPr lang="en-US" sz="3600" spc="215">
                <a:solidFill>
                  <a:srgbClr val="FFFFFF"/>
                </a:solidFill>
                <a:latin typeface="Aileron Regular"/>
              </a:rPr>
              <a:t>The Temple of the Sun includes a tower, known as the Torreón, which may have been an observatory. Expert stonemasons cut and fitted stones together so perfectly that no mortar was needed. </a:t>
            </a:r>
          </a:p>
        </p:txBody>
      </p:sp>
      <p:sp>
        <p:nvSpPr>
          <p:cNvPr id="4" name="TextBox 4"/>
          <p:cNvSpPr txBox="1"/>
          <p:nvPr/>
        </p:nvSpPr>
        <p:spPr>
          <a:xfrm>
            <a:off x="8342494" y="561975"/>
            <a:ext cx="94056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Machu Picchu</a:t>
            </a:r>
          </a:p>
        </p:txBody>
      </p:sp>
      <p:pic>
        <p:nvPicPr>
          <p:cNvPr id="5" name="Picture 5"/>
          <p:cNvPicPr>
            <a:picLocks noChangeAspect="1"/>
          </p:cNvPicPr>
          <p:nvPr/>
        </p:nvPicPr>
        <p:blipFill>
          <a:blip r:embed="rId2"/>
          <a:srcRect t="4488" b="7345"/>
          <a:stretch>
            <a:fillRect/>
          </a:stretch>
        </p:blipFill>
        <p:spPr>
          <a:xfrm>
            <a:off x="0" y="0"/>
            <a:ext cx="7865974"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287" r="14287"/>
          <a:stretch>
            <a:fillRect/>
          </a:stretch>
        </p:blipFill>
        <p:spPr>
          <a:xfrm>
            <a:off x="12373188" y="0"/>
            <a:ext cx="5914812" cy="10287000"/>
          </a:xfrm>
          <a:prstGeom prst="rect">
            <a:avLst/>
          </a:prstGeom>
        </p:spPr>
      </p:pic>
      <p:sp>
        <p:nvSpPr>
          <p:cNvPr id="3" name="TextBox 3"/>
          <p:cNvSpPr txBox="1"/>
          <p:nvPr/>
        </p:nvSpPr>
        <p:spPr>
          <a:xfrm>
            <a:off x="456110" y="850058"/>
            <a:ext cx="11499666" cy="1106805"/>
          </a:xfrm>
          <a:prstGeom prst="rect">
            <a:avLst/>
          </a:prstGeom>
        </p:spPr>
        <p:txBody>
          <a:bodyPr lIns="0" tIns="0" rIns="0" bIns="0" rtlCol="0" anchor="t">
            <a:spAutoFit/>
          </a:bodyPr>
          <a:lstStyle/>
          <a:p>
            <a:pPr>
              <a:lnSpc>
                <a:spcPts val="4320"/>
              </a:lnSpc>
            </a:pPr>
            <a:r>
              <a:rPr lang="en-US" sz="3600" spc="288">
                <a:solidFill>
                  <a:srgbClr val="FFFFFF"/>
                </a:solidFill>
                <a:latin typeface="Aileron Regular"/>
              </a:rPr>
              <a:t>To get started, review these short videos and articles about Machu Picchu:</a:t>
            </a:r>
          </a:p>
        </p:txBody>
      </p:sp>
      <p:grpSp>
        <p:nvGrpSpPr>
          <p:cNvPr id="4" name="Group 4"/>
          <p:cNvGrpSpPr/>
          <p:nvPr/>
        </p:nvGrpSpPr>
        <p:grpSpPr>
          <a:xfrm>
            <a:off x="456110" y="2746962"/>
            <a:ext cx="11657405" cy="548640"/>
            <a:chOff x="0" y="0"/>
            <a:chExt cx="15543207" cy="73152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32252" cy="731520"/>
            </a:xfrm>
            <a:prstGeom prst="rect">
              <a:avLst/>
            </a:prstGeom>
          </p:spPr>
        </p:pic>
        <p:sp>
          <p:nvSpPr>
            <p:cNvPr id="6" name="TextBox 6"/>
            <p:cNvSpPr txBox="1"/>
            <p:nvPr/>
          </p:nvSpPr>
          <p:spPr>
            <a:xfrm>
              <a:off x="1675143" y="-9525"/>
              <a:ext cx="13868063" cy="700405"/>
            </a:xfrm>
            <a:prstGeom prst="rect">
              <a:avLst/>
            </a:prstGeom>
          </p:spPr>
          <p:txBody>
            <a:bodyPr lIns="0" tIns="0" rIns="0" bIns="0" rtlCol="0" anchor="t">
              <a:spAutoFit/>
            </a:bodyPr>
            <a:lstStyle/>
            <a:p>
              <a:pPr>
                <a:lnSpc>
                  <a:spcPts val="4079"/>
                </a:lnSpc>
              </a:pPr>
              <a:r>
                <a:rPr lang="en-US" sz="3400" u="sng" spc="272">
                  <a:solidFill>
                    <a:srgbClr val="FFFFFF"/>
                  </a:solidFill>
                  <a:latin typeface="Aileron Regular Bold"/>
                </a:rPr>
                <a:t>Machu Picchu 101 | National Geographic</a:t>
              </a:r>
              <a:r>
                <a:rPr lang="en-US" sz="3400" spc="272">
                  <a:solidFill>
                    <a:srgbClr val="FFFFFF"/>
                  </a:solidFill>
                  <a:latin typeface="Aileron Regular"/>
                </a:rPr>
                <a:t> </a:t>
              </a:r>
            </a:p>
          </p:txBody>
        </p:sp>
      </p:grpSp>
      <p:grpSp>
        <p:nvGrpSpPr>
          <p:cNvPr id="7" name="Group 7"/>
          <p:cNvGrpSpPr/>
          <p:nvPr/>
        </p:nvGrpSpPr>
        <p:grpSpPr>
          <a:xfrm>
            <a:off x="456110" y="4101601"/>
            <a:ext cx="11777254" cy="1036320"/>
            <a:chOff x="0" y="0"/>
            <a:chExt cx="15703006" cy="1381760"/>
          </a:xfrm>
        </p:grpSpPr>
        <p:sp>
          <p:nvSpPr>
            <p:cNvPr id="8" name="TextBox 8"/>
            <p:cNvSpPr txBox="1"/>
            <p:nvPr/>
          </p:nvSpPr>
          <p:spPr>
            <a:xfrm>
              <a:off x="1675143" y="-9525"/>
              <a:ext cx="14027862"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Regular Bold"/>
                </a:rPr>
                <a:t>Cradle of Gold: The Story of Hiram Bingham </a:t>
              </a:r>
            </a:p>
            <a:p>
              <a:pPr>
                <a:lnSpc>
                  <a:spcPts val="4079"/>
                </a:lnSpc>
              </a:pPr>
              <a:r>
                <a:rPr lang="en-US" sz="3400" u="sng" spc="272">
                  <a:solidFill>
                    <a:srgbClr val="FFFFFF"/>
                  </a:solidFill>
                  <a:latin typeface="Aileron Regular Bold"/>
                </a:rPr>
                <a:t>and Machu Picchu | National Geographic</a:t>
              </a:r>
              <a:r>
                <a:rPr lang="en-US" sz="3400" spc="272">
                  <a:solidFill>
                    <a:srgbClr val="FFFFFF"/>
                  </a:solidFill>
                  <a:latin typeface="Aileron Regular"/>
                </a:rPr>
                <a:t> </a:t>
              </a: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5120"/>
              <a:ext cx="1132252" cy="731520"/>
            </a:xfrm>
            <a:prstGeom prst="rect">
              <a:avLst/>
            </a:prstGeom>
          </p:spPr>
        </p:pic>
      </p:grpSp>
      <p:grpSp>
        <p:nvGrpSpPr>
          <p:cNvPr id="10" name="Group 10"/>
          <p:cNvGrpSpPr/>
          <p:nvPr/>
        </p:nvGrpSpPr>
        <p:grpSpPr>
          <a:xfrm>
            <a:off x="456110" y="5989640"/>
            <a:ext cx="11657405" cy="1036320"/>
            <a:chOff x="0" y="0"/>
            <a:chExt cx="15543207" cy="1381760"/>
          </a:xfrm>
        </p:grpSpPr>
        <p:sp>
          <p:nvSpPr>
            <p:cNvPr id="11" name="TextBox 11"/>
            <p:cNvSpPr txBox="1"/>
            <p:nvPr/>
          </p:nvSpPr>
          <p:spPr>
            <a:xfrm>
              <a:off x="1675143" y="-9525"/>
              <a:ext cx="13868063"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Regular Bold"/>
                </a:rPr>
                <a:t>Space Archaeology: A New Frontier of Exploration | National Geographic</a:t>
              </a:r>
            </a:p>
          </p:txBody>
        </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5120"/>
              <a:ext cx="1132252" cy="731520"/>
            </a:xfrm>
            <a:prstGeom prst="rect">
              <a:avLst/>
            </a:prstGeom>
          </p:spPr>
        </p:pic>
      </p:grpSp>
      <p:grpSp>
        <p:nvGrpSpPr>
          <p:cNvPr id="13" name="Group 13"/>
          <p:cNvGrpSpPr/>
          <p:nvPr/>
        </p:nvGrpSpPr>
        <p:grpSpPr>
          <a:xfrm>
            <a:off x="456110" y="7877679"/>
            <a:ext cx="10958284" cy="1036320"/>
            <a:chOff x="0" y="0"/>
            <a:chExt cx="14611046" cy="1381760"/>
          </a:xfrm>
        </p:grpSpPr>
        <p:sp>
          <p:nvSpPr>
            <p:cNvPr id="14" name="TextBox 14"/>
            <p:cNvSpPr txBox="1"/>
            <p:nvPr/>
          </p:nvSpPr>
          <p:spPr>
            <a:xfrm>
              <a:off x="1675143" y="-9525"/>
              <a:ext cx="12935902"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Regular Bold"/>
                </a:rPr>
                <a:t>Agreement by Yale &amp; UNSAAC: </a:t>
              </a:r>
            </a:p>
            <a:p>
              <a:pPr>
                <a:lnSpc>
                  <a:spcPts val="4079"/>
                </a:lnSpc>
              </a:pPr>
              <a:r>
                <a:rPr lang="en-US" sz="3400" u="sng" spc="272">
                  <a:solidFill>
                    <a:srgbClr val="FFFFFF"/>
                  </a:solidFill>
                  <a:latin typeface="Aileron Regular Bold"/>
                </a:rPr>
                <a:t>Study of Machu Picchu &amp; Inca Culture</a:t>
              </a:r>
            </a:p>
          </p:txBody>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5120"/>
              <a:ext cx="1132252" cy="73152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750" r="32917"/>
          <a:stretch>
            <a:fillRect/>
          </a:stretch>
        </p:blipFill>
        <p:spPr>
          <a:xfrm>
            <a:off x="0" y="0"/>
            <a:ext cx="5914812" cy="10287000"/>
          </a:xfrm>
          <a:prstGeom prst="rect">
            <a:avLst/>
          </a:prstGeom>
        </p:spPr>
      </p:pic>
      <p:sp>
        <p:nvSpPr>
          <p:cNvPr id="3" name="TextBox 3"/>
          <p:cNvSpPr txBox="1"/>
          <p:nvPr/>
        </p:nvSpPr>
        <p:spPr>
          <a:xfrm>
            <a:off x="9957677" y="470535"/>
            <a:ext cx="7665853" cy="558165"/>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NATIONAL GEOGRAPHIC</a:t>
            </a:r>
          </a:p>
        </p:txBody>
      </p:sp>
      <p:sp>
        <p:nvSpPr>
          <p:cNvPr id="4" name="TextBox 4"/>
          <p:cNvSpPr txBox="1"/>
          <p:nvPr/>
        </p:nvSpPr>
        <p:spPr>
          <a:xfrm>
            <a:off x="6545397" y="1534325"/>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Travel - World Heritage: Machu Picchu</a:t>
            </a:r>
          </a:p>
        </p:txBody>
      </p:sp>
      <p:sp>
        <p:nvSpPr>
          <p:cNvPr id="5" name="TextBox 5"/>
          <p:cNvSpPr txBox="1"/>
          <p:nvPr/>
        </p:nvSpPr>
        <p:spPr>
          <a:xfrm>
            <a:off x="6545397" y="2576760"/>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Machu Picchu Mystery</a:t>
            </a:r>
          </a:p>
        </p:txBody>
      </p:sp>
      <p:sp>
        <p:nvSpPr>
          <p:cNvPr id="6" name="TextBox 6"/>
          <p:cNvSpPr txBox="1"/>
          <p:nvPr/>
        </p:nvSpPr>
        <p:spPr>
          <a:xfrm>
            <a:off x="6545397" y="3684049"/>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Myths and Truths on the Nat Geo Screen</a:t>
            </a:r>
          </a:p>
        </p:txBody>
      </p:sp>
      <p:sp>
        <p:nvSpPr>
          <p:cNvPr id="7" name="TextBox 7"/>
          <p:cNvSpPr txBox="1"/>
          <p:nvPr/>
        </p:nvSpPr>
        <p:spPr>
          <a:xfrm>
            <a:off x="9957677" y="5133975"/>
            <a:ext cx="7808728" cy="558165"/>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NATIONAL PUBLIC RADIO</a:t>
            </a:r>
          </a:p>
        </p:txBody>
      </p:sp>
      <p:sp>
        <p:nvSpPr>
          <p:cNvPr id="8" name="TextBox 8"/>
          <p:cNvSpPr txBox="1"/>
          <p:nvPr/>
        </p:nvSpPr>
        <p:spPr>
          <a:xfrm>
            <a:off x="6545397" y="6086903"/>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Photos: Machu Picchu 100 Years Ago</a:t>
            </a:r>
          </a:p>
        </p:txBody>
      </p:sp>
      <p:sp>
        <p:nvSpPr>
          <p:cNvPr id="9" name="TextBox 9"/>
          <p:cNvSpPr txBox="1"/>
          <p:nvPr/>
        </p:nvSpPr>
        <p:spPr>
          <a:xfrm>
            <a:off x="6545397" y="7146718"/>
            <a:ext cx="10958284" cy="110680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Retracing An Explorer's Footsteps to Machu Picchu</a:t>
            </a:r>
          </a:p>
        </p:txBody>
      </p:sp>
      <p:sp>
        <p:nvSpPr>
          <p:cNvPr id="10" name="TextBox 10"/>
          <p:cNvSpPr txBox="1"/>
          <p:nvPr/>
        </p:nvSpPr>
        <p:spPr>
          <a:xfrm>
            <a:off x="6545397" y="8702358"/>
            <a:ext cx="11078134" cy="110680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Finders Not Keepers: Yale Returns Artifacts To Peru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460"/>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62" r="62938"/>
          <a:stretch>
            <a:fillRect/>
          </a:stretch>
        </p:blipFill>
        <p:spPr>
          <a:xfrm>
            <a:off x="0" y="0"/>
            <a:ext cx="4797344" cy="10287000"/>
          </a:xfrm>
          <a:prstGeom prst="rect">
            <a:avLst/>
          </a:prstGeom>
        </p:spPr>
      </p:pic>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eHRAF</a:t>
              </a:r>
            </a:p>
            <a:p>
              <a:pPr algn="ctr">
                <a:lnSpc>
                  <a:spcPts val="5039"/>
                </a:lnSpc>
              </a:pPr>
              <a:r>
                <a:rPr lang="en-US" sz="4199" spc="83">
                  <a:solidFill>
                    <a:srgbClr val="FFFFFF"/>
                  </a:solidFill>
                  <a:latin typeface="Aileron Heavy Bold"/>
                </a:rPr>
                <a:t>Archaeology</a:t>
              </a:r>
            </a:p>
          </p:txBody>
        </p:sp>
      </p:grpSp>
      <p:sp>
        <p:nvSpPr>
          <p:cNvPr id="6" name="TextBox 6"/>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Bold"/>
              </a:rPr>
              <a:t>Tradition Summaries </a:t>
            </a:r>
          </a:p>
        </p:txBody>
      </p:sp>
      <p:sp>
        <p:nvSpPr>
          <p:cNvPr id="7" name="TextBox 7"/>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Regular Bold"/>
              </a:rPr>
              <a:t>To find a tradition summary, go to the</a:t>
            </a:r>
            <a:r>
              <a:rPr lang="en-US" sz="3200" spc="320">
                <a:solidFill>
                  <a:srgbClr val="00356B"/>
                </a:solidFill>
                <a:latin typeface="Aileron Regular"/>
              </a:rPr>
              <a:t> Browse Traditions</a:t>
            </a:r>
            <a:r>
              <a:rPr lang="en-US" sz="3200" spc="320">
                <a:solidFill>
                  <a:srgbClr val="00356B"/>
                </a:solidFill>
                <a:latin typeface="Aileron Regular Bold"/>
              </a:rPr>
              <a:t> tab and enter the tradition name into the box, then click on </a:t>
            </a:r>
            <a:r>
              <a:rPr lang="en-US" sz="3200" spc="320">
                <a:solidFill>
                  <a:srgbClr val="00356B"/>
                </a:solidFill>
                <a:latin typeface="Aileron Regular"/>
              </a:rPr>
              <a:t>Tradition Summary </a:t>
            </a:r>
            <a:r>
              <a:rPr lang="en-US" sz="3200" spc="320">
                <a:solidFill>
                  <a:srgbClr val="00356B"/>
                </a:solidFill>
                <a:latin typeface="Aileron Regular Bold"/>
              </a:rPr>
              <a:t>below the tradition name to read it.</a:t>
            </a:r>
          </a:p>
        </p:txBody>
      </p:sp>
      <p:sp>
        <p:nvSpPr>
          <p:cNvPr id="8" name="TextBox 8"/>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Regular"/>
              </a:rPr>
              <a:t>A brief overview for traditions in eHRAF Archaeology is provided in the form of </a:t>
            </a:r>
            <a:r>
              <a:rPr lang="en-US" sz="3200" spc="320">
                <a:solidFill>
                  <a:srgbClr val="00356B"/>
                </a:solidFill>
                <a:latin typeface="Aileron Regular Bold"/>
              </a:rPr>
              <a:t>Tradition Summaries</a:t>
            </a:r>
            <a:r>
              <a:rPr lang="en-US" sz="3200" spc="320">
                <a:solidFill>
                  <a:srgbClr val="00356B"/>
                </a:solidFill>
                <a:latin typeface="Aileron Regular"/>
              </a:rPr>
              <a:t>. </a:t>
            </a:r>
          </a:p>
          <a:p>
            <a:pPr>
              <a:lnSpc>
                <a:spcPts val="4160"/>
              </a:lnSpc>
            </a:pPr>
            <a:endParaRPr lang="en-US" sz="3200" spc="320">
              <a:solidFill>
                <a:srgbClr val="00356B"/>
              </a:solidFill>
              <a:latin typeface="Aileron Regular"/>
            </a:endParaRPr>
          </a:p>
          <a:p>
            <a:pPr>
              <a:lnSpc>
                <a:spcPts val="4160"/>
              </a:lnSpc>
            </a:pPr>
            <a:r>
              <a:rPr lang="en-US" sz="3200" spc="320">
                <a:solidFill>
                  <a:srgbClr val="00356B"/>
                </a:solidFill>
                <a:latin typeface="Aileron Regular"/>
              </a:rPr>
              <a:t>The format, general outline, and headings are the same for each summary. You will find a basic overview about the tradition, such as its time period, location, history, environment, and sociopolitical organization.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2428</Words>
  <Application>Microsoft Office PowerPoint</Application>
  <PresentationFormat>Custom</PresentationFormat>
  <Paragraphs>205</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Aileron Regular</vt:lpstr>
      <vt:lpstr>Aileron Regular Bold</vt:lpstr>
      <vt:lpstr>Calibri</vt:lpstr>
      <vt:lpstr>Aileron Heavy Bold</vt:lpstr>
      <vt:lpstr>Aileron Regular Bold Italics</vt:lpstr>
      <vt:lpstr>Arial</vt:lpstr>
      <vt:lpstr>Aileron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Discoveries: Machu Picchu</dc:title>
  <dc:creator>Matthew Longcore</dc:creator>
  <cp:lastModifiedBy>Matthew Longcore</cp:lastModifiedBy>
  <cp:revision>1</cp:revision>
  <dcterms:created xsi:type="dcterms:W3CDTF">2006-08-16T00:00:00Z</dcterms:created>
  <dcterms:modified xsi:type="dcterms:W3CDTF">2021-03-15T02:56:25Z</dcterms:modified>
  <dc:identifier>DAETtdLyuXw</dc:identifier>
</cp:coreProperties>
</file>