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8288000" cy="10287000"/>
  <p:notesSz cx="6858000" cy="9144000"/>
  <p:embeddedFontLst>
    <p:embeddedFont>
      <p:font typeface="Aileron Heavy" panose="020B0604020202020204" charset="0"/>
      <p:regular r:id="rId37"/>
    </p:embeddedFont>
    <p:embeddedFont>
      <p:font typeface="Aileron Heavy Bold" panose="020B0604020202020204" charset="0"/>
      <p:regular r:id="rId38"/>
    </p:embeddedFont>
    <p:embeddedFont>
      <p:font typeface="Aileron Regular" panose="020B0604020202020204" charset="0"/>
      <p:regular r:id="rId39"/>
    </p:embeddedFont>
    <p:embeddedFont>
      <p:font typeface="Aileron Regular Bold" panose="020B0604020202020204" charset="0"/>
      <p:regular r:id="rId40"/>
    </p:embeddedFont>
    <p:embeddedFont>
      <p:font typeface="Aileron Regular Bold Italics" panose="020B0604020202020204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4696" r="14696"/>
          <a:stretch>
            <a:fillRect/>
          </a:stretch>
        </p:blipFill>
        <p:spPr>
          <a:xfrm>
            <a:off x="0" y="9525"/>
            <a:ext cx="863607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4000"/>
          </a:blip>
          <a:srcRect/>
          <a:stretch>
            <a:fillRect/>
          </a:stretch>
        </p:blipFill>
        <p:spPr>
          <a:xfrm>
            <a:off x="9815825" y="1389107"/>
            <a:ext cx="7217821" cy="750878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1028700"/>
            <a:ext cx="7142940" cy="843619"/>
            <a:chOff x="0" y="0"/>
            <a:chExt cx="9523921" cy="1124825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9523921" cy="1124825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352378" y="180143"/>
              <a:ext cx="8819165" cy="707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spc="224">
                  <a:solidFill>
                    <a:srgbClr val="FFFFFF"/>
                  </a:solidFill>
                  <a:latin typeface="Aileron Regular Bold"/>
                </a:rPr>
                <a:t>An eHRAF Workbook Activity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791935" y="2228850"/>
            <a:ext cx="9265601" cy="582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9600">
                <a:solidFill>
                  <a:srgbClr val="00356B"/>
                </a:solidFill>
                <a:latin typeface="Aileron Heavy Bold"/>
              </a:rPr>
              <a:t>Great Discoveries:</a:t>
            </a:r>
          </a:p>
          <a:p>
            <a:pPr algn="ctr">
              <a:lnSpc>
                <a:spcPts val="11519"/>
              </a:lnSpc>
            </a:pPr>
            <a:r>
              <a:rPr lang="en-US" sz="9600">
                <a:solidFill>
                  <a:srgbClr val="00356B"/>
                </a:solidFill>
                <a:latin typeface="Aileron Heavy Bold"/>
              </a:rPr>
              <a:t>Chavín de Huántar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443163" y="9678035"/>
            <a:ext cx="6614374" cy="62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20"/>
              </a:lnSpc>
            </a:pPr>
            <a:r>
              <a:rPr lang="en-US" sz="2200" spc="153">
                <a:solidFill>
                  <a:srgbClr val="000000"/>
                </a:solidFill>
                <a:latin typeface="Aileron Regular"/>
              </a:rPr>
              <a:t>Human Relations Area Files</a:t>
            </a:r>
          </a:p>
          <a:p>
            <a:pPr algn="r">
              <a:lnSpc>
                <a:spcPts val="2420"/>
              </a:lnSpc>
            </a:pPr>
            <a:r>
              <a:rPr lang="en-US" sz="2200" spc="153">
                <a:solidFill>
                  <a:srgbClr val="000000"/>
                </a:solidFill>
                <a:latin typeface="Aileron Regular"/>
              </a:rPr>
              <a:t> at Yale University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3221" r="16624"/>
          <a:stretch>
            <a:fillRect/>
          </a:stretch>
        </p:blipFill>
        <p:spPr>
          <a:xfrm>
            <a:off x="10037382" y="0"/>
            <a:ext cx="8250618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523723" y="0"/>
            <a:ext cx="2764277" cy="1129336"/>
            <a:chOff x="0" y="0"/>
            <a:chExt cx="3685703" cy="1505782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3685703" cy="1505782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366923" y="370621"/>
              <a:ext cx="2951857" cy="707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256">
                  <a:solidFill>
                    <a:srgbClr val="FFFFFF"/>
                  </a:solidFill>
                  <a:latin typeface="Aileron Heavy Bold"/>
                </a:rPr>
                <a:t>PART 1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69278" y="1920787"/>
            <a:ext cx="9259714" cy="176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00356B"/>
                </a:solidFill>
                <a:latin typeface="Aileron Regular"/>
              </a:rPr>
              <a:t>Begin by learning more about the </a:t>
            </a:r>
            <a:r>
              <a:rPr lang="en-US" sz="3600" spc="288">
                <a:solidFill>
                  <a:srgbClr val="00356B"/>
                </a:solidFill>
                <a:latin typeface="Aileron Regular Bold"/>
              </a:rPr>
              <a:t>Chavín</a:t>
            </a:r>
            <a:r>
              <a:rPr lang="en-US" sz="3600" spc="288">
                <a:solidFill>
                  <a:srgbClr val="00356B"/>
                </a:solidFill>
                <a:latin typeface="Aileron Regular"/>
              </a:rPr>
              <a:t> tradition.</a:t>
            </a:r>
            <a:r>
              <a:rPr lang="en-US" sz="3600" spc="288">
                <a:solidFill>
                  <a:srgbClr val="00356B"/>
                </a:solidFill>
                <a:latin typeface="Aileron Regular Bold"/>
              </a:rPr>
              <a:t> </a:t>
            </a:r>
            <a:r>
              <a:rPr lang="en-US" sz="3600" spc="288">
                <a:solidFill>
                  <a:srgbClr val="00356B"/>
                </a:solidFill>
                <a:latin typeface="Aileron Regular"/>
              </a:rPr>
              <a:t>First, read the eHRAF Tradition Summary: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9278" y="6536552"/>
            <a:ext cx="9413910" cy="2354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00356B"/>
                </a:solidFill>
                <a:latin typeface="Aileron Regular"/>
              </a:rPr>
              <a:t>Then, write a brief description of the Chavín tradition indicating any significant archaeological elements that stand out to you.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9278" y="472276"/>
            <a:ext cx="8444678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 spc="192">
                <a:solidFill>
                  <a:srgbClr val="00356B"/>
                </a:solidFill>
                <a:latin typeface="Aileron Regular Bold"/>
              </a:rPr>
              <a:t>Chavín (SE49)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69278" y="4656773"/>
            <a:ext cx="8237853" cy="973455"/>
            <a:chOff x="0" y="0"/>
            <a:chExt cx="10983804" cy="1297940"/>
          </a:xfrm>
        </p:grpSpPr>
        <p:sp>
          <p:nvSpPr>
            <p:cNvPr id="10" name="TextBox 10"/>
            <p:cNvSpPr txBox="1"/>
            <p:nvPr/>
          </p:nvSpPr>
          <p:spPr>
            <a:xfrm>
              <a:off x="785764" y="2540"/>
              <a:ext cx="10198041" cy="1295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 u="sng" spc="256">
                  <a:solidFill>
                    <a:srgbClr val="00356B"/>
                  </a:solidFill>
                  <a:latin typeface="Aileron Regular"/>
                </a:rPr>
                <a:t>https://ehrafarchaeology.yale.edu/document?id=se49-000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76200"/>
              <a:ext cx="733477" cy="574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72"/>
                </a:lnSpc>
              </a:pPr>
              <a:r>
                <a:rPr lang="en-US" sz="3200">
                  <a:solidFill>
                    <a:srgbClr val="841B7A"/>
                  </a:solidFill>
                  <a:ea typeface="Aileron Heavy"/>
                </a:rPr>
                <a:t>🌐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06" b="770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084647" y="3620127"/>
            <a:ext cx="12118707" cy="3046747"/>
          </a:xfrm>
          <a:prstGeom prst="rect">
            <a:avLst/>
          </a:prstGeom>
          <a:solidFill>
            <a:srgbClr val="00356B"/>
          </a:solidFill>
        </p:spPr>
      </p:sp>
      <p:sp>
        <p:nvSpPr>
          <p:cNvPr id="3" name="TextBox 3"/>
          <p:cNvSpPr txBox="1"/>
          <p:nvPr/>
        </p:nvSpPr>
        <p:spPr>
          <a:xfrm>
            <a:off x="3664482" y="4340936"/>
            <a:ext cx="10959035" cy="1633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8"/>
              </a:lnSpc>
            </a:pPr>
            <a:r>
              <a:rPr lang="en-US" sz="5600" spc="100">
                <a:solidFill>
                  <a:srgbClr val="FFFFFF"/>
                </a:solidFill>
                <a:latin typeface="Aileron Regular Bold"/>
              </a:rPr>
              <a:t>eHRAF Workbook </a:t>
            </a:r>
          </a:p>
          <a:p>
            <a:pPr algn="ctr">
              <a:lnSpc>
                <a:spcPts val="6384"/>
              </a:lnSpc>
            </a:pPr>
            <a:r>
              <a:rPr lang="en-US" sz="5600" spc="100">
                <a:solidFill>
                  <a:srgbClr val="FFFFFF"/>
                </a:solidFill>
                <a:latin typeface="Aileron Regular Bold"/>
              </a:rPr>
              <a:t>Part 2: Selected Readings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92288" y="9525"/>
            <a:ext cx="3995712" cy="1037896"/>
            <a:chOff x="0" y="0"/>
            <a:chExt cx="5327616" cy="1383862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5327616" cy="1383862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530381" y="370621"/>
              <a:ext cx="4266855" cy="5854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Heavy Bold"/>
                </a:rPr>
                <a:t>INSTRUCTIONS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6923" b="22321"/>
          <a:stretch>
            <a:fillRect/>
          </a:stretch>
        </p:blipFill>
        <p:spPr>
          <a:xfrm>
            <a:off x="0" y="4887750"/>
            <a:ext cx="18288000" cy="6327951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6593844">
            <a:off x="15983277" y="6637984"/>
            <a:ext cx="2232517" cy="543326"/>
            <a:chOff x="0" y="0"/>
            <a:chExt cx="2087362" cy="508000"/>
          </a:xfrm>
        </p:grpSpPr>
        <p:sp>
          <p:nvSpPr>
            <p:cNvPr id="7" name="Freeform 7"/>
            <p:cNvSpPr/>
            <p:nvPr/>
          </p:nvSpPr>
          <p:spPr>
            <a:xfrm>
              <a:off x="0" y="215900"/>
              <a:ext cx="1791452" cy="76200"/>
            </a:xfrm>
            <a:custGeom>
              <a:avLst/>
              <a:gdLst/>
              <a:ahLst/>
              <a:cxnLst/>
              <a:rect l="l" t="t" r="r" b="b"/>
              <a:pathLst>
                <a:path w="1791452" h="76200">
                  <a:moveTo>
                    <a:pt x="0" y="0"/>
                  </a:moveTo>
                  <a:lnTo>
                    <a:pt x="1791452" y="0"/>
                  </a:lnTo>
                  <a:lnTo>
                    <a:pt x="1791452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712712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1616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232198" y="2532907"/>
            <a:ext cx="17648215" cy="506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spc="83">
                <a:solidFill>
                  <a:srgbClr val="00356B"/>
                </a:solidFill>
                <a:latin typeface="Aileron Regular"/>
              </a:rPr>
              <a:t>For example: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32198" y="1354563"/>
            <a:ext cx="15092163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20"/>
              </a:lnSpc>
            </a:pPr>
            <a:r>
              <a:rPr lang="en-US" sz="3200">
                <a:solidFill>
                  <a:srgbClr val="00356B"/>
                </a:solidFill>
                <a:latin typeface="Aileron Heavy"/>
              </a:rPr>
              <a:t>First, follow the permalinks provided in the activities below to get to the relevant documents.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066023" y="3345769"/>
            <a:ext cx="12155954" cy="411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2"/>
              </a:lnSpc>
            </a:pPr>
            <a:r>
              <a:rPr lang="en-US" sz="3200">
                <a:solidFill>
                  <a:srgbClr val="00356B"/>
                </a:solidFill>
                <a:latin typeface="Aileron Heavy"/>
              </a:rPr>
              <a:t>https://ehrafarchaeology.yale.edu/document?id=nt76-001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2198" y="4187224"/>
            <a:ext cx="17648215" cy="411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2"/>
              </a:lnSpc>
            </a:pPr>
            <a:r>
              <a:rPr lang="en-US" sz="3200">
                <a:solidFill>
                  <a:srgbClr val="00356B"/>
                </a:solidFill>
                <a:latin typeface="Aileron Heavy"/>
              </a:rPr>
              <a:t>Then, use the Page List dropdown menu to navigate to the required page(s).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79448" y="227483"/>
            <a:ext cx="13416062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4200">
                <a:solidFill>
                  <a:srgbClr val="00356B"/>
                </a:solidFill>
                <a:latin typeface="Aileron Heavy"/>
              </a:rPr>
              <a:t>To read documents or pages in eHRAF: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355312" y="3345769"/>
            <a:ext cx="550108" cy="411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2"/>
              </a:lnSpc>
            </a:pPr>
            <a:r>
              <a:rPr lang="en-US" sz="3200">
                <a:solidFill>
                  <a:srgbClr val="00356B"/>
                </a:solidFill>
                <a:ea typeface="Aileron Heavy"/>
              </a:rPr>
              <a:t>🌐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92288" y="0"/>
            <a:ext cx="3995712" cy="1037896"/>
            <a:chOff x="0" y="0"/>
            <a:chExt cx="5327616" cy="1383862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5327616" cy="1383862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530381" y="370621"/>
              <a:ext cx="4266855" cy="5854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Heavy Bold"/>
                </a:rPr>
                <a:t>INSTRUCTIONS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225" b="36456"/>
          <a:stretch>
            <a:fillRect/>
          </a:stretch>
        </p:blipFill>
        <p:spPr>
          <a:xfrm>
            <a:off x="0" y="6132799"/>
            <a:ext cx="18288000" cy="4154201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-8681848">
            <a:off x="11508049" y="7401036"/>
            <a:ext cx="2232517" cy="543326"/>
            <a:chOff x="0" y="0"/>
            <a:chExt cx="2087362" cy="508000"/>
          </a:xfrm>
        </p:grpSpPr>
        <p:sp>
          <p:nvSpPr>
            <p:cNvPr id="7" name="Freeform 7"/>
            <p:cNvSpPr/>
            <p:nvPr/>
          </p:nvSpPr>
          <p:spPr>
            <a:xfrm>
              <a:off x="0" y="215900"/>
              <a:ext cx="1791452" cy="76200"/>
            </a:xfrm>
            <a:custGeom>
              <a:avLst/>
              <a:gdLst/>
              <a:ahLst/>
              <a:cxnLst/>
              <a:rect l="l" t="t" r="r" b="b"/>
              <a:pathLst>
                <a:path w="1791452" h="76200">
                  <a:moveTo>
                    <a:pt x="0" y="0"/>
                  </a:moveTo>
                  <a:lnTo>
                    <a:pt x="1791452" y="0"/>
                  </a:lnTo>
                  <a:lnTo>
                    <a:pt x="1791452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712712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1616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232198" y="1131043"/>
            <a:ext cx="15092163" cy="135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20"/>
              </a:lnSpc>
            </a:pPr>
            <a:r>
              <a:rPr lang="en-US" sz="3200">
                <a:solidFill>
                  <a:srgbClr val="00356B"/>
                </a:solidFill>
                <a:latin typeface="Aileron Regular"/>
              </a:rPr>
              <a:t>Follow these steps if you are having trouble with permalinks from off campus while using a proxy or VPN service, or if you have been provided with a HRAF-issued username and password.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32198" y="4108642"/>
            <a:ext cx="12326597" cy="411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0" lvl="1" indent="-345440">
              <a:lnSpc>
                <a:spcPts val="3072"/>
              </a:lnSpc>
              <a:buFont typeface="Arial"/>
              <a:buChar char="•"/>
            </a:pPr>
            <a:r>
              <a:rPr lang="en-US" sz="3200">
                <a:solidFill>
                  <a:srgbClr val="00356B"/>
                </a:solidFill>
                <a:latin typeface="Aileron Heavy"/>
              </a:rPr>
              <a:t>Enter the author's last name into the Filter Index box.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79448" y="227483"/>
            <a:ext cx="13416062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4200">
                <a:solidFill>
                  <a:srgbClr val="00356B"/>
                </a:solidFill>
                <a:latin typeface="Aileron Heavy"/>
              </a:rPr>
              <a:t>Finding documents without permalinks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2198" y="2764478"/>
            <a:ext cx="15364529" cy="411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0" lvl="1" indent="-345440">
              <a:lnSpc>
                <a:spcPts val="3072"/>
              </a:lnSpc>
              <a:buFont typeface="Arial"/>
              <a:buChar char="•"/>
            </a:pPr>
            <a:r>
              <a:rPr lang="en-US" sz="3200">
                <a:solidFill>
                  <a:srgbClr val="00356B"/>
                </a:solidFill>
                <a:latin typeface="Aileron Heavy"/>
              </a:rPr>
              <a:t>Sign in via your library proxy or VPN, or using the HRAF-issued credentials.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32198" y="4780724"/>
            <a:ext cx="15490435" cy="801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0" lvl="1" indent="-345440">
              <a:lnSpc>
                <a:spcPts val="3072"/>
              </a:lnSpc>
              <a:buFont typeface="Arial"/>
              <a:buChar char="•"/>
            </a:pPr>
            <a:r>
              <a:rPr lang="en-US" sz="3200">
                <a:solidFill>
                  <a:srgbClr val="00356B"/>
                </a:solidFill>
                <a:latin typeface="Aileron Heavy"/>
              </a:rPr>
              <a:t>Click on the required title to access the document, then select the page number from the Page List dropdown menu as shown above.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32198" y="3436560"/>
            <a:ext cx="12326597" cy="411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0" lvl="1" indent="-345440">
              <a:lnSpc>
                <a:spcPts val="3072"/>
              </a:lnSpc>
              <a:buFont typeface="Arial"/>
              <a:buChar char="•"/>
            </a:pPr>
            <a:r>
              <a:rPr lang="en-US" sz="3200">
                <a:solidFill>
                  <a:srgbClr val="00356B"/>
                </a:solidFill>
                <a:latin typeface="Aileron Heavy"/>
              </a:rPr>
              <a:t>Go to the Browse Documents tab.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8460" r="28460"/>
          <a:stretch>
            <a:fillRect/>
          </a:stretch>
        </p:blipFill>
        <p:spPr>
          <a:xfrm>
            <a:off x="11648885" y="0"/>
            <a:ext cx="6639115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4964426" y="3493"/>
            <a:ext cx="3323574" cy="1122351"/>
            <a:chOff x="0" y="0"/>
            <a:chExt cx="4431431" cy="1496468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4431431" cy="1496468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441163" y="370621"/>
              <a:ext cx="3549106" cy="698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256">
                  <a:solidFill>
                    <a:srgbClr val="FFFFFF"/>
                  </a:solidFill>
                  <a:latin typeface="Aileron Heavy Bold"/>
                </a:rPr>
                <a:t>PART 2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09149" y="805210"/>
            <a:ext cx="1080451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9"/>
              </a:lnSpc>
            </a:pPr>
            <a:r>
              <a:rPr lang="en-US" sz="3400" spc="340">
                <a:solidFill>
                  <a:srgbClr val="00356B"/>
                </a:solidFill>
                <a:latin typeface="Aileron Regular Bold Italics"/>
              </a:rPr>
              <a:t>Chavin and the Origins of Andean Civilization </a:t>
            </a:r>
            <a:r>
              <a:rPr lang="en-US" sz="3400" spc="340">
                <a:solidFill>
                  <a:srgbClr val="00356B"/>
                </a:solidFill>
                <a:latin typeface="Aileron Regular Bold"/>
              </a:rPr>
              <a:t>(Burger 1992)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09149" y="3307385"/>
            <a:ext cx="11033041" cy="243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 spc="320">
                <a:solidFill>
                  <a:srgbClr val="00356B"/>
                </a:solidFill>
                <a:latin typeface="Aileron Regular Bold"/>
              </a:rPr>
              <a:t>Pages:</a:t>
            </a:r>
          </a:p>
          <a:p>
            <a:pPr marL="690881" lvl="1" indent="-345440">
              <a:lnSpc>
                <a:spcPts val="3840"/>
              </a:lnSpc>
              <a:buFont typeface="Arial"/>
              <a:buChar char="•"/>
            </a:pPr>
            <a:r>
              <a:rPr lang="en-US" sz="3200" spc="320">
                <a:solidFill>
                  <a:srgbClr val="00356B"/>
                </a:solidFill>
                <a:latin typeface="Aileron Regular"/>
              </a:rPr>
              <a:t>16, Look at the images of artifacts and the captions describing them</a:t>
            </a:r>
          </a:p>
          <a:p>
            <a:pPr marL="690880" lvl="1" indent="-345440">
              <a:lnSpc>
                <a:spcPts val="3840"/>
              </a:lnSpc>
              <a:buFont typeface="Arial"/>
              <a:buChar char="•"/>
            </a:pPr>
            <a:r>
              <a:rPr lang="en-US" sz="3200" spc="320">
                <a:solidFill>
                  <a:srgbClr val="00356B"/>
                </a:solidFill>
                <a:latin typeface="Aileron Regular"/>
              </a:rPr>
              <a:t>213–215, Ceramic style and changing cultural identity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09149" y="6150970"/>
            <a:ext cx="10804516" cy="1045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9"/>
              </a:lnSpc>
            </a:pPr>
            <a:r>
              <a:rPr lang="en-US" sz="3400" spc="340">
                <a:solidFill>
                  <a:srgbClr val="00356B"/>
                </a:solidFill>
                <a:latin typeface="Aileron Regular Bold Italics"/>
              </a:rPr>
              <a:t>The Tropical Forest and the Cultural Context of Chavín </a:t>
            </a:r>
            <a:r>
              <a:rPr lang="en-US" sz="3400" spc="340">
                <a:solidFill>
                  <a:srgbClr val="00356B"/>
                </a:solidFill>
                <a:latin typeface="Aileron Regular Bold"/>
              </a:rPr>
              <a:t>(Lathrap 1971)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0264" y="8614150"/>
            <a:ext cx="11141926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 spc="320">
                <a:solidFill>
                  <a:srgbClr val="00356B"/>
                </a:solidFill>
                <a:latin typeface="Aileron Regular Bold"/>
              </a:rPr>
              <a:t>Pages: </a:t>
            </a:r>
          </a:p>
          <a:p>
            <a:pPr marL="690880" lvl="1" indent="-345440">
              <a:lnSpc>
                <a:spcPts val="3840"/>
              </a:lnSpc>
              <a:buFont typeface="Arial"/>
              <a:buChar char="•"/>
            </a:pPr>
            <a:r>
              <a:rPr lang="en-US" sz="3200" spc="320">
                <a:solidFill>
                  <a:srgbClr val="00356B"/>
                </a:solidFill>
                <a:latin typeface="Aileron Regular"/>
              </a:rPr>
              <a:t>73–77, Eagles depicted in artwork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173747" y="2090461"/>
            <a:ext cx="10368442" cy="1062990"/>
            <a:chOff x="0" y="0"/>
            <a:chExt cx="13824590" cy="1417320"/>
          </a:xfrm>
        </p:grpSpPr>
        <p:sp>
          <p:nvSpPr>
            <p:cNvPr id="11" name="TextBox 11"/>
            <p:cNvSpPr txBox="1"/>
            <p:nvPr/>
          </p:nvSpPr>
          <p:spPr>
            <a:xfrm>
              <a:off x="1148672" y="36195"/>
              <a:ext cx="12675918" cy="1381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3400" u="sng" spc="272">
                  <a:solidFill>
                    <a:srgbClr val="00356B"/>
                  </a:solidFill>
                  <a:latin typeface="Aileron Regular"/>
                </a:rPr>
                <a:t>https://ehrafarchaeology.yale.edu/document?id=se49-003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76200"/>
              <a:ext cx="825741" cy="574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72"/>
                </a:lnSpc>
              </a:pPr>
              <a:r>
                <a:rPr lang="en-US" sz="3200">
                  <a:solidFill>
                    <a:srgbClr val="841B7A"/>
                  </a:solidFill>
                  <a:ea typeface="Aileron Heavy"/>
                </a:rPr>
                <a:t>🌐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73747" y="7373717"/>
            <a:ext cx="10368442" cy="1062990"/>
            <a:chOff x="0" y="0"/>
            <a:chExt cx="13824590" cy="1417320"/>
          </a:xfrm>
        </p:grpSpPr>
        <p:sp>
          <p:nvSpPr>
            <p:cNvPr id="14" name="TextBox 14"/>
            <p:cNvSpPr txBox="1"/>
            <p:nvPr/>
          </p:nvSpPr>
          <p:spPr>
            <a:xfrm>
              <a:off x="1148672" y="36195"/>
              <a:ext cx="12675918" cy="1381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3400" u="sng" spc="272">
                  <a:solidFill>
                    <a:srgbClr val="00356B"/>
                  </a:solidFill>
                  <a:latin typeface="Aileron Regular"/>
                </a:rPr>
                <a:t>https://ehrafarchaeology.yale.edu/document?id=se49-011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76200"/>
              <a:ext cx="825741" cy="574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72"/>
                </a:lnSpc>
              </a:pPr>
              <a:r>
                <a:rPr lang="en-US" sz="3200">
                  <a:solidFill>
                    <a:srgbClr val="841B7A"/>
                  </a:solidFill>
                  <a:ea typeface="Aileron Heavy"/>
                </a:rPr>
                <a:t>🌐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730887" y="594666"/>
            <a:ext cx="10904390" cy="1045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9"/>
              </a:lnSpc>
            </a:pPr>
            <a:r>
              <a:rPr lang="en-US" sz="3400" spc="340">
                <a:solidFill>
                  <a:srgbClr val="00356B"/>
                </a:solidFill>
                <a:latin typeface="Aileron Regular Bold Italics"/>
              </a:rPr>
              <a:t>Towards a Re-Evaluation of Chavín  </a:t>
            </a:r>
            <a:r>
              <a:rPr lang="en-US" sz="3400" spc="340">
                <a:solidFill>
                  <a:srgbClr val="00356B"/>
                </a:solidFill>
                <a:latin typeface="Aileron Regular Bold"/>
              </a:rPr>
              <a:t>(Lumbreras 1971)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30887" y="3331049"/>
            <a:ext cx="11536168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 spc="320">
                <a:solidFill>
                  <a:srgbClr val="00356B"/>
                </a:solidFill>
                <a:latin typeface="Aileron Regular Bold"/>
              </a:rPr>
              <a:t>Pages: </a:t>
            </a:r>
          </a:p>
          <a:p>
            <a:pPr marL="690880" lvl="1" indent="-345440">
              <a:lnSpc>
                <a:spcPts val="3840"/>
              </a:lnSpc>
              <a:buFont typeface="Arial"/>
              <a:buChar char="•"/>
            </a:pPr>
            <a:r>
              <a:rPr lang="en-US" sz="3200" spc="320">
                <a:solidFill>
                  <a:srgbClr val="00356B"/>
                </a:solidFill>
                <a:latin typeface="Aileron Regular"/>
              </a:rPr>
              <a:t>1–3, 6, 8, 13, 20, 25, 27–28 Description of the temples at the site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730887" y="5300342"/>
            <a:ext cx="11139736" cy="1045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9"/>
              </a:lnSpc>
            </a:pPr>
            <a:r>
              <a:rPr lang="en-US" sz="3400" spc="340">
                <a:solidFill>
                  <a:srgbClr val="00356B"/>
                </a:solidFill>
                <a:latin typeface="Aileron Regular Bold Italics"/>
              </a:rPr>
              <a:t>Chavín: An Interpretation of Its Spread and Influence </a:t>
            </a:r>
            <a:r>
              <a:rPr lang="en-US" sz="3400" spc="340">
                <a:solidFill>
                  <a:srgbClr val="00356B"/>
                </a:solidFill>
                <a:latin typeface="Aileron Regular Bold"/>
              </a:rPr>
              <a:t>(Patterson 1971)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730887" y="7983185"/>
            <a:ext cx="11376369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 spc="320">
                <a:solidFill>
                  <a:srgbClr val="00356B"/>
                </a:solidFill>
                <a:latin typeface="Aileron Regular Bold"/>
              </a:rPr>
              <a:t>Pages: </a:t>
            </a:r>
          </a:p>
          <a:p>
            <a:pPr marL="690881" lvl="1" indent="-345440">
              <a:lnSpc>
                <a:spcPts val="3840"/>
              </a:lnSpc>
              <a:buFont typeface="Arial"/>
              <a:buChar char="•"/>
            </a:pPr>
            <a:r>
              <a:rPr lang="en-US" sz="3200" spc="320">
                <a:solidFill>
                  <a:srgbClr val="00356B"/>
                </a:solidFill>
                <a:latin typeface="Aileron Regular"/>
              </a:rPr>
              <a:t>33–40, Ceramics</a:t>
            </a:r>
          </a:p>
          <a:p>
            <a:pPr marL="690880" lvl="1" indent="-345440">
              <a:lnSpc>
                <a:spcPts val="3840"/>
              </a:lnSpc>
              <a:buFont typeface="Arial"/>
              <a:buChar char="•"/>
            </a:pPr>
            <a:r>
              <a:rPr lang="en-US" sz="3200" spc="320">
                <a:solidFill>
                  <a:srgbClr val="00356B"/>
                </a:solidFill>
                <a:latin typeface="Aileron Regular"/>
              </a:rPr>
              <a:t>41–47, Summary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395485" y="2013367"/>
            <a:ext cx="10368442" cy="1062990"/>
            <a:chOff x="0" y="0"/>
            <a:chExt cx="13824590" cy="1417320"/>
          </a:xfrm>
        </p:grpSpPr>
        <p:sp>
          <p:nvSpPr>
            <p:cNvPr id="7" name="TextBox 7"/>
            <p:cNvSpPr txBox="1"/>
            <p:nvPr/>
          </p:nvSpPr>
          <p:spPr>
            <a:xfrm>
              <a:off x="1148672" y="36195"/>
              <a:ext cx="12675918" cy="1381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3400" u="sng" spc="272">
                  <a:solidFill>
                    <a:srgbClr val="00356B"/>
                  </a:solidFill>
                  <a:latin typeface="Aileron Regular"/>
                </a:rPr>
                <a:t>https://ehrafarchaeology.yale.edu/document?id=se49-008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76200"/>
              <a:ext cx="825741" cy="574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72"/>
                </a:lnSpc>
              </a:pPr>
              <a:r>
                <a:rPr lang="en-US" sz="3200">
                  <a:solidFill>
                    <a:srgbClr val="841B7A"/>
                  </a:solidFill>
                  <a:ea typeface="Aileron Heavy"/>
                </a:rPr>
                <a:t>🌐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395485" y="6645129"/>
            <a:ext cx="10368442" cy="1062990"/>
            <a:chOff x="0" y="0"/>
            <a:chExt cx="13824590" cy="1417320"/>
          </a:xfrm>
        </p:grpSpPr>
        <p:sp>
          <p:nvSpPr>
            <p:cNvPr id="10" name="TextBox 10"/>
            <p:cNvSpPr txBox="1"/>
            <p:nvPr/>
          </p:nvSpPr>
          <p:spPr>
            <a:xfrm>
              <a:off x="1148672" y="36195"/>
              <a:ext cx="12675918" cy="1381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3400" u="sng" spc="272">
                  <a:solidFill>
                    <a:srgbClr val="00356B"/>
                  </a:solidFill>
                  <a:latin typeface="Aileron Regular"/>
                </a:rPr>
                <a:t>https://ehrafarchaeology.yale.edu/document?id=se49-009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76200"/>
              <a:ext cx="825741" cy="574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72"/>
                </a:lnSpc>
              </a:pPr>
              <a:r>
                <a:rPr lang="en-US" sz="3200">
                  <a:solidFill>
                    <a:srgbClr val="841B7A"/>
                  </a:solidFill>
                  <a:ea typeface="Aileron Heavy"/>
                </a:rPr>
                <a:t>🌐</a:t>
              </a: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 l="31720" r="30417" b="10818"/>
          <a:stretch>
            <a:fillRect/>
          </a:stretch>
        </p:blipFill>
        <p:spPr>
          <a:xfrm>
            <a:off x="0" y="0"/>
            <a:ext cx="6238993" cy="1028700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0" y="0"/>
            <a:ext cx="3323574" cy="1122351"/>
            <a:chOff x="0" y="0"/>
            <a:chExt cx="4431431" cy="1496468"/>
          </a:xfrm>
        </p:grpSpPr>
        <p:sp>
          <p:nvSpPr>
            <p:cNvPr id="14" name="AutoShape 14"/>
            <p:cNvSpPr/>
            <p:nvPr/>
          </p:nvSpPr>
          <p:spPr>
            <a:xfrm>
              <a:off x="0" y="0"/>
              <a:ext cx="4431431" cy="1496468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441163" y="370621"/>
              <a:ext cx="3549106" cy="698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256">
                  <a:solidFill>
                    <a:srgbClr val="FFFFFF"/>
                  </a:solidFill>
                  <a:latin typeface="Aileron Heavy Bold"/>
                </a:rPr>
                <a:t>PART 2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8554" b="644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769239" y="3935587"/>
            <a:ext cx="10959035" cy="2444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4"/>
              </a:lnSpc>
            </a:pPr>
            <a:r>
              <a:rPr lang="en-US" sz="5600" spc="100">
                <a:solidFill>
                  <a:srgbClr val="FFFFFF"/>
                </a:solidFill>
                <a:latin typeface="Aileron Regular"/>
              </a:rPr>
              <a:t>In this activity, you will ual relations  across the globe.</a:t>
            </a:r>
          </a:p>
          <a:p>
            <a:pPr algn="ctr">
              <a:lnSpc>
                <a:spcPts val="6384"/>
              </a:lnSpc>
            </a:pPr>
            <a:endParaRPr lang="en-US" sz="5600" spc="100">
              <a:solidFill>
                <a:srgbClr val="FFFFFF"/>
              </a:solidFill>
              <a:latin typeface="Aileron Regular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189403" y="3332231"/>
            <a:ext cx="12118707" cy="3047102"/>
            <a:chOff x="0" y="0"/>
            <a:chExt cx="16158275" cy="4062803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6158275" cy="4062803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73114" y="951791"/>
              <a:ext cx="14612047" cy="21877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78"/>
                </a:lnSpc>
              </a:pPr>
              <a:r>
                <a:rPr lang="en-US" sz="5600" spc="100">
                  <a:solidFill>
                    <a:srgbClr val="FFFFFF"/>
                  </a:solidFill>
                  <a:latin typeface="Aileron Regular Bold"/>
                </a:rPr>
                <a:t>eHRAF Workbook</a:t>
              </a:r>
            </a:p>
            <a:p>
              <a:pPr algn="ctr">
                <a:lnSpc>
                  <a:spcPts val="6384"/>
                </a:lnSpc>
              </a:pPr>
              <a:r>
                <a:rPr lang="en-US" sz="5600" spc="100">
                  <a:solidFill>
                    <a:srgbClr val="FFFFFF"/>
                  </a:solidFill>
                  <a:latin typeface="Aileron Regular Bold"/>
                </a:rPr>
                <a:t>Part 3: Advanced Search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7374674" y="-11006"/>
            <a:ext cx="10913326" cy="10287000"/>
          </a:xfrm>
          <a:prstGeom prst="rect">
            <a:avLst/>
          </a:prstGeom>
          <a:solidFill>
            <a:srgbClr val="00356B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42" r="42"/>
          <a:stretch>
            <a:fillRect/>
          </a:stretch>
        </p:blipFill>
        <p:spPr>
          <a:xfrm>
            <a:off x="0" y="0"/>
            <a:ext cx="7374674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203011" y="447171"/>
            <a:ext cx="9521123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600"/>
              </a:lnSpc>
            </a:pPr>
            <a:r>
              <a:rPr lang="en-US" sz="5500" spc="110">
                <a:solidFill>
                  <a:srgbClr val="FFFFFF"/>
                </a:solidFill>
                <a:latin typeface="Aileron Heavy Bold"/>
              </a:rPr>
              <a:t>Part 3: </a:t>
            </a:r>
          </a:p>
          <a:p>
            <a:pPr algn="r">
              <a:lnSpc>
                <a:spcPts val="6600"/>
              </a:lnSpc>
            </a:pPr>
            <a:r>
              <a:rPr lang="en-US" sz="5500" spc="110">
                <a:solidFill>
                  <a:srgbClr val="FFFFFF"/>
                </a:solidFill>
                <a:latin typeface="Aileron Heavy Bold"/>
              </a:rPr>
              <a:t>Advanced Search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31329" y="2486018"/>
            <a:ext cx="10400017" cy="7004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288">
                <a:solidFill>
                  <a:srgbClr val="FFFFFF"/>
                </a:solidFill>
                <a:latin typeface="Aileron Regular"/>
              </a:rPr>
              <a:t>Now that you have read selected passages from eHRAF Archaeology, dig deeper with </a:t>
            </a:r>
            <a:r>
              <a:rPr lang="en-US" sz="3600" spc="288">
                <a:solidFill>
                  <a:srgbClr val="FFFFFF"/>
                </a:solidFill>
                <a:latin typeface="Aileron Regular Bold"/>
              </a:rPr>
              <a:t>Advanced Search</a:t>
            </a:r>
            <a:r>
              <a:rPr lang="en-US" sz="3600" spc="288">
                <a:solidFill>
                  <a:srgbClr val="FFFFFF"/>
                </a:solidFill>
                <a:latin typeface="Aileron Regular"/>
              </a:rPr>
              <a:t>. This will enable you to find specific passages in documents that have been indexed by HRAF anthropologists at the paragraph level.</a:t>
            </a:r>
          </a:p>
          <a:p>
            <a:pPr>
              <a:lnSpc>
                <a:spcPts val="5040"/>
              </a:lnSpc>
            </a:pPr>
            <a:endParaRPr lang="en-US" sz="3600" spc="288">
              <a:solidFill>
                <a:srgbClr val="FFFFFF"/>
              </a:solidFill>
              <a:latin typeface="Aileron Regular"/>
            </a:endParaRPr>
          </a:p>
          <a:p>
            <a:pPr>
              <a:lnSpc>
                <a:spcPts val="5040"/>
              </a:lnSpc>
            </a:pPr>
            <a:r>
              <a:rPr lang="en-US" sz="3600" spc="288">
                <a:solidFill>
                  <a:srgbClr val="FFFFFF"/>
                </a:solidFill>
                <a:latin typeface="Aileron Regular"/>
              </a:rPr>
              <a:t>On the following slide, you will find an example of an advanced search. Try this search and then experiment with different subjects and/or keywords.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6" r="96"/>
          <a:stretch>
            <a:fillRect/>
          </a:stretch>
        </p:blipFill>
        <p:spPr>
          <a:xfrm>
            <a:off x="11447576" y="0"/>
            <a:ext cx="6840424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10800000">
            <a:off x="0" y="0"/>
            <a:ext cx="11447576" cy="10287000"/>
          </a:xfrm>
          <a:prstGeom prst="rect">
            <a:avLst/>
          </a:prstGeom>
          <a:solidFill>
            <a:srgbClr val="00356B"/>
          </a:solidFill>
        </p:spPr>
      </p:sp>
      <p:sp>
        <p:nvSpPr>
          <p:cNvPr id="4" name="TextBox 4"/>
          <p:cNvSpPr txBox="1"/>
          <p:nvPr/>
        </p:nvSpPr>
        <p:spPr>
          <a:xfrm>
            <a:off x="441038" y="3517583"/>
            <a:ext cx="10686941" cy="3175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215">
                <a:solidFill>
                  <a:srgbClr val="FFFFFF"/>
                </a:solidFill>
                <a:latin typeface="Aileron Regular"/>
              </a:rPr>
              <a:t>In the Add Traditions column, select </a:t>
            </a:r>
            <a:r>
              <a:rPr lang="en-US" sz="3600" spc="215">
                <a:solidFill>
                  <a:srgbClr val="FFFFFF"/>
                </a:solidFill>
                <a:latin typeface="Aileron Regular Bold"/>
              </a:rPr>
              <a:t>Chavín (SE49)</a:t>
            </a:r>
            <a:r>
              <a:rPr lang="en-US" sz="3600" spc="215">
                <a:solidFill>
                  <a:srgbClr val="FFFFFF"/>
                </a:solidFill>
                <a:latin typeface="Aileron Regular"/>
              </a:rPr>
              <a:t>. </a:t>
            </a:r>
          </a:p>
          <a:p>
            <a:pPr>
              <a:lnSpc>
                <a:spcPts val="5040"/>
              </a:lnSpc>
            </a:pPr>
            <a:endParaRPr lang="en-US" sz="3600" spc="215">
              <a:solidFill>
                <a:srgbClr val="FFFFFF"/>
              </a:solidFill>
              <a:latin typeface="Aileron Regular"/>
            </a:endParaRPr>
          </a:p>
          <a:p>
            <a:pPr>
              <a:lnSpc>
                <a:spcPts val="5040"/>
              </a:lnSpc>
            </a:pPr>
            <a:r>
              <a:rPr lang="en-US" sz="3600" spc="215">
                <a:solidFill>
                  <a:srgbClr val="FFFFFF"/>
                </a:solidFill>
                <a:latin typeface="Aileron Regular"/>
              </a:rPr>
              <a:t>In the Add Subjects column, select the subject category </a:t>
            </a:r>
            <a:r>
              <a:rPr lang="en-US" sz="3600" spc="215">
                <a:solidFill>
                  <a:srgbClr val="FFFFFF"/>
                </a:solidFill>
                <a:latin typeface="Aileron Regular Bold"/>
              </a:rPr>
              <a:t>Ceramic technology (323)</a:t>
            </a:r>
            <a:r>
              <a:rPr lang="en-US" sz="3600" spc="215">
                <a:solidFill>
                  <a:srgbClr val="FFFFFF"/>
                </a:solidFill>
                <a:latin typeface="Aileron Regular"/>
              </a:rPr>
              <a:t>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41038" y="569193"/>
            <a:ext cx="9521123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00"/>
              </a:lnSpc>
            </a:pPr>
            <a:r>
              <a:rPr lang="en-US" sz="5500" spc="110">
                <a:solidFill>
                  <a:srgbClr val="FFFFFF"/>
                </a:solidFill>
                <a:latin typeface="Aileron Heavy Bold"/>
              </a:rPr>
              <a:t>Part 3: </a:t>
            </a:r>
          </a:p>
          <a:p>
            <a:pPr algn="just">
              <a:lnSpc>
                <a:spcPts val="6600"/>
              </a:lnSpc>
            </a:pPr>
            <a:r>
              <a:rPr lang="en-US" sz="5500" spc="110">
                <a:solidFill>
                  <a:srgbClr val="FFFFFF"/>
                </a:solidFill>
                <a:latin typeface="Aileron Heavy Bold"/>
              </a:rPr>
              <a:t>Advanced Search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41038" y="7875695"/>
            <a:ext cx="10686941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215">
                <a:solidFill>
                  <a:srgbClr val="FFFFFF"/>
                </a:solidFill>
                <a:latin typeface="Aileron Regular"/>
              </a:rPr>
              <a:t>In the Keyword section, type </a:t>
            </a:r>
            <a:r>
              <a:rPr lang="en-US" sz="3600" spc="215">
                <a:solidFill>
                  <a:srgbClr val="FFFFFF"/>
                </a:solidFill>
                <a:latin typeface="Aileron Regular Bold"/>
              </a:rPr>
              <a:t>"pottery"</a:t>
            </a:r>
            <a:r>
              <a:rPr lang="en-US" sz="3600" spc="215">
                <a:solidFill>
                  <a:srgbClr val="FFFFFF"/>
                </a:solidFill>
                <a:latin typeface="Aileron Regular"/>
              </a:rPr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963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911422">
            <a:off x="8535573" y="6250424"/>
            <a:ext cx="2270002" cy="366267"/>
            <a:chOff x="0" y="0"/>
            <a:chExt cx="8091434" cy="1305560"/>
          </a:xfrm>
        </p:grpSpPr>
        <p:sp>
          <p:nvSpPr>
            <p:cNvPr id="3" name="Freeform 3"/>
            <p:cNvSpPr/>
            <p:nvPr/>
          </p:nvSpPr>
          <p:spPr>
            <a:xfrm>
              <a:off x="0" y="-27940"/>
              <a:ext cx="8110483" cy="1360170"/>
            </a:xfrm>
            <a:custGeom>
              <a:avLst/>
              <a:gdLst/>
              <a:ahLst/>
              <a:cxnLst/>
              <a:rect l="l" t="t" r="r" b="b"/>
              <a:pathLst>
                <a:path w="8110483" h="1360170">
                  <a:moveTo>
                    <a:pt x="8035554" y="579120"/>
                  </a:moveTo>
                  <a:lnTo>
                    <a:pt x="7335783" y="55880"/>
                  </a:lnTo>
                  <a:cubicBezTo>
                    <a:pt x="7262123" y="0"/>
                    <a:pt x="7201164" y="30480"/>
                    <a:pt x="7201164" y="123190"/>
                  </a:cubicBezTo>
                  <a:lnTo>
                    <a:pt x="7201164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7199692" y="805180"/>
                  </a:lnTo>
                  <a:lnTo>
                    <a:pt x="7199692" y="1236980"/>
                  </a:lnTo>
                  <a:cubicBezTo>
                    <a:pt x="7199692" y="1329690"/>
                    <a:pt x="7260854" y="1360170"/>
                    <a:pt x="7334514" y="1304290"/>
                  </a:cubicBezTo>
                  <a:lnTo>
                    <a:pt x="8035554" y="779780"/>
                  </a:lnTo>
                  <a:cubicBezTo>
                    <a:pt x="8110483" y="726440"/>
                    <a:pt x="8110483" y="635000"/>
                    <a:pt x="8035554" y="579120"/>
                  </a:cubicBezTo>
                  <a:close/>
                </a:path>
              </a:pathLst>
            </a:custGeom>
            <a:solidFill>
              <a:srgbClr val="00356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1151298" y="705925"/>
            <a:ext cx="7136702" cy="1032816"/>
            <a:chOff x="0" y="0"/>
            <a:chExt cx="9515602" cy="1377088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9515602" cy="1377088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947307" y="370621"/>
              <a:ext cx="7620987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Heavy Bold"/>
                </a:rPr>
                <a:t>ADVANCED SEARCH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 rot="-5911422">
            <a:off x="14141320" y="5986780"/>
            <a:ext cx="2519144" cy="366267"/>
            <a:chOff x="0" y="0"/>
            <a:chExt cx="8979503" cy="1305560"/>
          </a:xfrm>
        </p:grpSpPr>
        <p:sp>
          <p:nvSpPr>
            <p:cNvPr id="8" name="Freeform 8"/>
            <p:cNvSpPr/>
            <p:nvPr/>
          </p:nvSpPr>
          <p:spPr>
            <a:xfrm>
              <a:off x="0" y="-27940"/>
              <a:ext cx="8998552" cy="1360170"/>
            </a:xfrm>
            <a:custGeom>
              <a:avLst/>
              <a:gdLst/>
              <a:ahLst/>
              <a:cxnLst/>
              <a:rect l="l" t="t" r="r" b="b"/>
              <a:pathLst>
                <a:path w="8998552" h="1360170">
                  <a:moveTo>
                    <a:pt x="8923623" y="579120"/>
                  </a:moveTo>
                  <a:lnTo>
                    <a:pt x="8223852" y="55880"/>
                  </a:lnTo>
                  <a:cubicBezTo>
                    <a:pt x="8150192" y="0"/>
                    <a:pt x="8089233" y="30480"/>
                    <a:pt x="8089233" y="123190"/>
                  </a:cubicBezTo>
                  <a:lnTo>
                    <a:pt x="8089233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8087659" y="805180"/>
                  </a:lnTo>
                  <a:lnTo>
                    <a:pt x="8087659" y="1236980"/>
                  </a:lnTo>
                  <a:cubicBezTo>
                    <a:pt x="8087659" y="1329690"/>
                    <a:pt x="8148923" y="1360170"/>
                    <a:pt x="8222583" y="1304290"/>
                  </a:cubicBezTo>
                  <a:lnTo>
                    <a:pt x="8923623" y="779780"/>
                  </a:lnTo>
                  <a:cubicBezTo>
                    <a:pt x="8998552" y="726440"/>
                    <a:pt x="8998552" y="635000"/>
                    <a:pt x="8923623" y="579120"/>
                  </a:cubicBezTo>
                  <a:close/>
                </a:path>
              </a:pathLst>
            </a:custGeom>
            <a:solidFill>
              <a:srgbClr val="00356B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6470461" y="7681038"/>
            <a:ext cx="5975291" cy="1846698"/>
            <a:chOff x="0" y="0"/>
            <a:chExt cx="7967054" cy="2462264"/>
          </a:xfrm>
        </p:grpSpPr>
        <p:sp>
          <p:nvSpPr>
            <p:cNvPr id="10" name="AutoShape 10"/>
            <p:cNvSpPr/>
            <p:nvPr/>
          </p:nvSpPr>
          <p:spPr>
            <a:xfrm rot="-10800000">
              <a:off x="0" y="0"/>
              <a:ext cx="7967054" cy="2462264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253085" y="612007"/>
              <a:ext cx="7460885" cy="1228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 spc="30">
                  <a:solidFill>
                    <a:srgbClr val="00356B"/>
                  </a:solidFill>
                  <a:latin typeface="Aileron Regular Bold"/>
                </a:rPr>
                <a:t>Add subjects: </a:t>
              </a:r>
            </a:p>
            <a:p>
              <a:pPr>
                <a:lnSpc>
                  <a:spcPts val="3600"/>
                </a:lnSpc>
              </a:pPr>
              <a:r>
                <a:rPr lang="en-US" sz="3000" spc="30">
                  <a:solidFill>
                    <a:srgbClr val="00356B"/>
                  </a:solidFill>
                  <a:latin typeface="Aileron Regular Bold"/>
                </a:rPr>
                <a:t>Ceramic technology</a:t>
              </a:r>
              <a:r>
                <a:rPr lang="en-US" sz="3000" spc="30">
                  <a:solidFill>
                    <a:srgbClr val="00356B"/>
                  </a:solidFill>
                  <a:latin typeface="Aileron Regular"/>
                </a:rPr>
                <a:t> (323)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644178" y="7681038"/>
            <a:ext cx="5513428" cy="1348716"/>
            <a:chOff x="0" y="0"/>
            <a:chExt cx="7351238" cy="1798288"/>
          </a:xfrm>
        </p:grpSpPr>
        <p:sp>
          <p:nvSpPr>
            <p:cNvPr id="13" name="AutoShape 13"/>
            <p:cNvSpPr/>
            <p:nvPr/>
          </p:nvSpPr>
          <p:spPr>
            <a:xfrm rot="-10800000">
              <a:off x="0" y="0"/>
              <a:ext cx="7351238" cy="179828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365001" y="280019"/>
              <a:ext cx="6621236" cy="1228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 spc="30">
                  <a:solidFill>
                    <a:srgbClr val="00356B"/>
                  </a:solidFill>
                  <a:latin typeface="Aileron Regular Bold"/>
                </a:rPr>
                <a:t>Add keyword:</a:t>
              </a:r>
            </a:p>
            <a:p>
              <a:pPr>
                <a:lnSpc>
                  <a:spcPts val="3600"/>
                </a:lnSpc>
              </a:pPr>
              <a:r>
                <a:rPr lang="en-US" sz="3000" spc="30">
                  <a:solidFill>
                    <a:srgbClr val="00356B"/>
                  </a:solidFill>
                  <a:latin typeface="Aileron Regular Bold"/>
                </a:rPr>
                <a:t>"pottery"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69000" y="7681038"/>
            <a:ext cx="5975291" cy="1465174"/>
            <a:chOff x="0" y="0"/>
            <a:chExt cx="7967054" cy="1953565"/>
          </a:xfrm>
        </p:grpSpPr>
        <p:sp>
          <p:nvSpPr>
            <p:cNvPr id="16" name="AutoShape 16"/>
            <p:cNvSpPr/>
            <p:nvPr/>
          </p:nvSpPr>
          <p:spPr>
            <a:xfrm rot="-10800000">
              <a:off x="0" y="0"/>
              <a:ext cx="7967054" cy="1953565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253085" y="357657"/>
              <a:ext cx="7460885" cy="1228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 spc="30">
                  <a:solidFill>
                    <a:srgbClr val="00356B"/>
                  </a:solidFill>
                  <a:latin typeface="Aileron Regular Bold"/>
                </a:rPr>
                <a:t>Add tradition: </a:t>
              </a:r>
            </a:p>
            <a:p>
              <a:pPr>
                <a:lnSpc>
                  <a:spcPts val="3600"/>
                </a:lnSpc>
              </a:pPr>
              <a:r>
                <a:rPr lang="en-US" sz="3000" spc="30">
                  <a:solidFill>
                    <a:srgbClr val="00356B"/>
                  </a:solidFill>
                  <a:latin typeface="Aileron Regular Bold"/>
                </a:rPr>
                <a:t>Chavín </a:t>
              </a:r>
              <a:r>
                <a:rPr lang="en-US" sz="3000" spc="30">
                  <a:solidFill>
                    <a:srgbClr val="00356B"/>
                  </a:solidFill>
                  <a:latin typeface="Aileron Regular"/>
                </a:rPr>
                <a:t>(SE59)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 rot="-5911422">
            <a:off x="1075694" y="6109975"/>
            <a:ext cx="2270002" cy="366267"/>
            <a:chOff x="0" y="0"/>
            <a:chExt cx="8091434" cy="1305560"/>
          </a:xfrm>
        </p:grpSpPr>
        <p:sp>
          <p:nvSpPr>
            <p:cNvPr id="19" name="Freeform 19"/>
            <p:cNvSpPr/>
            <p:nvPr/>
          </p:nvSpPr>
          <p:spPr>
            <a:xfrm>
              <a:off x="0" y="-27940"/>
              <a:ext cx="8110483" cy="1360170"/>
            </a:xfrm>
            <a:custGeom>
              <a:avLst/>
              <a:gdLst/>
              <a:ahLst/>
              <a:cxnLst/>
              <a:rect l="l" t="t" r="r" b="b"/>
              <a:pathLst>
                <a:path w="8110483" h="1360170">
                  <a:moveTo>
                    <a:pt x="8035554" y="579120"/>
                  </a:moveTo>
                  <a:lnTo>
                    <a:pt x="7335783" y="55880"/>
                  </a:lnTo>
                  <a:cubicBezTo>
                    <a:pt x="7262123" y="0"/>
                    <a:pt x="7201164" y="30480"/>
                    <a:pt x="7201164" y="123190"/>
                  </a:cubicBezTo>
                  <a:lnTo>
                    <a:pt x="7201164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7199692" y="805180"/>
                  </a:lnTo>
                  <a:lnTo>
                    <a:pt x="7199692" y="1236980"/>
                  </a:lnTo>
                  <a:cubicBezTo>
                    <a:pt x="7199692" y="1329690"/>
                    <a:pt x="7260854" y="1360170"/>
                    <a:pt x="7334514" y="1304290"/>
                  </a:cubicBezTo>
                  <a:lnTo>
                    <a:pt x="8035554" y="779780"/>
                  </a:lnTo>
                  <a:cubicBezTo>
                    <a:pt x="8110483" y="726440"/>
                    <a:pt x="8110483" y="635000"/>
                    <a:pt x="8035554" y="579120"/>
                  </a:cubicBezTo>
                  <a:close/>
                </a:path>
              </a:pathLst>
            </a:custGeom>
            <a:solidFill>
              <a:srgbClr val="00356B"/>
            </a:solid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1130697" cy="102870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3315" r="13315" b="2420"/>
          <a:stretch>
            <a:fillRect/>
          </a:stretch>
        </p:blipFill>
        <p:spPr>
          <a:xfrm>
            <a:off x="1543204" y="1028700"/>
            <a:ext cx="8250252" cy="822960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666490" y="4436148"/>
            <a:ext cx="1753429" cy="1938326"/>
          </a:xfrm>
          <a:prstGeom prst="rect">
            <a:avLst/>
          </a:prstGeom>
          <a:solidFill>
            <a:srgbClr val="00356B"/>
          </a:solidFill>
        </p:spPr>
      </p:sp>
      <p:sp>
        <p:nvSpPr>
          <p:cNvPr id="5" name="TextBox 5"/>
          <p:cNvSpPr txBox="1"/>
          <p:nvPr/>
        </p:nvSpPr>
        <p:spPr>
          <a:xfrm>
            <a:off x="11303207" y="4312323"/>
            <a:ext cx="6560448" cy="4495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5120"/>
              </a:lnSpc>
              <a:buFont typeface="Arial"/>
              <a:buChar char="•"/>
            </a:pPr>
            <a:r>
              <a:rPr lang="en-US" sz="3200" spc="32">
                <a:solidFill>
                  <a:srgbClr val="FFFFFF"/>
                </a:solidFill>
                <a:latin typeface="Aileron Regular"/>
              </a:rPr>
              <a:t>Learn about Chavín de Huántar</a:t>
            </a:r>
          </a:p>
          <a:p>
            <a:pPr marL="690881" lvl="1" indent="-345440">
              <a:lnSpc>
                <a:spcPts val="5120"/>
              </a:lnSpc>
              <a:buFont typeface="Arial"/>
              <a:buChar char="•"/>
            </a:pPr>
            <a:r>
              <a:rPr lang="en-US" sz="3200" spc="32">
                <a:solidFill>
                  <a:srgbClr val="FFFFFF"/>
                </a:solidFill>
                <a:latin typeface="Aileron Regular"/>
              </a:rPr>
              <a:t>Read passages in eHRAF Archaeology</a:t>
            </a:r>
          </a:p>
          <a:p>
            <a:pPr marL="690881" lvl="1" indent="-345440">
              <a:lnSpc>
                <a:spcPts val="5120"/>
              </a:lnSpc>
              <a:buFont typeface="Arial"/>
              <a:buChar char="•"/>
            </a:pPr>
            <a:r>
              <a:rPr lang="en-US" sz="3200" spc="32">
                <a:solidFill>
                  <a:srgbClr val="FFFFFF"/>
                </a:solidFill>
                <a:latin typeface="Aileron Regular"/>
              </a:rPr>
              <a:t>Answer questions about this archaeological discovery</a:t>
            </a:r>
          </a:p>
          <a:p>
            <a:pPr marL="690880" lvl="1" indent="-345440">
              <a:lnSpc>
                <a:spcPts val="5120"/>
              </a:lnSpc>
              <a:buFont typeface="Arial"/>
              <a:buChar char="•"/>
            </a:pPr>
            <a:r>
              <a:rPr lang="en-US" sz="3200" spc="32">
                <a:solidFill>
                  <a:srgbClr val="FFFFFF"/>
                </a:solidFill>
                <a:latin typeface="Aileron Regular"/>
              </a:rPr>
              <a:t>Find out what makes Chavín de Huántar a "Great Discovery"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02099" y="5133975"/>
            <a:ext cx="5084955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40"/>
              </a:lnSpc>
            </a:pPr>
            <a:r>
              <a:rPr lang="en-US" sz="3700" spc="136">
                <a:solidFill>
                  <a:srgbClr val="FFFFFF"/>
                </a:solidFill>
                <a:latin typeface="Aileron Regular Bold"/>
              </a:rPr>
              <a:t>Topics We'll Cover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696174" y="1019175"/>
            <a:ext cx="5024054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600"/>
              </a:lnSpc>
            </a:pPr>
            <a:r>
              <a:rPr lang="en-US" sz="8000" spc="160">
                <a:solidFill>
                  <a:srgbClr val="FFFFFF"/>
                </a:solidFill>
                <a:latin typeface="Aileron Heavy Bold"/>
              </a:rPr>
              <a:t>In this activity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r="888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51298" y="705925"/>
            <a:ext cx="7136702" cy="1032816"/>
            <a:chOff x="0" y="0"/>
            <a:chExt cx="9515602" cy="1377088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9515602" cy="1377088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947307" y="370621"/>
              <a:ext cx="7620987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Heavy Bold"/>
                </a:rPr>
                <a:t>SEARCH RESULTS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857223" y="3525348"/>
            <a:ext cx="5239678" cy="1618152"/>
            <a:chOff x="0" y="0"/>
            <a:chExt cx="6986237" cy="2157536"/>
          </a:xfrm>
        </p:grpSpPr>
        <p:sp>
          <p:nvSpPr>
            <p:cNvPr id="6" name="AutoShape 6"/>
            <p:cNvSpPr/>
            <p:nvPr/>
          </p:nvSpPr>
          <p:spPr>
            <a:xfrm rot="-10800000">
              <a:off x="0" y="0"/>
              <a:ext cx="6986237" cy="2157536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365001" y="276763"/>
              <a:ext cx="6621236" cy="1594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2600" spc="26">
                  <a:solidFill>
                    <a:srgbClr val="00356B"/>
                  </a:solidFill>
                  <a:latin typeface="Aileron Regular Bold"/>
                </a:rPr>
                <a:t>Click "Show Page" to view the paragraph in the full page context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 rot="9784475">
            <a:off x="11149381" y="5473392"/>
            <a:ext cx="2315619" cy="331356"/>
            <a:chOff x="0" y="0"/>
            <a:chExt cx="9123655" cy="1305560"/>
          </a:xfrm>
        </p:grpSpPr>
        <p:sp>
          <p:nvSpPr>
            <p:cNvPr id="9" name="Freeform 9"/>
            <p:cNvSpPr/>
            <p:nvPr/>
          </p:nvSpPr>
          <p:spPr>
            <a:xfrm>
              <a:off x="0" y="-27940"/>
              <a:ext cx="9142705" cy="1360170"/>
            </a:xfrm>
            <a:custGeom>
              <a:avLst/>
              <a:gdLst/>
              <a:ahLst/>
              <a:cxnLst/>
              <a:rect l="l" t="t" r="r" b="b"/>
              <a:pathLst>
                <a:path w="9142705" h="1360170">
                  <a:moveTo>
                    <a:pt x="9067775" y="579120"/>
                  </a:moveTo>
                  <a:lnTo>
                    <a:pt x="8368005" y="55880"/>
                  </a:lnTo>
                  <a:cubicBezTo>
                    <a:pt x="8294345" y="0"/>
                    <a:pt x="8233385" y="30480"/>
                    <a:pt x="8233385" y="123190"/>
                  </a:cubicBezTo>
                  <a:lnTo>
                    <a:pt x="8233385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8231795" y="805180"/>
                  </a:lnTo>
                  <a:lnTo>
                    <a:pt x="8231795" y="1236980"/>
                  </a:lnTo>
                  <a:cubicBezTo>
                    <a:pt x="8231795" y="1329690"/>
                    <a:pt x="8293074" y="1360170"/>
                    <a:pt x="8366735" y="1304290"/>
                  </a:cubicBezTo>
                  <a:lnTo>
                    <a:pt x="9067774" y="779780"/>
                  </a:lnTo>
                  <a:cubicBezTo>
                    <a:pt x="9142705" y="726440"/>
                    <a:pt x="9142705" y="635000"/>
                    <a:pt x="9067774" y="579120"/>
                  </a:cubicBezTo>
                  <a:close/>
                </a:path>
              </a:pathLst>
            </a:custGeom>
            <a:solidFill>
              <a:srgbClr val="00356B"/>
            </a:solidFill>
          </p:spPr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3099" b="905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51298" y="705925"/>
            <a:ext cx="7136702" cy="1032816"/>
            <a:chOff x="0" y="0"/>
            <a:chExt cx="9515602" cy="1377088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9515602" cy="1377088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947307" y="370621"/>
              <a:ext cx="7620987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Heavy Bold"/>
                </a:rPr>
                <a:t>FULL CONTEXT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3888" r="388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084647" y="3620127"/>
            <a:ext cx="12118707" cy="3046747"/>
          </a:xfrm>
          <a:prstGeom prst="rect">
            <a:avLst/>
          </a:prstGeom>
          <a:solidFill>
            <a:srgbClr val="00356B"/>
          </a:solidFill>
        </p:spPr>
      </p:sp>
      <p:sp>
        <p:nvSpPr>
          <p:cNvPr id="3" name="TextBox 3"/>
          <p:cNvSpPr txBox="1"/>
          <p:nvPr/>
        </p:nvSpPr>
        <p:spPr>
          <a:xfrm>
            <a:off x="3664482" y="4340936"/>
            <a:ext cx="10959035" cy="1633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8"/>
              </a:lnSpc>
            </a:pPr>
            <a:r>
              <a:rPr lang="en-US" sz="5600" spc="100">
                <a:solidFill>
                  <a:srgbClr val="FFFFFF"/>
                </a:solidFill>
                <a:latin typeface="Aileron Regular Bold"/>
              </a:rPr>
              <a:t>eHRAF Workbook</a:t>
            </a:r>
          </a:p>
          <a:p>
            <a:pPr algn="ctr">
              <a:lnSpc>
                <a:spcPts val="6384"/>
              </a:lnSpc>
            </a:pPr>
            <a:r>
              <a:rPr lang="en-US" sz="5600" spc="100">
                <a:solidFill>
                  <a:srgbClr val="FFFFFF"/>
                </a:solidFill>
                <a:latin typeface="Aileron Regular Bold"/>
              </a:rPr>
              <a:t>Part 4: Assignment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8085475" y="0"/>
            <a:ext cx="10202525" cy="10287000"/>
          </a:xfrm>
          <a:prstGeom prst="rect">
            <a:avLst/>
          </a:prstGeom>
          <a:solidFill>
            <a:srgbClr val="00356B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0285" r="27314"/>
          <a:stretch>
            <a:fillRect/>
          </a:stretch>
        </p:blipFill>
        <p:spPr>
          <a:xfrm>
            <a:off x="0" y="0"/>
            <a:ext cx="8085475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3493"/>
            <a:ext cx="4255029" cy="1122351"/>
            <a:chOff x="0" y="0"/>
            <a:chExt cx="5673372" cy="1496468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5673372" cy="1496468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564802" y="370621"/>
              <a:ext cx="4543768" cy="698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256">
                  <a:solidFill>
                    <a:srgbClr val="FFFFFF"/>
                  </a:solidFill>
                  <a:latin typeface="Aileron Heavy Bold"/>
                </a:rPr>
                <a:t>ASSIGNMENT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370042" y="709578"/>
            <a:ext cx="9633391" cy="8281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288">
                <a:solidFill>
                  <a:srgbClr val="FFFFFF"/>
                </a:solidFill>
                <a:latin typeface="Aileron Regular"/>
              </a:rPr>
              <a:t>The purpose of this assignment is to present a report summarizing your findings about this great discovery.</a:t>
            </a:r>
          </a:p>
          <a:p>
            <a:pPr>
              <a:lnSpc>
                <a:spcPts val="5040"/>
              </a:lnSpc>
            </a:pPr>
            <a:endParaRPr lang="en-US" sz="3600" spc="288">
              <a:solidFill>
                <a:srgbClr val="FFFFFF"/>
              </a:solidFill>
              <a:latin typeface="Aileron Regular"/>
            </a:endParaRPr>
          </a:p>
          <a:p>
            <a:pPr>
              <a:lnSpc>
                <a:spcPts val="5040"/>
              </a:lnSpc>
            </a:pPr>
            <a:r>
              <a:rPr lang="en-US" sz="3600" spc="288">
                <a:solidFill>
                  <a:srgbClr val="FFFFFF"/>
                </a:solidFill>
                <a:latin typeface="Aileron Regular"/>
              </a:rPr>
              <a:t>This can be done in the form of a group project or an individual paper.</a:t>
            </a:r>
          </a:p>
          <a:p>
            <a:pPr>
              <a:lnSpc>
                <a:spcPts val="5040"/>
              </a:lnSpc>
            </a:pPr>
            <a:endParaRPr lang="en-US" sz="3600" spc="288">
              <a:solidFill>
                <a:srgbClr val="FFFFFF"/>
              </a:solidFill>
              <a:latin typeface="Aileron Regular"/>
            </a:endParaRPr>
          </a:p>
          <a:p>
            <a:pPr>
              <a:lnSpc>
                <a:spcPts val="5040"/>
              </a:lnSpc>
            </a:pPr>
            <a:r>
              <a:rPr lang="en-US" sz="3600" spc="288">
                <a:solidFill>
                  <a:srgbClr val="FFFFFF"/>
                </a:solidFill>
                <a:latin typeface="Aileron Regular"/>
              </a:rPr>
              <a:t>Groups can divide the questions that follow, with each student contributing information about a specific question.</a:t>
            </a:r>
          </a:p>
          <a:p>
            <a:pPr>
              <a:lnSpc>
                <a:spcPts val="5040"/>
              </a:lnSpc>
            </a:pPr>
            <a:endParaRPr lang="en-US" sz="3600" spc="288">
              <a:solidFill>
                <a:srgbClr val="FFFFFF"/>
              </a:solidFill>
              <a:latin typeface="Aileron Regular"/>
            </a:endParaRPr>
          </a:p>
          <a:p>
            <a:pPr>
              <a:lnSpc>
                <a:spcPts val="5040"/>
              </a:lnSpc>
            </a:pPr>
            <a:r>
              <a:rPr lang="en-US" sz="3600" spc="288">
                <a:solidFill>
                  <a:srgbClr val="FFFFFF"/>
                </a:solidFill>
                <a:latin typeface="Aileron Regular"/>
              </a:rPr>
              <a:t>Consider making a slideshow presentation to illustrate your findings.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0" y="0"/>
            <a:ext cx="10202525" cy="10287000"/>
          </a:xfrm>
          <a:prstGeom prst="rect">
            <a:avLst/>
          </a:prstGeom>
          <a:solidFill>
            <a:srgbClr val="00356B"/>
          </a:solidFill>
        </p:spPr>
      </p:sp>
      <p:sp>
        <p:nvSpPr>
          <p:cNvPr id="3" name="TextBox 3"/>
          <p:cNvSpPr txBox="1"/>
          <p:nvPr/>
        </p:nvSpPr>
        <p:spPr>
          <a:xfrm>
            <a:off x="729147" y="4484232"/>
            <a:ext cx="5854260" cy="425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0" lvl="1" indent="-431800">
              <a:lnSpc>
                <a:spcPts val="5600"/>
              </a:lnSpc>
              <a:buFont typeface="Arial"/>
              <a:buChar char="•"/>
            </a:pPr>
            <a:r>
              <a:rPr lang="en-US" sz="4000" spc="400">
                <a:solidFill>
                  <a:srgbClr val="FFFFFF"/>
                </a:solidFill>
                <a:latin typeface="Aileron Heavy Bold"/>
              </a:rPr>
              <a:t>Who?</a:t>
            </a:r>
          </a:p>
          <a:p>
            <a:pPr marL="863600" lvl="1" indent="-431800">
              <a:lnSpc>
                <a:spcPts val="5600"/>
              </a:lnSpc>
              <a:buFont typeface="Arial"/>
              <a:buChar char="•"/>
            </a:pPr>
            <a:r>
              <a:rPr lang="en-US" sz="4000" spc="400">
                <a:solidFill>
                  <a:srgbClr val="FFFFFF"/>
                </a:solidFill>
                <a:latin typeface="Aileron Heavy Bold"/>
              </a:rPr>
              <a:t>What?</a:t>
            </a:r>
          </a:p>
          <a:p>
            <a:pPr marL="863600" lvl="1" indent="-431800">
              <a:lnSpc>
                <a:spcPts val="5600"/>
              </a:lnSpc>
              <a:buFont typeface="Arial"/>
              <a:buChar char="•"/>
            </a:pPr>
            <a:r>
              <a:rPr lang="en-US" sz="4000" spc="400">
                <a:solidFill>
                  <a:srgbClr val="FFFFFF"/>
                </a:solidFill>
                <a:latin typeface="Aileron Heavy Bold"/>
              </a:rPr>
              <a:t>Where?</a:t>
            </a:r>
          </a:p>
          <a:p>
            <a:pPr marL="863600" lvl="1" indent="-431800">
              <a:lnSpc>
                <a:spcPts val="5600"/>
              </a:lnSpc>
              <a:buFont typeface="Arial"/>
              <a:buChar char="•"/>
            </a:pPr>
            <a:r>
              <a:rPr lang="en-US" sz="4000" spc="400">
                <a:solidFill>
                  <a:srgbClr val="FFFFFF"/>
                </a:solidFill>
                <a:latin typeface="Aileron Heavy Bold"/>
              </a:rPr>
              <a:t>When?</a:t>
            </a:r>
          </a:p>
          <a:p>
            <a:pPr marL="863600" lvl="1" indent="-431800">
              <a:lnSpc>
                <a:spcPts val="5600"/>
              </a:lnSpc>
              <a:buFont typeface="Arial"/>
              <a:buChar char="•"/>
            </a:pPr>
            <a:r>
              <a:rPr lang="en-US" sz="4000" spc="400">
                <a:solidFill>
                  <a:srgbClr val="FFFFFF"/>
                </a:solidFill>
                <a:latin typeface="Aileron Heavy Bold"/>
              </a:rPr>
              <a:t>How?</a:t>
            </a:r>
          </a:p>
          <a:p>
            <a:pPr marL="863600" lvl="1" indent="-431800">
              <a:lnSpc>
                <a:spcPts val="5600"/>
              </a:lnSpc>
              <a:buFont typeface="Arial"/>
              <a:buChar char="•"/>
            </a:pPr>
            <a:r>
              <a:rPr lang="en-US" sz="4000" spc="400">
                <a:solidFill>
                  <a:srgbClr val="FFFFFF"/>
                </a:solidFill>
                <a:latin typeface="Aileron Heavy Bold"/>
              </a:rPr>
              <a:t>Why?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29147" y="990600"/>
            <a:ext cx="8841182" cy="2354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 Regular"/>
              </a:rPr>
              <a:t>Your final report describing </a:t>
            </a:r>
            <a:r>
              <a:rPr lang="en-US" sz="3600" spc="288">
                <a:solidFill>
                  <a:srgbClr val="FFFFFF"/>
                </a:solidFill>
                <a:latin typeface="Aileron Regular Bold"/>
              </a:rPr>
              <a:t>Chavín</a:t>
            </a:r>
            <a:r>
              <a:rPr lang="en-US" sz="3600" spc="288">
                <a:solidFill>
                  <a:srgbClr val="FFFFFF"/>
                </a:solidFill>
                <a:latin typeface="Aileron Regular"/>
              </a:rPr>
              <a:t> should have 6 sections which correspond to these 6 types of questions: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b="4578"/>
          <a:stretch>
            <a:fillRect/>
          </a:stretch>
        </p:blipFill>
        <p:spPr>
          <a:xfrm>
            <a:off x="10202525" y="0"/>
            <a:ext cx="8085475" cy="102870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4032971" y="0"/>
            <a:ext cx="4255029" cy="1122351"/>
            <a:chOff x="0" y="0"/>
            <a:chExt cx="5673372" cy="1496468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5673372" cy="1496468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564802" y="370621"/>
              <a:ext cx="4543768" cy="698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256">
                  <a:solidFill>
                    <a:srgbClr val="FFFFFF"/>
                  </a:solidFill>
                  <a:latin typeface="Aileron Heavy Bold"/>
                </a:rPr>
                <a:t>ASSIGNMENT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8085475" y="0"/>
            <a:ext cx="10202525" cy="10287000"/>
          </a:xfrm>
          <a:prstGeom prst="rect">
            <a:avLst/>
          </a:prstGeom>
          <a:solidFill>
            <a:srgbClr val="00356B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7086" r="228" b="30310"/>
          <a:stretch>
            <a:fillRect/>
          </a:stretch>
        </p:blipFill>
        <p:spPr>
          <a:xfrm>
            <a:off x="0" y="19050"/>
            <a:ext cx="8085475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3493"/>
            <a:ext cx="3826404" cy="1122351"/>
            <a:chOff x="0" y="0"/>
            <a:chExt cx="5101872" cy="1496468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5101872" cy="1496468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507907" y="370621"/>
              <a:ext cx="4086058" cy="698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256">
                  <a:solidFill>
                    <a:srgbClr val="FFFFFF"/>
                  </a:solidFill>
                  <a:latin typeface="Aileron Heavy Bold"/>
                </a:rPr>
                <a:t>QUESTION 1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821523" y="1801813"/>
            <a:ext cx="8890441" cy="2964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 Regular"/>
              </a:rPr>
              <a:t>Who are the main archaeologists associated with this discovery? Describe their biographical information, education and training, publications, etc.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821523" y="515138"/>
            <a:ext cx="8730428" cy="68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60"/>
              </a:lnSpc>
            </a:pPr>
            <a:r>
              <a:rPr lang="en-US" sz="4200" spc="336">
                <a:solidFill>
                  <a:srgbClr val="FFFFFF"/>
                </a:solidFill>
                <a:latin typeface="Aileron Regular Bold"/>
              </a:rPr>
              <a:t>Who?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821523" y="5207000"/>
            <a:ext cx="8730428" cy="412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 Regular"/>
              </a:rPr>
              <a:t>Who are the people studied? Describe how people lived during this time at this place, such as: social stratification, division of labor, gender roles, economic life, food and subsistence, religious practices.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8085475" y="0"/>
            <a:ext cx="10202525" cy="10287000"/>
          </a:xfrm>
          <a:prstGeom prst="rect">
            <a:avLst/>
          </a:prstGeom>
          <a:solidFill>
            <a:srgbClr val="00356B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0606" r="34592"/>
          <a:stretch>
            <a:fillRect/>
          </a:stretch>
        </p:blipFill>
        <p:spPr>
          <a:xfrm>
            <a:off x="0" y="0"/>
            <a:ext cx="8085475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3493"/>
            <a:ext cx="3826404" cy="1122351"/>
            <a:chOff x="0" y="0"/>
            <a:chExt cx="5101872" cy="1496468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5101872" cy="1496468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507907" y="370621"/>
              <a:ext cx="4086058" cy="698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256">
                  <a:solidFill>
                    <a:srgbClr val="FFFFFF"/>
                  </a:solidFill>
                  <a:latin typeface="Aileron Heavy Bold"/>
                </a:rPr>
                <a:t>QUESTION 2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597790" y="2453571"/>
            <a:ext cx="9353308" cy="58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 Regular"/>
              </a:rPr>
              <a:t>What did the archaeologists discover?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4000" y="517043"/>
            <a:ext cx="8730428" cy="68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60"/>
              </a:lnSpc>
            </a:pPr>
            <a:r>
              <a:rPr lang="en-US" sz="4200" spc="336">
                <a:solidFill>
                  <a:srgbClr val="FFFFFF"/>
                </a:solidFill>
                <a:latin typeface="Aileron Regular Bold"/>
              </a:rPr>
              <a:t>What?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97790" y="5620813"/>
            <a:ext cx="9353308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 Regular"/>
              </a:rPr>
              <a:t>Describe the material culture, structures, artifacts, etc.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597790" y="3672992"/>
            <a:ext cx="9353308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 Regular"/>
              </a:rPr>
              <a:t>Provide a general description of the archaeological site.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597790" y="7636689"/>
            <a:ext cx="9353308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 Regular"/>
              </a:rPr>
              <a:t>Include relevant photos and/or interpretive artistic renderings.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0" y="0"/>
            <a:ext cx="10202525" cy="10287000"/>
          </a:xfrm>
          <a:prstGeom prst="rect">
            <a:avLst/>
          </a:prstGeom>
          <a:solidFill>
            <a:srgbClr val="00356B"/>
          </a:solidFill>
        </p:spPr>
      </p:sp>
      <p:sp>
        <p:nvSpPr>
          <p:cNvPr id="3" name="TextBox 3"/>
          <p:cNvSpPr txBox="1"/>
          <p:nvPr/>
        </p:nvSpPr>
        <p:spPr>
          <a:xfrm>
            <a:off x="415885" y="2258207"/>
            <a:ext cx="8890441" cy="58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 Regular"/>
              </a:rPr>
              <a:t>Where is the site located?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13572" y="622935"/>
            <a:ext cx="8730428" cy="725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4200" spc="168">
                <a:solidFill>
                  <a:srgbClr val="FFFFFF"/>
                </a:solidFill>
                <a:latin typeface="Aileron Regular Bold"/>
              </a:rPr>
              <a:t>Where?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15885" y="3396371"/>
            <a:ext cx="9449738" cy="177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 Regular"/>
              </a:rPr>
              <a:t>Describe the geography of this discovery, its location in the contemporary world, size, scope, etc.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15885" y="5723255"/>
            <a:ext cx="9533082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 Regular"/>
              </a:rPr>
              <a:t>Does the location have strategic importance?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5885" y="7455779"/>
            <a:ext cx="9366394" cy="177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 Regular"/>
              </a:rPr>
              <a:t>How did the physical environment and natural resources shape cultural practices?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r="14916"/>
          <a:stretch>
            <a:fillRect/>
          </a:stretch>
        </p:blipFill>
        <p:spPr>
          <a:xfrm>
            <a:off x="10202525" y="0"/>
            <a:ext cx="8085475" cy="1028700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4461596" y="3493"/>
            <a:ext cx="3826404" cy="1122351"/>
            <a:chOff x="0" y="0"/>
            <a:chExt cx="5101872" cy="1496468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5101872" cy="1496468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507907" y="370621"/>
              <a:ext cx="4086058" cy="698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256">
                  <a:solidFill>
                    <a:srgbClr val="FFFFFF"/>
                  </a:solidFill>
                  <a:latin typeface="Aileron Heavy Bold"/>
                </a:rPr>
                <a:t>QUESTION 3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8085475" y="0"/>
            <a:ext cx="10202525" cy="10287000"/>
          </a:xfrm>
          <a:prstGeom prst="rect">
            <a:avLst/>
          </a:prstGeom>
          <a:solidFill>
            <a:srgbClr val="00356B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0695" r="30551"/>
          <a:stretch>
            <a:fillRect/>
          </a:stretch>
        </p:blipFill>
        <p:spPr>
          <a:xfrm>
            <a:off x="0" y="0"/>
            <a:ext cx="8085475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3493"/>
            <a:ext cx="3826404" cy="1122351"/>
            <a:chOff x="0" y="0"/>
            <a:chExt cx="5101872" cy="1496468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5101872" cy="1496468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507907" y="370621"/>
              <a:ext cx="4086058" cy="698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256">
                  <a:solidFill>
                    <a:srgbClr val="FFFFFF"/>
                  </a:solidFill>
                  <a:latin typeface="Aileron Heavy Bold"/>
                </a:rPr>
                <a:t>QUESTION 4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442000" y="2633345"/>
            <a:ext cx="8890441" cy="58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 Regular"/>
              </a:rPr>
              <a:t>When were the discoveries made?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821523" y="661035"/>
            <a:ext cx="8730428" cy="68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60"/>
              </a:lnSpc>
            </a:pPr>
            <a:r>
              <a:rPr lang="en-US" sz="4200" spc="336">
                <a:solidFill>
                  <a:srgbClr val="FFFFFF"/>
                </a:solidFill>
                <a:latin typeface="Aileron Regular Bold"/>
              </a:rPr>
              <a:t>When?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42000" y="3845519"/>
            <a:ext cx="9407523" cy="177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 Regular"/>
              </a:rPr>
              <a:t>When in human history do archaeologists believe that this site can be dated to?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442000" y="6246414"/>
            <a:ext cx="9407523" cy="236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 Regular"/>
              </a:rPr>
              <a:t>Describe the relative time period, what preceded it, and what followed it. What does this represent in terms of cultural evolution and progress?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0" y="0"/>
            <a:ext cx="10202525" cy="10287000"/>
          </a:xfrm>
          <a:prstGeom prst="rect">
            <a:avLst/>
          </a:prstGeom>
          <a:solidFill>
            <a:srgbClr val="00356B"/>
          </a:solidFill>
        </p:spPr>
      </p:sp>
      <p:sp>
        <p:nvSpPr>
          <p:cNvPr id="3" name="TextBox 3"/>
          <p:cNvSpPr txBox="1"/>
          <p:nvPr/>
        </p:nvSpPr>
        <p:spPr>
          <a:xfrm>
            <a:off x="398526" y="2116441"/>
            <a:ext cx="9389813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 Regular"/>
              </a:rPr>
              <a:t>How did archaeologists excavate, analyze, and interpret this site?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13572" y="513551"/>
            <a:ext cx="8730428" cy="68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60"/>
              </a:lnSpc>
            </a:pPr>
            <a:r>
              <a:rPr lang="en-US" sz="4200" spc="336">
                <a:solidFill>
                  <a:srgbClr val="FFFFFF"/>
                </a:solidFill>
                <a:latin typeface="Aileron Regular Bold"/>
              </a:rPr>
              <a:t>How?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98526" y="3707121"/>
            <a:ext cx="9269964" cy="177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 Regular"/>
              </a:rPr>
              <a:t>Tell us about the scientific methods used for excavation and analysis of the materials founds.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98526" y="5892160"/>
            <a:ext cx="9269964" cy="177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 Regular"/>
              </a:rPr>
              <a:t>What technologies were utilized by the people who lived during this archaeological time period?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98526" y="8077200"/>
            <a:ext cx="9389813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 Regular"/>
              </a:rPr>
              <a:t>How did they construct buildings and make artifacts (lithics, pottery, etc.)?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l="20574" r="20574"/>
          <a:stretch>
            <a:fillRect/>
          </a:stretch>
        </p:blipFill>
        <p:spPr>
          <a:xfrm>
            <a:off x="10202525" y="9525"/>
            <a:ext cx="8085475" cy="1028700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4461596" y="0"/>
            <a:ext cx="3826404" cy="1122351"/>
            <a:chOff x="0" y="0"/>
            <a:chExt cx="5101872" cy="1496468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5101872" cy="1496468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507907" y="370621"/>
              <a:ext cx="4086058" cy="698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256">
                  <a:solidFill>
                    <a:srgbClr val="FFFFFF"/>
                  </a:solidFill>
                  <a:latin typeface="Aileron Heavy Bold"/>
                </a:rPr>
                <a:t>QUESTION 5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2500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084647" y="3620127"/>
            <a:ext cx="12118707" cy="3046747"/>
          </a:xfrm>
          <a:prstGeom prst="rect">
            <a:avLst/>
          </a:prstGeom>
          <a:solidFill>
            <a:srgbClr val="00356B"/>
          </a:solidFill>
        </p:spPr>
      </p:sp>
      <p:sp>
        <p:nvSpPr>
          <p:cNvPr id="3" name="TextBox 3"/>
          <p:cNvSpPr txBox="1"/>
          <p:nvPr/>
        </p:nvSpPr>
        <p:spPr>
          <a:xfrm>
            <a:off x="3664482" y="4745688"/>
            <a:ext cx="10959035" cy="824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4"/>
              </a:lnSpc>
            </a:pPr>
            <a:r>
              <a:rPr lang="en-US" sz="5600" spc="100">
                <a:solidFill>
                  <a:srgbClr val="FFFFFF"/>
                </a:solidFill>
                <a:latin typeface="Aileron Regular Bold"/>
              </a:rPr>
              <a:t>CHAVÍN DE HUÁNTAR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8085475" y="0"/>
            <a:ext cx="10202525" cy="10287000"/>
          </a:xfrm>
          <a:prstGeom prst="rect">
            <a:avLst/>
          </a:prstGeom>
          <a:solidFill>
            <a:srgbClr val="00356B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47584"/>
          <a:stretch>
            <a:fillRect/>
          </a:stretch>
        </p:blipFill>
        <p:spPr>
          <a:xfrm>
            <a:off x="0" y="0"/>
            <a:ext cx="8085475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3493"/>
            <a:ext cx="3826404" cy="1122351"/>
            <a:chOff x="0" y="0"/>
            <a:chExt cx="5101872" cy="1496468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5101872" cy="1496468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507907" y="370621"/>
              <a:ext cx="4086058" cy="698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256">
                  <a:solidFill>
                    <a:srgbClr val="FFFFFF"/>
                  </a:solidFill>
                  <a:latin typeface="Aileron Heavy Bold"/>
                </a:rPr>
                <a:t>QUESTION 6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517890" y="2695713"/>
            <a:ext cx="9527373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 Regular"/>
              </a:rPr>
              <a:t>Why is this archaeological site considered a “great discovery”?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916363" y="981075"/>
            <a:ext cx="8730428" cy="68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60"/>
              </a:lnSpc>
            </a:pPr>
            <a:r>
              <a:rPr lang="en-US" sz="4200" spc="336">
                <a:solidFill>
                  <a:srgbClr val="FFFFFF"/>
                </a:solidFill>
                <a:latin typeface="Aileron Regular Bold"/>
              </a:rPr>
              <a:t>Why?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17890" y="4806281"/>
            <a:ext cx="9034061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 Regular"/>
              </a:rPr>
              <a:t>Describe how this site is important in terms of its place in human history.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578840" y="7090204"/>
            <a:ext cx="9067951" cy="176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 Regular"/>
              </a:rPr>
              <a:t>Why should this great discovery be preserved and who should be responsible for preservation?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3044204" y="0"/>
            <a:ext cx="15243796" cy="10287000"/>
          </a:xfrm>
          <a:prstGeom prst="rect">
            <a:avLst/>
          </a:prstGeom>
          <a:solidFill>
            <a:srgbClr val="00356B"/>
          </a:solidFill>
        </p:spPr>
      </p:sp>
      <p:sp>
        <p:nvSpPr>
          <p:cNvPr id="3" name="TextBox 3"/>
          <p:cNvSpPr txBox="1"/>
          <p:nvPr/>
        </p:nvSpPr>
        <p:spPr>
          <a:xfrm rot="-5400000">
            <a:off x="-2711726" y="4529138"/>
            <a:ext cx="822960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160">
                <a:solidFill>
                  <a:srgbClr val="00356B"/>
                </a:solidFill>
                <a:latin typeface="Aileron Heavy Bold"/>
              </a:rPr>
              <a:t>References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154048" y="2216917"/>
            <a:ext cx="13105252" cy="1967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Aileron Regular"/>
              </a:rPr>
              <a:t>Lathrap, Donald Ward. 1971. “The Tropical Forest and the Cultural Context of Chavín.” In Dumbarton Oaks Conference on Chavín, October 26th and 27th, 1968, 73–100. Washington: Dumbarton Oaks Research Library and Collection, Trustees for Harvard University. https://ehrafarchaeology.yale.edu/document?id=se49-011.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113476" y="797086"/>
            <a:ext cx="13105252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Burger, Richard L. 1992. Chavin </a:t>
            </a:r>
            <a:r>
              <a:rPr lang="en-US" sz="2799" spc="27">
                <a:solidFill>
                  <a:srgbClr val="FFFFFF"/>
                </a:solidFill>
                <a:latin typeface="Aileron Regular"/>
              </a:rPr>
              <a:t>and the Origins of Andean Civilization. London: Thames and Hudson. https://ehrafarchaeology.yale.edu/document?id=se49-003.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154048" y="4696562"/>
            <a:ext cx="13105252" cy="1967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Aileron Regular"/>
              </a:rPr>
              <a:t>Lumbreras, Luis Guillermo. 1971. “Towards a Re-Evaluation of Chavín.” In Dumbarton Oaks Conference on Chavín, October 26th and 27th, 1968, 1–28. Washington: Dumbarton Oaks Research Library and Collection, Trustees for Harvard University. https://ehrafarchaeology.yale.edu/document?id=se49-008.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13476" y="7176208"/>
            <a:ext cx="13105252" cy="2462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Aileron Regular"/>
              </a:rPr>
              <a:t>Patterson, Thomas C. (Thomas Carl). 1971. “Chavín: An Interpretation of Its Spread and Influence.” In Dumbarton Oaks Conference on Chavín, October 26th and 27th, 1968, 29–48. Washington: Dumbarton Oaks Research Library and Collection, Trustees for Harvard University. https://ehrafarchaeology.yale.edu/document?id=se49-009.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3044204" y="0"/>
            <a:ext cx="15243796" cy="10287000"/>
          </a:xfrm>
          <a:prstGeom prst="rect">
            <a:avLst/>
          </a:prstGeom>
          <a:solidFill>
            <a:srgbClr val="00356B"/>
          </a:solidFill>
        </p:spPr>
      </p:sp>
      <p:sp>
        <p:nvSpPr>
          <p:cNvPr id="3" name="TextBox 3"/>
          <p:cNvSpPr txBox="1"/>
          <p:nvPr/>
        </p:nvSpPr>
        <p:spPr>
          <a:xfrm rot="-5400000">
            <a:off x="-2711726" y="4529138"/>
            <a:ext cx="822960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160">
                <a:solidFill>
                  <a:srgbClr val="00356B"/>
                </a:solidFill>
                <a:latin typeface="Aileron Heavy Bold"/>
              </a:rPr>
              <a:t>Image Credits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113476" y="3184008"/>
            <a:ext cx="13373147" cy="1364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Monumento Arqueológico Chavín de Huántar, Sharon odb, CC BY-SA 3.0, via Wikimedia Commons: https://commons.wikimedia.org/wiki/</a:t>
            </a:r>
          </a:p>
          <a:p>
            <a:pPr>
              <a:lnSpc>
                <a:spcPts val="3639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File:Chav%C3%ADn_de_Hu%C3%A1ntar.JPG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113476" y="1816023"/>
            <a:ext cx="13105252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Cabeza clava no-name 6, Dtarazona, CC BY-SA 4.0, via Wikimedia Commons:</a:t>
            </a:r>
          </a:p>
          <a:p>
            <a:pPr>
              <a:lnSpc>
                <a:spcPts val="3919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https://commons.wikimedia.org/wiki/File:Cabeza_clava_no-name_6.JPG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113476" y="6238749"/>
            <a:ext cx="13105252" cy="1364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Cabeza clava en Chavín de Huántar, Dtarazona, CC BY-SA 4.0, via Wikimedia Commons: https://commons.wikimedia.org/wiki/File:</a:t>
            </a:r>
          </a:p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Cabeza_clava_en_su_ubicacion_original_13122009.JPG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13476" y="4939978"/>
            <a:ext cx="13105252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Estela, Ghirlandajo, Public domain, </a:t>
            </a:r>
            <a:r>
              <a:rPr lang="en-US" sz="2799" spc="27">
                <a:solidFill>
                  <a:srgbClr val="FFFFFF"/>
                </a:solidFill>
                <a:latin typeface="Aileron Regular"/>
              </a:rPr>
              <a:t>v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ia Wikimedia Commons:</a:t>
            </a:r>
          </a:p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https://commons.wikimedia.org/wiki/File:Estela.jpg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13476" y="545828"/>
            <a:ext cx="13105252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Chavin</a:t>
            </a:r>
            <a:r>
              <a:rPr lang="en-US" sz="2799" spc="27">
                <a:solidFill>
                  <a:srgbClr val="FFFFFF"/>
                </a:solidFill>
                <a:latin typeface="Aileron Regular"/>
              </a:rPr>
              <a:t> gold breastplate, 400-200 BCE, by Peter D. Tillman, via Flickr:</a:t>
            </a:r>
          </a:p>
          <a:p>
            <a:pPr>
              <a:lnSpc>
                <a:spcPts val="3640"/>
              </a:lnSpc>
            </a:pPr>
            <a:r>
              <a:rPr lang="en-US" sz="2799" spc="27">
                <a:solidFill>
                  <a:srgbClr val="FFFFFF"/>
                </a:solidFill>
                <a:latin typeface="Aileron Regular"/>
              </a:rPr>
              <a:t>https://www.flickr.com/photos/29050464@N06/43362851744/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13476" y="7966144"/>
            <a:ext cx="13105252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Aileron Regular"/>
              </a:rPr>
              <a:t>Inca bridge at Chavin, Enock, C. Reginald (Charles Reginald), 1868-1970, Public domain, via Wikimedia Commons:</a:t>
            </a:r>
          </a:p>
          <a:p>
            <a:pPr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Aileron Regular"/>
              </a:rPr>
              <a:t>https://commons.wikimedia.org/wiki/File:Inca_bridge_at_Chavin.jpg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3044204" y="0"/>
            <a:ext cx="15243796" cy="10287000"/>
          </a:xfrm>
          <a:prstGeom prst="rect">
            <a:avLst/>
          </a:prstGeom>
          <a:solidFill>
            <a:srgbClr val="00356B"/>
          </a:solidFill>
        </p:spPr>
      </p:sp>
      <p:sp>
        <p:nvSpPr>
          <p:cNvPr id="3" name="TextBox 3"/>
          <p:cNvSpPr txBox="1"/>
          <p:nvPr/>
        </p:nvSpPr>
        <p:spPr>
          <a:xfrm rot="-5400000">
            <a:off x="-2711726" y="4529138"/>
            <a:ext cx="822960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160">
                <a:solidFill>
                  <a:srgbClr val="00356B"/>
                </a:solidFill>
                <a:latin typeface="Aileron Heavy Bold"/>
              </a:rPr>
              <a:t>Image Credits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113476" y="395736"/>
            <a:ext cx="13507094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Chavin - Août 2007, Martin St-Amant (S23678), CC BY 3.0, via Wikimedia Commons:</a:t>
            </a:r>
          </a:p>
          <a:p>
            <a:pPr>
              <a:lnSpc>
                <a:spcPts val="3639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https://commons.wikimedia.org/wiki/File:Chavin_-_Ao%C3%BBt_2007.jpg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113476" y="1589543"/>
            <a:ext cx="13105252" cy="1364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Cabeza de cóndor Chavín de Huantar, Dtarazona, CC BY-SA 4.0, via Wikimedia Commons: https://commons.wikimedia.org/wiki/</a:t>
            </a:r>
          </a:p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File:Cabeza_de_c%C3%B3ndor_Chav%C3%ADn_de_Huantar_13122009.JPG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113476" y="3240550"/>
            <a:ext cx="13105252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Lombards Museum, CC BY 3.0, via Wikimedia Commons:</a:t>
            </a:r>
          </a:p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https://commons.wikimedia.org/wiki/File:Lombards_Museum_039.JPG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13476" y="7279172"/>
            <a:ext cx="13105252" cy="1364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Feline-and-Cactus Stirrup Vessel, Walters Art Museum, Public domain, via Wikimedia Commons: https://commons.wikimedia.org/wiki/File:</a:t>
            </a:r>
          </a:p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Chav%C3%ADn_-_Feline-and-Cactus_Stirrup_Vessel_-_Walters_482832.jpg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13476" y="4434357"/>
            <a:ext cx="13105252" cy="1364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Incised Strombus-Shell Trumpet, via Wikimedia Commons:</a:t>
            </a:r>
          </a:p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https://commons.wikimedia.org/wiki/File:Incised_Strombus-Shell_Trumpet,_400-200_B.C.E,_L52.1.jpg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13476" y="6085365"/>
            <a:ext cx="13105252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Chavin de Huantar National Museum, by Dtarazone, via Wikimedia Commons:</a:t>
            </a:r>
          </a:p>
          <a:p>
            <a:pPr>
              <a:lnSpc>
                <a:spcPts val="3639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https://es.m.wikipedia.org/wiki/Archivo:MNCH_08_06122009.jpg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13476" y="8930179"/>
            <a:ext cx="13343377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Musée Chavin, Bluesy Pete, CC BY-SA 3.0, via Wikimedia Commons:</a:t>
            </a:r>
          </a:p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https://commons.wikimedia.org/wiki/File:Mus%C3%A9eChavin_23.jpg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3044204" y="0"/>
            <a:ext cx="15243796" cy="10287000"/>
          </a:xfrm>
          <a:prstGeom prst="rect">
            <a:avLst/>
          </a:prstGeom>
          <a:solidFill>
            <a:srgbClr val="00356B"/>
          </a:solidFill>
        </p:spPr>
      </p:sp>
      <p:sp>
        <p:nvSpPr>
          <p:cNvPr id="3" name="TextBox 3"/>
          <p:cNvSpPr txBox="1"/>
          <p:nvPr/>
        </p:nvSpPr>
        <p:spPr>
          <a:xfrm rot="-5400000">
            <a:off x="-2711726" y="4529138"/>
            <a:ext cx="822960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160">
                <a:solidFill>
                  <a:srgbClr val="00356B"/>
                </a:solidFill>
                <a:latin typeface="Aileron Heavy Bold"/>
              </a:rPr>
              <a:t>Image Credits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54715" y="479847"/>
            <a:ext cx="13343377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Chavin Museo Larco, Pattych, CC BY-SA 3.0, via Wikimedia Commons:</a:t>
            </a:r>
          </a:p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https://commons.wikimedia.org/wiki/File:Chavinmuseolarco.jpg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54715" y="1711902"/>
            <a:ext cx="13343377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Paron Lake, Alberto Cafferata, CC BY-SA 4.0, via Wikimedia Commons:</a:t>
            </a:r>
          </a:p>
          <a:p>
            <a:pPr>
              <a:lnSpc>
                <a:spcPts val="3639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https://commons.wikimedia.org/wiki/File:Paron_Lake.jpg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754715" y="4147439"/>
            <a:ext cx="13105252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Aileron Regular"/>
              </a:rPr>
              <a:t>Part of the Castle of Chavin, Enock, Charles Reginald, 1868-1970, Public domain, via Wikimedia Commons: https://commons.wikimedia.org/wiki/File:</a:t>
            </a:r>
          </a:p>
          <a:p>
            <a:pPr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Aileron Regular"/>
              </a:rPr>
              <a:t>Part_of_the_Castle_of_Chavin.jpg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754715" y="2943958"/>
            <a:ext cx="13343377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Chavin lanzon stela cyark, CC BY-SA 3.0, via Wikimedia Commons:</a:t>
            </a:r>
          </a:p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https://commons.wikimedia.org/wiki/File:Chavin_lanzon_stela_cyark.jpg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54715" y="5944009"/>
            <a:ext cx="13343377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Chavin culture extent map, created by Zenyu, public domain, via Wikimedia Commons: https://commons.wikimedia.org/wiki/File:Chavin-small.png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754715" y="7176065"/>
            <a:ext cx="13343377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Chavin lanzon stela2, CyArk, CC BY-SA 3.0, via Wikimedia Commons:</a:t>
            </a:r>
          </a:p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https://commons.wikimedia.org/wiki/File:Chavin_lanzon_stela2_cyark.jpg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754715" y="8408120"/>
            <a:ext cx="13343377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Paron Lake, Alberto Cafferata, CC BY-SA 4.0, via Wikimedia Commons:</a:t>
            </a:r>
          </a:p>
          <a:p>
            <a:pPr>
              <a:lnSpc>
                <a:spcPts val="3639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https://commons.wikimedia.org/wiki/File:Paron_Lake.jpg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"/>
          </a:blip>
          <a:srcRect/>
          <a:stretch>
            <a:fillRect/>
          </a:stretch>
        </p:blipFill>
        <p:spPr>
          <a:xfrm>
            <a:off x="5535090" y="504914"/>
            <a:ext cx="7217821" cy="750878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511199" y="1344657"/>
            <a:ext cx="9265601" cy="582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9600">
                <a:solidFill>
                  <a:srgbClr val="00356B"/>
                </a:solidFill>
                <a:latin typeface="Aileron Heavy Bold"/>
              </a:rPr>
              <a:t>Great Discoveries: Chavín de Huántar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98074" y="8623131"/>
            <a:ext cx="6878657" cy="843619"/>
            <a:chOff x="0" y="0"/>
            <a:chExt cx="9171543" cy="1124825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9171543" cy="1124825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352378" y="180143"/>
              <a:ext cx="8819165" cy="707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spc="224">
                  <a:solidFill>
                    <a:srgbClr val="FFFFFF"/>
                  </a:solidFill>
                  <a:latin typeface="Aileron Regular Bold"/>
                </a:rPr>
                <a:t>An eHRAF Workbook Activity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147136" y="8468995"/>
            <a:ext cx="9715159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800" spc="196">
                <a:solidFill>
                  <a:srgbClr val="00356B"/>
                </a:solidFill>
                <a:latin typeface="Aileron Regular Bold"/>
              </a:rPr>
              <a:t>Human Relations Area Files</a:t>
            </a:r>
          </a:p>
          <a:p>
            <a:pPr algn="r">
              <a:lnSpc>
                <a:spcPts val="3080"/>
              </a:lnSpc>
            </a:pPr>
            <a:r>
              <a:rPr lang="en-US" sz="2800" spc="196">
                <a:solidFill>
                  <a:srgbClr val="00356B"/>
                </a:solidFill>
                <a:latin typeface="Aileron Regular"/>
              </a:rPr>
              <a:t>at Yale University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375318" y="8042275"/>
            <a:ext cx="2486977" cy="39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800" spc="196">
                <a:solidFill>
                  <a:srgbClr val="00356B"/>
                </a:solidFill>
                <a:latin typeface="Aileron Regular"/>
              </a:rPr>
              <a:t>Produced by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375318" y="9281964"/>
            <a:ext cx="2486977" cy="39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800" u="sng" spc="196">
                <a:solidFill>
                  <a:srgbClr val="00356B"/>
                </a:solidFill>
                <a:latin typeface="Aileron Regular"/>
              </a:rPr>
              <a:t>hraf.yale.edu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6110" y="816928"/>
            <a:ext cx="10666228" cy="332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20"/>
              </a:lnSpc>
            </a:pPr>
            <a:r>
              <a:rPr lang="en-US" sz="3800" spc="342">
                <a:solidFill>
                  <a:srgbClr val="00356B"/>
                </a:solidFill>
                <a:latin typeface="Aileron Regular Bold"/>
              </a:rPr>
              <a:t>Chavín de Huántar </a:t>
            </a:r>
            <a:r>
              <a:rPr lang="en-US" sz="3800" spc="342">
                <a:solidFill>
                  <a:srgbClr val="00356B"/>
                </a:solidFill>
                <a:latin typeface="Aileron Regular"/>
              </a:rPr>
              <a:t>is an archaeological site in Peru. It is one of the most famous ceremonial centers in the Andes mountains and part of Chavín, one of the earliest civilizations in South America. 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30905" r="30905"/>
          <a:stretch>
            <a:fillRect/>
          </a:stretch>
        </p:blipFill>
        <p:spPr>
          <a:xfrm>
            <a:off x="12373188" y="0"/>
            <a:ext cx="5914812" cy="1028700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11122338" y="3974312"/>
            <a:ext cx="2781579" cy="2338376"/>
          </a:xfrm>
          <a:prstGeom prst="rect">
            <a:avLst/>
          </a:prstGeom>
          <a:solidFill>
            <a:srgbClr val="00356B"/>
          </a:solidFill>
        </p:spPr>
      </p:sp>
      <p:sp>
        <p:nvSpPr>
          <p:cNvPr id="5" name="TextBox 5"/>
          <p:cNvSpPr txBox="1"/>
          <p:nvPr/>
        </p:nvSpPr>
        <p:spPr>
          <a:xfrm>
            <a:off x="11545911" y="4572000"/>
            <a:ext cx="1934433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700" spc="136">
                <a:solidFill>
                  <a:srgbClr val="FFFFFF"/>
                </a:solidFill>
                <a:latin typeface="Aileron Regular Bold"/>
              </a:rPr>
              <a:t>Did you know?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56110" y="5057775"/>
            <a:ext cx="10666228" cy="3989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20"/>
              </a:lnSpc>
            </a:pPr>
            <a:r>
              <a:rPr lang="en-US" sz="3800" spc="342">
                <a:solidFill>
                  <a:srgbClr val="00356B"/>
                </a:solidFill>
                <a:latin typeface="Aileron Regular"/>
              </a:rPr>
              <a:t>Chavín de Huántar flourished from 2850 to 2200 BP and was occupied by the Chavín, a major pre-Inca culture. The site is surrounded by snow-covered mountains with peaks rising more than 18,000 feet (5500 meters).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7865974" y="0"/>
            <a:ext cx="10422026" cy="10287000"/>
          </a:xfrm>
          <a:prstGeom prst="rect">
            <a:avLst/>
          </a:prstGeom>
          <a:solidFill>
            <a:srgbClr val="00356B"/>
          </a:solidFill>
        </p:spPr>
      </p:sp>
      <p:sp>
        <p:nvSpPr>
          <p:cNvPr id="3" name="TextBox 3"/>
          <p:cNvSpPr txBox="1"/>
          <p:nvPr/>
        </p:nvSpPr>
        <p:spPr>
          <a:xfrm>
            <a:off x="8149534" y="1759047"/>
            <a:ext cx="9854906" cy="7669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15">
                <a:solidFill>
                  <a:srgbClr val="FFFFFF"/>
                </a:solidFill>
                <a:latin typeface="Aileron Regular"/>
              </a:rPr>
              <a:t>Chavín de Huántar was initially settled as a small ceremonial center surrounded by a highland community of residences. The site had a strategic location along a key trade route at the midpoint between the Peruvian coast to the west and the lowland tropical forest to the east. This location made Chavín de Huántar a natural trade center. The famous Chavín style of art included a range of fantastical stone carved figures which combine the features of humans, alligators, birds, jaguars, and snakes with intricate geometrical designs.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342494" y="561975"/>
            <a:ext cx="9405667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200"/>
              </a:lnSpc>
            </a:pPr>
            <a:r>
              <a:rPr lang="en-US" sz="6000" spc="120">
                <a:solidFill>
                  <a:srgbClr val="FFFFFF"/>
                </a:solidFill>
                <a:latin typeface="Aileron Heavy Bold"/>
              </a:rPr>
              <a:t>Chavín de Huántar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29724" r="12926"/>
          <a:stretch>
            <a:fillRect/>
          </a:stretch>
        </p:blipFill>
        <p:spPr>
          <a:xfrm>
            <a:off x="0" y="0"/>
            <a:ext cx="7865974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4339" t="4165" r="7209" b="9023"/>
          <a:stretch>
            <a:fillRect/>
          </a:stretch>
        </p:blipFill>
        <p:spPr>
          <a:xfrm>
            <a:off x="12373188" y="0"/>
            <a:ext cx="5914812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56110" y="855773"/>
            <a:ext cx="11499666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spc="288">
                <a:solidFill>
                  <a:srgbClr val="FFFFFF"/>
                </a:solidFill>
                <a:latin typeface="Aileron Regular"/>
              </a:rPr>
              <a:t>To get started, review these short videos and articles about Chavín de Huántar: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456110" y="2491692"/>
            <a:ext cx="11657405" cy="1028700"/>
            <a:chOff x="0" y="0"/>
            <a:chExt cx="15543207" cy="13716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340360"/>
              <a:ext cx="1132252" cy="731520"/>
            </a:xfrm>
            <a:prstGeom prst="rect">
              <a:avLst/>
            </a:prstGeom>
          </p:spPr>
        </p:pic>
        <p:sp>
          <p:nvSpPr>
            <p:cNvPr id="6" name="TextBox 6"/>
            <p:cNvSpPr txBox="1"/>
            <p:nvPr/>
          </p:nvSpPr>
          <p:spPr>
            <a:xfrm>
              <a:off x="1675143" y="-9525"/>
              <a:ext cx="13868063" cy="1381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3400" u="sng" spc="272">
                  <a:solidFill>
                    <a:srgbClr val="FFFFFF"/>
                  </a:solidFill>
                  <a:latin typeface="Aileron Regular Bold"/>
                </a:rPr>
                <a:t>Chavín (Archaeological Site) (UNESCO/NHK)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56110" y="4105411"/>
            <a:ext cx="11777254" cy="1028700"/>
            <a:chOff x="0" y="0"/>
            <a:chExt cx="15703006" cy="1371600"/>
          </a:xfrm>
        </p:grpSpPr>
        <p:sp>
          <p:nvSpPr>
            <p:cNvPr id="8" name="TextBox 8"/>
            <p:cNvSpPr txBox="1"/>
            <p:nvPr/>
          </p:nvSpPr>
          <p:spPr>
            <a:xfrm>
              <a:off x="1675143" y="-9525"/>
              <a:ext cx="14027862" cy="1381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3400" u="sng" spc="272">
                  <a:solidFill>
                    <a:srgbClr val="FFFFFF"/>
                  </a:solidFill>
                  <a:latin typeface="Aileron Regular Bold"/>
                </a:rPr>
                <a:t>Chavín – Peru's enigmatic temple in the Andes</a:t>
              </a:r>
            </a:p>
          </p:txBody>
        </p: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320040"/>
              <a:ext cx="1132252" cy="731520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456110" y="5993450"/>
            <a:ext cx="11657405" cy="1028700"/>
            <a:chOff x="0" y="0"/>
            <a:chExt cx="15543207" cy="1371600"/>
          </a:xfrm>
        </p:grpSpPr>
        <p:sp>
          <p:nvSpPr>
            <p:cNvPr id="11" name="TextBox 11"/>
            <p:cNvSpPr txBox="1"/>
            <p:nvPr/>
          </p:nvSpPr>
          <p:spPr>
            <a:xfrm>
              <a:off x="1675143" y="-9525"/>
              <a:ext cx="13868063" cy="1381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3400" u="sng" spc="272">
                  <a:solidFill>
                    <a:srgbClr val="FFFFFF"/>
                  </a:solidFill>
                  <a:latin typeface="Aileron Regular Bold"/>
                </a:rPr>
                <a:t>Chavín de Huántar and the Religious Revolution</a:t>
              </a:r>
            </a:p>
          </p:txBody>
        </p: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320040"/>
              <a:ext cx="1132252" cy="731520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456110" y="7881489"/>
            <a:ext cx="10958284" cy="1028700"/>
            <a:chOff x="0" y="0"/>
            <a:chExt cx="14611046" cy="1371600"/>
          </a:xfrm>
        </p:grpSpPr>
        <p:sp>
          <p:nvSpPr>
            <p:cNvPr id="14" name="TextBox 14"/>
            <p:cNvSpPr txBox="1"/>
            <p:nvPr/>
          </p:nvSpPr>
          <p:spPr>
            <a:xfrm>
              <a:off x="1675143" y="-9525"/>
              <a:ext cx="12935902" cy="1381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3400" u="sng" spc="272">
                  <a:solidFill>
                    <a:srgbClr val="FFFFFF"/>
                  </a:solidFill>
                  <a:latin typeface="Aileron Regular Bold"/>
                </a:rPr>
                <a:t>Fredrik Hiebert: Peruvian </a:t>
              </a:r>
              <a:r>
                <a:rPr lang="en-US" sz="3399" u="sng" spc="271">
                  <a:solidFill>
                    <a:srgbClr val="FFFFFF"/>
                  </a:solidFill>
                  <a:latin typeface="Aileron Regular Bold"/>
                </a:rPr>
                <a:t>G</a:t>
              </a:r>
              <a:r>
                <a:rPr lang="en-US" sz="3400" u="sng" spc="272">
                  <a:solidFill>
                    <a:srgbClr val="FFFFFF"/>
                  </a:solidFill>
                  <a:latin typeface="Aileron Regular Bold"/>
                </a:rPr>
                <a:t>old </a:t>
              </a:r>
            </a:p>
            <a:p>
              <a:pPr>
                <a:lnSpc>
                  <a:spcPts val="4079"/>
                </a:lnSpc>
              </a:pPr>
              <a:r>
                <a:rPr lang="en-US" sz="3400" u="sng" spc="272">
                  <a:solidFill>
                    <a:srgbClr val="FFFFFF"/>
                  </a:solidFill>
                  <a:latin typeface="Aileron Regular Bold"/>
                </a:rPr>
                <a:t>| </a:t>
              </a:r>
              <a:r>
                <a:rPr lang="en-US" sz="3399" u="sng" spc="271">
                  <a:solidFill>
                    <a:srgbClr val="FFFFFF"/>
                  </a:solidFill>
                  <a:latin typeface="Aileron Regular Bold"/>
                </a:rPr>
                <a:t>Nat Geo Live</a:t>
              </a:r>
            </a:p>
          </p:txBody>
        </p: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320040"/>
              <a:ext cx="1132252" cy="7315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3613" r="33613"/>
          <a:stretch>
            <a:fillRect/>
          </a:stretch>
        </p:blipFill>
        <p:spPr>
          <a:xfrm>
            <a:off x="0" y="0"/>
            <a:ext cx="5914812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144000" y="473392"/>
            <a:ext cx="8479530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20"/>
              </a:lnSpc>
            </a:pPr>
            <a:r>
              <a:rPr lang="en-US" sz="3600" spc="288">
                <a:solidFill>
                  <a:srgbClr val="FFFFFF"/>
                </a:solidFill>
                <a:latin typeface="Aileron Regular Bold"/>
              </a:rPr>
              <a:t>Articles About Chavín de Huántar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545397" y="1822933"/>
            <a:ext cx="10438937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u="sng" spc="288">
                <a:solidFill>
                  <a:srgbClr val="FFFFFF"/>
                </a:solidFill>
                <a:latin typeface="Aileron Regular Bold"/>
              </a:rPr>
              <a:t>Yale Peabody Museum of Natural History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545397" y="8020050"/>
            <a:ext cx="10438937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u="sng" spc="288">
                <a:solidFill>
                  <a:srgbClr val="FFFFFF"/>
                </a:solidFill>
                <a:latin typeface="Aileron Regular Bold"/>
              </a:rPr>
              <a:t>Enter the Jaguar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545397" y="3838575"/>
            <a:ext cx="10438937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u="sng" spc="288">
                <a:solidFill>
                  <a:srgbClr val="FFFFFF"/>
                </a:solidFill>
                <a:latin typeface="Aileron Regular Bold"/>
              </a:rPr>
              <a:t>Chavin (Archaeological Site) – UNESCO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545397" y="5995146"/>
            <a:ext cx="10958284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u="sng" spc="288">
                <a:solidFill>
                  <a:srgbClr val="FFFFFF"/>
                </a:solidFill>
                <a:latin typeface="Aileron Regular Bold"/>
              </a:rPr>
              <a:t>Chavín de Huántar – Khan Academy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5777" r="1577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084647" y="3464922"/>
            <a:ext cx="12118707" cy="2738048"/>
          </a:xfrm>
          <a:prstGeom prst="rect">
            <a:avLst/>
          </a:prstGeom>
          <a:solidFill>
            <a:srgbClr val="00356B"/>
          </a:solidFill>
        </p:spPr>
      </p:sp>
      <p:sp>
        <p:nvSpPr>
          <p:cNvPr id="3" name="TextBox 3"/>
          <p:cNvSpPr txBox="1"/>
          <p:nvPr/>
        </p:nvSpPr>
        <p:spPr>
          <a:xfrm>
            <a:off x="3664482" y="4030906"/>
            <a:ext cx="10959035" cy="163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8"/>
              </a:lnSpc>
            </a:pPr>
            <a:r>
              <a:rPr lang="en-US" sz="5600" spc="100">
                <a:solidFill>
                  <a:srgbClr val="FFFFFF"/>
                </a:solidFill>
                <a:latin typeface="Aileron Regular Bold"/>
              </a:rPr>
              <a:t>eHRAF Workbook </a:t>
            </a:r>
          </a:p>
          <a:p>
            <a:pPr algn="ctr">
              <a:lnSpc>
                <a:spcPts val="6384"/>
              </a:lnSpc>
            </a:pPr>
            <a:r>
              <a:rPr lang="en-US" sz="5600" spc="100">
                <a:solidFill>
                  <a:srgbClr val="FFFFFF"/>
                </a:solidFill>
                <a:latin typeface="Aileron Regular Bold"/>
              </a:rPr>
              <a:t>Part 1: Tradition Summary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604" r="64295"/>
          <a:stretch>
            <a:fillRect/>
          </a:stretch>
        </p:blipFill>
        <p:spPr>
          <a:xfrm>
            <a:off x="0" y="0"/>
            <a:ext cx="4797344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418166" y="4071680"/>
            <a:ext cx="4248273" cy="2143640"/>
            <a:chOff x="0" y="0"/>
            <a:chExt cx="5664364" cy="2858187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5664364" cy="2858187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454550" y="566128"/>
              <a:ext cx="4755265" cy="171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9"/>
                </a:lnSpc>
              </a:pPr>
              <a:r>
                <a:rPr lang="en-US" sz="4199" spc="83">
                  <a:solidFill>
                    <a:srgbClr val="FFFFFF"/>
                  </a:solidFill>
                  <a:latin typeface="Aileron Heavy Bold"/>
                </a:rPr>
                <a:t>eHRAF</a:t>
              </a:r>
            </a:p>
            <a:p>
              <a:pPr algn="ctr">
                <a:lnSpc>
                  <a:spcPts val="5039"/>
                </a:lnSpc>
              </a:pPr>
              <a:r>
                <a:rPr lang="en-US" sz="4199" spc="83">
                  <a:solidFill>
                    <a:srgbClr val="FFFFFF"/>
                  </a:solidFill>
                  <a:latin typeface="Aileron Heavy Bold"/>
                </a:rPr>
                <a:t>Archaeology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169269" y="2047993"/>
            <a:ext cx="11403805" cy="4742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3200" spc="320">
                <a:solidFill>
                  <a:srgbClr val="00356B"/>
                </a:solidFill>
                <a:latin typeface="Aileron Regular"/>
              </a:rPr>
              <a:t>A brief overview for traditions in eHRAF Archaeology is provided in the form of </a:t>
            </a:r>
            <a:r>
              <a:rPr lang="en-US" sz="3200" spc="320">
                <a:solidFill>
                  <a:srgbClr val="00356B"/>
                </a:solidFill>
                <a:latin typeface="Aileron Regular Bold"/>
              </a:rPr>
              <a:t>Tradition Summaries</a:t>
            </a:r>
            <a:r>
              <a:rPr lang="en-US" sz="3200" spc="320">
                <a:solidFill>
                  <a:srgbClr val="00356B"/>
                </a:solidFill>
                <a:latin typeface="Aileron Regular"/>
              </a:rPr>
              <a:t>. </a:t>
            </a:r>
          </a:p>
          <a:p>
            <a:pPr>
              <a:lnSpc>
                <a:spcPts val="4160"/>
              </a:lnSpc>
            </a:pPr>
            <a:endParaRPr lang="en-US" sz="3200" spc="320">
              <a:solidFill>
                <a:srgbClr val="00356B"/>
              </a:solidFill>
              <a:latin typeface="Aileron Regular"/>
            </a:endParaRPr>
          </a:p>
          <a:p>
            <a:pPr>
              <a:lnSpc>
                <a:spcPts val="4160"/>
              </a:lnSpc>
            </a:pPr>
            <a:r>
              <a:rPr lang="en-US" sz="3200" spc="320">
                <a:solidFill>
                  <a:srgbClr val="00356B"/>
                </a:solidFill>
                <a:latin typeface="Aileron Regular"/>
              </a:rPr>
              <a:t>The format, general outline, and headings are the same for each summary. You will find a basic overview about the tradition, such as its time period, location, history, environment, and sociopolitical organization.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69269" y="470535"/>
            <a:ext cx="11424756" cy="110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640"/>
              </a:lnSpc>
            </a:pPr>
            <a:r>
              <a:rPr lang="en-US" sz="7200" spc="144">
                <a:solidFill>
                  <a:srgbClr val="00356B"/>
                </a:solidFill>
                <a:latin typeface="Aileron Heavy Bold"/>
              </a:rPr>
              <a:t>Tradition Summaries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169269" y="7362321"/>
            <a:ext cx="11718074" cy="2113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2"/>
              </a:lnSpc>
            </a:pPr>
            <a:r>
              <a:rPr lang="en-US" sz="3200" spc="320">
                <a:solidFill>
                  <a:srgbClr val="00356B"/>
                </a:solidFill>
                <a:latin typeface="Aileron Regular Bold"/>
              </a:rPr>
              <a:t>To find a tradition summary, go to the</a:t>
            </a:r>
            <a:r>
              <a:rPr lang="en-US" sz="3200" spc="320">
                <a:solidFill>
                  <a:srgbClr val="00356B"/>
                </a:solidFill>
                <a:latin typeface="Aileron Regular"/>
              </a:rPr>
              <a:t> Browse Traditions</a:t>
            </a:r>
            <a:r>
              <a:rPr lang="en-US" sz="3200" spc="320">
                <a:solidFill>
                  <a:srgbClr val="00356B"/>
                </a:solidFill>
                <a:latin typeface="Aileron Regular Bold"/>
              </a:rPr>
              <a:t> tab and enter the tradition name into the box, then click on </a:t>
            </a:r>
            <a:r>
              <a:rPr lang="en-US" sz="3200" spc="320">
                <a:solidFill>
                  <a:srgbClr val="00356B"/>
                </a:solidFill>
                <a:latin typeface="Aileron Regular"/>
              </a:rPr>
              <a:t>Tradition Summary </a:t>
            </a:r>
            <a:r>
              <a:rPr lang="en-US" sz="3200" spc="320">
                <a:solidFill>
                  <a:srgbClr val="00356B"/>
                </a:solidFill>
                <a:latin typeface="Aileron Regular Bold"/>
              </a:rPr>
              <a:t>below the tradition name to read it.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2372</Words>
  <Application>Microsoft Office PowerPoint</Application>
  <PresentationFormat>Custom</PresentationFormat>
  <Paragraphs>210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Aileron Heavy</vt:lpstr>
      <vt:lpstr>Calibri</vt:lpstr>
      <vt:lpstr>Aileron Regular</vt:lpstr>
      <vt:lpstr>Aileron Regular Bold</vt:lpstr>
      <vt:lpstr>Aileron Heavy Bold</vt:lpstr>
      <vt:lpstr>Arial</vt:lpstr>
      <vt:lpstr>Aileron Regular Bold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Great Discoveries: Chavín de Huántar</dc:title>
  <dc:creator>Matthew Longcore</dc:creator>
  <cp:lastModifiedBy>Matthew Longcore</cp:lastModifiedBy>
  <cp:revision>1</cp:revision>
  <dcterms:created xsi:type="dcterms:W3CDTF">2006-08-16T00:00:00Z</dcterms:created>
  <dcterms:modified xsi:type="dcterms:W3CDTF">2021-03-15T02:58:21Z</dcterms:modified>
  <dc:identifier>DAEVF0IeVLs</dc:identifier>
</cp:coreProperties>
</file>