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8288000" cy="10287000"/>
  <p:notesSz cx="6858000" cy="9144000"/>
  <p:embeddedFontLst>
    <p:embeddedFont>
      <p:font typeface="Aileron Heavy" panose="020B0604020202020204" charset="0"/>
      <p:regular r:id="rId36"/>
    </p:embeddedFont>
    <p:embeddedFont>
      <p:font typeface="Aileron Heavy Bold" panose="020B0604020202020204" charset="0"/>
      <p:regular r:id="rId37"/>
    </p:embeddedFont>
    <p:embeddedFont>
      <p:font typeface="Aileron Regular" panose="020B0604020202020204" charset="0"/>
      <p:regular r:id="rId38"/>
    </p:embeddedFont>
    <p:embeddedFont>
      <p:font typeface="Aileron Regular Bold" panose="020B0604020202020204" charset="0"/>
      <p:regular r:id="rId39"/>
    </p:embeddedFont>
    <p:embeddedFont>
      <p:font typeface="Aileron Regular Bold Italics" panose="020B0604020202020204" charset="0"/>
      <p:regular r:id="rId40"/>
    </p:embeddedFont>
    <p:embeddedFont>
      <p:font typeface="Calibri" panose="020F0502020204030204" pitchFamily="34" charset="0"/>
      <p:regular r:id="rId41"/>
      <p:bold r:id="rId42"/>
      <p:italic r:id="rId43"/>
      <p:bold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8.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6879"/>
          <a:stretch>
            <a:fillRect/>
          </a:stretch>
        </p:blipFill>
        <p:spPr>
          <a:xfrm>
            <a:off x="0" y="9525"/>
            <a:ext cx="8636070" cy="10287000"/>
          </a:xfrm>
          <a:prstGeom prst="rect">
            <a:avLst/>
          </a:prstGeom>
        </p:spPr>
      </p:pic>
      <p:pic>
        <p:nvPicPr>
          <p:cNvPr id="3" name="Picture 3"/>
          <p:cNvPicPr>
            <a:picLocks noChangeAspect="1"/>
          </p:cNvPicPr>
          <p:nvPr/>
        </p:nvPicPr>
        <p:blipFill>
          <a:blip r:embed="rId3">
            <a:alphaModFix amt="4000"/>
          </a:blip>
          <a:srcRect/>
          <a:stretch>
            <a:fillRect/>
          </a:stretch>
        </p:blipFill>
        <p:spPr>
          <a:xfrm>
            <a:off x="9815825" y="1389107"/>
            <a:ext cx="7217821" cy="7508786"/>
          </a:xfrm>
          <a:prstGeom prst="rect">
            <a:avLst/>
          </a:prstGeom>
        </p:spPr>
      </p:pic>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791935" y="2957513"/>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Bold"/>
              </a:rPr>
              <a:t>Great Discoveries:</a:t>
            </a:r>
          </a:p>
          <a:p>
            <a:pPr algn="ctr">
              <a:lnSpc>
                <a:spcPts val="11519"/>
              </a:lnSpc>
            </a:pPr>
            <a:r>
              <a:rPr lang="en-US" sz="9600">
                <a:solidFill>
                  <a:srgbClr val="00356B"/>
                </a:solidFill>
                <a:latin typeface="Aileron Heavy Bold"/>
              </a:rPr>
              <a:t>Stonehenge</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9923" r="19923"/>
          <a:stretch>
            <a:fillRect/>
          </a:stretch>
        </p:blipFill>
        <p:spPr>
          <a:xfrm>
            <a:off x="10037382" y="0"/>
            <a:ext cx="8250618" cy="10287000"/>
          </a:xfrm>
          <a:prstGeom prst="rect">
            <a:avLst/>
          </a:prstGeom>
        </p:spPr>
      </p:pic>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1</a:t>
              </a:r>
            </a:p>
          </p:txBody>
        </p:sp>
      </p:grpSp>
      <p:sp>
        <p:nvSpPr>
          <p:cNvPr id="6" name="TextBox 6"/>
          <p:cNvSpPr txBox="1"/>
          <p:nvPr/>
        </p:nvSpPr>
        <p:spPr>
          <a:xfrm>
            <a:off x="269278" y="1920787"/>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Begin by learning more about the </a:t>
            </a:r>
            <a:r>
              <a:rPr lang="en-US" sz="3600" spc="288">
                <a:solidFill>
                  <a:srgbClr val="00356B"/>
                </a:solidFill>
                <a:latin typeface="Aileron Regular Bold"/>
              </a:rPr>
              <a:t>Bell Beaker</a:t>
            </a:r>
            <a:r>
              <a:rPr lang="en-US" sz="3600" spc="288">
                <a:solidFill>
                  <a:srgbClr val="00356B"/>
                </a:solidFill>
                <a:latin typeface="Aileron Regular"/>
              </a:rPr>
              <a:t> tradition.</a:t>
            </a:r>
            <a:r>
              <a:rPr lang="en-US" sz="3600" spc="288">
                <a:solidFill>
                  <a:srgbClr val="00356B"/>
                </a:solidFill>
                <a:latin typeface="Aileron Regular Bold"/>
              </a:rPr>
              <a:t> </a:t>
            </a:r>
            <a:r>
              <a:rPr lang="en-US" sz="3600" spc="288">
                <a:solidFill>
                  <a:srgbClr val="00356B"/>
                </a:solidFill>
                <a:latin typeface="Aileron Regular"/>
              </a:rPr>
              <a:t>First, read the eHRAF Tradition Summary:</a:t>
            </a:r>
          </a:p>
        </p:txBody>
      </p:sp>
      <p:sp>
        <p:nvSpPr>
          <p:cNvPr id="7" name="TextBox 7"/>
          <p:cNvSpPr txBox="1"/>
          <p:nvPr/>
        </p:nvSpPr>
        <p:spPr>
          <a:xfrm>
            <a:off x="269278" y="6536552"/>
            <a:ext cx="9413910"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Regular"/>
              </a:rPr>
              <a:t>Then, write a brief description of the Bell Beaker tradition indicating any significant archaeological elements that stand out to you.</a:t>
            </a:r>
          </a:p>
        </p:txBody>
      </p:sp>
      <p:sp>
        <p:nvSpPr>
          <p:cNvPr id="8" name="TextBox 8"/>
          <p:cNvSpPr txBox="1"/>
          <p:nvPr/>
        </p:nvSpPr>
        <p:spPr>
          <a:xfrm>
            <a:off x="269278" y="472276"/>
            <a:ext cx="8444678" cy="821055"/>
          </a:xfrm>
          <a:prstGeom prst="rect">
            <a:avLst/>
          </a:prstGeom>
        </p:spPr>
        <p:txBody>
          <a:bodyPr lIns="0" tIns="0" rIns="0" bIns="0" rtlCol="0" anchor="t">
            <a:spAutoFit/>
          </a:bodyPr>
          <a:lstStyle/>
          <a:p>
            <a:pPr>
              <a:lnSpc>
                <a:spcPts val="6719"/>
              </a:lnSpc>
            </a:pPr>
            <a:r>
              <a:rPr lang="en-US" sz="4800" spc="192">
                <a:solidFill>
                  <a:srgbClr val="00356B"/>
                </a:solidFill>
                <a:latin typeface="Aileron Regular Bold"/>
              </a:rPr>
              <a:t>	Bell Beaker (E050)</a:t>
            </a:r>
          </a:p>
        </p:txBody>
      </p:sp>
      <p:grpSp>
        <p:nvGrpSpPr>
          <p:cNvPr id="9" name="Group 9"/>
          <p:cNvGrpSpPr/>
          <p:nvPr/>
        </p:nvGrpSpPr>
        <p:grpSpPr>
          <a:xfrm>
            <a:off x="269278" y="4656773"/>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Regular"/>
                </a:rPr>
                <a:t>https://ehrafarchaeology.yale.edu/document?id=e050-000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706" b="770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6923" b="22321"/>
          <a:stretch>
            <a:fillRect/>
          </a:stretch>
        </p:blipFill>
        <p:spPr>
          <a:xfrm>
            <a:off x="0" y="4887750"/>
            <a:ext cx="18288000" cy="6327951"/>
          </a:xfrm>
          <a:prstGeom prst="rect">
            <a:avLst/>
          </a:prstGeom>
        </p:spPr>
      </p:pic>
      <p:grpSp>
        <p:nvGrpSpPr>
          <p:cNvPr id="6" name="Group 6"/>
          <p:cNvGrpSpPr/>
          <p:nvPr/>
        </p:nvGrpSpPr>
        <p:grpSpPr>
          <a:xfrm rot="6593844">
            <a:off x="15983277" y="6637984"/>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Regular"/>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Heavy"/>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Heavy"/>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Heavy"/>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INSTRUCTIONS</a:t>
              </a:r>
            </a:p>
          </p:txBody>
        </p:sp>
      </p:grpSp>
      <p:pic>
        <p:nvPicPr>
          <p:cNvPr id="5" name="Picture 5"/>
          <p:cNvPicPr>
            <a:picLocks noChangeAspect="1"/>
          </p:cNvPicPr>
          <p:nvPr/>
        </p:nvPicPr>
        <p:blipFill>
          <a:blip r:embed="rId2"/>
          <a:srcRect t="225" b="36456"/>
          <a:stretch>
            <a:fillRect/>
          </a:stretch>
        </p:blipFill>
        <p:spPr>
          <a:xfrm>
            <a:off x="0" y="6132799"/>
            <a:ext cx="18288000" cy="4154201"/>
          </a:xfrm>
          <a:prstGeom prst="rect">
            <a:avLst/>
          </a:prstGeom>
        </p:spPr>
      </p:pic>
      <p:grpSp>
        <p:nvGrpSpPr>
          <p:cNvPr id="6" name="Group 6"/>
          <p:cNvGrpSpPr/>
          <p:nvPr/>
        </p:nvGrpSpPr>
        <p:grpSpPr>
          <a:xfrm rot="-8681848">
            <a:off x="11508049" y="740103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Regular"/>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Heavy"/>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Heavy"/>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8480" r="28480"/>
          <a:stretch>
            <a:fillRect/>
          </a:stretch>
        </p:blipFill>
        <p:spPr>
          <a:xfrm>
            <a:off x="11648885" y="0"/>
            <a:ext cx="6639115" cy="10287000"/>
          </a:xfrm>
          <a:prstGeom prst="rect">
            <a:avLst/>
          </a:prstGeom>
        </p:spPr>
      </p:pic>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
        <p:nvSpPr>
          <p:cNvPr id="6" name="TextBox 6"/>
          <p:cNvSpPr txBox="1"/>
          <p:nvPr/>
        </p:nvSpPr>
        <p:spPr>
          <a:xfrm>
            <a:off x="509149" y="805210"/>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The Beaker Folk: Copper Age Archaeology in Western Europe </a:t>
            </a:r>
            <a:r>
              <a:rPr lang="en-US" sz="3400" spc="340">
                <a:solidFill>
                  <a:srgbClr val="00356B"/>
                </a:solidFill>
                <a:latin typeface="Aileron Regular Bold"/>
              </a:rPr>
              <a:t>(Harrison 1980)</a:t>
            </a:r>
          </a:p>
        </p:txBody>
      </p:sp>
      <p:sp>
        <p:nvSpPr>
          <p:cNvPr id="7" name="TextBox 7"/>
          <p:cNvSpPr txBox="1"/>
          <p:nvPr/>
        </p:nvSpPr>
        <p:spPr>
          <a:xfrm>
            <a:off x="509149" y="3960911"/>
            <a:ext cx="11033041"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a:t>
            </a:r>
          </a:p>
          <a:p>
            <a:pPr marL="690880" lvl="1" indent="-345440">
              <a:lnSpc>
                <a:spcPts val="3840"/>
              </a:lnSpc>
              <a:buFont typeface="Arial"/>
              <a:buChar char="•"/>
            </a:pPr>
            <a:r>
              <a:rPr lang="en-US" sz="3200" spc="320">
                <a:solidFill>
                  <a:srgbClr val="00356B"/>
                </a:solidFill>
                <a:latin typeface="Aileron Regular"/>
              </a:rPr>
              <a:t>72, 90, 94–96, Western Europe, Copper Age</a:t>
            </a:r>
          </a:p>
        </p:txBody>
      </p:sp>
      <p:sp>
        <p:nvSpPr>
          <p:cNvPr id="8" name="TextBox 8"/>
          <p:cNvSpPr txBox="1"/>
          <p:nvPr/>
        </p:nvSpPr>
        <p:spPr>
          <a:xfrm>
            <a:off x="509149" y="5831372"/>
            <a:ext cx="10804516" cy="104584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“Central Europe”, In The Bronze Age in Europe </a:t>
            </a:r>
            <a:r>
              <a:rPr lang="en-US" sz="3400" spc="340">
                <a:solidFill>
                  <a:srgbClr val="00356B"/>
                </a:solidFill>
                <a:latin typeface="Aileron Regular Bold"/>
              </a:rPr>
              <a:t>(Harding 1979)</a:t>
            </a:r>
          </a:p>
        </p:txBody>
      </p:sp>
      <p:sp>
        <p:nvSpPr>
          <p:cNvPr id="9" name="TextBox 9"/>
          <p:cNvSpPr txBox="1"/>
          <p:nvPr/>
        </p:nvSpPr>
        <p:spPr>
          <a:xfrm>
            <a:off x="400264" y="8614150"/>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335–336, Central Europe, Bronze Age</a:t>
            </a:r>
          </a:p>
        </p:txBody>
      </p:sp>
      <p:grpSp>
        <p:nvGrpSpPr>
          <p:cNvPr id="10" name="Group 10"/>
          <p:cNvGrpSpPr/>
          <p:nvPr/>
        </p:nvGrpSpPr>
        <p:grpSpPr>
          <a:xfrm>
            <a:off x="1173747" y="2410059"/>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https://ehrafarchaeology.yale.edu/document?id=e050-008</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13" name="Group 13"/>
          <p:cNvGrpSpPr/>
          <p:nvPr/>
        </p:nvGrpSpPr>
        <p:grpSpPr>
          <a:xfrm>
            <a:off x="1173747" y="7273842"/>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https://ehrafarchaeology.yale.edu/document?id=e065-004</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30887" y="551651"/>
            <a:ext cx="10904390" cy="156400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“An Assessment of Previous Studies of the Nazca Glyphs” In The Lines of Nazca </a:t>
            </a:r>
          </a:p>
          <a:p>
            <a:pPr>
              <a:lnSpc>
                <a:spcPts val="4079"/>
              </a:lnSpc>
            </a:pPr>
            <a:r>
              <a:rPr lang="en-US" sz="3400" spc="340">
                <a:solidFill>
                  <a:srgbClr val="00356B"/>
                </a:solidFill>
                <a:latin typeface="Aileron Regular Bold"/>
              </a:rPr>
              <a:t>(Aveni 1990)</a:t>
            </a:r>
          </a:p>
        </p:txBody>
      </p:sp>
      <p:sp>
        <p:nvSpPr>
          <p:cNvPr id="3" name="TextBox 3"/>
          <p:cNvSpPr txBox="1"/>
          <p:nvPr/>
        </p:nvSpPr>
        <p:spPr>
          <a:xfrm>
            <a:off x="6730887" y="3713761"/>
            <a:ext cx="11536168"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15, 19–20, 40, Megalithic Astronomy</a:t>
            </a:r>
          </a:p>
        </p:txBody>
      </p:sp>
      <p:sp>
        <p:nvSpPr>
          <p:cNvPr id="4" name="TextBox 4"/>
          <p:cNvSpPr txBox="1"/>
          <p:nvPr/>
        </p:nvSpPr>
        <p:spPr>
          <a:xfrm>
            <a:off x="6730887" y="5293774"/>
            <a:ext cx="11139736" cy="1552575"/>
          </a:xfrm>
          <a:prstGeom prst="rect">
            <a:avLst/>
          </a:prstGeom>
        </p:spPr>
        <p:txBody>
          <a:bodyPr lIns="0" tIns="0" rIns="0" bIns="0" rtlCol="0" anchor="t">
            <a:spAutoFit/>
          </a:bodyPr>
          <a:lstStyle/>
          <a:p>
            <a:pPr>
              <a:lnSpc>
                <a:spcPts val="4079"/>
              </a:lnSpc>
            </a:pPr>
            <a:r>
              <a:rPr lang="en-US" sz="3400" spc="340">
                <a:solidFill>
                  <a:srgbClr val="00356B"/>
                </a:solidFill>
                <a:latin typeface="Aileron Regular Bold Italics"/>
              </a:rPr>
              <a:t>“A Statistical Examination of the Radial Line Azimuths at Nazca.” In The Lines of Nazca</a:t>
            </a:r>
            <a:r>
              <a:rPr lang="en-US" sz="3400" spc="340">
                <a:solidFill>
                  <a:srgbClr val="00356B"/>
                </a:solidFill>
                <a:latin typeface="Aileron Regular Bold"/>
              </a:rPr>
              <a:t> (Ruggles 1990)</a:t>
            </a:r>
          </a:p>
        </p:txBody>
      </p:sp>
      <p:sp>
        <p:nvSpPr>
          <p:cNvPr id="5" name="TextBox 5"/>
          <p:cNvSpPr txBox="1"/>
          <p:nvPr/>
        </p:nvSpPr>
        <p:spPr>
          <a:xfrm>
            <a:off x="6730887" y="8625570"/>
            <a:ext cx="11376369"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Regular Bold"/>
              </a:rPr>
              <a:t>Pages: </a:t>
            </a:r>
          </a:p>
          <a:p>
            <a:pPr marL="690880" lvl="1" indent="-345440">
              <a:lnSpc>
                <a:spcPts val="3840"/>
              </a:lnSpc>
              <a:buFont typeface="Arial"/>
              <a:buChar char="•"/>
            </a:pPr>
            <a:r>
              <a:rPr lang="en-US" sz="3200" spc="320">
                <a:solidFill>
                  <a:srgbClr val="00356B"/>
                </a:solidFill>
                <a:latin typeface="Aileron Regular"/>
              </a:rPr>
              <a:t>248–249, Megalithic Astronomy</a:t>
            </a:r>
          </a:p>
        </p:txBody>
      </p:sp>
      <p:grpSp>
        <p:nvGrpSpPr>
          <p:cNvPr id="6" name="Group 6"/>
          <p:cNvGrpSpPr/>
          <p:nvPr/>
        </p:nvGrpSpPr>
        <p:grpSpPr>
          <a:xfrm>
            <a:off x="7395485" y="2332965"/>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https://ehrafarchaeology.yale.edu/document?id=se51-007</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grpSp>
        <p:nvGrpSpPr>
          <p:cNvPr id="9" name="Group 9"/>
          <p:cNvGrpSpPr/>
          <p:nvPr/>
        </p:nvGrpSpPr>
        <p:grpSpPr>
          <a:xfrm>
            <a:off x="7395485" y="7124526"/>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Regular"/>
                </a:rPr>
                <a:t>https://ehrafarchaeology.yale.edu/document?id=se51-011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Heavy"/>
                </a:rPr>
                <a:t>🌐</a:t>
              </a:r>
            </a:p>
          </p:txBody>
        </p:sp>
      </p:grpSp>
      <p:pic>
        <p:nvPicPr>
          <p:cNvPr id="12" name="Picture 12"/>
          <p:cNvPicPr>
            <a:picLocks noChangeAspect="1"/>
          </p:cNvPicPr>
          <p:nvPr/>
        </p:nvPicPr>
        <p:blipFill>
          <a:blip r:embed="rId2"/>
          <a:srcRect l="29777" r="29777"/>
          <a:stretch>
            <a:fillRect/>
          </a:stretch>
        </p:blipFill>
        <p:spPr>
          <a:xfrm>
            <a:off x="0" y="0"/>
            <a:ext cx="6238993" cy="10287000"/>
          </a:xfrm>
          <a:prstGeom prst="rect">
            <a:avLst/>
          </a:prstGeom>
        </p:spPr>
      </p:pic>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rcRect t="5445" b="544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a:rPr>
              <a:t>In this activity, you will ual relations  across the globe.</a:t>
            </a:r>
          </a:p>
          <a:p>
            <a:pPr algn="ctr">
              <a:lnSpc>
                <a:spcPts val="6384"/>
              </a:lnSpc>
            </a:pPr>
            <a:endParaRPr lang="en-US" sz="5600" spc="100">
              <a:solidFill>
                <a:srgbClr val="FFFFFF"/>
              </a:solidFill>
              <a:latin typeface="Aileron Regular"/>
            </a:endParaRPr>
          </a:p>
        </p:txBody>
      </p:sp>
      <p:grpSp>
        <p:nvGrpSpPr>
          <p:cNvPr id="3" name="Group 3"/>
          <p:cNvGrpSpPr/>
          <p:nvPr/>
        </p:nvGrpSpPr>
        <p:grpSpPr>
          <a:xfrm>
            <a:off x="3189403" y="3332231"/>
            <a:ext cx="12118707" cy="3047102"/>
            <a:chOff x="0" y="0"/>
            <a:chExt cx="16158275" cy="4062803"/>
          </a:xfrm>
        </p:grpSpPr>
        <p:sp>
          <p:nvSpPr>
            <p:cNvPr id="4" name="AutoShape 4"/>
            <p:cNvSpPr/>
            <p:nvPr/>
          </p:nvSpPr>
          <p:spPr>
            <a:xfrm>
              <a:off x="0" y="0"/>
              <a:ext cx="16158275" cy="4062803"/>
            </a:xfrm>
            <a:prstGeom prst="rect">
              <a:avLst/>
            </a:prstGeom>
            <a:solidFill>
              <a:srgbClr val="00356B"/>
            </a:solidFill>
          </p:spPr>
        </p:sp>
        <p:sp>
          <p:nvSpPr>
            <p:cNvPr id="5" name="TextBox 5"/>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pic>
        <p:nvPicPr>
          <p:cNvPr id="3" name="Picture 3"/>
          <p:cNvPicPr>
            <a:picLocks noChangeAspect="1"/>
          </p:cNvPicPr>
          <p:nvPr/>
        </p:nvPicPr>
        <p:blipFill>
          <a:blip r:embed="rId2"/>
          <a:srcRect l="16972" r="22449"/>
          <a:stretch>
            <a:fillRect/>
          </a:stretch>
        </p:blipFill>
        <p:spPr>
          <a:xfrm>
            <a:off x="0" y="0"/>
            <a:ext cx="7374674" cy="10287000"/>
          </a:xfrm>
          <a:prstGeom prst="rect">
            <a:avLst/>
          </a:prstGeom>
        </p:spPr>
      </p:pic>
      <p:sp>
        <p:nvSpPr>
          <p:cNvPr id="4" name="TextBox 4"/>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Bold"/>
              </a:rPr>
              <a:t>Part 3: </a:t>
            </a:r>
          </a:p>
          <a:p>
            <a:pPr algn="r">
              <a:lnSpc>
                <a:spcPts val="6600"/>
              </a:lnSpc>
            </a:pPr>
            <a:r>
              <a:rPr lang="en-US" sz="5500" spc="110">
                <a:solidFill>
                  <a:srgbClr val="FFFFFF"/>
                </a:solidFill>
                <a:latin typeface="Aileron Heavy Bold"/>
              </a:rPr>
              <a:t>Advanced Search</a:t>
            </a:r>
          </a:p>
        </p:txBody>
      </p:sp>
      <p:sp>
        <p:nvSpPr>
          <p:cNvPr id="5" name="TextBox 5"/>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Now that you have read selected passages from eHRAF Archaeology, dig deeper with </a:t>
            </a:r>
            <a:r>
              <a:rPr lang="en-US" sz="3600" spc="288">
                <a:solidFill>
                  <a:srgbClr val="FFFFFF"/>
                </a:solidFill>
                <a:latin typeface="Aileron Regular Bold"/>
              </a:rPr>
              <a:t>Advanced Search</a:t>
            </a:r>
            <a:r>
              <a:rPr lang="en-US" sz="3600" spc="288">
                <a:solidFill>
                  <a:srgbClr val="FFFFFF"/>
                </a:solidFill>
                <a:latin typeface="Aileron Regular"/>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On the following slide, you will find an example of an advanced search. Try this search and then experiment with different subjects and/or keywords.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4740" r="30915"/>
          <a:stretch>
            <a:fillRect/>
          </a:stretch>
        </p:blipFill>
        <p:spPr>
          <a:xfrm>
            <a:off x="11447576" y="0"/>
            <a:ext cx="6840424" cy="10287000"/>
          </a:xfrm>
          <a:prstGeom prst="rect">
            <a:avLst/>
          </a:prstGeom>
        </p:spPr>
      </p:pic>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3534121"/>
            <a:ext cx="10686941"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Add Subjects column, select the subject categories:</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Bold"/>
              </a:rPr>
              <a:t>Part 3: </a:t>
            </a:r>
          </a:p>
          <a:p>
            <a:pPr algn="just">
              <a:lnSpc>
                <a:spcPts val="6600"/>
              </a:lnSpc>
            </a:pPr>
            <a:r>
              <a:rPr lang="en-US" sz="5500" spc="110">
                <a:solidFill>
                  <a:srgbClr val="FFFFFF"/>
                </a:solidFill>
                <a:latin typeface="Aileron Heavy Bold"/>
              </a:rPr>
              <a:t>Advanced Search</a:t>
            </a:r>
          </a:p>
        </p:txBody>
      </p:sp>
      <p:sp>
        <p:nvSpPr>
          <p:cNvPr id="6" name="TextBox 6"/>
          <p:cNvSpPr txBox="1"/>
          <p:nvPr/>
        </p:nvSpPr>
        <p:spPr>
          <a:xfrm>
            <a:off x="441038" y="7715896"/>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a:rPr>
              <a:t>In the Keyword section, type Stonehenge.</a:t>
            </a:r>
          </a:p>
        </p:txBody>
      </p:sp>
      <p:sp>
        <p:nvSpPr>
          <p:cNvPr id="7" name="TextBox 7"/>
          <p:cNvSpPr txBox="1"/>
          <p:nvPr/>
        </p:nvSpPr>
        <p:spPr>
          <a:xfrm>
            <a:off x="441038" y="5582284"/>
            <a:ext cx="10686941" cy="1264920"/>
          </a:xfrm>
          <a:prstGeom prst="rect">
            <a:avLst/>
          </a:prstGeom>
        </p:spPr>
        <p:txBody>
          <a:bodyPr lIns="0" tIns="0" rIns="0" bIns="0" rtlCol="0" anchor="t">
            <a:spAutoFit/>
          </a:bodyPr>
          <a:lstStyle/>
          <a:p>
            <a:pPr>
              <a:lnSpc>
                <a:spcPts val="5040"/>
              </a:lnSpc>
            </a:pPr>
            <a:r>
              <a:rPr lang="en-US" sz="3600" spc="215">
                <a:solidFill>
                  <a:srgbClr val="FFFFFF"/>
                </a:solidFill>
                <a:latin typeface="Aileron Regular Bold"/>
              </a:rPr>
              <a:t>Sacred objects and places (OCM 778)</a:t>
            </a:r>
          </a:p>
          <a:p>
            <a:pPr>
              <a:lnSpc>
                <a:spcPts val="5040"/>
              </a:lnSpc>
            </a:pPr>
            <a:r>
              <a:rPr lang="en-US" sz="3600" spc="215">
                <a:solidFill>
                  <a:srgbClr val="FFFFFF"/>
                </a:solidFill>
                <a:latin typeface="Aileron Regular Bold"/>
              </a:rPr>
              <a:t>Ethnometerology (OCM 821)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rcRect b="945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rot="-5911422">
            <a:off x="8535573" y="6250424"/>
            <a:ext cx="2270002" cy="366267"/>
            <a:chOff x="0" y="0"/>
            <a:chExt cx="8091434" cy="1305560"/>
          </a:xfrm>
        </p:grpSpPr>
        <p:sp>
          <p:nvSpPr>
            <p:cNvPr id="3" name="Freeform 3"/>
            <p:cNvSpPr/>
            <p:nvPr/>
          </p:nvSpPr>
          <p:spPr>
            <a:xfrm>
              <a:off x="0" y="-27940"/>
              <a:ext cx="8110483" cy="1360170"/>
            </a:xfrm>
            <a:custGeom>
              <a:avLst/>
              <a:gdLst/>
              <a:ahLst/>
              <a:cxnLst/>
              <a:rect l="l" t="t" r="r" b="b"/>
              <a:pathLst>
                <a:path w="8110483" h="1360170">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00356B"/>
            </a:solidFill>
          </p:spPr>
        </p:sp>
      </p:grpSp>
      <p:grpSp>
        <p:nvGrpSpPr>
          <p:cNvPr id="4" name="Group 4"/>
          <p:cNvGrpSpPr/>
          <p:nvPr/>
        </p:nvGrpSpPr>
        <p:grpSpPr>
          <a:xfrm>
            <a:off x="11151298" y="705925"/>
            <a:ext cx="7136702" cy="1032816"/>
            <a:chOff x="0" y="0"/>
            <a:chExt cx="9515602" cy="1377088"/>
          </a:xfrm>
        </p:grpSpPr>
        <p:sp>
          <p:nvSpPr>
            <p:cNvPr id="5" name="AutoShape 5"/>
            <p:cNvSpPr/>
            <p:nvPr/>
          </p:nvSpPr>
          <p:spPr>
            <a:xfrm>
              <a:off x="0" y="0"/>
              <a:ext cx="9515602" cy="1377088"/>
            </a:xfrm>
            <a:prstGeom prst="rect">
              <a:avLst/>
            </a:prstGeom>
            <a:solidFill>
              <a:srgbClr val="00356B"/>
            </a:solidFill>
          </p:spPr>
        </p:sp>
        <p:sp>
          <p:nvSpPr>
            <p:cNvPr id="6" name="TextBox 6"/>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ADVANCED SEARCH</a:t>
              </a:r>
            </a:p>
          </p:txBody>
        </p:sp>
      </p:grpSp>
      <p:grpSp>
        <p:nvGrpSpPr>
          <p:cNvPr id="7" name="Group 7"/>
          <p:cNvGrpSpPr/>
          <p:nvPr/>
        </p:nvGrpSpPr>
        <p:grpSpPr>
          <a:xfrm rot="-5911422">
            <a:off x="14141320" y="5986780"/>
            <a:ext cx="2519144" cy="366267"/>
            <a:chOff x="0" y="0"/>
            <a:chExt cx="8979503" cy="1305560"/>
          </a:xfrm>
        </p:grpSpPr>
        <p:sp>
          <p:nvSpPr>
            <p:cNvPr id="8" name="Freeform 8"/>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grpSp>
        <p:nvGrpSpPr>
          <p:cNvPr id="9" name="Group 9"/>
          <p:cNvGrpSpPr/>
          <p:nvPr/>
        </p:nvGrpSpPr>
        <p:grpSpPr>
          <a:xfrm>
            <a:off x="6470461" y="7681038"/>
            <a:ext cx="5975291" cy="1846698"/>
            <a:chOff x="0" y="0"/>
            <a:chExt cx="7967054" cy="2462264"/>
          </a:xfrm>
        </p:grpSpPr>
        <p:sp>
          <p:nvSpPr>
            <p:cNvPr id="10" name="AutoShape 10"/>
            <p:cNvSpPr/>
            <p:nvPr/>
          </p:nvSpPr>
          <p:spPr>
            <a:xfrm rot="-10800000">
              <a:off x="0" y="0"/>
              <a:ext cx="7967054" cy="2462264"/>
            </a:xfrm>
            <a:prstGeom prst="rect">
              <a:avLst/>
            </a:prstGeom>
            <a:solidFill>
              <a:srgbClr val="FFFFFF"/>
            </a:solidFill>
          </p:spPr>
        </p:sp>
        <p:sp>
          <p:nvSpPr>
            <p:cNvPr id="11" name="TextBox 11"/>
            <p:cNvSpPr txBox="1"/>
            <p:nvPr/>
          </p:nvSpPr>
          <p:spPr>
            <a:xfrm>
              <a:off x="253085" y="307207"/>
              <a:ext cx="7460885" cy="18383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subjects: </a:t>
              </a:r>
            </a:p>
            <a:p>
              <a:pPr>
                <a:lnSpc>
                  <a:spcPts val="3600"/>
                </a:lnSpc>
              </a:pPr>
              <a:r>
                <a:rPr lang="en-US" sz="3000" spc="30">
                  <a:solidFill>
                    <a:srgbClr val="00356B"/>
                  </a:solidFill>
                  <a:latin typeface="Aileron Regular"/>
                </a:rPr>
                <a:t>Sacred objects and places (778)</a:t>
              </a:r>
            </a:p>
            <a:p>
              <a:pPr>
                <a:lnSpc>
                  <a:spcPts val="3600"/>
                </a:lnSpc>
              </a:pPr>
              <a:r>
                <a:rPr lang="en-US" sz="3000" spc="30">
                  <a:solidFill>
                    <a:srgbClr val="00356B"/>
                  </a:solidFill>
                  <a:latin typeface="Aileron Regular"/>
                </a:rPr>
                <a:t>Ethnometerology (821)</a:t>
              </a:r>
            </a:p>
          </p:txBody>
        </p:sp>
      </p:grpSp>
      <p:grpSp>
        <p:nvGrpSpPr>
          <p:cNvPr id="12" name="Group 12"/>
          <p:cNvGrpSpPr/>
          <p:nvPr/>
        </p:nvGrpSpPr>
        <p:grpSpPr>
          <a:xfrm>
            <a:off x="12644178" y="7681038"/>
            <a:ext cx="5513428" cy="1348716"/>
            <a:chOff x="0" y="0"/>
            <a:chExt cx="7351238" cy="1798288"/>
          </a:xfrm>
        </p:grpSpPr>
        <p:sp>
          <p:nvSpPr>
            <p:cNvPr id="13" name="AutoShape 13"/>
            <p:cNvSpPr/>
            <p:nvPr/>
          </p:nvSpPr>
          <p:spPr>
            <a:xfrm rot="-10800000">
              <a:off x="0" y="0"/>
              <a:ext cx="7351238" cy="1798288"/>
            </a:xfrm>
            <a:prstGeom prst="rect">
              <a:avLst/>
            </a:prstGeom>
            <a:solidFill>
              <a:srgbClr val="FFFFFF"/>
            </a:solidFill>
          </p:spPr>
        </p:sp>
        <p:sp>
          <p:nvSpPr>
            <p:cNvPr id="14" name="TextBox 14"/>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Regular Bold"/>
                </a:rPr>
                <a:t>Add keyword:</a:t>
              </a:r>
            </a:p>
            <a:p>
              <a:pPr>
                <a:lnSpc>
                  <a:spcPts val="3600"/>
                </a:lnSpc>
              </a:pPr>
              <a:r>
                <a:rPr lang="en-US" sz="3000" spc="30">
                  <a:solidFill>
                    <a:srgbClr val="00356B"/>
                  </a:solidFill>
                  <a:latin typeface="Aileron Regular"/>
                </a:rPr>
                <a:t>Stonehenge</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pic>
        <p:nvPicPr>
          <p:cNvPr id="3" name="Picture 3"/>
          <p:cNvPicPr>
            <a:picLocks noChangeAspect="1"/>
          </p:cNvPicPr>
          <p:nvPr/>
        </p:nvPicPr>
        <p:blipFill>
          <a:blip r:embed="rId2"/>
          <a:srcRect t="12593" b="12593"/>
          <a:stretch>
            <a:fillRect/>
          </a:stretch>
        </p:blipFill>
        <p:spPr>
          <a:xfrm>
            <a:off x="1543204" y="1028700"/>
            <a:ext cx="8250252" cy="8229600"/>
          </a:xfrm>
          <a:prstGeom prst="rect">
            <a:avLst/>
          </a:prstGeom>
        </p:spPr>
      </p:pic>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4312323"/>
            <a:ext cx="6640347" cy="451294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Regular"/>
              </a:rPr>
              <a:t>Learn about Stonehenge</a:t>
            </a:r>
          </a:p>
          <a:p>
            <a:pPr marL="690881" lvl="1" indent="-345440">
              <a:lnSpc>
                <a:spcPts val="5120"/>
              </a:lnSpc>
              <a:buFont typeface="Arial"/>
              <a:buChar char="•"/>
            </a:pPr>
            <a:r>
              <a:rPr lang="en-US" sz="3200" spc="32">
                <a:solidFill>
                  <a:srgbClr val="FFFFFF"/>
                </a:solidFill>
                <a:latin typeface="Aileron Regular"/>
              </a:rPr>
              <a:t>Read passages in eHRAF Archaeology</a:t>
            </a:r>
          </a:p>
          <a:p>
            <a:pPr marL="690881" lvl="1" indent="-345440">
              <a:lnSpc>
                <a:spcPts val="5120"/>
              </a:lnSpc>
              <a:buFont typeface="Arial"/>
              <a:buChar char="•"/>
            </a:pPr>
            <a:r>
              <a:rPr lang="en-US" sz="3200" spc="32">
                <a:solidFill>
                  <a:srgbClr val="FFFFFF"/>
                </a:solidFill>
                <a:latin typeface="Aileron Regular"/>
              </a:rPr>
              <a:t>Answer questions about this archaeological discovery</a:t>
            </a:r>
          </a:p>
          <a:p>
            <a:pPr marL="690880" lvl="1" indent="-345440">
              <a:lnSpc>
                <a:spcPts val="5120"/>
              </a:lnSpc>
              <a:buFont typeface="Arial"/>
              <a:buChar char="•"/>
            </a:pPr>
            <a:r>
              <a:rPr lang="en-US" sz="3200" spc="32">
                <a:solidFill>
                  <a:srgbClr val="FFFFFF"/>
                </a:solidFill>
                <a:latin typeface="Aileron Regular"/>
              </a:rPr>
              <a:t>Find out what makes Stonehenge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Regular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Bold"/>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rcRect t="6054" b="6054"/>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SEARCH RESULTS</a:t>
              </a:r>
            </a:p>
          </p:txBody>
        </p:sp>
      </p:grpSp>
      <p:grpSp>
        <p:nvGrpSpPr>
          <p:cNvPr id="5" name="Group 5"/>
          <p:cNvGrpSpPr/>
          <p:nvPr/>
        </p:nvGrpSpPr>
        <p:grpSpPr>
          <a:xfrm>
            <a:off x="12549167" y="3525348"/>
            <a:ext cx="5239678" cy="1618152"/>
            <a:chOff x="0" y="0"/>
            <a:chExt cx="6986237" cy="2157536"/>
          </a:xfrm>
        </p:grpSpPr>
        <p:sp>
          <p:nvSpPr>
            <p:cNvPr id="6" name="AutoShape 6"/>
            <p:cNvSpPr/>
            <p:nvPr/>
          </p:nvSpPr>
          <p:spPr>
            <a:xfrm rot="-10800000">
              <a:off x="0" y="0"/>
              <a:ext cx="6986237" cy="2157536"/>
            </a:xfrm>
            <a:prstGeom prst="rect">
              <a:avLst/>
            </a:prstGeom>
            <a:solidFill>
              <a:srgbClr val="FFFFFF"/>
            </a:solidFill>
          </p:spPr>
        </p:sp>
        <p:sp>
          <p:nvSpPr>
            <p:cNvPr id="7" name="TextBox 7"/>
            <p:cNvSpPr txBox="1"/>
            <p:nvPr/>
          </p:nvSpPr>
          <p:spPr>
            <a:xfrm>
              <a:off x="365001" y="276763"/>
              <a:ext cx="6621236" cy="1594485"/>
            </a:xfrm>
            <a:prstGeom prst="rect">
              <a:avLst/>
            </a:prstGeom>
          </p:spPr>
          <p:txBody>
            <a:bodyPr lIns="0" tIns="0" rIns="0" bIns="0" rtlCol="0" anchor="t">
              <a:spAutoFit/>
            </a:bodyPr>
            <a:lstStyle/>
            <a:p>
              <a:pPr>
                <a:lnSpc>
                  <a:spcPts val="3120"/>
                </a:lnSpc>
              </a:pPr>
              <a:r>
                <a:rPr lang="en-US" sz="2600" spc="26">
                  <a:solidFill>
                    <a:srgbClr val="00356B"/>
                  </a:solidFill>
                  <a:latin typeface="Aileron Regular Bold"/>
                </a:rPr>
                <a:t>Click "Show Page" to view the paragraph in the full page context</a:t>
              </a:r>
            </a:p>
          </p:txBody>
        </p:sp>
      </p:grpSp>
      <p:grpSp>
        <p:nvGrpSpPr>
          <p:cNvPr id="8" name="Group 8"/>
          <p:cNvGrpSpPr/>
          <p:nvPr/>
        </p:nvGrpSpPr>
        <p:grpSpPr>
          <a:xfrm rot="9784475">
            <a:off x="12855305" y="5285866"/>
            <a:ext cx="2315619" cy="331356"/>
            <a:chOff x="0" y="0"/>
            <a:chExt cx="9123655" cy="1305560"/>
          </a:xfrm>
        </p:grpSpPr>
        <p:sp>
          <p:nvSpPr>
            <p:cNvPr id="9" name="Freeform 9"/>
            <p:cNvSpPr/>
            <p:nvPr/>
          </p:nvSpPr>
          <p:spPr>
            <a:xfrm>
              <a:off x="0" y="-27940"/>
              <a:ext cx="9142705" cy="1360170"/>
            </a:xfrm>
            <a:custGeom>
              <a:avLst/>
              <a:gdLst/>
              <a:ahLst/>
              <a:cxnLst/>
              <a:rect l="l" t="t" r="r" b="b"/>
              <a:pathLst>
                <a:path w="9142705" h="1360170">
                  <a:moveTo>
                    <a:pt x="9067775" y="579120"/>
                  </a:moveTo>
                  <a:lnTo>
                    <a:pt x="8368005" y="55880"/>
                  </a:lnTo>
                  <a:cubicBezTo>
                    <a:pt x="8294345" y="0"/>
                    <a:pt x="8233385" y="30480"/>
                    <a:pt x="8233385" y="123190"/>
                  </a:cubicBezTo>
                  <a:lnTo>
                    <a:pt x="8233385"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231795" y="805180"/>
                  </a:lnTo>
                  <a:lnTo>
                    <a:pt x="8231795" y="1236980"/>
                  </a:lnTo>
                  <a:cubicBezTo>
                    <a:pt x="8231795" y="1329690"/>
                    <a:pt x="8293074" y="1360170"/>
                    <a:pt x="8366735" y="1304290"/>
                  </a:cubicBezTo>
                  <a:lnTo>
                    <a:pt x="9067774" y="779780"/>
                  </a:lnTo>
                  <a:cubicBezTo>
                    <a:pt x="9142705" y="726440"/>
                    <a:pt x="9142705" y="635000"/>
                    <a:pt x="9067774" y="579120"/>
                  </a:cubicBezTo>
                  <a:close/>
                </a:path>
              </a:pathLst>
            </a:custGeom>
            <a:solidFill>
              <a:srgbClr val="00356B"/>
            </a:solidFill>
          </p:spPr>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rcRect r="9999"/>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Bold"/>
                </a:rPr>
                <a:t>SAMPLE PARAGRAPH</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srcRect t="7838" b="7838"/>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a:t>
            </a:r>
          </a:p>
          <a:p>
            <a:pPr algn="ctr">
              <a:lnSpc>
                <a:spcPts val="6384"/>
              </a:lnSpc>
            </a:pPr>
            <a:r>
              <a:rPr lang="en-US" sz="5600" spc="100">
                <a:solidFill>
                  <a:srgbClr val="FFFFFF"/>
                </a:solidFill>
                <a:latin typeface="Aileron Regular Bold"/>
              </a:rPr>
              <a:t>Part 4: Assignment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0285" r="27314"/>
          <a:stretch>
            <a:fillRect/>
          </a:stretch>
        </p:blipFill>
        <p:spPr>
          <a:xfrm>
            <a:off x="0" y="0"/>
            <a:ext cx="8085475" cy="10287000"/>
          </a:xfrm>
          <a:prstGeom prst="rect">
            <a:avLst/>
          </a:prstGeom>
        </p:spPr>
      </p:pic>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Regular"/>
              </a:rPr>
              <a:t>The purpose of this assignment is to present a report summarizing your findings about this great discovery.</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This can be done in the form of a group project or an individual paper.</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Groups can divide the questions that follow, with each student contributing information about a specific question.</a:t>
            </a:r>
          </a:p>
          <a:p>
            <a:pPr>
              <a:lnSpc>
                <a:spcPts val="5040"/>
              </a:lnSpc>
            </a:pPr>
            <a:endParaRPr lang="en-US" sz="3600" spc="288">
              <a:solidFill>
                <a:srgbClr val="FFFFFF"/>
              </a:solidFill>
              <a:latin typeface="Aileron Regular"/>
            </a:endParaRPr>
          </a:p>
          <a:p>
            <a:pPr>
              <a:lnSpc>
                <a:spcPts val="5040"/>
              </a:lnSpc>
            </a:pPr>
            <a:r>
              <a:rPr lang="en-US" sz="3600" spc="288">
                <a:solidFill>
                  <a:srgbClr val="FFFFFF"/>
                </a:solidFill>
                <a:latin typeface="Aileron Regular"/>
              </a:rPr>
              <a:t>Consider making a slideshow presentation to illustrate your findings.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Bold"/>
              </a:rPr>
              <a:t>Who?</a:t>
            </a:r>
          </a:p>
          <a:p>
            <a:pPr marL="863600" lvl="1" indent="-431800">
              <a:lnSpc>
                <a:spcPts val="5600"/>
              </a:lnSpc>
              <a:buFont typeface="Arial"/>
              <a:buChar char="•"/>
            </a:pPr>
            <a:r>
              <a:rPr lang="en-US" sz="4000" spc="400">
                <a:solidFill>
                  <a:srgbClr val="FFFFFF"/>
                </a:solidFill>
                <a:latin typeface="Aileron Heavy Bold"/>
              </a:rPr>
              <a:t>What?</a:t>
            </a:r>
          </a:p>
          <a:p>
            <a:pPr marL="863600" lvl="1" indent="-431800">
              <a:lnSpc>
                <a:spcPts val="5600"/>
              </a:lnSpc>
              <a:buFont typeface="Arial"/>
              <a:buChar char="•"/>
            </a:pPr>
            <a:r>
              <a:rPr lang="en-US" sz="4000" spc="400">
                <a:solidFill>
                  <a:srgbClr val="FFFFFF"/>
                </a:solidFill>
                <a:latin typeface="Aileron Heavy Bold"/>
              </a:rPr>
              <a:t>Where?</a:t>
            </a:r>
          </a:p>
          <a:p>
            <a:pPr marL="863600" lvl="1" indent="-431800">
              <a:lnSpc>
                <a:spcPts val="5600"/>
              </a:lnSpc>
              <a:buFont typeface="Arial"/>
              <a:buChar char="•"/>
            </a:pPr>
            <a:r>
              <a:rPr lang="en-US" sz="4000" spc="400">
                <a:solidFill>
                  <a:srgbClr val="FFFFFF"/>
                </a:solidFill>
                <a:latin typeface="Aileron Heavy Bold"/>
              </a:rPr>
              <a:t>When?</a:t>
            </a:r>
          </a:p>
          <a:p>
            <a:pPr marL="863600" lvl="1" indent="-431800">
              <a:lnSpc>
                <a:spcPts val="5600"/>
              </a:lnSpc>
              <a:buFont typeface="Arial"/>
              <a:buChar char="•"/>
            </a:pPr>
            <a:r>
              <a:rPr lang="en-US" sz="4000" spc="400">
                <a:solidFill>
                  <a:srgbClr val="FFFFFF"/>
                </a:solidFill>
                <a:latin typeface="Aileron Heavy Bold"/>
              </a:rPr>
              <a:t>How?</a:t>
            </a:r>
          </a:p>
          <a:p>
            <a:pPr marL="863600" lvl="1" indent="-431800">
              <a:lnSpc>
                <a:spcPts val="5600"/>
              </a:lnSpc>
              <a:buFont typeface="Arial"/>
              <a:buChar char="•"/>
            </a:pPr>
            <a:r>
              <a:rPr lang="en-US" sz="4000" spc="400">
                <a:solidFill>
                  <a:srgbClr val="FFFFFF"/>
                </a:solidFill>
                <a:latin typeface="Aileron Heavy Bold"/>
              </a:rPr>
              <a:t>Why?</a:t>
            </a:r>
          </a:p>
        </p:txBody>
      </p:sp>
      <p:sp>
        <p:nvSpPr>
          <p:cNvPr id="4" name="TextBox 4"/>
          <p:cNvSpPr txBox="1"/>
          <p:nvPr/>
        </p:nvSpPr>
        <p:spPr>
          <a:xfrm>
            <a:off x="729147" y="990600"/>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Your final report describing </a:t>
            </a:r>
            <a:r>
              <a:rPr lang="en-US" sz="3600" spc="288">
                <a:solidFill>
                  <a:srgbClr val="FFFFFF"/>
                </a:solidFill>
                <a:latin typeface="Aileron Regular Bold"/>
              </a:rPr>
              <a:t>Stonehenge</a:t>
            </a:r>
            <a:r>
              <a:rPr lang="en-US" sz="3600" spc="288">
                <a:solidFill>
                  <a:srgbClr val="FFFFFF"/>
                </a:solidFill>
                <a:latin typeface="Aileron Regular"/>
              </a:rPr>
              <a:t> should have 6 sections which correspond to these 6 types of questions:</a:t>
            </a:r>
          </a:p>
        </p:txBody>
      </p:sp>
      <p:pic>
        <p:nvPicPr>
          <p:cNvPr id="5" name="Picture 5"/>
          <p:cNvPicPr>
            <a:picLocks noChangeAspect="1"/>
          </p:cNvPicPr>
          <p:nvPr/>
        </p:nvPicPr>
        <p:blipFill>
          <a:blip r:embed="rId2"/>
          <a:srcRect l="23767" r="23767"/>
          <a:stretch>
            <a:fillRect/>
          </a:stretch>
        </p:blipFill>
        <p:spPr>
          <a:xfrm>
            <a:off x="10202525" y="0"/>
            <a:ext cx="8085475" cy="10287000"/>
          </a:xfrm>
          <a:prstGeom prst="rect">
            <a:avLst/>
          </a:prstGeom>
        </p:spPr>
      </p:pic>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ASSIGNMENT</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36141" r="10706"/>
          <a:stretch>
            <a:fillRect/>
          </a:stretch>
        </p:blipFill>
        <p:spPr>
          <a:xfrm>
            <a:off x="0" y="1905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280" r="280"/>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Include relevant photos and/or interpretive artistic renderings.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Regular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 physical environment and natural resources shape cultural practices?</a:t>
            </a:r>
          </a:p>
        </p:txBody>
      </p:sp>
      <p:pic>
        <p:nvPicPr>
          <p:cNvPr id="8" name="Picture 8"/>
          <p:cNvPicPr>
            <a:picLocks noChangeAspect="1"/>
          </p:cNvPicPr>
          <p:nvPr/>
        </p:nvPicPr>
        <p:blipFill>
          <a:blip r:embed="rId2"/>
          <a:srcRect l="7986" r="35520"/>
          <a:stretch>
            <a:fillRect/>
          </a:stretch>
        </p:blipFill>
        <p:spPr>
          <a:xfrm>
            <a:off x="10202525" y="0"/>
            <a:ext cx="8085475" cy="10287000"/>
          </a:xfrm>
          <a:prstGeom prst="rect">
            <a:avLst/>
          </a:prstGeom>
        </p:spPr>
      </p:pic>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3</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8648" r="8648"/>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the relative time period, what preceded it, and what followed it. What does this represent in terms of cultural evolution and progress?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Regular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How did they construct buildings and make artifacts (lithics, pottery, etc.)?</a:t>
            </a:r>
          </a:p>
        </p:txBody>
      </p:sp>
      <p:pic>
        <p:nvPicPr>
          <p:cNvPr id="8" name="Picture 8"/>
          <p:cNvPicPr>
            <a:picLocks noChangeAspect="1"/>
          </p:cNvPicPr>
          <p:nvPr/>
        </p:nvPicPr>
        <p:blipFill>
          <a:blip r:embed="rId2"/>
          <a:srcRect l="26206" r="14843"/>
          <a:stretch>
            <a:fillRect/>
          </a:stretch>
        </p:blipFill>
        <p:spPr>
          <a:xfrm>
            <a:off x="10202525" y="9525"/>
            <a:ext cx="8085475" cy="10287000"/>
          </a:xfrm>
          <a:prstGeom prst="rect">
            <a:avLst/>
          </a:prstGeom>
        </p:spPr>
      </p:pic>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5</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b="8163"/>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620127"/>
            <a:ext cx="12118707" cy="3046747"/>
          </a:xfrm>
          <a:prstGeom prst="rect">
            <a:avLst/>
          </a:prstGeom>
          <a:solidFill>
            <a:srgbClr val="00356B"/>
          </a:solidFill>
        </p:spPr>
      </p:sp>
      <p:sp>
        <p:nvSpPr>
          <p:cNvPr id="3" name="TextBox 3"/>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Regular Bold"/>
              </a:rPr>
              <a:t>STONEHENGE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pic>
        <p:nvPicPr>
          <p:cNvPr id="3" name="Picture 3"/>
          <p:cNvPicPr>
            <a:picLocks noChangeAspect="1"/>
          </p:cNvPicPr>
          <p:nvPr/>
        </p:nvPicPr>
        <p:blipFill>
          <a:blip r:embed="rId2"/>
          <a:srcRect l="47584"/>
          <a:stretch>
            <a:fillRect/>
          </a:stretch>
        </p:blipFill>
        <p:spPr>
          <a:xfrm>
            <a:off x="0" y="0"/>
            <a:ext cx="8085475" cy="10287000"/>
          </a:xfrm>
          <a:prstGeom prst="rect">
            <a:avLst/>
          </a:prstGeom>
        </p:spPr>
      </p:pic>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Bold"/>
                </a:rPr>
                <a:t>QUESTION 6</a:t>
              </a:r>
            </a:p>
          </p:txBody>
        </p:sp>
      </p:grpSp>
      <p:sp>
        <p:nvSpPr>
          <p:cNvPr id="7" name="TextBox 7"/>
          <p:cNvSpPr txBox="1"/>
          <p:nvPr/>
        </p:nvSpPr>
        <p:spPr>
          <a:xfrm>
            <a:off x="8517890" y="2695713"/>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is this archaeological site considered a “great discovery”?</a:t>
            </a:r>
          </a:p>
        </p:txBody>
      </p:sp>
      <p:sp>
        <p:nvSpPr>
          <p:cNvPr id="8" name="TextBox 8"/>
          <p:cNvSpPr txBox="1"/>
          <p:nvPr/>
        </p:nvSpPr>
        <p:spPr>
          <a:xfrm>
            <a:off x="8916363" y="98107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Regular Bold"/>
              </a:rPr>
              <a:t>Why?</a:t>
            </a:r>
          </a:p>
        </p:txBody>
      </p:sp>
      <p:sp>
        <p:nvSpPr>
          <p:cNvPr id="9" name="TextBox 9"/>
          <p:cNvSpPr txBox="1"/>
          <p:nvPr/>
        </p:nvSpPr>
        <p:spPr>
          <a:xfrm>
            <a:off x="8517890" y="4806281"/>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Describe how this site is important in terms of its place in human history.</a:t>
            </a:r>
          </a:p>
        </p:txBody>
      </p:sp>
      <p:sp>
        <p:nvSpPr>
          <p:cNvPr id="10" name="TextBox 10"/>
          <p:cNvSpPr txBox="1"/>
          <p:nvPr/>
        </p:nvSpPr>
        <p:spPr>
          <a:xfrm>
            <a:off x="8578840" y="7090204"/>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Regular"/>
              </a:rPr>
              <a:t>Why should this great discovery be preserved and who should be responsible for preservation?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References</a:t>
            </a:r>
          </a:p>
        </p:txBody>
      </p:sp>
      <p:sp>
        <p:nvSpPr>
          <p:cNvPr id="4" name="TextBox 4"/>
          <p:cNvSpPr txBox="1"/>
          <p:nvPr/>
        </p:nvSpPr>
        <p:spPr>
          <a:xfrm>
            <a:off x="4133762" y="2654266"/>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Harding, A. F., and J. M. (John M.) Coles. 1979. “Central Europe.” </a:t>
            </a:r>
          </a:p>
          <a:p>
            <a:pPr>
              <a:lnSpc>
                <a:spcPts val="3919"/>
              </a:lnSpc>
            </a:pPr>
            <a:r>
              <a:rPr lang="en-US" sz="2800">
                <a:solidFill>
                  <a:srgbClr val="FFFFFF"/>
                </a:solidFill>
                <a:latin typeface="Aileron Regular"/>
              </a:rPr>
              <a:t>In The Bronze Age in Europe: An Introduction to the</a:t>
            </a:r>
          </a:p>
          <a:p>
            <a:pPr>
              <a:lnSpc>
                <a:spcPts val="3919"/>
              </a:lnSpc>
            </a:pPr>
            <a:r>
              <a:rPr lang="en-US" sz="2800">
                <a:solidFill>
                  <a:srgbClr val="FFFFFF"/>
                </a:solidFill>
                <a:latin typeface="Aileron Regular"/>
              </a:rPr>
              <a:t>Prehistory of Europe, C. 2000-700 BC, 335–85. London: Methuen. </a:t>
            </a:r>
          </a:p>
          <a:p>
            <a:pPr>
              <a:lnSpc>
                <a:spcPts val="3919"/>
              </a:lnSpc>
            </a:pPr>
            <a:r>
              <a:rPr lang="en-US" sz="2800">
                <a:solidFill>
                  <a:srgbClr val="FFFFFF"/>
                </a:solidFill>
                <a:latin typeface="Aileron Regular"/>
              </a:rPr>
              <a:t>https://ehrafarchaeology.yale.edu/document?id=e065-004</a:t>
            </a:r>
          </a:p>
        </p:txBody>
      </p:sp>
      <p:sp>
        <p:nvSpPr>
          <p:cNvPr id="5" name="TextBox 5"/>
          <p:cNvSpPr txBox="1"/>
          <p:nvPr/>
        </p:nvSpPr>
        <p:spPr>
          <a:xfrm>
            <a:off x="4113476" y="568486"/>
            <a:ext cx="13145824"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Regular"/>
              </a:rPr>
              <a:t>Aveni, Anthony F. 1990. “An Assessme</a:t>
            </a:r>
            <a:r>
              <a:rPr lang="en-US" sz="2799" spc="27">
                <a:solidFill>
                  <a:srgbClr val="FFFFFF"/>
                </a:solidFill>
                <a:latin typeface="Aileron Regular"/>
              </a:rPr>
              <a:t>nt of Previous Studies of the Nazca Glyphs.” In The Lines of Nazca, v. 183:1–40. Philadelphia: American Philosophical Society. https://ehrafarchaeology.yale.edu/document?id=se51-007..</a:t>
            </a:r>
          </a:p>
        </p:txBody>
      </p:sp>
      <p:sp>
        <p:nvSpPr>
          <p:cNvPr id="6" name="TextBox 6"/>
          <p:cNvSpPr txBox="1"/>
          <p:nvPr/>
        </p:nvSpPr>
        <p:spPr>
          <a:xfrm>
            <a:off x="4154048" y="5382610"/>
            <a:ext cx="13105252" cy="19672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Harrison, Richard J. (Richard John). 1980. “The Beaker Folk: Copper Age Archaeology in Western Europe.” In Ancient Peoples and Places, vol. 97:176. London: Thames and Hudson. https://ehrafarchaeology.yale.edu/document?id=e050-008.</a:t>
            </a:r>
          </a:p>
        </p:txBody>
      </p:sp>
      <p:sp>
        <p:nvSpPr>
          <p:cNvPr id="7" name="TextBox 7"/>
          <p:cNvSpPr txBox="1"/>
          <p:nvPr/>
        </p:nvSpPr>
        <p:spPr>
          <a:xfrm>
            <a:off x="4154048" y="8090980"/>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Ruggles, C. L. N. (Clive L. N.). 1990. “A Statistical Examination of the Radial Line Azimuths at Nazca.” In The Lines of Nazca, v. 183:245–69. Philadelphia: American Philosophical Society. https://ehrafarchaeology.yale.edu/document?id=se51-011.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13476" y="2097873"/>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A group of Druids summoning their spirit animal at Stonehenge in Wiltshire, England, sandyraidy, CC BY-SA 2.0, via Wikimedia Commons:</a:t>
            </a:r>
          </a:p>
          <a:p>
            <a:pPr>
              <a:lnSpc>
                <a:spcPts val="3919"/>
              </a:lnSpc>
            </a:pPr>
            <a:r>
              <a:rPr lang="en-US" sz="2800">
                <a:solidFill>
                  <a:srgbClr val="FFFFFF"/>
                </a:solidFill>
                <a:latin typeface="Aileron Regular"/>
              </a:rPr>
              <a:t>https://commons.wikimedia.org/wiki/File:Druids_celebrating_at_Stonehenge.jpg</a:t>
            </a:r>
          </a:p>
        </p:txBody>
      </p:sp>
      <p:sp>
        <p:nvSpPr>
          <p:cNvPr id="5" name="TextBox 5"/>
          <p:cNvSpPr txBox="1"/>
          <p:nvPr/>
        </p:nvSpPr>
        <p:spPr>
          <a:xfrm>
            <a:off x="4113476" y="5487586"/>
            <a:ext cx="13105252" cy="18218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Stonehenge - Wiltonia sive Comitatus Wiltoniensis; Anglice Wilshire (Atlas van Loon), Public Domain via Wikimedia Commons: https://en.wikipedia.org/</a:t>
            </a:r>
          </a:p>
          <a:p>
            <a:pPr>
              <a:lnSpc>
                <a:spcPts val="3640"/>
              </a:lnSpc>
            </a:pPr>
            <a:r>
              <a:rPr lang="en-US" sz="2800" spc="28">
                <a:solidFill>
                  <a:srgbClr val="FFFFFF"/>
                </a:solidFill>
                <a:latin typeface="Aileron Regular"/>
              </a:rPr>
              <a:t>wiki/File:Stonehenge_Wiltonia_sive_Comitatus_Wiltoniensis;_Anglice_Wilshire_(Atlas_van_Loon).jpg</a:t>
            </a:r>
          </a:p>
        </p:txBody>
      </p:sp>
      <p:sp>
        <p:nvSpPr>
          <p:cNvPr id="6" name="TextBox 6"/>
          <p:cNvSpPr txBox="1"/>
          <p:nvPr/>
        </p:nvSpPr>
        <p:spPr>
          <a:xfrm>
            <a:off x="4113476" y="3846387"/>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Stonehenge, a neolithic stone monument, garethwiscombe,</a:t>
            </a:r>
          </a:p>
          <a:p>
            <a:pPr>
              <a:lnSpc>
                <a:spcPts val="3639"/>
              </a:lnSpc>
            </a:pPr>
            <a:r>
              <a:rPr lang="en-US" sz="2800" spc="28">
                <a:solidFill>
                  <a:srgbClr val="FFFFFF"/>
                </a:solidFill>
                <a:latin typeface="Aileron Regular"/>
              </a:rPr>
              <a:t>CC BY 2.0, </a:t>
            </a:r>
            <a:r>
              <a:rPr lang="en-US" sz="2799" spc="27">
                <a:solidFill>
                  <a:srgbClr val="FFFFFF"/>
                </a:solidFill>
                <a:latin typeface="Aileron Regular"/>
              </a:rPr>
              <a:t>v</a:t>
            </a:r>
            <a:r>
              <a:rPr lang="en-US" sz="2800" spc="28">
                <a:solidFill>
                  <a:srgbClr val="FFFFFF"/>
                </a:solidFill>
                <a:latin typeface="Aileron Regular"/>
              </a:rPr>
              <a:t>ia Wikimedia:</a:t>
            </a:r>
          </a:p>
          <a:p>
            <a:pPr>
              <a:lnSpc>
                <a:spcPts val="3640"/>
              </a:lnSpc>
            </a:pPr>
            <a:r>
              <a:rPr lang="en-US" sz="2800" spc="28">
                <a:solidFill>
                  <a:srgbClr val="FFFFFF"/>
                </a:solidFill>
                <a:latin typeface="Aileron Regular"/>
              </a:rPr>
              <a:t>https://commons.wikimedia.org/wiki/File:Stonehenge2007_07_30.jpg</a:t>
            </a:r>
          </a:p>
        </p:txBody>
      </p:sp>
      <p:sp>
        <p:nvSpPr>
          <p:cNvPr id="7" name="TextBox 7"/>
          <p:cNvSpPr txBox="1"/>
          <p:nvPr/>
        </p:nvSpPr>
        <p:spPr>
          <a:xfrm>
            <a:off x="4113476" y="485248"/>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One of the central triliths at</a:t>
            </a:r>
            <a:r>
              <a:rPr lang="en-US" sz="2799" spc="27">
                <a:solidFill>
                  <a:srgbClr val="FFFFFF"/>
                </a:solidFill>
                <a:latin typeface="Aileron Regular"/>
              </a:rPr>
              <a:t> Stonehenge, floodlit in blue against the night sky, Photograph © Andrew Dunn, 21 June 2005:</a:t>
            </a:r>
          </a:p>
          <a:p>
            <a:pPr>
              <a:lnSpc>
                <a:spcPts val="3640"/>
              </a:lnSpc>
            </a:pPr>
            <a:r>
              <a:rPr lang="en-US" sz="2799" spc="27">
                <a:solidFill>
                  <a:srgbClr val="FFFFFF"/>
                </a:solidFill>
                <a:latin typeface="Aileron Regular"/>
              </a:rPr>
              <a:t>https://commons.wikimedia.org/wiki/File:Stonehenge_Floodlit_trilith.jpg</a:t>
            </a:r>
          </a:p>
        </p:txBody>
      </p:sp>
      <p:sp>
        <p:nvSpPr>
          <p:cNvPr id="8" name="TextBox 8"/>
          <p:cNvSpPr txBox="1"/>
          <p:nvPr/>
        </p:nvSpPr>
        <p:spPr>
          <a:xfrm>
            <a:off x="4113476" y="7585986"/>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Regular"/>
              </a:rPr>
              <a:t>Stonehenge84, Salix alba, CC BY-SA 3.0, via Wikimedia Commons:</a:t>
            </a:r>
          </a:p>
          <a:p>
            <a:pPr>
              <a:lnSpc>
                <a:spcPts val="3639"/>
              </a:lnSpc>
            </a:pPr>
            <a:r>
              <a:rPr lang="en-US" sz="2799" spc="27">
                <a:solidFill>
                  <a:srgbClr val="FFFFFF"/>
                </a:solidFill>
                <a:latin typeface="Aileron Regular"/>
              </a:rPr>
              <a:t>https://commons.wikimedia.org/wiki/File:Stonehenge84.jpg</a:t>
            </a:r>
          </a:p>
        </p:txBody>
      </p:sp>
      <p:sp>
        <p:nvSpPr>
          <p:cNvPr id="9" name="TextBox 9"/>
          <p:cNvSpPr txBox="1"/>
          <p:nvPr/>
        </p:nvSpPr>
        <p:spPr>
          <a:xfrm>
            <a:off x="4113476" y="8741410"/>
            <a:ext cx="13105252" cy="976630"/>
          </a:xfrm>
          <a:prstGeom prst="rect">
            <a:avLst/>
          </a:prstGeom>
        </p:spPr>
        <p:txBody>
          <a:bodyPr lIns="0" tIns="0" rIns="0" bIns="0" rtlCol="0" anchor="t">
            <a:spAutoFit/>
          </a:bodyPr>
          <a:lstStyle/>
          <a:p>
            <a:pPr>
              <a:lnSpc>
                <a:spcPts val="3919"/>
              </a:lnSpc>
            </a:pPr>
            <a:r>
              <a:rPr lang="en-US" sz="2800">
                <a:solidFill>
                  <a:srgbClr val="FFFFFF"/>
                </a:solidFill>
                <a:latin typeface="Aileron Regular"/>
              </a:rPr>
              <a:t>Stonehenge, Lucas de Heere, Public domain, via Wikimedia Commons:</a:t>
            </a:r>
          </a:p>
          <a:p>
            <a:pPr>
              <a:lnSpc>
                <a:spcPts val="3919"/>
              </a:lnSpc>
            </a:pPr>
            <a:r>
              <a:rPr lang="en-US" sz="2800">
                <a:solidFill>
                  <a:srgbClr val="FFFFFF"/>
                </a:solidFill>
                <a:latin typeface="Aileron Regular"/>
              </a:rPr>
              <a:t>https://commons.wikimedia.org/wiki/File:Stonehenge_Lucas_de_Heere.jpg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Bold"/>
              </a:rPr>
              <a:t>Image Credits</a:t>
            </a:r>
          </a:p>
        </p:txBody>
      </p:sp>
      <p:sp>
        <p:nvSpPr>
          <p:cNvPr id="4" name="TextBox 4"/>
          <p:cNvSpPr txBox="1"/>
          <p:nvPr/>
        </p:nvSpPr>
        <p:spPr>
          <a:xfrm>
            <a:off x="4113476" y="3170737"/>
            <a:ext cx="13105252" cy="13646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Druids celebrating at Stonehenge, sandyraidy, CC BY-SA 2.0, via Wikimedia Commons: https://commons.wikimedia.org/wiki/ File:</a:t>
            </a:r>
          </a:p>
          <a:p>
            <a:pPr>
              <a:lnSpc>
                <a:spcPts val="3639"/>
              </a:lnSpc>
            </a:pPr>
            <a:r>
              <a:rPr lang="en-US" sz="2800" spc="28">
                <a:solidFill>
                  <a:srgbClr val="FFFFFF"/>
                </a:solidFill>
                <a:latin typeface="Aileron Regular"/>
              </a:rPr>
              <a:t>Druids_celebrating_at_Stonehenge_(0).png</a:t>
            </a:r>
          </a:p>
        </p:txBody>
      </p:sp>
      <p:sp>
        <p:nvSpPr>
          <p:cNvPr id="5" name="TextBox 5"/>
          <p:cNvSpPr txBox="1"/>
          <p:nvPr/>
        </p:nvSpPr>
        <p:spPr>
          <a:xfrm>
            <a:off x="4113476" y="751525"/>
            <a:ext cx="13105252" cy="1821815"/>
          </a:xfrm>
          <a:prstGeom prst="rect">
            <a:avLst/>
          </a:prstGeom>
        </p:spPr>
        <p:txBody>
          <a:bodyPr lIns="0" tIns="0" rIns="0" bIns="0" rtlCol="0" anchor="t">
            <a:spAutoFit/>
          </a:bodyPr>
          <a:lstStyle/>
          <a:p>
            <a:pPr>
              <a:lnSpc>
                <a:spcPts val="3639"/>
              </a:lnSpc>
            </a:pPr>
            <a:r>
              <a:rPr lang="en-US" sz="2800" spc="28">
                <a:solidFill>
                  <a:srgbClr val="FFFFFF"/>
                </a:solidFill>
                <a:latin typeface="Aileron Regular"/>
              </a:rPr>
              <a:t>Illuminated manuscript, the construction of Stonehenge by a giant with the assistance of Merlin, the oldest known illustration of Stonehenge, British Library, Public domain, </a:t>
            </a:r>
            <a:r>
              <a:rPr lang="en-US" sz="2799" spc="27">
                <a:solidFill>
                  <a:srgbClr val="FFFFFF"/>
                </a:solidFill>
                <a:latin typeface="Aileron Regular"/>
              </a:rPr>
              <a:t>v</a:t>
            </a:r>
            <a:r>
              <a:rPr lang="en-US" sz="2800" spc="28">
                <a:solidFill>
                  <a:srgbClr val="FFFFFF"/>
                </a:solidFill>
                <a:latin typeface="Aileron Regular"/>
              </a:rPr>
              <a:t>ia Wikimedia Commons: https://commons.wikimedia.org/wiki/</a:t>
            </a:r>
          </a:p>
          <a:p>
            <a:pPr>
              <a:lnSpc>
                <a:spcPts val="3639"/>
              </a:lnSpc>
            </a:pPr>
            <a:r>
              <a:rPr lang="en-US" sz="2800" spc="28">
                <a:solidFill>
                  <a:srgbClr val="FFFFFF"/>
                </a:solidFill>
                <a:latin typeface="Aileron Regular"/>
              </a:rPr>
              <a:t>File:BLEgerton3028Fol30rStonehengeCropped.jpg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4000"/>
          </a:blip>
          <a:srcRect/>
          <a:stretch>
            <a:fillRect/>
          </a:stretch>
        </p:blipFill>
        <p:spPr>
          <a:xfrm>
            <a:off x="5535090" y="504914"/>
            <a:ext cx="7217821" cy="7508786"/>
          </a:xfrm>
          <a:prstGeom prst="rect">
            <a:avLst/>
          </a:prstGeom>
        </p:spPr>
      </p:pic>
      <p:sp>
        <p:nvSpPr>
          <p:cNvPr id="3" name="TextBox 3"/>
          <p:cNvSpPr txBox="1"/>
          <p:nvPr/>
        </p:nvSpPr>
        <p:spPr>
          <a:xfrm>
            <a:off x="4511199" y="2073319"/>
            <a:ext cx="9265601" cy="4371975"/>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Bold"/>
              </a:rPr>
              <a:t>Great Discoveries: Stonehenge</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Regular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Bold"/>
              </a:rPr>
              <a:t>Human Relations Area Files</a:t>
            </a:r>
          </a:p>
          <a:p>
            <a:pPr algn="r">
              <a:lnSpc>
                <a:spcPts val="3080"/>
              </a:lnSpc>
            </a:pPr>
            <a:r>
              <a:rPr lang="en-US" sz="2800" spc="196">
                <a:solidFill>
                  <a:srgbClr val="00356B"/>
                </a:solidFill>
                <a:latin typeface="Aileron Regular"/>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Regular"/>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Regular"/>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942975"/>
            <a:ext cx="10666228" cy="7990205"/>
          </a:xfrm>
          <a:prstGeom prst="rect">
            <a:avLst/>
          </a:prstGeom>
        </p:spPr>
        <p:txBody>
          <a:bodyPr lIns="0" tIns="0" rIns="0" bIns="0" rtlCol="0" anchor="t">
            <a:spAutoFit/>
          </a:bodyPr>
          <a:lstStyle/>
          <a:p>
            <a:pPr>
              <a:lnSpc>
                <a:spcPts val="5320"/>
              </a:lnSpc>
            </a:pPr>
            <a:r>
              <a:rPr lang="en-US" sz="3800" spc="342">
                <a:solidFill>
                  <a:srgbClr val="00356B"/>
                </a:solidFill>
                <a:latin typeface="Aileron Regular Bold"/>
              </a:rPr>
              <a:t>Stonehenge </a:t>
            </a:r>
            <a:r>
              <a:rPr lang="en-US" sz="3800" spc="342">
                <a:solidFill>
                  <a:srgbClr val="00356B"/>
                </a:solidFill>
                <a:latin typeface="Aileron Regular"/>
              </a:rPr>
              <a:t>is an archaeological site on Salisbury Plain in Wiltshire, England. It is a prehistoric monument consisting of an outer ring of vertical standing stones, topped by connecting horizontal stones. A ring of smaller bluestones can be found inside. The monument is oriented towards the sunrise on the summer solstice. It took hundreds of years to build Stonehenge. Work began in the late Neolithic Age and major changes were made in the early Bronze Age. </a:t>
            </a:r>
          </a:p>
        </p:txBody>
      </p:sp>
      <p:pic>
        <p:nvPicPr>
          <p:cNvPr id="3" name="Picture 3"/>
          <p:cNvPicPr>
            <a:picLocks noChangeAspect="1"/>
          </p:cNvPicPr>
          <p:nvPr/>
        </p:nvPicPr>
        <p:blipFill>
          <a:blip r:embed="rId2"/>
          <a:srcRect r="56876"/>
          <a:stretch>
            <a:fillRect/>
          </a:stretch>
        </p:blipFill>
        <p:spPr>
          <a:xfrm>
            <a:off x="12373188" y="0"/>
            <a:ext cx="5914812" cy="10287000"/>
          </a:xfrm>
          <a:prstGeom prst="rect">
            <a:avLst/>
          </a:prstGeom>
        </p:spPr>
      </p:pic>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Regular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1463772"/>
            <a:ext cx="9854906" cy="8260080"/>
          </a:xfrm>
          <a:prstGeom prst="rect">
            <a:avLst/>
          </a:prstGeom>
        </p:spPr>
        <p:txBody>
          <a:bodyPr lIns="0" tIns="0" rIns="0" bIns="0" rtlCol="0" anchor="t">
            <a:spAutoFit/>
          </a:bodyPr>
          <a:lstStyle/>
          <a:p>
            <a:pPr>
              <a:lnSpc>
                <a:spcPts val="4680"/>
              </a:lnSpc>
            </a:pPr>
            <a:r>
              <a:rPr lang="en-US" sz="3600" spc="215">
                <a:solidFill>
                  <a:srgbClr val="FFFFFF"/>
                </a:solidFill>
                <a:latin typeface="Aileron Regular"/>
              </a:rPr>
              <a:t>Stonehenge is one of the most famous landmarks in Great Britain. In 1882, the site became protected as a Scheduled Ancient Monument. In 1986, it became a UNESCO World Heritage Site. Stonehenge is owned by the British Crown and managed by English Heritage, a charity that manages over 400 historic monuments, buildings, and places. Modern-day Pagan and Druid groups believe that it is their temple and that they have the right to worship there. For them, Stonehenge is the equivalent of a church or a cathedral.</a:t>
            </a:r>
          </a:p>
        </p:txBody>
      </p:sp>
      <p:sp>
        <p:nvSpPr>
          <p:cNvPr id="4" name="TextBox 4"/>
          <p:cNvSpPr txBox="1"/>
          <p:nvPr/>
        </p:nvSpPr>
        <p:spPr>
          <a:xfrm>
            <a:off x="8374153" y="371475"/>
            <a:ext cx="9405667" cy="923925"/>
          </a:xfrm>
          <a:prstGeom prst="rect">
            <a:avLst/>
          </a:prstGeom>
        </p:spPr>
        <p:txBody>
          <a:bodyPr lIns="0" tIns="0" rIns="0" bIns="0" rtlCol="0" anchor="t">
            <a:spAutoFit/>
          </a:bodyPr>
          <a:lstStyle/>
          <a:p>
            <a:pPr algn="r">
              <a:lnSpc>
                <a:spcPts val="7200"/>
              </a:lnSpc>
            </a:pPr>
            <a:r>
              <a:rPr lang="en-US" sz="6000" spc="120">
                <a:solidFill>
                  <a:srgbClr val="FFFFFF"/>
                </a:solidFill>
                <a:latin typeface="Aileron Heavy Bold"/>
              </a:rPr>
              <a:t>Stonehenge</a:t>
            </a:r>
          </a:p>
        </p:txBody>
      </p:sp>
      <p:pic>
        <p:nvPicPr>
          <p:cNvPr id="5" name="Picture 5"/>
          <p:cNvPicPr>
            <a:picLocks noChangeAspect="1"/>
          </p:cNvPicPr>
          <p:nvPr/>
        </p:nvPicPr>
        <p:blipFill>
          <a:blip r:embed="rId2"/>
          <a:srcRect l="3855" r="45199"/>
          <a:stretch>
            <a:fillRect/>
          </a:stretch>
        </p:blipFill>
        <p:spPr>
          <a:xfrm>
            <a:off x="0" y="0"/>
            <a:ext cx="7865974" cy="102870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2175" r="20317"/>
          <a:stretch>
            <a:fillRect/>
          </a:stretch>
        </p:blipFill>
        <p:spPr>
          <a:xfrm>
            <a:off x="12373188" y="0"/>
            <a:ext cx="5914812" cy="10287000"/>
          </a:xfrm>
          <a:prstGeom prst="rect">
            <a:avLst/>
          </a:prstGeom>
        </p:spPr>
      </p:pic>
      <p:sp>
        <p:nvSpPr>
          <p:cNvPr id="3" name="TextBox 3"/>
          <p:cNvSpPr txBox="1"/>
          <p:nvPr/>
        </p:nvSpPr>
        <p:spPr>
          <a:xfrm>
            <a:off x="456110" y="855773"/>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Regular"/>
              </a:rPr>
              <a:t>To get started, review these videos about Stonehenge:</a:t>
            </a:r>
          </a:p>
        </p:txBody>
      </p:sp>
      <p:grpSp>
        <p:nvGrpSpPr>
          <p:cNvPr id="4" name="Group 4"/>
          <p:cNvGrpSpPr/>
          <p:nvPr/>
        </p:nvGrpSpPr>
        <p:grpSpPr>
          <a:xfrm>
            <a:off x="456110" y="2734580"/>
            <a:ext cx="11657405" cy="561023"/>
            <a:chOff x="0" y="0"/>
            <a:chExt cx="15543207" cy="748030"/>
          </a:xfrm>
        </p:grpSpPr>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6510"/>
              <a:ext cx="1132252" cy="731520"/>
            </a:xfrm>
            <a:prstGeom prst="rect">
              <a:avLst/>
            </a:prstGeom>
          </p:spPr>
        </p:pic>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Uncovering the secrets of Stonehenge</a:t>
              </a:r>
            </a:p>
          </p:txBody>
        </p:sp>
      </p:grpSp>
      <p:grpSp>
        <p:nvGrpSpPr>
          <p:cNvPr id="7" name="Group 7"/>
          <p:cNvGrpSpPr/>
          <p:nvPr/>
        </p:nvGrpSpPr>
        <p:grpSpPr>
          <a:xfrm>
            <a:off x="456110" y="4076836"/>
            <a:ext cx="11777254" cy="1085850"/>
            <a:chOff x="0" y="0"/>
            <a:chExt cx="15703006" cy="1447800"/>
          </a:xfrm>
        </p:grpSpPr>
        <p:sp>
          <p:nvSpPr>
            <p:cNvPr id="8" name="TextBox 8"/>
            <p:cNvSpPr txBox="1"/>
            <p:nvPr/>
          </p:nvSpPr>
          <p:spPr>
            <a:xfrm>
              <a:off x="1675143" y="-9525"/>
              <a:ext cx="1402786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Decoding the ancient astronomy of Stonehenge</a:t>
              </a:r>
            </a:p>
          </p:txBody>
        </p:sp>
        <p:pic>
          <p:nvPicPr>
            <p:cNvPr id="9"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58140"/>
              <a:ext cx="1132252" cy="731520"/>
            </a:xfrm>
            <a:prstGeom prst="rect">
              <a:avLst/>
            </a:prstGeom>
          </p:spPr>
        </p:pic>
      </p:grpSp>
      <p:grpSp>
        <p:nvGrpSpPr>
          <p:cNvPr id="10" name="Group 10"/>
          <p:cNvGrpSpPr/>
          <p:nvPr/>
        </p:nvGrpSpPr>
        <p:grpSpPr>
          <a:xfrm>
            <a:off x="456110" y="6233480"/>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Stonehenge: The Lost Circle Revealed</a:t>
              </a:r>
            </a:p>
          </p:txBody>
        </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132252" cy="731520"/>
            </a:xfrm>
            <a:prstGeom prst="rect">
              <a:avLst/>
            </a:prstGeom>
          </p:spPr>
        </p:pic>
      </p:grpSp>
      <p:grpSp>
        <p:nvGrpSpPr>
          <p:cNvPr id="13" name="Group 13"/>
          <p:cNvGrpSpPr/>
          <p:nvPr/>
        </p:nvGrpSpPr>
        <p:grpSpPr>
          <a:xfrm>
            <a:off x="456110" y="7852914"/>
            <a:ext cx="10958284" cy="1085850"/>
            <a:chOff x="0" y="0"/>
            <a:chExt cx="14611046" cy="1447800"/>
          </a:xfrm>
        </p:grpSpPr>
        <p:sp>
          <p:nvSpPr>
            <p:cNvPr id="14" name="TextBox 14"/>
            <p:cNvSpPr txBox="1"/>
            <p:nvPr/>
          </p:nvSpPr>
          <p:spPr>
            <a:xfrm>
              <a:off x="1675143" y="-9525"/>
              <a:ext cx="1293590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Massive Prehistoric Monument Found at Stonehenge</a:t>
              </a:r>
            </a:p>
          </p:txBody>
        </p:sp>
        <p:pic>
          <p:nvPicPr>
            <p:cNvPr id="15"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58140"/>
              <a:ext cx="1132252" cy="731520"/>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340" r="2315"/>
          <a:stretch>
            <a:fillRect/>
          </a:stretch>
        </p:blipFill>
        <p:spPr>
          <a:xfrm>
            <a:off x="0" y="0"/>
            <a:ext cx="5914812" cy="10287000"/>
          </a:xfrm>
          <a:prstGeom prst="rect">
            <a:avLst/>
          </a:prstGeom>
        </p:spPr>
      </p:pic>
      <p:sp>
        <p:nvSpPr>
          <p:cNvPr id="3" name="TextBox 3"/>
          <p:cNvSpPr txBox="1"/>
          <p:nvPr/>
        </p:nvSpPr>
        <p:spPr>
          <a:xfrm>
            <a:off x="9144000" y="473392"/>
            <a:ext cx="8479530"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Regular Bold"/>
              </a:rPr>
              <a:t>Articles About Stonehenge</a:t>
            </a:r>
          </a:p>
        </p:txBody>
      </p:sp>
      <p:sp>
        <p:nvSpPr>
          <p:cNvPr id="4" name="TextBox 4"/>
          <p:cNvSpPr txBox="1"/>
          <p:nvPr/>
        </p:nvSpPr>
        <p:spPr>
          <a:xfrm>
            <a:off x="6545397" y="1551470"/>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New Thoughts on the Origins of the Stonehenge</a:t>
            </a:r>
          </a:p>
        </p:txBody>
      </p:sp>
      <p:sp>
        <p:nvSpPr>
          <p:cNvPr id="5" name="TextBox 5"/>
          <p:cNvSpPr txBox="1"/>
          <p:nvPr/>
        </p:nvSpPr>
        <p:spPr>
          <a:xfrm>
            <a:off x="6545397" y="8020050"/>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Celebrating the Vernal Equinox</a:t>
            </a:r>
          </a:p>
        </p:txBody>
      </p:sp>
      <p:sp>
        <p:nvSpPr>
          <p:cNvPr id="6" name="TextBox 6"/>
          <p:cNvSpPr txBox="1"/>
          <p:nvPr/>
        </p:nvSpPr>
        <p:spPr>
          <a:xfrm>
            <a:off x="6545397" y="3888639"/>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Was Stonehenge a ‘Secondhand’ Monument?</a:t>
            </a:r>
          </a:p>
        </p:txBody>
      </p:sp>
      <p:sp>
        <p:nvSpPr>
          <p:cNvPr id="7" name="TextBox 7"/>
          <p:cNvSpPr txBox="1"/>
          <p:nvPr/>
        </p:nvSpPr>
        <p:spPr>
          <a:xfrm>
            <a:off x="6545397" y="6225807"/>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Regular Bold"/>
              </a:rPr>
              <a:t>Why Was Stonehenge Built?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3084647" y="3464922"/>
            <a:ext cx="12118707" cy="2738048"/>
          </a:xfrm>
          <a:prstGeom prst="rect">
            <a:avLst/>
          </a:prstGeom>
          <a:solidFill>
            <a:srgbClr val="00356B"/>
          </a:solidFill>
        </p:spPr>
      </p:sp>
      <p:sp>
        <p:nvSpPr>
          <p:cNvPr id="3" name="TextBox 3"/>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Regular Bold"/>
              </a:rPr>
              <a:t>eHRAF Workbook </a:t>
            </a:r>
          </a:p>
          <a:p>
            <a:pPr algn="ctr">
              <a:lnSpc>
                <a:spcPts val="6384"/>
              </a:lnSpc>
            </a:pPr>
            <a:r>
              <a:rPr lang="en-US" sz="5600" spc="100">
                <a:solidFill>
                  <a:srgbClr val="FFFFFF"/>
                </a:solidFill>
                <a:latin typeface="Aileron Regular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04" r="64295"/>
          <a:stretch>
            <a:fillRect/>
          </a:stretch>
        </p:blipFill>
        <p:spPr>
          <a:xfrm>
            <a:off x="0" y="0"/>
            <a:ext cx="4797344" cy="10287000"/>
          </a:xfrm>
          <a:prstGeom prst="rect">
            <a:avLst/>
          </a:prstGeom>
        </p:spPr>
      </p:pic>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Bold"/>
                </a:rPr>
                <a:t>eHRAF</a:t>
              </a:r>
            </a:p>
            <a:p>
              <a:pPr algn="ctr">
                <a:lnSpc>
                  <a:spcPts val="5039"/>
                </a:lnSpc>
              </a:pPr>
              <a:r>
                <a:rPr lang="en-US" sz="4199" spc="83">
                  <a:solidFill>
                    <a:srgbClr val="FFFFFF"/>
                  </a:solidFill>
                  <a:latin typeface="Aileron Heavy Bold"/>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Regular"/>
              </a:rPr>
              <a:t>A brief overview for traditions in eHRAF Archaeology is provided in the form of </a:t>
            </a:r>
            <a:r>
              <a:rPr lang="en-US" sz="3200" spc="320">
                <a:solidFill>
                  <a:srgbClr val="00356B"/>
                </a:solidFill>
                <a:latin typeface="Aileron Regular Bold"/>
              </a:rPr>
              <a:t>Tradition Summaries</a:t>
            </a:r>
            <a:r>
              <a:rPr lang="en-US" sz="3200" spc="320">
                <a:solidFill>
                  <a:srgbClr val="00356B"/>
                </a:solidFill>
                <a:latin typeface="Aileron Regular"/>
              </a:rPr>
              <a:t>. </a:t>
            </a:r>
          </a:p>
          <a:p>
            <a:pPr>
              <a:lnSpc>
                <a:spcPts val="4160"/>
              </a:lnSpc>
            </a:pPr>
            <a:endParaRPr lang="en-US" sz="3200" spc="320">
              <a:solidFill>
                <a:srgbClr val="00356B"/>
              </a:solidFill>
              <a:latin typeface="Aileron Regular"/>
            </a:endParaRPr>
          </a:p>
          <a:p>
            <a:pPr>
              <a:lnSpc>
                <a:spcPts val="4160"/>
              </a:lnSpc>
            </a:pPr>
            <a:r>
              <a:rPr lang="en-US" sz="3200" spc="320">
                <a:solidFill>
                  <a:srgbClr val="00356B"/>
                </a:solidFill>
                <a:latin typeface="Aileron Regular"/>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Bold"/>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Regular Bold"/>
              </a:rPr>
              <a:t>To find a tradition summary, go to the</a:t>
            </a:r>
            <a:r>
              <a:rPr lang="en-US" sz="3200" spc="320">
                <a:solidFill>
                  <a:srgbClr val="00356B"/>
                </a:solidFill>
                <a:latin typeface="Aileron Regular"/>
              </a:rPr>
              <a:t> Browse Traditions</a:t>
            </a:r>
            <a:r>
              <a:rPr lang="en-US" sz="3200" spc="320">
                <a:solidFill>
                  <a:srgbClr val="00356B"/>
                </a:solidFill>
                <a:latin typeface="Aileron Regular Bold"/>
              </a:rPr>
              <a:t> tab and enter the tradition name into the box, then click on </a:t>
            </a:r>
            <a:r>
              <a:rPr lang="en-US" sz="3200" spc="320">
                <a:solidFill>
                  <a:srgbClr val="00356B"/>
                </a:solidFill>
                <a:latin typeface="Aileron Regular"/>
              </a:rPr>
              <a:t>Tradition Summary </a:t>
            </a:r>
            <a:r>
              <a:rPr lang="en-US" sz="3200" spc="320">
                <a:solidFill>
                  <a:srgbClr val="00356B"/>
                </a:solidFill>
                <a:latin typeface="Aileron Regular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1942</Words>
  <Application>Microsoft Office PowerPoint</Application>
  <PresentationFormat>Custom</PresentationFormat>
  <Paragraphs>186</Paragraphs>
  <Slides>34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Aileron Regular Bold</vt:lpstr>
      <vt:lpstr>Aileron Heavy Bold</vt:lpstr>
      <vt:lpstr>Calibri</vt:lpstr>
      <vt:lpstr>Aileron Regular Bold Italics</vt:lpstr>
      <vt:lpstr>Aileron Heavy</vt:lpstr>
      <vt:lpstr>Arial</vt:lpstr>
      <vt:lpstr>Aileron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Discoveries: Stonehenge</dc:title>
  <dc:creator>Matthew Longcore</dc:creator>
  <cp:lastModifiedBy>Matthew Longcore</cp:lastModifiedBy>
  <cp:revision>1</cp:revision>
  <dcterms:created xsi:type="dcterms:W3CDTF">2006-08-16T00:00:00Z</dcterms:created>
  <dcterms:modified xsi:type="dcterms:W3CDTF">2021-03-15T03:01:37Z</dcterms:modified>
  <dc:identifier>DAEWKWxBnLY</dc:identifier>
</cp:coreProperties>
</file>