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ileron Heavy" panose="020B0604020202020204" charset="0"/>
      <p:regular r:id="rId38"/>
    </p:embeddedFont>
    <p:embeddedFont>
      <p:font typeface="Aileron Heavy Bold" panose="020B0604020202020204" charset="0"/>
      <p:regular r:id="rId39"/>
    </p:embeddedFont>
    <p:embeddedFont>
      <p:font typeface="Aileron Regular Bold Italics" panose="020B0604020202020204" charset="0"/>
      <p:regular r:id="rId40"/>
    </p:embeddedFont>
    <p:embeddedFont>
      <p:font typeface="Calibri" panose="020F0502020204030204" pitchFamily="34" charset="0"/>
      <p:regular r:id="rId41"/>
      <p:bold r:id="rId42"/>
      <p:italic r:id="rId43"/>
      <p:boldItalic r:id="rId44"/>
    </p:embeddedFont>
    <p:embeddedFont>
      <p:font typeface="Aileron Regular Bold" panose="020B0604020202020204" charset="0"/>
      <p:regular r:id="rId45"/>
    </p:embeddedFont>
    <p:embeddedFont>
      <p:font typeface="Aileron Regular"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AB8DB-28BA-4506-BBC7-F195A8407FE6}" type="datetimeFigureOut">
              <a:rPr lang="en-US" smtClean="0"/>
              <a:t>3/26/2021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05CAC-9712-4C2D-85B5-D7684601B6C6}" type="slidenum">
              <a:rPr lang="en-US" smtClean="0"/>
              <a:t>‹#›</a:t>
            </a:fld>
            <a:endParaRPr lang="en-US"/>
          </a:p>
        </p:txBody>
      </p:sp>
    </p:spTree>
    <p:extLst>
      <p:ext uri="{BB962C8B-B14F-4D97-AF65-F5344CB8AC3E}">
        <p14:creationId xmlns:p14="http://schemas.microsoft.com/office/powerpoint/2010/main" val="167915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E05CAC-9712-4C2D-85B5-D7684601B6C6}" type="slidenum">
              <a:rPr lang="en-US" smtClean="0"/>
              <a:t>6</a:t>
            </a:fld>
            <a:endParaRPr lang="en-US"/>
          </a:p>
        </p:txBody>
      </p:sp>
    </p:spTree>
    <p:extLst>
      <p:ext uri="{BB962C8B-B14F-4D97-AF65-F5344CB8AC3E}">
        <p14:creationId xmlns:p14="http://schemas.microsoft.com/office/powerpoint/2010/main" val="2620794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xIWxJc-4Hqs" TargetMode="External"/><Relationship Id="rId3" Type="http://schemas.openxmlformats.org/officeDocument/2006/relationships/image" Target="../media/image7.jpeg"/><Relationship Id="rId7" Type="http://schemas.openxmlformats.org/officeDocument/2006/relationships/hyperlink" Target="https://www.youtube.com/watch?v=Qrbsz-7gns8" TargetMode="External"/><Relationship Id="rId12" Type="http://schemas.openxmlformats.org/officeDocument/2006/relationships/hyperlink" Target="https://www.youtube.com/watch?v=YvLs3gDLCOI"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youtube.com/watch?v=Sq3SSWjCLQc" TargetMode="External"/><Relationship Id="rId11"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hyperlink" Target="https://www.youtube.com/watch?v=Tb00L_xLGII" TargetMode="External"/><Relationship Id="rId4" Type="http://schemas.openxmlformats.org/officeDocument/2006/relationships/image" Target="../media/image8.png"/><Relationship Id="rId9" Type="http://schemas.openxmlformats.org/officeDocument/2006/relationships/hyperlink" Target="https://www.youtube.com/watch?v=dqzScCfV274"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pbs.org/wgbh/nova/mayacode/" TargetMode="External"/><Relationship Id="rId3" Type="http://schemas.openxmlformats.org/officeDocument/2006/relationships/hyperlink" Target="https://www.thoughtco.com/maya-books-overview-2136169" TargetMode="External"/><Relationship Id="rId7" Type="http://schemas.openxmlformats.org/officeDocument/2006/relationships/hyperlink" Target="https://www.archaeology.org/issues/44-1211/features/maya-2012/305-groiler-dresden-codex" TargetMode="Externa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hyperlink" Target="https://news.yale.edu/2017/01/18/authenticating-oldest-book-americas" TargetMode="External"/><Relationship Id="rId5" Type="http://schemas.openxmlformats.org/officeDocument/2006/relationships/hyperlink" Target="https://nightfirefilms.org/breakingthemayacode/" TargetMode="External"/><Relationship Id="rId4" Type="http://schemas.openxmlformats.org/officeDocument/2006/relationships/hyperlink" Target="http://mayacodices.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37" b="18687"/>
          <a:stretch>
            <a:fillRect/>
          </a:stretch>
        </p:blipFill>
        <p:spPr>
          <a:xfrm>
            <a:off x="0" y="24130"/>
            <a:ext cx="8636070" cy="10287000"/>
          </a:xfrm>
          <a:prstGeom prst="rect">
            <a:avLst/>
          </a:prstGeom>
        </p:spPr>
      </p:pic>
      <p:pic>
        <p:nvPicPr>
          <p:cNvPr id="3" name="Picture 3"/>
          <p:cNvPicPr>
            <a:picLocks noChangeAspect="1"/>
          </p:cNvPicPr>
          <p:nvPr/>
        </p:nvPicPr>
        <p:blipFill>
          <a:blip r:embed="rId3">
            <a:alphaModFix amt="4000"/>
          </a:blip>
          <a:srcRect/>
          <a:stretch>
            <a:fillRect/>
          </a:stretch>
        </p:blipFill>
        <p:spPr>
          <a:xfrm>
            <a:off x="9815825" y="1389107"/>
            <a:ext cx="7217821" cy="7508786"/>
          </a:xfrm>
          <a:prstGeom prst="rect">
            <a:avLst/>
          </a:prstGeom>
        </p:spPr>
      </p:pic>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791935" y="3177540"/>
            <a:ext cx="9265601" cy="4027170"/>
          </a:xfrm>
          <a:prstGeom prst="rect">
            <a:avLst/>
          </a:prstGeom>
        </p:spPr>
        <p:txBody>
          <a:bodyPr lIns="0" tIns="0" rIns="0" bIns="0" rtlCol="0" anchor="t">
            <a:spAutoFit/>
          </a:bodyPr>
          <a:lstStyle/>
          <a:p>
            <a:pPr algn="ctr">
              <a:lnSpc>
                <a:spcPts val="10560"/>
              </a:lnSpc>
            </a:pPr>
            <a:r>
              <a:rPr lang="en-US" sz="9600">
                <a:solidFill>
                  <a:srgbClr val="00356B"/>
                </a:solidFill>
                <a:latin typeface="Aileron Heavy Bold"/>
              </a:rPr>
              <a:t>Great Discoveries:</a:t>
            </a:r>
          </a:p>
          <a:p>
            <a:pPr algn="ctr">
              <a:lnSpc>
                <a:spcPts val="10560"/>
              </a:lnSpc>
            </a:pPr>
            <a:r>
              <a:rPr lang="en-US" sz="9600">
                <a:solidFill>
                  <a:srgbClr val="00356B"/>
                </a:solidFill>
                <a:latin typeface="Aileron Heavy Bold"/>
              </a:rPr>
              <a:t>Maya Codices</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257" b="8257"/>
          <a:stretch>
            <a:fillRect/>
          </a:stretch>
        </p:blipFill>
        <p:spPr>
          <a:xfrm>
            <a:off x="10037382" y="9525"/>
            <a:ext cx="8250618" cy="10287000"/>
          </a:xfrm>
          <a:prstGeom prst="rect">
            <a:avLst/>
          </a:prstGeom>
        </p:spPr>
      </p:pic>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1</a:t>
              </a:r>
            </a:p>
          </p:txBody>
        </p:sp>
      </p:grpSp>
      <p:sp>
        <p:nvSpPr>
          <p:cNvPr id="6" name="TextBox 6"/>
          <p:cNvSpPr txBox="1"/>
          <p:nvPr/>
        </p:nvSpPr>
        <p:spPr>
          <a:xfrm>
            <a:off x="269278" y="1417561"/>
            <a:ext cx="9069214"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a:rPr>
              <a:t>First, read the following eHRAF Tradition Summaries. Then, write a brief description of the Maya.</a:t>
            </a:r>
          </a:p>
        </p:txBody>
      </p:sp>
      <p:sp>
        <p:nvSpPr>
          <p:cNvPr id="7" name="TextBox 7"/>
          <p:cNvSpPr txBox="1"/>
          <p:nvPr/>
        </p:nvSpPr>
        <p:spPr>
          <a:xfrm>
            <a:off x="269278" y="5718408"/>
            <a:ext cx="9413910" cy="58293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Bold"/>
              </a:rPr>
              <a:t>Classic Maya (NY53)</a:t>
            </a:r>
          </a:p>
        </p:txBody>
      </p:sp>
      <p:sp>
        <p:nvSpPr>
          <p:cNvPr id="8" name="TextBox 8"/>
          <p:cNvSpPr txBox="1"/>
          <p:nvPr/>
        </p:nvSpPr>
        <p:spPr>
          <a:xfrm>
            <a:off x="269278" y="305424"/>
            <a:ext cx="8874722" cy="826770"/>
          </a:xfrm>
          <a:prstGeom prst="rect">
            <a:avLst/>
          </a:prstGeom>
        </p:spPr>
        <p:txBody>
          <a:bodyPr lIns="0" tIns="0" rIns="0" bIns="0" rtlCol="0" anchor="t">
            <a:spAutoFit/>
          </a:bodyPr>
          <a:lstStyle/>
          <a:p>
            <a:pPr>
              <a:lnSpc>
                <a:spcPts val="6719"/>
              </a:lnSpc>
            </a:pPr>
            <a:r>
              <a:rPr lang="en-US" sz="4800" spc="192">
                <a:solidFill>
                  <a:srgbClr val="00356B"/>
                </a:solidFill>
                <a:latin typeface="Aileron Regular Bold"/>
              </a:rPr>
              <a:t>Maya</a:t>
            </a:r>
          </a:p>
        </p:txBody>
      </p:sp>
      <p:grpSp>
        <p:nvGrpSpPr>
          <p:cNvPr id="9" name="Group 9"/>
          <p:cNvGrpSpPr/>
          <p:nvPr/>
        </p:nvGrpSpPr>
        <p:grpSpPr>
          <a:xfrm>
            <a:off x="269278" y="4179570"/>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Regular"/>
                </a:rPr>
                <a:t>https://ehrafarchaeology.yale.edu/document?id=ny52-000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12" name="Group 12"/>
          <p:cNvGrpSpPr/>
          <p:nvPr/>
        </p:nvGrpSpPr>
        <p:grpSpPr>
          <a:xfrm>
            <a:off x="269278" y="6475571"/>
            <a:ext cx="8237853" cy="973455"/>
            <a:chOff x="0" y="0"/>
            <a:chExt cx="10983804" cy="1297940"/>
          </a:xfrm>
        </p:grpSpPr>
        <p:sp>
          <p:nvSpPr>
            <p:cNvPr id="13" name="TextBox 13"/>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Regular"/>
                </a:rPr>
                <a:t>https://ehrafarchaeology.yale.edu/document?id=ny53-000</a:t>
              </a:r>
            </a:p>
          </p:txBody>
        </p:sp>
        <p:sp>
          <p:nvSpPr>
            <p:cNvPr id="14" name="TextBox 14"/>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15" name="Group 15"/>
          <p:cNvGrpSpPr/>
          <p:nvPr/>
        </p:nvGrpSpPr>
        <p:grpSpPr>
          <a:xfrm>
            <a:off x="269278" y="8771573"/>
            <a:ext cx="8237853" cy="973455"/>
            <a:chOff x="0" y="0"/>
            <a:chExt cx="10983804" cy="1297940"/>
          </a:xfrm>
        </p:grpSpPr>
        <p:sp>
          <p:nvSpPr>
            <p:cNvPr id="16" name="TextBox 16"/>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Regular"/>
                </a:rPr>
                <a:t>https://ehrafarchaeology.yale.edu/document?id=ny54-000</a:t>
              </a:r>
            </a:p>
          </p:txBody>
        </p:sp>
        <p:sp>
          <p:nvSpPr>
            <p:cNvPr id="17" name="TextBox 17"/>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
        <p:nvSpPr>
          <p:cNvPr id="18" name="TextBox 18"/>
          <p:cNvSpPr txBox="1"/>
          <p:nvPr/>
        </p:nvSpPr>
        <p:spPr>
          <a:xfrm>
            <a:off x="269278" y="3467007"/>
            <a:ext cx="9413910" cy="58293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Bold"/>
              </a:rPr>
              <a:t>Preclassic Maya (NY52)</a:t>
            </a:r>
          </a:p>
        </p:txBody>
      </p:sp>
      <p:sp>
        <p:nvSpPr>
          <p:cNvPr id="19" name="TextBox 19"/>
          <p:cNvSpPr txBox="1"/>
          <p:nvPr/>
        </p:nvSpPr>
        <p:spPr>
          <a:xfrm>
            <a:off x="269278" y="7969810"/>
            <a:ext cx="9413910" cy="58293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Bold"/>
              </a:rPr>
              <a:t>Postclassic Maya (NY54)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706" b="77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196"/>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6923" b="22321"/>
          <a:stretch>
            <a:fillRect/>
          </a:stretch>
        </p:blipFill>
        <p:spPr>
          <a:xfrm>
            <a:off x="0" y="4887750"/>
            <a:ext cx="18288000" cy="6327951"/>
          </a:xfrm>
          <a:prstGeom prst="rect">
            <a:avLst/>
          </a:prstGeom>
        </p:spPr>
      </p:pic>
      <p:grpSp>
        <p:nvGrpSpPr>
          <p:cNvPr id="6" name="Group 6"/>
          <p:cNvGrpSpPr/>
          <p:nvPr/>
        </p:nvGrpSpPr>
        <p:grpSpPr>
          <a:xfrm rot="6593844">
            <a:off x="15983277" y="6637984"/>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Regular"/>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Heavy"/>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Heavy"/>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Heavy"/>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Heavy"/>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Heavy"/>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225" b="36456"/>
          <a:stretch>
            <a:fillRect/>
          </a:stretch>
        </p:blipFill>
        <p:spPr>
          <a:xfrm>
            <a:off x="0" y="6132799"/>
            <a:ext cx="18288000" cy="4154201"/>
          </a:xfrm>
          <a:prstGeom prst="rect">
            <a:avLst/>
          </a:prstGeom>
        </p:spPr>
      </p:pic>
      <p:grpSp>
        <p:nvGrpSpPr>
          <p:cNvPr id="6" name="Group 6"/>
          <p:cNvGrpSpPr/>
          <p:nvPr/>
        </p:nvGrpSpPr>
        <p:grpSpPr>
          <a:xfrm rot="-8681848">
            <a:off x="11508049" y="740103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Regular"/>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Heavy"/>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513"/>
          <a:stretch>
            <a:fillRect/>
          </a:stretch>
        </p:blipFill>
        <p:spPr>
          <a:xfrm>
            <a:off x="11648885" y="0"/>
            <a:ext cx="6639115" cy="10287000"/>
          </a:xfrm>
          <a:prstGeom prst="rect">
            <a:avLst/>
          </a:prstGeom>
        </p:spPr>
      </p:pic>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
        <p:nvSpPr>
          <p:cNvPr id="6" name="TextBox 6"/>
          <p:cNvSpPr txBox="1"/>
          <p:nvPr/>
        </p:nvSpPr>
        <p:spPr>
          <a:xfrm>
            <a:off x="509149" y="601969"/>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Olmec and Maya: A Study in Relationships </a:t>
            </a:r>
            <a:r>
              <a:rPr lang="en-US" sz="3400" spc="340">
                <a:solidFill>
                  <a:srgbClr val="00356B"/>
                </a:solidFill>
                <a:latin typeface="Aileron Regular Bold"/>
              </a:rPr>
              <a:t>(Coe 1977)</a:t>
            </a:r>
          </a:p>
        </p:txBody>
      </p:sp>
      <p:sp>
        <p:nvSpPr>
          <p:cNvPr id="7" name="TextBox 7"/>
          <p:cNvSpPr txBox="1"/>
          <p:nvPr/>
        </p:nvSpPr>
        <p:spPr>
          <a:xfrm>
            <a:off x="509149" y="3343547"/>
            <a:ext cx="11033041"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a:t>
            </a:r>
          </a:p>
          <a:p>
            <a:pPr marL="690881" lvl="1" indent="-345440">
              <a:lnSpc>
                <a:spcPts val="3840"/>
              </a:lnSpc>
              <a:buFont typeface="Arial"/>
              <a:buChar char="•"/>
            </a:pPr>
            <a:r>
              <a:rPr lang="en-US" sz="3200" spc="320">
                <a:solidFill>
                  <a:srgbClr val="00356B"/>
                </a:solidFill>
                <a:latin typeface="Aileron Regular"/>
              </a:rPr>
              <a:t>186–190, Olmec-Maya Homologies</a:t>
            </a:r>
          </a:p>
          <a:p>
            <a:pPr marL="690880" lvl="1" indent="-345440">
              <a:lnSpc>
                <a:spcPts val="3840"/>
              </a:lnSpc>
              <a:buFont typeface="Arial"/>
              <a:buChar char="•"/>
            </a:pPr>
            <a:r>
              <a:rPr lang="en-US" sz="3200" spc="320">
                <a:solidFill>
                  <a:srgbClr val="00356B"/>
                </a:solidFill>
                <a:latin typeface="Aileron Regular"/>
              </a:rPr>
              <a:t>192–194, The Uniqueness of Maya Civilization</a:t>
            </a:r>
          </a:p>
        </p:txBody>
      </p:sp>
      <p:sp>
        <p:nvSpPr>
          <p:cNvPr id="8" name="TextBox 8"/>
          <p:cNvSpPr txBox="1"/>
          <p:nvPr/>
        </p:nvSpPr>
        <p:spPr>
          <a:xfrm>
            <a:off x="509149" y="5592874"/>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Tikal, a Handbook of the Ancient Maya Ruins </a:t>
            </a:r>
            <a:r>
              <a:rPr lang="en-US" sz="3400" spc="340">
                <a:solidFill>
                  <a:srgbClr val="00356B"/>
                </a:solidFill>
                <a:latin typeface="Aileron Regular Bold"/>
              </a:rPr>
              <a:t>(Coe and Villalta 1988)</a:t>
            </a:r>
          </a:p>
        </p:txBody>
      </p:sp>
      <p:sp>
        <p:nvSpPr>
          <p:cNvPr id="9" name="TextBox 9"/>
          <p:cNvSpPr txBox="1"/>
          <p:nvPr/>
        </p:nvSpPr>
        <p:spPr>
          <a:xfrm>
            <a:off x="400264" y="8592122"/>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0" lvl="1" indent="-345440">
              <a:lnSpc>
                <a:spcPts val="3840"/>
              </a:lnSpc>
              <a:buFont typeface="Arial"/>
              <a:buChar char="•"/>
            </a:pPr>
            <a:r>
              <a:rPr lang="en-US" sz="3200" spc="320">
                <a:solidFill>
                  <a:srgbClr val="00356B"/>
                </a:solidFill>
                <a:latin typeface="Aileron Regular"/>
              </a:rPr>
              <a:t>37–40, Plaza and Terrace Monuments</a:t>
            </a:r>
          </a:p>
        </p:txBody>
      </p:sp>
      <p:grpSp>
        <p:nvGrpSpPr>
          <p:cNvPr id="10" name="Group 10"/>
          <p:cNvGrpSpPr/>
          <p:nvPr/>
        </p:nvGrpSpPr>
        <p:grpSpPr>
          <a:xfrm>
            <a:off x="1173747" y="2018230"/>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https://ehrafarchaeology.yale.edu/document?id=ny52-035</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13" name="Group 13"/>
          <p:cNvGrpSpPr/>
          <p:nvPr/>
        </p:nvGrpSpPr>
        <p:grpSpPr>
          <a:xfrm>
            <a:off x="1173747" y="6973556"/>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https://ehrafarchaeology.yale.edu/document?id=ny53-012</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92033" y="501015"/>
            <a:ext cx="11192840" cy="104584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Scribes, Warriors, and Kings: The City of Copán and the Ancient Maya</a:t>
            </a:r>
            <a:r>
              <a:rPr lang="en-US" sz="3400" spc="340">
                <a:solidFill>
                  <a:srgbClr val="00356B"/>
                </a:solidFill>
                <a:latin typeface="Aileron Regular Bold"/>
              </a:rPr>
              <a:t> (Fash 1991)</a:t>
            </a:r>
          </a:p>
        </p:txBody>
      </p:sp>
      <p:sp>
        <p:nvSpPr>
          <p:cNvPr id="3" name="TextBox 3"/>
          <p:cNvSpPr txBox="1"/>
          <p:nvPr/>
        </p:nvSpPr>
        <p:spPr>
          <a:xfrm>
            <a:off x="6592033" y="2979540"/>
            <a:ext cx="11536168" cy="2428875"/>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1" lvl="1" indent="-345440">
              <a:lnSpc>
                <a:spcPts val="3840"/>
              </a:lnSpc>
              <a:buFont typeface="Arial"/>
              <a:buChar char="•"/>
            </a:pPr>
            <a:r>
              <a:rPr lang="en-US" sz="3200" spc="320">
                <a:solidFill>
                  <a:srgbClr val="00356B"/>
                </a:solidFill>
                <a:latin typeface="Aileron Regular"/>
              </a:rPr>
              <a:t>9–10, The Mystery of the Maya, the Dresden, Madrid, and Paris Codices</a:t>
            </a:r>
          </a:p>
          <a:p>
            <a:pPr marL="690880" lvl="1" indent="-345440">
              <a:lnSpc>
                <a:spcPts val="3840"/>
              </a:lnSpc>
              <a:buFont typeface="Arial"/>
              <a:buChar char="•"/>
            </a:pPr>
            <a:r>
              <a:rPr lang="en-US" sz="3200" spc="320">
                <a:solidFill>
                  <a:srgbClr val="00356B"/>
                </a:solidFill>
                <a:latin typeface="Aileron Regular"/>
              </a:rPr>
              <a:t>12–13, 15, Mesoamerica and the Maya, Mayan languages</a:t>
            </a:r>
          </a:p>
        </p:txBody>
      </p:sp>
      <p:sp>
        <p:nvSpPr>
          <p:cNvPr id="4" name="TextBox 4"/>
          <p:cNvSpPr txBox="1"/>
          <p:nvPr/>
        </p:nvSpPr>
        <p:spPr>
          <a:xfrm>
            <a:off x="6592033" y="6029962"/>
            <a:ext cx="11536168"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The Ruins of Coba </a:t>
            </a:r>
            <a:r>
              <a:rPr lang="en-US" sz="3400" spc="340">
                <a:solidFill>
                  <a:srgbClr val="00356B"/>
                </a:solidFill>
                <a:latin typeface="Aileron Regular Bold"/>
              </a:rPr>
              <a:t>(Folan 1983)</a:t>
            </a:r>
          </a:p>
        </p:txBody>
      </p:sp>
      <p:sp>
        <p:nvSpPr>
          <p:cNvPr id="5" name="TextBox 5"/>
          <p:cNvSpPr txBox="1"/>
          <p:nvPr/>
        </p:nvSpPr>
        <p:spPr>
          <a:xfrm>
            <a:off x="6592033" y="8277916"/>
            <a:ext cx="11376369"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0" lvl="1" indent="-345440">
              <a:lnSpc>
                <a:spcPts val="3840"/>
              </a:lnSpc>
              <a:buFont typeface="Arial"/>
              <a:buChar char="•"/>
            </a:pPr>
            <a:r>
              <a:rPr lang="en-US" sz="3200" spc="320">
                <a:solidFill>
                  <a:srgbClr val="00356B"/>
                </a:solidFill>
                <a:latin typeface="Aileron Regular"/>
              </a:rPr>
              <a:t>80–81, Stelae and other hieroglyphic monuments, the three surviving Maya codices</a:t>
            </a:r>
          </a:p>
        </p:txBody>
      </p:sp>
      <p:grpSp>
        <p:nvGrpSpPr>
          <p:cNvPr id="6" name="Group 6"/>
          <p:cNvGrpSpPr/>
          <p:nvPr/>
        </p:nvGrpSpPr>
        <p:grpSpPr>
          <a:xfrm>
            <a:off x="7416431" y="1756793"/>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https://ehrafarchaeology.yale.edu/document?id=ny53-005</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9" name="Group 9"/>
          <p:cNvGrpSpPr/>
          <p:nvPr/>
        </p:nvGrpSpPr>
        <p:grpSpPr>
          <a:xfrm>
            <a:off x="7416431" y="6926762"/>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https://ehrafarchaeology.yale.edu/document?id=ny53-021</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pic>
        <p:nvPicPr>
          <p:cNvPr id="12" name="Picture 12"/>
          <p:cNvPicPr>
            <a:picLocks noChangeAspect="1"/>
          </p:cNvPicPr>
          <p:nvPr/>
        </p:nvPicPr>
        <p:blipFill>
          <a:blip r:embed="rId2"/>
          <a:srcRect l="22505" r="22505"/>
          <a:stretch>
            <a:fillRect/>
          </a:stretch>
        </p:blipFill>
        <p:spPr>
          <a:xfrm>
            <a:off x="0" y="0"/>
            <a:ext cx="6238993" cy="10287000"/>
          </a:xfrm>
          <a:prstGeom prst="rect">
            <a:avLst/>
          </a:prstGeom>
        </p:spPr>
      </p:pic>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797" r="25797"/>
          <a:stretch>
            <a:fillRect/>
          </a:stretch>
        </p:blipFill>
        <p:spPr>
          <a:xfrm>
            <a:off x="11648885" y="-9525"/>
            <a:ext cx="6639115" cy="10287000"/>
          </a:xfrm>
          <a:prstGeom prst="rect">
            <a:avLst/>
          </a:prstGeom>
        </p:spPr>
      </p:pic>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
        <p:nvSpPr>
          <p:cNvPr id="6" name="TextBox 6"/>
          <p:cNvSpPr txBox="1"/>
          <p:nvPr/>
        </p:nvSpPr>
        <p:spPr>
          <a:xfrm>
            <a:off x="509149" y="601969"/>
            <a:ext cx="10804516"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The Ancient Maya </a:t>
            </a:r>
            <a:r>
              <a:rPr lang="en-US" sz="3400" spc="340">
                <a:solidFill>
                  <a:srgbClr val="00356B"/>
                </a:solidFill>
                <a:latin typeface="Aileron Regular Bold"/>
              </a:rPr>
              <a:t>(Sharer and Morley 1994)</a:t>
            </a:r>
          </a:p>
        </p:txBody>
      </p:sp>
      <p:sp>
        <p:nvSpPr>
          <p:cNvPr id="7" name="TextBox 7"/>
          <p:cNvSpPr txBox="1"/>
          <p:nvPr/>
        </p:nvSpPr>
        <p:spPr>
          <a:xfrm>
            <a:off x="509149" y="2886921"/>
            <a:ext cx="11033041" cy="194310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a:t>
            </a:r>
          </a:p>
          <a:p>
            <a:pPr marL="690880" lvl="1" indent="-345440">
              <a:lnSpc>
                <a:spcPts val="3840"/>
              </a:lnSpc>
              <a:buFont typeface="Arial"/>
              <a:buChar char="•"/>
            </a:pPr>
            <a:r>
              <a:rPr lang="en-US" sz="3200" spc="320">
                <a:solidFill>
                  <a:srgbClr val="00356B"/>
                </a:solidFill>
                <a:latin typeface="Aileron Regular"/>
              </a:rPr>
              <a:t>597-600, 603–617, Ancient Maya Writing, Pre-Columbian Maya Texts, Dresden, Madrid, Paris Codices, Deciphering Maya Writing, Knorozov</a:t>
            </a:r>
          </a:p>
        </p:txBody>
      </p:sp>
      <p:sp>
        <p:nvSpPr>
          <p:cNvPr id="8" name="TextBox 8"/>
          <p:cNvSpPr txBox="1"/>
          <p:nvPr/>
        </p:nvSpPr>
        <p:spPr>
          <a:xfrm>
            <a:off x="509149" y="5604177"/>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The Art and Iconography of the Xochicalco Stele </a:t>
            </a:r>
            <a:r>
              <a:rPr lang="en-US" sz="3400" spc="340">
                <a:solidFill>
                  <a:srgbClr val="00356B"/>
                </a:solidFill>
                <a:latin typeface="Aileron Regular Bold"/>
              </a:rPr>
              <a:t>(Smith 2000)</a:t>
            </a:r>
          </a:p>
        </p:txBody>
      </p:sp>
      <p:sp>
        <p:nvSpPr>
          <p:cNvPr id="9" name="TextBox 9"/>
          <p:cNvSpPr txBox="1"/>
          <p:nvPr/>
        </p:nvSpPr>
        <p:spPr>
          <a:xfrm>
            <a:off x="400264" y="8485002"/>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0" lvl="1" indent="-345440">
              <a:lnSpc>
                <a:spcPts val="3840"/>
              </a:lnSpc>
              <a:buFont typeface="Arial"/>
              <a:buChar char="•"/>
            </a:pPr>
            <a:r>
              <a:rPr lang="en-US" sz="3200" spc="320">
                <a:solidFill>
                  <a:srgbClr val="00356B"/>
                </a:solidFill>
                <a:latin typeface="Aileron Regular"/>
              </a:rPr>
              <a:t>85–87, Madrid, Dresden, and Paris Codices</a:t>
            </a:r>
          </a:p>
        </p:txBody>
      </p:sp>
      <p:grpSp>
        <p:nvGrpSpPr>
          <p:cNvPr id="10" name="Group 10"/>
          <p:cNvGrpSpPr/>
          <p:nvPr/>
        </p:nvGrpSpPr>
        <p:grpSpPr>
          <a:xfrm>
            <a:off x="1173747" y="1463972"/>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https://ehrafarchaeology.yale.edu/document?id=ny53-002</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13" name="Group 13"/>
          <p:cNvGrpSpPr/>
          <p:nvPr/>
        </p:nvGrpSpPr>
        <p:grpSpPr>
          <a:xfrm>
            <a:off x="1173747" y="7068209"/>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https://ehrafarchaeology.yale.edu/document?id=nu93-036</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b="23469"/>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endParaRPr lang="en-US" sz="5600" spc="100">
              <a:solidFill>
                <a:srgbClr val="FFFFFF"/>
              </a:solidFill>
              <a:latin typeface="Aileron Regular"/>
            </a:endParaRPr>
          </a:p>
        </p:txBody>
      </p:sp>
      <p:grpSp>
        <p:nvGrpSpPr>
          <p:cNvPr id="3" name="Group 3"/>
          <p:cNvGrpSpPr/>
          <p:nvPr/>
        </p:nvGrpSpPr>
        <p:grpSpPr>
          <a:xfrm>
            <a:off x="3189403" y="3332231"/>
            <a:ext cx="12118707" cy="3047102"/>
            <a:chOff x="0" y="0"/>
            <a:chExt cx="16158275" cy="4062803"/>
          </a:xfrm>
        </p:grpSpPr>
        <p:sp>
          <p:nvSpPr>
            <p:cNvPr id="4" name="AutoShape 4"/>
            <p:cNvSpPr/>
            <p:nvPr/>
          </p:nvSpPr>
          <p:spPr>
            <a:xfrm>
              <a:off x="0" y="0"/>
              <a:ext cx="16158275" cy="4062803"/>
            </a:xfrm>
            <a:prstGeom prst="rect">
              <a:avLst/>
            </a:prstGeom>
            <a:solidFill>
              <a:srgbClr val="00356B"/>
            </a:solidFill>
          </p:spPr>
        </p:sp>
        <p:sp>
          <p:nvSpPr>
            <p:cNvPr id="5" name="TextBox 5"/>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Part 3: Advanced Search</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pic>
        <p:nvPicPr>
          <p:cNvPr id="3" name="Picture 3"/>
          <p:cNvPicPr>
            <a:picLocks noChangeAspect="1"/>
          </p:cNvPicPr>
          <p:nvPr/>
        </p:nvPicPr>
        <p:blipFill>
          <a:blip r:embed="rId2"/>
          <a:srcRect l="23116" r="23116"/>
          <a:stretch>
            <a:fillRect/>
          </a:stretch>
        </p:blipFill>
        <p:spPr>
          <a:xfrm>
            <a:off x="0" y="0"/>
            <a:ext cx="7374674" cy="10287000"/>
          </a:xfrm>
          <a:prstGeom prst="rect">
            <a:avLst/>
          </a:prstGeom>
        </p:spPr>
      </p:pic>
      <p:sp>
        <p:nvSpPr>
          <p:cNvPr id="4" name="TextBox 4"/>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Now that you have read selected passages from eHRAF Archaeology, dig deeper with </a:t>
            </a:r>
            <a:r>
              <a:rPr lang="en-US" sz="3600" spc="288">
                <a:solidFill>
                  <a:srgbClr val="FFFFFF"/>
                </a:solidFill>
                <a:latin typeface="Aileron Regular Bold"/>
              </a:rPr>
              <a:t>Advanced Search</a:t>
            </a:r>
            <a:r>
              <a:rPr lang="en-US" sz="3600" spc="288">
                <a:solidFill>
                  <a:srgbClr val="FFFFFF"/>
                </a:solidFill>
                <a:latin typeface="Aileron Regular"/>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On the following slide, you will find an example of an advanced search. Try this search and then experiment with different subjects and/or keywords.</a:t>
            </a:r>
          </a:p>
        </p:txBody>
      </p:sp>
      <p:sp>
        <p:nvSpPr>
          <p:cNvPr id="5" name="TextBox 5"/>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Bold"/>
              </a:rPr>
              <a:t>Part 3: </a:t>
            </a:r>
          </a:p>
          <a:p>
            <a:pPr algn="r">
              <a:lnSpc>
                <a:spcPts val="6600"/>
              </a:lnSpc>
            </a:pPr>
            <a:r>
              <a:rPr lang="en-US" sz="5500" spc="110">
                <a:solidFill>
                  <a:srgbClr val="FFFFFF"/>
                </a:solidFill>
                <a:latin typeface="Aileron Heavy Bold"/>
              </a:rPr>
              <a:t>Advanced Search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666" r="17666"/>
          <a:stretch>
            <a:fillRect/>
          </a:stretch>
        </p:blipFill>
        <p:spPr>
          <a:xfrm>
            <a:off x="11447576" y="-9525"/>
            <a:ext cx="6840424" cy="10287000"/>
          </a:xfrm>
          <a:prstGeom prst="rect">
            <a:avLst/>
          </a:prstGeom>
        </p:spPr>
      </p:pic>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Bold"/>
              </a:rPr>
              <a:t>Part 3: </a:t>
            </a:r>
          </a:p>
          <a:p>
            <a:pPr algn="just">
              <a:lnSpc>
                <a:spcPts val="6600"/>
              </a:lnSpc>
            </a:pPr>
            <a:r>
              <a:rPr lang="en-US" sz="5500" spc="110">
                <a:solidFill>
                  <a:srgbClr val="FFFFFF"/>
                </a:solidFill>
                <a:latin typeface="Aileron Heavy Bold"/>
              </a:rPr>
              <a:t>Advanced Search</a:t>
            </a:r>
          </a:p>
        </p:txBody>
      </p:sp>
      <p:sp>
        <p:nvSpPr>
          <p:cNvPr id="5" name="TextBox 5"/>
          <p:cNvSpPr txBox="1"/>
          <p:nvPr/>
        </p:nvSpPr>
        <p:spPr>
          <a:xfrm>
            <a:off x="441038" y="8000956"/>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Keywords section, select:</a:t>
            </a:r>
          </a:p>
        </p:txBody>
      </p:sp>
      <p:sp>
        <p:nvSpPr>
          <p:cNvPr id="6" name="TextBox 6"/>
          <p:cNvSpPr txBox="1"/>
          <p:nvPr/>
        </p:nvSpPr>
        <p:spPr>
          <a:xfrm>
            <a:off x="441038" y="2815077"/>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Traditions section, select:</a:t>
            </a:r>
          </a:p>
        </p:txBody>
      </p:sp>
      <p:sp>
        <p:nvSpPr>
          <p:cNvPr id="7" name="TextBox 7"/>
          <p:cNvSpPr txBox="1"/>
          <p:nvPr/>
        </p:nvSpPr>
        <p:spPr>
          <a:xfrm>
            <a:off x="1028700" y="3719380"/>
            <a:ext cx="9321206" cy="189928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Bold"/>
              </a:rPr>
              <a:t>Classic Maya (NY53)</a:t>
            </a:r>
          </a:p>
          <a:p>
            <a:pPr>
              <a:lnSpc>
                <a:spcPts val="5040"/>
              </a:lnSpc>
            </a:pPr>
            <a:r>
              <a:rPr lang="en-US" sz="3600" spc="215">
                <a:solidFill>
                  <a:srgbClr val="FFFFFF"/>
                </a:solidFill>
                <a:latin typeface="Aileron Regular Bold"/>
              </a:rPr>
              <a:t>Postclassic Maya (NY54)</a:t>
            </a:r>
          </a:p>
          <a:p>
            <a:pPr>
              <a:lnSpc>
                <a:spcPts val="5040"/>
              </a:lnSpc>
            </a:pPr>
            <a:r>
              <a:rPr lang="en-US" sz="3600" spc="215">
                <a:solidFill>
                  <a:srgbClr val="FFFFFF"/>
                </a:solidFill>
                <a:latin typeface="Aileron Regular Bold"/>
              </a:rPr>
              <a:t>Preclassic Maya (NY52)</a:t>
            </a:r>
          </a:p>
        </p:txBody>
      </p:sp>
      <p:sp>
        <p:nvSpPr>
          <p:cNvPr id="8" name="TextBox 8"/>
          <p:cNvSpPr txBox="1"/>
          <p:nvPr/>
        </p:nvSpPr>
        <p:spPr>
          <a:xfrm>
            <a:off x="1028700" y="8908732"/>
            <a:ext cx="9321206"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Bold"/>
              </a:rPr>
              <a:t>code* codices</a:t>
            </a:r>
          </a:p>
        </p:txBody>
      </p:sp>
      <p:sp>
        <p:nvSpPr>
          <p:cNvPr id="9" name="TextBox 9"/>
          <p:cNvSpPr txBox="1"/>
          <p:nvPr/>
        </p:nvSpPr>
        <p:spPr>
          <a:xfrm>
            <a:off x="441038" y="6136963"/>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Subjects section, select:</a:t>
            </a:r>
          </a:p>
        </p:txBody>
      </p:sp>
      <p:sp>
        <p:nvSpPr>
          <p:cNvPr id="10" name="TextBox 10"/>
          <p:cNvSpPr txBox="1"/>
          <p:nvPr/>
        </p:nvSpPr>
        <p:spPr>
          <a:xfrm>
            <a:off x="1028700" y="6986295"/>
            <a:ext cx="9321206"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Bold"/>
              </a:rPr>
              <a:t>Writing (212)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pic>
        <p:nvPicPr>
          <p:cNvPr id="3" name="Picture 3"/>
          <p:cNvPicPr>
            <a:picLocks noChangeAspect="1"/>
          </p:cNvPicPr>
          <p:nvPr/>
        </p:nvPicPr>
        <p:blipFill>
          <a:blip r:embed="rId2"/>
          <a:srcRect l="7429" r="25675"/>
          <a:stretch>
            <a:fillRect/>
          </a:stretch>
        </p:blipFill>
        <p:spPr>
          <a:xfrm>
            <a:off x="1543204" y="1028700"/>
            <a:ext cx="8250252" cy="8229600"/>
          </a:xfrm>
          <a:prstGeom prst="rect">
            <a:avLst/>
          </a:prstGeom>
        </p:spPr>
      </p:pic>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383106" y="4763135"/>
            <a:ext cx="6559979" cy="449516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Regular"/>
              </a:rPr>
              <a:t>Learn about the Maya Codices</a:t>
            </a:r>
          </a:p>
          <a:p>
            <a:pPr marL="690881" lvl="1" indent="-345440">
              <a:lnSpc>
                <a:spcPts val="5120"/>
              </a:lnSpc>
              <a:buFont typeface="Arial"/>
              <a:buChar char="•"/>
            </a:pPr>
            <a:r>
              <a:rPr lang="en-US" sz="3200" spc="32">
                <a:solidFill>
                  <a:srgbClr val="FFFFFF"/>
                </a:solidFill>
                <a:latin typeface="Aileron Regular"/>
              </a:rPr>
              <a:t>Read passages in eHRAF Archaeology</a:t>
            </a:r>
          </a:p>
          <a:p>
            <a:pPr marL="690881" lvl="1" indent="-345440">
              <a:lnSpc>
                <a:spcPts val="5120"/>
              </a:lnSpc>
              <a:buFont typeface="Arial"/>
              <a:buChar char="•"/>
            </a:pPr>
            <a:r>
              <a:rPr lang="en-US" sz="3200" spc="32">
                <a:solidFill>
                  <a:srgbClr val="FFFFFF"/>
                </a:solidFill>
                <a:latin typeface="Aileron Regular"/>
              </a:rPr>
              <a:t>Answer questions about this archaeological discovery</a:t>
            </a:r>
          </a:p>
          <a:p>
            <a:pPr marL="690880" lvl="1" indent="-345440">
              <a:lnSpc>
                <a:spcPts val="5120"/>
              </a:lnSpc>
              <a:buFont typeface="Arial"/>
              <a:buChar char="•"/>
            </a:pPr>
            <a:r>
              <a:rPr lang="en-US" sz="3200" spc="32">
                <a:solidFill>
                  <a:srgbClr val="FFFFFF"/>
                </a:solidFill>
                <a:latin typeface="Aileron Regular"/>
              </a:rPr>
              <a:t>Find out what makes the Maya Codices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Regular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Bold"/>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r="124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ADVANCED SEARCH</a:t>
              </a:r>
            </a:p>
          </p:txBody>
        </p:sp>
      </p:grpSp>
      <p:grpSp>
        <p:nvGrpSpPr>
          <p:cNvPr id="5" name="Group 5"/>
          <p:cNvGrpSpPr/>
          <p:nvPr/>
        </p:nvGrpSpPr>
        <p:grpSpPr>
          <a:xfrm>
            <a:off x="12618258" y="7681038"/>
            <a:ext cx="5513428" cy="1348716"/>
            <a:chOff x="0" y="0"/>
            <a:chExt cx="7351238" cy="1798288"/>
          </a:xfrm>
        </p:grpSpPr>
        <p:sp>
          <p:nvSpPr>
            <p:cNvPr id="6" name="AutoShape 6"/>
            <p:cNvSpPr/>
            <p:nvPr/>
          </p:nvSpPr>
          <p:spPr>
            <a:xfrm rot="-10800000">
              <a:off x="0" y="0"/>
              <a:ext cx="7351238" cy="1798288"/>
            </a:xfrm>
            <a:prstGeom prst="rect">
              <a:avLst/>
            </a:prstGeom>
            <a:solidFill>
              <a:srgbClr val="FFFFFF"/>
            </a:solidFill>
          </p:spPr>
        </p:sp>
        <p:sp>
          <p:nvSpPr>
            <p:cNvPr id="7" name="TextBox 7"/>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keywords:</a:t>
              </a:r>
            </a:p>
            <a:p>
              <a:pPr>
                <a:lnSpc>
                  <a:spcPts val="3600"/>
                </a:lnSpc>
              </a:pPr>
              <a:r>
                <a:rPr lang="en-US" sz="3000" spc="30">
                  <a:solidFill>
                    <a:srgbClr val="00356B"/>
                  </a:solidFill>
                  <a:latin typeface="Aileron Regular"/>
                </a:rPr>
                <a:t>code* codices</a:t>
              </a:r>
            </a:p>
          </p:txBody>
        </p:sp>
      </p:grpSp>
      <p:grpSp>
        <p:nvGrpSpPr>
          <p:cNvPr id="8" name="Group 8"/>
          <p:cNvGrpSpPr/>
          <p:nvPr/>
        </p:nvGrpSpPr>
        <p:grpSpPr>
          <a:xfrm rot="-5911422">
            <a:off x="14334245" y="6301146"/>
            <a:ext cx="2868900" cy="366267"/>
            <a:chOff x="0" y="0"/>
            <a:chExt cx="10226207" cy="1305560"/>
          </a:xfrm>
        </p:grpSpPr>
        <p:sp>
          <p:nvSpPr>
            <p:cNvPr id="9" name="Freeform 9"/>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10" name="Group 10"/>
          <p:cNvGrpSpPr/>
          <p:nvPr/>
        </p:nvGrpSpPr>
        <p:grpSpPr>
          <a:xfrm>
            <a:off x="285067" y="7681038"/>
            <a:ext cx="5975291" cy="1846698"/>
            <a:chOff x="0" y="0"/>
            <a:chExt cx="7967054" cy="2462264"/>
          </a:xfrm>
        </p:grpSpPr>
        <p:sp>
          <p:nvSpPr>
            <p:cNvPr id="11" name="AutoShape 11"/>
            <p:cNvSpPr/>
            <p:nvPr/>
          </p:nvSpPr>
          <p:spPr>
            <a:xfrm rot="-10800000">
              <a:off x="0" y="0"/>
              <a:ext cx="7967054" cy="2462264"/>
            </a:xfrm>
            <a:prstGeom prst="rect">
              <a:avLst/>
            </a:prstGeom>
            <a:solidFill>
              <a:srgbClr val="FFFFFF"/>
            </a:solidFill>
          </p:spPr>
        </p:sp>
        <p:sp>
          <p:nvSpPr>
            <p:cNvPr id="12" name="TextBox 12"/>
            <p:cNvSpPr txBox="1"/>
            <p:nvPr/>
          </p:nvSpPr>
          <p:spPr>
            <a:xfrm>
              <a:off x="253085" y="2407"/>
              <a:ext cx="7460885" cy="24479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traditions: </a:t>
              </a:r>
            </a:p>
            <a:p>
              <a:pPr>
                <a:lnSpc>
                  <a:spcPts val="3600"/>
                </a:lnSpc>
              </a:pPr>
              <a:r>
                <a:rPr lang="en-US" sz="3000" spc="30">
                  <a:solidFill>
                    <a:srgbClr val="00356B"/>
                  </a:solidFill>
                  <a:latin typeface="Aileron Regular"/>
                </a:rPr>
                <a:t>Classic Maya (NY53)</a:t>
              </a:r>
            </a:p>
            <a:p>
              <a:pPr>
                <a:lnSpc>
                  <a:spcPts val="3600"/>
                </a:lnSpc>
              </a:pPr>
              <a:r>
                <a:rPr lang="en-US" sz="3000" spc="30">
                  <a:solidFill>
                    <a:srgbClr val="00356B"/>
                  </a:solidFill>
                  <a:latin typeface="Aileron Regular"/>
                </a:rPr>
                <a:t>Postclassic Maya (NY54)</a:t>
              </a:r>
            </a:p>
            <a:p>
              <a:pPr>
                <a:lnSpc>
                  <a:spcPts val="3600"/>
                </a:lnSpc>
              </a:pPr>
              <a:r>
                <a:rPr lang="en-US" sz="3000" spc="30">
                  <a:solidFill>
                    <a:srgbClr val="00356B"/>
                  </a:solidFill>
                  <a:latin typeface="Aileron Regular"/>
                </a:rPr>
                <a:t>Preclassic Maya (NY52)</a:t>
              </a:r>
            </a:p>
          </p:txBody>
        </p:sp>
      </p:grpSp>
      <p:grpSp>
        <p:nvGrpSpPr>
          <p:cNvPr id="13" name="Group 13"/>
          <p:cNvGrpSpPr/>
          <p:nvPr/>
        </p:nvGrpSpPr>
        <p:grpSpPr>
          <a:xfrm rot="-5911422">
            <a:off x="3066240" y="6301146"/>
            <a:ext cx="2868900" cy="366267"/>
            <a:chOff x="0" y="0"/>
            <a:chExt cx="10226207" cy="1305560"/>
          </a:xfrm>
        </p:grpSpPr>
        <p:sp>
          <p:nvSpPr>
            <p:cNvPr id="14" name="Freeform 14"/>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15" name="Group 15"/>
          <p:cNvGrpSpPr/>
          <p:nvPr/>
        </p:nvGrpSpPr>
        <p:grpSpPr>
          <a:xfrm>
            <a:off x="6429419" y="7681038"/>
            <a:ext cx="5975291" cy="1421483"/>
            <a:chOff x="0" y="0"/>
            <a:chExt cx="7967054" cy="1895311"/>
          </a:xfrm>
        </p:grpSpPr>
        <p:sp>
          <p:nvSpPr>
            <p:cNvPr id="16" name="AutoShape 16"/>
            <p:cNvSpPr/>
            <p:nvPr/>
          </p:nvSpPr>
          <p:spPr>
            <a:xfrm rot="-10800000">
              <a:off x="0" y="0"/>
              <a:ext cx="7967054" cy="1895311"/>
            </a:xfrm>
            <a:prstGeom prst="rect">
              <a:avLst/>
            </a:prstGeom>
            <a:solidFill>
              <a:srgbClr val="FFFFFF"/>
            </a:solidFill>
          </p:spPr>
        </p:sp>
        <p:sp>
          <p:nvSpPr>
            <p:cNvPr id="17" name="TextBox 17"/>
            <p:cNvSpPr txBox="1"/>
            <p:nvPr/>
          </p:nvSpPr>
          <p:spPr>
            <a:xfrm>
              <a:off x="253085" y="338055"/>
              <a:ext cx="7460885" cy="1219200"/>
            </a:xfrm>
            <a:prstGeom prst="rect">
              <a:avLst/>
            </a:prstGeom>
          </p:spPr>
          <p:txBody>
            <a:bodyPr lIns="0" tIns="0" rIns="0" bIns="0" rtlCol="0" anchor="t">
              <a:spAutoFit/>
            </a:bodyPr>
            <a:lstStyle/>
            <a:p>
              <a:pPr>
                <a:lnSpc>
                  <a:spcPts val="3599"/>
                </a:lnSpc>
              </a:pPr>
              <a:r>
                <a:rPr lang="en-US" sz="2999" spc="29">
                  <a:solidFill>
                    <a:srgbClr val="00356B"/>
                  </a:solidFill>
                  <a:latin typeface="Aileron Regular Bold"/>
                </a:rPr>
                <a:t>Add subject: </a:t>
              </a:r>
            </a:p>
            <a:p>
              <a:pPr>
                <a:lnSpc>
                  <a:spcPts val="3599"/>
                </a:lnSpc>
              </a:pPr>
              <a:r>
                <a:rPr lang="en-US" sz="2999" spc="29">
                  <a:solidFill>
                    <a:srgbClr val="00356B"/>
                  </a:solidFill>
                  <a:latin typeface="Aileron Regular"/>
                </a:rPr>
                <a:t>Writing (212)</a:t>
              </a:r>
            </a:p>
          </p:txBody>
        </p:sp>
      </p:grpSp>
      <p:grpSp>
        <p:nvGrpSpPr>
          <p:cNvPr id="18" name="Group 18"/>
          <p:cNvGrpSpPr/>
          <p:nvPr/>
        </p:nvGrpSpPr>
        <p:grpSpPr>
          <a:xfrm rot="-5911422">
            <a:off x="8565861" y="6301146"/>
            <a:ext cx="2868900" cy="366267"/>
            <a:chOff x="0" y="0"/>
            <a:chExt cx="10226207" cy="1305560"/>
          </a:xfrm>
        </p:grpSpPr>
        <p:sp>
          <p:nvSpPr>
            <p:cNvPr id="19" name="Freeform 19"/>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3077" b="656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SEARCH RESULTS</a:t>
              </a:r>
            </a:p>
          </p:txBody>
        </p:sp>
      </p:grpSp>
      <p:grpSp>
        <p:nvGrpSpPr>
          <p:cNvPr id="5" name="Group 5"/>
          <p:cNvGrpSpPr/>
          <p:nvPr/>
        </p:nvGrpSpPr>
        <p:grpSpPr>
          <a:xfrm>
            <a:off x="11608657" y="2721427"/>
            <a:ext cx="5239678" cy="1618152"/>
            <a:chOff x="0" y="0"/>
            <a:chExt cx="6986237" cy="2157536"/>
          </a:xfrm>
        </p:grpSpPr>
        <p:sp>
          <p:nvSpPr>
            <p:cNvPr id="6" name="AutoShape 6"/>
            <p:cNvSpPr/>
            <p:nvPr/>
          </p:nvSpPr>
          <p:spPr>
            <a:xfrm rot="-10800000">
              <a:off x="0" y="0"/>
              <a:ext cx="6986237" cy="2157536"/>
            </a:xfrm>
            <a:prstGeom prst="rect">
              <a:avLst/>
            </a:prstGeom>
            <a:solidFill>
              <a:srgbClr val="FFFFFF"/>
            </a:solidFill>
          </p:spPr>
        </p:sp>
        <p:sp>
          <p:nvSpPr>
            <p:cNvPr id="7" name="TextBox 7"/>
            <p:cNvSpPr txBox="1"/>
            <p:nvPr/>
          </p:nvSpPr>
          <p:spPr>
            <a:xfrm>
              <a:off x="365001" y="288193"/>
              <a:ext cx="6621236" cy="1571625"/>
            </a:xfrm>
            <a:prstGeom prst="rect">
              <a:avLst/>
            </a:prstGeom>
          </p:spPr>
          <p:txBody>
            <a:bodyPr lIns="0" tIns="0" rIns="0" bIns="0" rtlCol="0" anchor="t">
              <a:spAutoFit/>
            </a:bodyPr>
            <a:lstStyle/>
            <a:p>
              <a:pPr>
                <a:lnSpc>
                  <a:spcPts val="3120"/>
                </a:lnSpc>
              </a:pPr>
              <a:r>
                <a:rPr lang="en-US" sz="2600" spc="26">
                  <a:solidFill>
                    <a:srgbClr val="00356B"/>
                  </a:solidFill>
                  <a:latin typeface="Aileron Regular"/>
                </a:rPr>
                <a:t>The search results can be sorted by the number of documents or paragraphs for each tradition.</a:t>
              </a:r>
            </a:p>
          </p:txBody>
        </p:sp>
      </p:grpSp>
      <p:grpSp>
        <p:nvGrpSpPr>
          <p:cNvPr id="8" name="Group 8"/>
          <p:cNvGrpSpPr/>
          <p:nvPr/>
        </p:nvGrpSpPr>
        <p:grpSpPr>
          <a:xfrm rot="8527033">
            <a:off x="13319142" y="4824524"/>
            <a:ext cx="2211645" cy="316478"/>
            <a:chOff x="0" y="0"/>
            <a:chExt cx="9123655" cy="1305560"/>
          </a:xfrm>
        </p:grpSpPr>
        <p:sp>
          <p:nvSpPr>
            <p:cNvPr id="9" name="Freeform 9"/>
            <p:cNvSpPr/>
            <p:nvPr/>
          </p:nvSpPr>
          <p:spPr>
            <a:xfrm>
              <a:off x="0" y="-27940"/>
              <a:ext cx="9142705" cy="1360170"/>
            </a:xfrm>
            <a:custGeom>
              <a:avLst/>
              <a:gdLst/>
              <a:ahLst/>
              <a:cxnLst/>
              <a:rect l="l" t="t" r="r" b="b"/>
              <a:pathLst>
                <a:path w="9142705" h="1360170">
                  <a:moveTo>
                    <a:pt x="9067775" y="579120"/>
                  </a:moveTo>
                  <a:lnTo>
                    <a:pt x="8368005" y="55880"/>
                  </a:lnTo>
                  <a:cubicBezTo>
                    <a:pt x="8294345" y="0"/>
                    <a:pt x="8233385" y="30480"/>
                    <a:pt x="8233385" y="123190"/>
                  </a:cubicBezTo>
                  <a:lnTo>
                    <a:pt x="8233385"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231795" y="805180"/>
                  </a:lnTo>
                  <a:lnTo>
                    <a:pt x="8231795" y="1236980"/>
                  </a:lnTo>
                  <a:cubicBezTo>
                    <a:pt x="8231795" y="1329690"/>
                    <a:pt x="8293074" y="1360170"/>
                    <a:pt x="8366735" y="1304290"/>
                  </a:cubicBezTo>
                  <a:lnTo>
                    <a:pt x="9067774" y="779780"/>
                  </a:lnTo>
                  <a:cubicBezTo>
                    <a:pt x="9142705" y="726440"/>
                    <a:pt x="9142705" y="635000"/>
                    <a:pt x="9067774" y="579120"/>
                  </a:cubicBezTo>
                  <a:close/>
                </a:path>
              </a:pathLst>
            </a:custGeom>
            <a:solidFill>
              <a:srgbClr val="00356B"/>
            </a:solid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r="555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673029"/>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FULL CONTEXT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Part 4: Assignment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20285" r="27314"/>
          <a:stretch>
            <a:fillRect/>
          </a:stretch>
        </p:blipFill>
        <p:spPr>
          <a:xfrm>
            <a:off x="0" y="0"/>
            <a:ext cx="8085475" cy="10287000"/>
          </a:xfrm>
          <a:prstGeom prst="rect">
            <a:avLst/>
          </a:prstGeom>
        </p:spPr>
      </p:pic>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The purpose of this assignment is to present a report summarizing your findings about this great discovery.</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This can be done in the form of a group project or an individual paper.</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Groups can divide the questions that follow, with each student contributing information about a specific question.</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Consider making a slideshow presentation to illustrate your findings.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Bold"/>
              </a:rPr>
              <a:t>Who?</a:t>
            </a:r>
          </a:p>
          <a:p>
            <a:pPr marL="863600" lvl="1" indent="-431800">
              <a:lnSpc>
                <a:spcPts val="5600"/>
              </a:lnSpc>
              <a:buFont typeface="Arial"/>
              <a:buChar char="•"/>
            </a:pPr>
            <a:r>
              <a:rPr lang="en-US" sz="4000" spc="400">
                <a:solidFill>
                  <a:srgbClr val="FFFFFF"/>
                </a:solidFill>
                <a:latin typeface="Aileron Heavy Bold"/>
              </a:rPr>
              <a:t>What?</a:t>
            </a:r>
          </a:p>
          <a:p>
            <a:pPr marL="863600" lvl="1" indent="-431800">
              <a:lnSpc>
                <a:spcPts val="5600"/>
              </a:lnSpc>
              <a:buFont typeface="Arial"/>
              <a:buChar char="•"/>
            </a:pPr>
            <a:r>
              <a:rPr lang="en-US" sz="4000" spc="400">
                <a:solidFill>
                  <a:srgbClr val="FFFFFF"/>
                </a:solidFill>
                <a:latin typeface="Aileron Heavy Bold"/>
              </a:rPr>
              <a:t>Where?</a:t>
            </a:r>
          </a:p>
          <a:p>
            <a:pPr marL="863600" lvl="1" indent="-431800">
              <a:lnSpc>
                <a:spcPts val="5600"/>
              </a:lnSpc>
              <a:buFont typeface="Arial"/>
              <a:buChar char="•"/>
            </a:pPr>
            <a:r>
              <a:rPr lang="en-US" sz="4000" spc="400">
                <a:solidFill>
                  <a:srgbClr val="FFFFFF"/>
                </a:solidFill>
                <a:latin typeface="Aileron Heavy Bold"/>
              </a:rPr>
              <a:t>When?</a:t>
            </a:r>
          </a:p>
          <a:p>
            <a:pPr marL="863600" lvl="1" indent="-431800">
              <a:lnSpc>
                <a:spcPts val="5600"/>
              </a:lnSpc>
              <a:buFont typeface="Arial"/>
              <a:buChar char="•"/>
            </a:pPr>
            <a:r>
              <a:rPr lang="en-US" sz="4000" spc="400">
                <a:solidFill>
                  <a:srgbClr val="FFFFFF"/>
                </a:solidFill>
                <a:latin typeface="Aileron Heavy Bold"/>
              </a:rPr>
              <a:t>How?</a:t>
            </a:r>
          </a:p>
          <a:p>
            <a:pPr marL="863600" lvl="1" indent="-431800">
              <a:lnSpc>
                <a:spcPts val="5600"/>
              </a:lnSpc>
              <a:buFont typeface="Arial"/>
              <a:buChar char="•"/>
            </a:pPr>
            <a:r>
              <a:rPr lang="en-US" sz="4000" spc="400">
                <a:solidFill>
                  <a:srgbClr val="FFFFFF"/>
                </a:solidFill>
                <a:latin typeface="Aileron Heavy Bold"/>
              </a:rPr>
              <a:t>Why?</a:t>
            </a:r>
          </a:p>
        </p:txBody>
      </p:sp>
      <p:sp>
        <p:nvSpPr>
          <p:cNvPr id="4" name="TextBox 4"/>
          <p:cNvSpPr txBox="1"/>
          <p:nvPr/>
        </p:nvSpPr>
        <p:spPr>
          <a:xfrm>
            <a:off x="729147" y="836404"/>
            <a:ext cx="8841182" cy="235458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Your final report describing the </a:t>
            </a:r>
            <a:r>
              <a:rPr lang="en-US" sz="3600" spc="288">
                <a:solidFill>
                  <a:srgbClr val="FFFFFF"/>
                </a:solidFill>
                <a:latin typeface="Aileron Regular Bold"/>
              </a:rPr>
              <a:t>Maya Codices</a:t>
            </a:r>
            <a:r>
              <a:rPr lang="en-US" sz="3600" spc="288">
                <a:solidFill>
                  <a:srgbClr val="FFFFFF"/>
                </a:solidFill>
                <a:latin typeface="Aileron Regular"/>
              </a:rPr>
              <a:t> should have 6 sections which correspond to these 6 types of questions:</a:t>
            </a:r>
          </a:p>
        </p:txBody>
      </p:sp>
      <p:pic>
        <p:nvPicPr>
          <p:cNvPr id="5" name="Picture 5"/>
          <p:cNvPicPr>
            <a:picLocks noChangeAspect="1"/>
          </p:cNvPicPr>
          <p:nvPr/>
        </p:nvPicPr>
        <p:blipFill>
          <a:blip r:embed="rId2"/>
          <a:srcRect l="24236" r="16814"/>
          <a:stretch>
            <a:fillRect/>
          </a:stretch>
        </p:blipFill>
        <p:spPr>
          <a:xfrm>
            <a:off x="10202525" y="9525"/>
            <a:ext cx="8085475" cy="10287000"/>
          </a:xfrm>
          <a:prstGeom prst="rect">
            <a:avLst/>
          </a:prstGeom>
        </p:spPr>
      </p:pic>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ASSIGNMENT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36049"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Who are the main archaeologists associated with this discovery? Describe their biographical information, education and training, publications, etc.</a:t>
            </a:r>
          </a:p>
        </p:txBody>
      </p:sp>
      <p:sp>
        <p:nvSpPr>
          <p:cNvPr id="4" name="TextBox 4"/>
          <p:cNvSpPr txBox="1"/>
          <p:nvPr/>
        </p:nvSpPr>
        <p:spPr>
          <a:xfrm>
            <a:off x="736049" y="515138"/>
            <a:ext cx="8730428" cy="687705"/>
          </a:xfrm>
          <a:prstGeom prst="rect">
            <a:avLst/>
          </a:prstGeom>
        </p:spPr>
        <p:txBody>
          <a:bodyPr lIns="0" tIns="0" rIns="0" bIns="0" rtlCol="0" anchor="t">
            <a:spAutoFit/>
          </a:bodyPr>
          <a:lstStyle/>
          <a:p>
            <a:pPr algn="just">
              <a:lnSpc>
                <a:spcPts val="5460"/>
              </a:lnSpc>
            </a:pPr>
            <a:r>
              <a:rPr lang="en-US" sz="4200" spc="336">
                <a:solidFill>
                  <a:srgbClr val="FFFFFF"/>
                </a:solidFill>
                <a:latin typeface="Aileron Regular Bold"/>
              </a:rPr>
              <a:t>Who?</a:t>
            </a:r>
          </a:p>
        </p:txBody>
      </p:sp>
      <p:sp>
        <p:nvSpPr>
          <p:cNvPr id="5" name="TextBox 5"/>
          <p:cNvSpPr txBox="1"/>
          <p:nvPr/>
        </p:nvSpPr>
        <p:spPr>
          <a:xfrm>
            <a:off x="736049"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Who are the people studied? Describe how people lived during this time at this place, such as: social stratification, division of labor, gender roles, economic life, food and subsistence, religious practices.</a:t>
            </a:r>
          </a:p>
        </p:txBody>
      </p:sp>
      <p:pic>
        <p:nvPicPr>
          <p:cNvPr id="6" name="Picture 6"/>
          <p:cNvPicPr>
            <a:picLocks noChangeAspect="1"/>
          </p:cNvPicPr>
          <p:nvPr/>
        </p:nvPicPr>
        <p:blipFill>
          <a:blip r:embed="rId2"/>
          <a:srcRect l="23851" t="201" r="20669" b="5685"/>
          <a:stretch>
            <a:fillRect/>
          </a:stretch>
        </p:blipFill>
        <p:spPr>
          <a:xfrm>
            <a:off x="10202525" y="0"/>
            <a:ext cx="8085475" cy="10287000"/>
          </a:xfrm>
          <a:prstGeom prst="rect">
            <a:avLst/>
          </a:prstGeom>
        </p:spPr>
      </p:pic>
      <p:grpSp>
        <p:nvGrpSpPr>
          <p:cNvPr id="7" name="Group 7"/>
          <p:cNvGrpSpPr/>
          <p:nvPr/>
        </p:nvGrpSpPr>
        <p:grpSpPr>
          <a:xfrm>
            <a:off x="14461596" y="0"/>
            <a:ext cx="3826404" cy="1122351"/>
            <a:chOff x="0" y="0"/>
            <a:chExt cx="5101872" cy="1496468"/>
          </a:xfrm>
        </p:grpSpPr>
        <p:sp>
          <p:nvSpPr>
            <p:cNvPr id="8" name="AutoShape 8"/>
            <p:cNvSpPr/>
            <p:nvPr/>
          </p:nvSpPr>
          <p:spPr>
            <a:xfrm>
              <a:off x="0" y="0"/>
              <a:ext cx="5101872" cy="1496468"/>
            </a:xfrm>
            <a:prstGeom prst="rect">
              <a:avLst/>
            </a:prstGeom>
            <a:solidFill>
              <a:srgbClr val="00356B"/>
            </a:solidFill>
          </p:spPr>
        </p:sp>
        <p:sp>
          <p:nvSpPr>
            <p:cNvPr id="9" name="TextBox 9"/>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1</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14097" r="33634"/>
          <a:stretch>
            <a:fillRect/>
          </a:stretch>
        </p:blipFill>
        <p:spPr>
          <a:xfrm>
            <a:off x="0" y="9525"/>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Include relevant photos and/or interpretive artistic renderings.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Regular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the physical environment and natural resources shape cultural practices?</a:t>
            </a:r>
          </a:p>
        </p:txBody>
      </p:sp>
      <p:pic>
        <p:nvPicPr>
          <p:cNvPr id="8" name="Picture 8"/>
          <p:cNvPicPr>
            <a:picLocks noChangeAspect="1"/>
          </p:cNvPicPr>
          <p:nvPr/>
        </p:nvPicPr>
        <p:blipFill>
          <a:blip r:embed="rId2"/>
          <a:srcRect l="1171" r="39878"/>
          <a:stretch>
            <a:fillRect/>
          </a:stretch>
        </p:blipFill>
        <p:spPr>
          <a:xfrm>
            <a:off x="10202525" y="9525"/>
            <a:ext cx="8085475" cy="10287000"/>
          </a:xfrm>
          <a:prstGeom prst="rect">
            <a:avLst/>
          </a:prstGeom>
        </p:spPr>
      </p:pic>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3</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t="6954" b="6954"/>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relative time period, what preceded it, and what followed it. What does this represent in terms of cultural evolution and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b="4972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Bold"/>
              </a:rPr>
              <a:t>MAYA CODICES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Regular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they construct buildings and make artifacts (lithics, pottery, etc.)?</a:t>
            </a:r>
          </a:p>
        </p:txBody>
      </p:sp>
      <p:pic>
        <p:nvPicPr>
          <p:cNvPr id="8" name="Picture 8"/>
          <p:cNvPicPr>
            <a:picLocks noChangeAspect="1"/>
          </p:cNvPicPr>
          <p:nvPr/>
        </p:nvPicPr>
        <p:blipFill>
          <a:blip r:embed="rId2"/>
          <a:srcRect l="20374" r="27308"/>
          <a:stretch>
            <a:fillRect/>
          </a:stretch>
        </p:blipFill>
        <p:spPr>
          <a:xfrm>
            <a:off x="10202525" y="9525"/>
            <a:ext cx="8085475" cy="10277475"/>
          </a:xfrm>
          <a:prstGeom prst="rect">
            <a:avLst/>
          </a:prstGeom>
        </p:spPr>
      </p:pic>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5</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47584"/>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6</a:t>
              </a:r>
            </a:p>
          </p:txBody>
        </p:sp>
      </p:grpSp>
      <p:sp>
        <p:nvSpPr>
          <p:cNvPr id="7" name="TextBox 7"/>
          <p:cNvSpPr txBox="1"/>
          <p:nvPr/>
        </p:nvSpPr>
        <p:spPr>
          <a:xfrm>
            <a:off x="8517890" y="2541517"/>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Why is this archaeological site considered a “great discovery”?</a:t>
            </a:r>
          </a:p>
        </p:txBody>
      </p:sp>
      <p:sp>
        <p:nvSpPr>
          <p:cNvPr id="8" name="TextBox 8"/>
          <p:cNvSpPr txBox="1"/>
          <p:nvPr/>
        </p:nvSpPr>
        <p:spPr>
          <a:xfrm>
            <a:off x="8916363" y="758179"/>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Why?</a:t>
            </a:r>
          </a:p>
        </p:txBody>
      </p:sp>
      <p:sp>
        <p:nvSpPr>
          <p:cNvPr id="9" name="TextBox 9"/>
          <p:cNvSpPr txBox="1"/>
          <p:nvPr/>
        </p:nvSpPr>
        <p:spPr>
          <a:xfrm>
            <a:off x="8517890" y="4652085"/>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how this site is important in terms of its place in human history.</a:t>
            </a:r>
          </a:p>
        </p:txBody>
      </p:sp>
      <p:sp>
        <p:nvSpPr>
          <p:cNvPr id="10" name="TextBox 10"/>
          <p:cNvSpPr txBox="1"/>
          <p:nvPr/>
        </p:nvSpPr>
        <p:spPr>
          <a:xfrm>
            <a:off x="8578840" y="6936008"/>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Why should this great discovery be preserved and who should be responsible for preservation?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References</a:t>
            </a:r>
          </a:p>
        </p:txBody>
      </p:sp>
      <p:sp>
        <p:nvSpPr>
          <p:cNvPr id="4" name="TextBox 4"/>
          <p:cNvSpPr txBox="1"/>
          <p:nvPr/>
        </p:nvSpPr>
        <p:spPr>
          <a:xfrm>
            <a:off x="4093190" y="1879232"/>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Coe, William R., and Rudy Larios Villalta. 1988. Tikal, a Handbook of the Ancient Maya Ruins: With a Guide Map. Philadelphia: University Museum, University of Pennsylvania. https://ehrafarchaeology.yale.edu/document?id=ny53-012.</a:t>
            </a:r>
          </a:p>
        </p:txBody>
      </p:sp>
      <p:sp>
        <p:nvSpPr>
          <p:cNvPr id="5" name="TextBox 5"/>
          <p:cNvSpPr txBox="1"/>
          <p:nvPr/>
        </p:nvSpPr>
        <p:spPr>
          <a:xfrm>
            <a:off x="4113476" y="332105"/>
            <a:ext cx="13145824"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Coe, Michael D. 1977. "Olmec and Maya: A Study in Relationships."  In The Origins of Maya Civilization, 183–95. Albuquerque: University of New Mexico Press. https://ehrafarchaeology.yale.edu/document?id=ny52-035. </a:t>
            </a:r>
          </a:p>
        </p:txBody>
      </p:sp>
      <p:sp>
        <p:nvSpPr>
          <p:cNvPr id="6" name="TextBox 6"/>
          <p:cNvSpPr txBox="1"/>
          <p:nvPr/>
        </p:nvSpPr>
        <p:spPr>
          <a:xfrm>
            <a:off x="4113476" y="3533675"/>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Fash, William Leonard. 1991. "Scribes, Warriors, and Kings: The City of Copán and the Ancient Maya." In New Aspects of Antiquity, 192. New York, N. Y.: Thames and Hudson. https://ehrafarchaeology.yale.edu/document?id=ny53-005. </a:t>
            </a:r>
          </a:p>
        </p:txBody>
      </p:sp>
      <p:sp>
        <p:nvSpPr>
          <p:cNvPr id="7" name="TextBox 7"/>
          <p:cNvSpPr txBox="1"/>
          <p:nvPr/>
        </p:nvSpPr>
        <p:spPr>
          <a:xfrm>
            <a:off x="4113476" y="5188117"/>
            <a:ext cx="12890936"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Folan, William J. 1983. "The Ruins of Coba." In Cobá, a Classic Maya Metropolis, 65–87. New York: Academic Press. https://ehrafarchaeology.yale.edu/document?id=ny53-021.</a:t>
            </a:r>
          </a:p>
        </p:txBody>
      </p:sp>
      <p:sp>
        <p:nvSpPr>
          <p:cNvPr id="8" name="TextBox 8"/>
          <p:cNvSpPr txBox="1"/>
          <p:nvPr/>
        </p:nvSpPr>
        <p:spPr>
          <a:xfrm>
            <a:off x="4093190" y="8418262"/>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Smith, Virginia. 2000. "The Art and Iconography of the Xochicalco Stele."  In The Xochicalco Mapping Project, vol. 2:83–101. Salt Lake City: University of Utah Press. https://ehrafarchaeology.yale.edu/document?id=nu93-036. </a:t>
            </a:r>
          </a:p>
        </p:txBody>
      </p:sp>
      <p:sp>
        <p:nvSpPr>
          <p:cNvPr id="9" name="TextBox 9"/>
          <p:cNvSpPr txBox="1"/>
          <p:nvPr/>
        </p:nvSpPr>
        <p:spPr>
          <a:xfrm>
            <a:off x="4093190" y="6871135"/>
            <a:ext cx="13145824"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Sharer, Robert J., and Sylvanus Griswold Morley. 1994. The Ancient Maya. Stanford, Calif.: Stanford University Press. https://ehrafarchaeology.yale.edu/document?id=ny53-002.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13476" y="1970496"/>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Classic Maya Stucco Glyph "Head Variant," Forgotten Temple, Gary Todd, CC0, via Wikimedia Commons: https://commons.wikimedia.org/wiki/File: Classic_Maya_</a:t>
            </a:r>
          </a:p>
          <a:p>
            <a:pPr>
              <a:lnSpc>
                <a:spcPts val="3919"/>
              </a:lnSpc>
            </a:pPr>
            <a:r>
              <a:rPr lang="en-US" sz="2800">
                <a:solidFill>
                  <a:srgbClr val="FFFFFF"/>
                </a:solidFill>
                <a:latin typeface="Aileron Regular"/>
              </a:rPr>
              <a:t>Stucco_Glyph_%22Head_Variant,%22_Forgotten_Temple,_Palenque.jpg</a:t>
            </a:r>
          </a:p>
        </p:txBody>
      </p:sp>
      <p:sp>
        <p:nvSpPr>
          <p:cNvPr id="5" name="TextBox 5"/>
          <p:cNvSpPr txBox="1"/>
          <p:nvPr/>
        </p:nvSpPr>
        <p:spPr>
          <a:xfrm>
            <a:off x="4113476" y="5898696"/>
            <a:ext cx="12917726"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Dresden Codex, page 9, Public domain, via Wikimedia Commons:</a:t>
            </a:r>
          </a:p>
          <a:p>
            <a:pPr>
              <a:lnSpc>
                <a:spcPts val="3640"/>
              </a:lnSpc>
            </a:pPr>
            <a:r>
              <a:rPr lang="en-US" sz="2800" spc="28">
                <a:solidFill>
                  <a:srgbClr val="FFFFFF"/>
                </a:solidFill>
                <a:latin typeface="Aileron Regular"/>
              </a:rPr>
              <a:t>https://commons.wikimedia.org/wiki/File:Dresden_Codex_p09.jpg</a:t>
            </a:r>
          </a:p>
        </p:txBody>
      </p:sp>
      <p:sp>
        <p:nvSpPr>
          <p:cNvPr id="6" name="TextBox 6"/>
          <p:cNvSpPr txBox="1"/>
          <p:nvPr/>
        </p:nvSpPr>
        <p:spPr>
          <a:xfrm>
            <a:off x="4113476" y="3988254"/>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Lacambalam, CC BY-SA 4.0, via Wikimedia Commons: https://commons.wikimedia.org/wiki/File:</a:t>
            </a:r>
          </a:p>
          <a:p>
            <a:pPr>
              <a:lnSpc>
                <a:spcPts val="3640"/>
              </a:lnSpc>
            </a:pPr>
            <a:r>
              <a:rPr lang="en-US" sz="2800" spc="28">
                <a:solidFill>
                  <a:srgbClr val="FFFFFF"/>
                </a:solidFill>
                <a:latin typeface="Aileron Regular"/>
              </a:rPr>
              <a:t>L%C3%A1minas_8_y_9_del_C%C3%B3dice_de_Dresden.jpg</a:t>
            </a:r>
          </a:p>
        </p:txBody>
      </p:sp>
      <p:sp>
        <p:nvSpPr>
          <p:cNvPr id="7" name="TextBox 7"/>
          <p:cNvSpPr txBox="1"/>
          <p:nvPr/>
        </p:nvSpPr>
        <p:spPr>
          <a:xfrm>
            <a:off x="4113476" y="545828"/>
            <a:ext cx="13105252" cy="9074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Grolier Codex, page</a:t>
            </a:r>
            <a:r>
              <a:rPr lang="en-US" sz="2799" spc="27">
                <a:solidFill>
                  <a:srgbClr val="FFFFFF"/>
                </a:solidFill>
                <a:latin typeface="Aileron Regular"/>
              </a:rPr>
              <a:t> 6, Maya Civilization, Public domain, via Wikimedia Commons: https://commons.wikimedia.org/wiki/File:Grolier_Codex,_page_6.jpg</a:t>
            </a:r>
          </a:p>
        </p:txBody>
      </p:sp>
      <p:sp>
        <p:nvSpPr>
          <p:cNvPr id="8" name="TextBox 8"/>
          <p:cNvSpPr txBox="1"/>
          <p:nvPr/>
        </p:nvSpPr>
        <p:spPr>
          <a:xfrm>
            <a:off x="4113476" y="7351939"/>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Madrid Codex 6, Simon Burchell, CC BY-SA 3.0, via Wikimedia Commons:</a:t>
            </a:r>
          </a:p>
          <a:p>
            <a:pPr>
              <a:lnSpc>
                <a:spcPts val="3640"/>
              </a:lnSpc>
            </a:pPr>
            <a:r>
              <a:rPr lang="en-US" sz="2800" spc="28">
                <a:solidFill>
                  <a:srgbClr val="FFFFFF"/>
                </a:solidFill>
                <a:latin typeface="Aileron Regular"/>
              </a:rPr>
              <a:t>https://commons.wikimedia.org/wiki/File:Madrid_Codex_6.JPG </a:t>
            </a:r>
          </a:p>
        </p:txBody>
      </p:sp>
      <p:sp>
        <p:nvSpPr>
          <p:cNvPr id="9" name="TextBox 9"/>
          <p:cNvSpPr txBox="1"/>
          <p:nvPr/>
        </p:nvSpPr>
        <p:spPr>
          <a:xfrm>
            <a:off x="4113476" y="8805182"/>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Maya map, Kmusser, CC BY-SA 3.0, via Wikimedia Commons:</a:t>
            </a:r>
          </a:p>
          <a:p>
            <a:pPr>
              <a:lnSpc>
                <a:spcPts val="3640"/>
              </a:lnSpc>
            </a:pPr>
            <a:r>
              <a:rPr lang="en-US" sz="2800" spc="28">
                <a:solidFill>
                  <a:srgbClr val="FFFFFF"/>
                </a:solidFill>
                <a:latin typeface="Aileron Regular"/>
              </a:rPr>
              <a:t>https://commons.wikimedia.org/wiki/File:Mayamap.png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13476" y="1905459"/>
            <a:ext cx="13587463"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Día Internacional de los Pueblos Indígenas, Cancillería Ecuador, CC BY-SA 2.0, via Wikimedia Commons: https://commons.wikimedia.org/wiki/File:</a:t>
            </a:r>
          </a:p>
          <a:p>
            <a:pPr>
              <a:lnSpc>
                <a:spcPts val="3639"/>
              </a:lnSpc>
            </a:pPr>
            <a:r>
              <a:rPr lang="en-US" sz="2800" spc="28">
                <a:solidFill>
                  <a:srgbClr val="FFFFFF"/>
                </a:solidFill>
                <a:latin typeface="Aileron Regular"/>
              </a:rPr>
              <a:t>D%C3%ADa_Internacional_de_los_Pueblos_Ind%C3%ADgenas_(7852553230).jpg</a:t>
            </a:r>
          </a:p>
        </p:txBody>
      </p:sp>
      <p:sp>
        <p:nvSpPr>
          <p:cNvPr id="5" name="TextBox 5"/>
          <p:cNvSpPr txBox="1"/>
          <p:nvPr/>
        </p:nvSpPr>
        <p:spPr>
          <a:xfrm>
            <a:off x="4113476" y="56070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Paris Codex, pages 23-24, Public domain, via Wikimedia Commons:</a:t>
            </a:r>
          </a:p>
          <a:p>
            <a:pPr>
              <a:lnSpc>
                <a:spcPts val="3639"/>
              </a:lnSpc>
            </a:pPr>
            <a:r>
              <a:rPr lang="en-US" sz="2800" spc="28">
                <a:solidFill>
                  <a:srgbClr val="FFFFFF"/>
                </a:solidFill>
                <a:latin typeface="Aileron Regular"/>
              </a:rPr>
              <a:t>https://en.wikipedia.org/wiki/File:Paris_Codex,_pages_23-24.jpg</a:t>
            </a:r>
          </a:p>
        </p:txBody>
      </p:sp>
      <p:sp>
        <p:nvSpPr>
          <p:cNvPr id="6" name="TextBox 6"/>
          <p:cNvSpPr txBox="1"/>
          <p:nvPr/>
        </p:nvSpPr>
        <p:spPr>
          <a:xfrm>
            <a:off x="4113476" y="3707413"/>
            <a:ext cx="13319568" cy="9074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Maya mask, Wolfgang Sauber, CC BY-SA 3.0, via Wikimedia Commons:</a:t>
            </a:r>
          </a:p>
          <a:p>
            <a:pPr>
              <a:lnSpc>
                <a:spcPts val="3639"/>
              </a:lnSpc>
            </a:pPr>
            <a:r>
              <a:rPr lang="en-US" sz="2800" spc="28">
                <a:solidFill>
                  <a:srgbClr val="FFFFFF"/>
                </a:solidFill>
                <a:latin typeface="Aileron Regular"/>
              </a:rPr>
              <a:t>https://commons.wikimedia.org/wiki/File:Maya-Maske.jpg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
          </a:blip>
          <a:srcRect/>
          <a:stretch>
            <a:fillRect/>
          </a:stretch>
        </p:blipFill>
        <p:spPr>
          <a:xfrm>
            <a:off x="5535090" y="504914"/>
            <a:ext cx="7217821" cy="7508786"/>
          </a:xfrm>
          <a:prstGeom prst="rect">
            <a:avLst/>
          </a:prstGeom>
        </p:spPr>
      </p:pic>
      <p:sp>
        <p:nvSpPr>
          <p:cNvPr id="3" name="TextBox 3"/>
          <p:cNvSpPr txBox="1"/>
          <p:nvPr/>
        </p:nvSpPr>
        <p:spPr>
          <a:xfrm>
            <a:off x="4511199" y="2293347"/>
            <a:ext cx="9265601" cy="4027170"/>
          </a:xfrm>
          <a:prstGeom prst="rect">
            <a:avLst/>
          </a:prstGeom>
        </p:spPr>
        <p:txBody>
          <a:bodyPr lIns="0" tIns="0" rIns="0" bIns="0" rtlCol="0" anchor="t">
            <a:spAutoFit/>
          </a:bodyPr>
          <a:lstStyle/>
          <a:p>
            <a:pPr algn="ctr">
              <a:lnSpc>
                <a:spcPts val="10560"/>
              </a:lnSpc>
            </a:pPr>
            <a:r>
              <a:rPr lang="en-US" sz="9600">
                <a:solidFill>
                  <a:srgbClr val="00356B"/>
                </a:solidFill>
                <a:latin typeface="Aileron Heavy Bold"/>
              </a:rPr>
              <a:t>Great Discoveries: Maya Codices</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Regular Bold"/>
              </a:rPr>
              <a:t>Human Relations Area Files</a:t>
            </a:r>
          </a:p>
          <a:p>
            <a:pPr algn="r">
              <a:lnSpc>
                <a:spcPts val="3080"/>
              </a:lnSpc>
            </a:pPr>
            <a:r>
              <a:rPr lang="en-US" sz="2800" spc="196">
                <a:solidFill>
                  <a:srgbClr val="00356B"/>
                </a:solidFill>
                <a:latin typeface="Aileron Regular"/>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Regular"/>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Regular"/>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376555"/>
            <a:ext cx="10467976" cy="9448165"/>
          </a:xfrm>
          <a:prstGeom prst="rect">
            <a:avLst/>
          </a:prstGeom>
        </p:spPr>
        <p:txBody>
          <a:bodyPr lIns="0" tIns="0" rIns="0" bIns="0" rtlCol="0" anchor="t">
            <a:spAutoFit/>
          </a:bodyPr>
          <a:lstStyle/>
          <a:p>
            <a:pPr>
              <a:lnSpc>
                <a:spcPts val="5320"/>
              </a:lnSpc>
            </a:pPr>
            <a:r>
              <a:rPr lang="en-US" sz="3800" spc="342">
                <a:solidFill>
                  <a:srgbClr val="00356B"/>
                </a:solidFill>
                <a:latin typeface="Aileron Regular"/>
              </a:rPr>
              <a:t>The </a:t>
            </a:r>
            <a:r>
              <a:rPr lang="en-US" sz="3800" spc="342">
                <a:solidFill>
                  <a:srgbClr val="00356B"/>
                </a:solidFill>
                <a:latin typeface="Aileron Regular Bold"/>
              </a:rPr>
              <a:t>Maya civilization</a:t>
            </a:r>
            <a:r>
              <a:rPr lang="en-US" sz="3800" spc="342">
                <a:solidFill>
                  <a:srgbClr val="00356B"/>
                </a:solidFill>
                <a:latin typeface="Aileron Regular"/>
              </a:rPr>
              <a:t> was an ancient Mesoamerican civilization noted for its architecture, art, astronomy, calendar, mathematics, and logosyllabic script—the most sophisticated writing system in the pre-Columbian Americas. </a:t>
            </a:r>
          </a:p>
          <a:p>
            <a:pPr>
              <a:lnSpc>
                <a:spcPts val="5320"/>
              </a:lnSpc>
            </a:pPr>
            <a:r>
              <a:rPr lang="en-US" sz="3800" spc="342">
                <a:solidFill>
                  <a:srgbClr val="00356B"/>
                </a:solidFill>
                <a:latin typeface="Aileron Regular Bold"/>
              </a:rPr>
              <a:t>Maya codices</a:t>
            </a:r>
            <a:r>
              <a:rPr lang="en-US" sz="3800" spc="342">
                <a:solidFill>
                  <a:srgbClr val="00356B"/>
                </a:solidFill>
                <a:latin typeface="Aileron Regular"/>
              </a:rPr>
              <a:t> (singular codex) are folding books written by professional scribes in hieroglyphic script on bark paper. Spanish conquistadors and Catholic priests destroyed most of the codices in the 16th century. The few remaining codices have been named for the cities where they eventually settled. </a:t>
            </a:r>
          </a:p>
        </p:txBody>
      </p:sp>
      <p:pic>
        <p:nvPicPr>
          <p:cNvPr id="3" name="Picture 3"/>
          <p:cNvPicPr>
            <a:picLocks noChangeAspect="1"/>
          </p:cNvPicPr>
          <p:nvPr/>
        </p:nvPicPr>
        <p:blipFill>
          <a:blip r:embed="rId2"/>
          <a:srcRect l="2365" t="8435" b="10583"/>
          <a:stretch>
            <a:fillRect/>
          </a:stretch>
        </p:blipFill>
        <p:spPr>
          <a:xfrm>
            <a:off x="12513127" y="0"/>
            <a:ext cx="5774873" cy="10287000"/>
          </a:xfrm>
          <a:prstGeom prst="rect">
            <a:avLst/>
          </a:prstGeom>
        </p:spPr>
      </p:pic>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49534" y="400050"/>
            <a:ext cx="9854906" cy="9441180"/>
          </a:xfrm>
          <a:prstGeom prst="rect">
            <a:avLst/>
          </a:prstGeom>
        </p:spPr>
        <p:txBody>
          <a:bodyPr lIns="0" tIns="0" rIns="0" bIns="0" rtlCol="0" anchor="t">
            <a:spAutoFit/>
          </a:bodyPr>
          <a:lstStyle/>
          <a:p>
            <a:pPr>
              <a:lnSpc>
                <a:spcPts val="4680"/>
              </a:lnSpc>
            </a:pPr>
            <a:r>
              <a:rPr lang="en-US" sz="3600" spc="215">
                <a:solidFill>
                  <a:srgbClr val="FFFFFF"/>
                </a:solidFill>
                <a:latin typeface="Aileron Regular"/>
              </a:rPr>
              <a:t>Colonial officials and the Catholic Church, notably Bishop Diego de Landa, destroyed Maya texts wherever they were found. Three pre-Columbian books dated to the Postclassic period were well preserved. These are known as the Dresden Codex, the Madrid Codex, and the Paris Codex. A fourth book, known as the Grolier Codex, emerged in the 1970s and remained controversial until it was authenticated in 2015. The late archaeologist Michael Coe, a Yale professor and Mayanist scholar, published findings supporting its authenticity. A research study using X-rays, UV imaging, and microscopic analysis authenticated the Grolier Codex.</a:t>
            </a:r>
          </a:p>
        </p:txBody>
      </p:sp>
      <p:pic>
        <p:nvPicPr>
          <p:cNvPr id="4" name="Picture 4"/>
          <p:cNvPicPr>
            <a:picLocks noChangeAspect="1"/>
          </p:cNvPicPr>
          <p:nvPr/>
        </p:nvPicPr>
        <p:blipFill>
          <a:blip r:embed="rId2"/>
          <a:srcRect l="42651"/>
          <a:stretch>
            <a:fillRect/>
          </a:stretch>
        </p:blipFill>
        <p:spPr>
          <a:xfrm>
            <a:off x="0" y="0"/>
            <a:ext cx="7865974" cy="1028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876" r="6876"/>
          <a:stretch>
            <a:fillRect/>
          </a:stretch>
        </p:blipFill>
        <p:spPr>
          <a:xfrm>
            <a:off x="12373188" y="0"/>
            <a:ext cx="5914812" cy="10287000"/>
          </a:xfrm>
          <a:prstGeom prst="rect">
            <a:avLst/>
          </a:prstGeom>
        </p:spPr>
      </p:pic>
      <p:sp>
        <p:nvSpPr>
          <p:cNvPr id="3" name="TextBox 3"/>
          <p:cNvSpPr txBox="1"/>
          <p:nvPr/>
        </p:nvSpPr>
        <p:spPr>
          <a:xfrm>
            <a:off x="456110" y="912919"/>
            <a:ext cx="11499666" cy="552450"/>
          </a:xfrm>
          <a:prstGeom prst="rect">
            <a:avLst/>
          </a:prstGeom>
        </p:spPr>
        <p:txBody>
          <a:bodyPr lIns="0" tIns="0" rIns="0" bIns="0" rtlCol="0" anchor="t">
            <a:spAutoFit/>
          </a:bodyPr>
          <a:lstStyle/>
          <a:p>
            <a:pPr>
              <a:lnSpc>
                <a:spcPts val="4320"/>
              </a:lnSpc>
            </a:pPr>
            <a:r>
              <a:rPr lang="en-US" sz="3600" spc="288">
                <a:solidFill>
                  <a:srgbClr val="FFFFFF"/>
                </a:solidFill>
                <a:latin typeface="Aileron Regular"/>
              </a:rPr>
              <a:t>Review these videos about the Maya Codices:</a:t>
            </a:r>
          </a:p>
        </p:txBody>
      </p:sp>
      <p:grpSp>
        <p:nvGrpSpPr>
          <p:cNvPr id="4" name="Group 4"/>
          <p:cNvGrpSpPr/>
          <p:nvPr/>
        </p:nvGrpSpPr>
        <p:grpSpPr>
          <a:xfrm>
            <a:off x="456110" y="2466685"/>
            <a:ext cx="11657405" cy="561023"/>
            <a:chOff x="0" y="0"/>
            <a:chExt cx="15543207" cy="74803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6510"/>
              <a:ext cx="1132252" cy="731520"/>
            </a:xfrm>
            <a:prstGeom prst="rect">
              <a:avLst/>
            </a:prstGeom>
          </p:spPr>
        </p:pic>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6">
                    <a:extLst>
                      <a:ext uri="{A12FA001-AC4F-418D-AE19-62706E023703}">
                        <ahyp:hlinkClr xmlns:ahyp="http://schemas.microsoft.com/office/drawing/2018/hyperlinkcolor" xmlns="" val="tx"/>
                      </a:ext>
                    </a:extLst>
                  </a:hlinkClick>
                </a:rPr>
                <a:t>Breaking the Maya Code</a:t>
              </a:r>
              <a:endParaRPr lang="en-US" sz="3600" u="sng" spc="288" dirty="0">
                <a:solidFill>
                  <a:schemeClr val="bg1"/>
                </a:solidFill>
                <a:latin typeface="Aileron Regular Bold"/>
              </a:endParaRPr>
            </a:p>
          </p:txBody>
        </p:sp>
      </p:grpSp>
      <p:grpSp>
        <p:nvGrpSpPr>
          <p:cNvPr id="7" name="Group 7"/>
          <p:cNvGrpSpPr/>
          <p:nvPr/>
        </p:nvGrpSpPr>
        <p:grpSpPr>
          <a:xfrm>
            <a:off x="456110" y="3714344"/>
            <a:ext cx="11777254" cy="548640"/>
            <a:chOff x="0" y="0"/>
            <a:chExt cx="15703006" cy="731520"/>
          </a:xfrm>
        </p:grpSpPr>
        <p:sp>
          <p:nvSpPr>
            <p:cNvPr id="8" name="TextBox 8"/>
            <p:cNvSpPr txBox="1"/>
            <p:nvPr/>
          </p:nvSpPr>
          <p:spPr>
            <a:xfrm>
              <a:off x="1675143" y="-5715"/>
              <a:ext cx="14027862"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7">
                    <a:extLst>
                      <a:ext uri="{A12FA001-AC4F-418D-AE19-62706E023703}">
                        <ahyp:hlinkClr xmlns:ahyp="http://schemas.microsoft.com/office/drawing/2018/hyperlinkcolor" xmlns="" val="tx"/>
                      </a:ext>
                    </a:extLst>
                  </a:hlinkClick>
                </a:rPr>
                <a:t>Cracking the Maya Code</a:t>
              </a:r>
              <a:endParaRPr lang="en-US" sz="3600" u="sng" spc="288" dirty="0">
                <a:solidFill>
                  <a:schemeClr val="bg1"/>
                </a:solidFill>
                <a:latin typeface="Aileron Regular Bold"/>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32252" cy="731520"/>
            </a:xfrm>
            <a:prstGeom prst="rect">
              <a:avLst/>
            </a:prstGeom>
          </p:spPr>
        </p:pic>
      </p:grpSp>
      <p:grpSp>
        <p:nvGrpSpPr>
          <p:cNvPr id="10" name="Group 10"/>
          <p:cNvGrpSpPr/>
          <p:nvPr/>
        </p:nvGrpSpPr>
        <p:grpSpPr>
          <a:xfrm>
            <a:off x="456110" y="4949621"/>
            <a:ext cx="11657405" cy="548640"/>
            <a:chOff x="0" y="0"/>
            <a:chExt cx="15543207" cy="731520"/>
          </a:xfrm>
        </p:grpSpPr>
        <p:sp>
          <p:nvSpPr>
            <p:cNvPr id="11" name="TextBox 11"/>
            <p:cNvSpPr txBox="1"/>
            <p:nvPr/>
          </p:nvSpPr>
          <p:spPr>
            <a:xfrm>
              <a:off x="1675143" y="-5715"/>
              <a:ext cx="13868063"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8">
                    <a:extLst>
                      <a:ext uri="{A12FA001-AC4F-418D-AE19-62706E023703}">
                        <ahyp:hlinkClr xmlns:ahyp="http://schemas.microsoft.com/office/drawing/2018/hyperlinkcolor" xmlns="" val="tx"/>
                      </a:ext>
                    </a:extLst>
                  </a:hlinkClick>
                </a:rPr>
                <a:t>Deciphering the Maya Code</a:t>
              </a:r>
              <a:endParaRPr lang="en-US" sz="3600" u="sng" spc="288" dirty="0">
                <a:solidFill>
                  <a:schemeClr val="bg1"/>
                </a:solidFill>
                <a:latin typeface="Aileron Regular Bold"/>
              </a:endParaRP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32252" cy="731520"/>
            </a:xfrm>
            <a:prstGeom prst="rect">
              <a:avLst/>
            </a:prstGeom>
          </p:spPr>
        </p:pic>
      </p:grpSp>
      <p:grpSp>
        <p:nvGrpSpPr>
          <p:cNvPr id="13" name="Group 13"/>
          <p:cNvGrpSpPr/>
          <p:nvPr/>
        </p:nvGrpSpPr>
        <p:grpSpPr>
          <a:xfrm>
            <a:off x="456110" y="6184897"/>
            <a:ext cx="10958284" cy="548640"/>
            <a:chOff x="0" y="0"/>
            <a:chExt cx="14611046" cy="731520"/>
          </a:xfrm>
        </p:grpSpPr>
        <p:sp>
          <p:nvSpPr>
            <p:cNvPr id="14" name="TextBox 14"/>
            <p:cNvSpPr txBox="1"/>
            <p:nvPr/>
          </p:nvSpPr>
          <p:spPr>
            <a:xfrm>
              <a:off x="1675143" y="-5715"/>
              <a:ext cx="12935902"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9">
                    <a:extLst>
                      <a:ext uri="{A12FA001-AC4F-418D-AE19-62706E023703}">
                        <ahyp:hlinkClr xmlns:ahyp="http://schemas.microsoft.com/office/drawing/2018/hyperlinkcolor" xmlns="" val="tx"/>
                      </a:ext>
                    </a:extLst>
                  </a:hlinkClick>
                </a:rPr>
                <a:t>Deciphering the Maya Script</a:t>
              </a:r>
              <a:endParaRPr lang="en-US" sz="3600" u="sng" spc="288" dirty="0">
                <a:solidFill>
                  <a:schemeClr val="bg1"/>
                </a:solidFill>
                <a:latin typeface="Aileron Regular Bold"/>
              </a:endParaRP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32252" cy="731520"/>
            </a:xfrm>
            <a:prstGeom prst="rect">
              <a:avLst/>
            </a:prstGeom>
          </p:spPr>
        </p:pic>
      </p:grpSp>
      <p:grpSp>
        <p:nvGrpSpPr>
          <p:cNvPr id="16" name="Group 16"/>
          <p:cNvGrpSpPr/>
          <p:nvPr/>
        </p:nvGrpSpPr>
        <p:grpSpPr>
          <a:xfrm>
            <a:off x="456110" y="7420174"/>
            <a:ext cx="11499666" cy="575745"/>
            <a:chOff x="0" y="0"/>
            <a:chExt cx="15332888" cy="767660"/>
          </a:xfrm>
        </p:grpSpPr>
        <p:sp>
          <p:nvSpPr>
            <p:cNvPr id="17" name="TextBox 17"/>
            <p:cNvSpPr txBox="1"/>
            <p:nvPr/>
          </p:nvSpPr>
          <p:spPr>
            <a:xfrm>
              <a:off x="1757902" y="-5527"/>
              <a:ext cx="13574986" cy="769188"/>
            </a:xfrm>
            <a:prstGeom prst="rect">
              <a:avLst/>
            </a:prstGeom>
          </p:spPr>
          <p:txBody>
            <a:bodyPr lIns="0" tIns="0" rIns="0" bIns="0" rtlCol="0" anchor="t">
              <a:spAutoFit/>
            </a:bodyPr>
            <a:lstStyle/>
            <a:p>
              <a:pPr>
                <a:lnSpc>
                  <a:spcPts val="4533"/>
                </a:lnSpc>
              </a:pPr>
              <a:r>
                <a:rPr lang="en-US" sz="3777" u="sng" spc="302" dirty="0">
                  <a:solidFill>
                    <a:schemeClr val="bg1"/>
                  </a:solidFill>
                  <a:latin typeface="Aileron Regular Bold"/>
                  <a:hlinkClick r:id="rId10">
                    <a:extLst>
                      <a:ext uri="{A12FA001-AC4F-418D-AE19-62706E023703}">
                        <ahyp:hlinkClr xmlns:ahyp="http://schemas.microsoft.com/office/drawing/2018/hyperlinkcolor" xmlns="" val="tx"/>
                      </a:ext>
                    </a:extLst>
                  </a:hlinkClick>
                </a:rPr>
                <a:t>Maya Writing</a:t>
              </a:r>
              <a:endParaRPr lang="en-US" sz="3777" u="sng" spc="302" dirty="0">
                <a:solidFill>
                  <a:schemeClr val="bg1"/>
                </a:solidFill>
                <a:latin typeface="Aileron Regular Bold"/>
              </a:endParaRPr>
            </a:p>
          </p:txBody>
        </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88189" cy="767660"/>
            </a:xfrm>
            <a:prstGeom prst="rect">
              <a:avLst/>
            </a:prstGeom>
          </p:spPr>
        </p:pic>
      </p:grpSp>
      <p:grpSp>
        <p:nvGrpSpPr>
          <p:cNvPr id="19" name="Group 19"/>
          <p:cNvGrpSpPr/>
          <p:nvPr/>
        </p:nvGrpSpPr>
        <p:grpSpPr>
          <a:xfrm>
            <a:off x="456110" y="8682555"/>
            <a:ext cx="11499666" cy="575745"/>
            <a:chOff x="0" y="0"/>
            <a:chExt cx="15332888" cy="767660"/>
          </a:xfrm>
        </p:grpSpPr>
        <p:sp>
          <p:nvSpPr>
            <p:cNvPr id="20" name="TextBox 20"/>
            <p:cNvSpPr txBox="1"/>
            <p:nvPr/>
          </p:nvSpPr>
          <p:spPr>
            <a:xfrm>
              <a:off x="1757902" y="-5527"/>
              <a:ext cx="13574986" cy="769188"/>
            </a:xfrm>
            <a:prstGeom prst="rect">
              <a:avLst/>
            </a:prstGeom>
          </p:spPr>
          <p:txBody>
            <a:bodyPr lIns="0" tIns="0" rIns="0" bIns="0" rtlCol="0" anchor="t">
              <a:spAutoFit/>
            </a:bodyPr>
            <a:lstStyle/>
            <a:p>
              <a:pPr>
                <a:lnSpc>
                  <a:spcPts val="4533"/>
                </a:lnSpc>
              </a:pPr>
              <a:r>
                <a:rPr lang="en-US" sz="3777" u="sng" spc="302" dirty="0">
                  <a:solidFill>
                    <a:schemeClr val="bg1"/>
                  </a:solidFill>
                  <a:latin typeface="Aileron Regular Bold"/>
                  <a:hlinkClick r:id="rId12">
                    <a:extLst>
                      <a:ext uri="{A12FA001-AC4F-418D-AE19-62706E023703}">
                        <ahyp:hlinkClr xmlns:ahyp="http://schemas.microsoft.com/office/drawing/2018/hyperlinkcolor" xmlns="" val="tx"/>
                      </a:ext>
                    </a:extLst>
                  </a:hlinkClick>
                </a:rPr>
                <a:t>The Decipherment of Maya Script</a:t>
              </a:r>
              <a:endParaRPr lang="en-US" sz="3777" u="sng" spc="302" dirty="0">
                <a:solidFill>
                  <a:schemeClr val="bg1"/>
                </a:solidFill>
                <a:latin typeface="Aileron Regular Bold"/>
              </a:endParaRPr>
            </a:p>
          </p:txBody>
        </p:sp>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88189" cy="76766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668" r="11668"/>
          <a:stretch>
            <a:fillRect/>
          </a:stretch>
        </p:blipFill>
        <p:spPr>
          <a:xfrm>
            <a:off x="0" y="0"/>
            <a:ext cx="5914812" cy="10287000"/>
          </a:xfrm>
          <a:prstGeom prst="rect">
            <a:avLst/>
          </a:prstGeom>
        </p:spPr>
      </p:pic>
      <p:sp>
        <p:nvSpPr>
          <p:cNvPr id="3" name="TextBox 3"/>
          <p:cNvSpPr txBox="1"/>
          <p:nvPr/>
        </p:nvSpPr>
        <p:spPr>
          <a:xfrm>
            <a:off x="7322316" y="473392"/>
            <a:ext cx="10301214"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Regular Bold"/>
              </a:rPr>
              <a:t>Articles about the Maya Codices</a:t>
            </a:r>
          </a:p>
        </p:txBody>
      </p:sp>
      <p:sp>
        <p:nvSpPr>
          <p:cNvPr id="4" name="TextBox 4"/>
          <p:cNvSpPr txBox="1"/>
          <p:nvPr/>
        </p:nvSpPr>
        <p:spPr>
          <a:xfrm>
            <a:off x="6665246" y="4845790"/>
            <a:ext cx="10438937"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3">
                  <a:extLst>
                    <a:ext uri="{A12FA001-AC4F-418D-AE19-62706E023703}">
                      <ahyp:hlinkClr xmlns:ahyp="http://schemas.microsoft.com/office/drawing/2018/hyperlinkcolor" xmlns="" val="tx"/>
                    </a:ext>
                  </a:extLst>
                </a:hlinkClick>
              </a:rPr>
              <a:t>The Four Surviving Maya Codices</a:t>
            </a:r>
            <a:endParaRPr lang="en-US" sz="3600" u="sng" spc="288" dirty="0">
              <a:solidFill>
                <a:schemeClr val="bg1"/>
              </a:solidFill>
              <a:latin typeface="Aileron Regular Bold"/>
            </a:endParaRPr>
          </a:p>
        </p:txBody>
      </p:sp>
      <p:sp>
        <p:nvSpPr>
          <p:cNvPr id="5" name="TextBox 5"/>
          <p:cNvSpPr txBox="1"/>
          <p:nvPr/>
        </p:nvSpPr>
        <p:spPr>
          <a:xfrm>
            <a:off x="6665246" y="6191218"/>
            <a:ext cx="10171043"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4">
                  <a:extLst>
                    <a:ext uri="{A12FA001-AC4F-418D-AE19-62706E023703}">
                      <ahyp:hlinkClr xmlns:ahyp="http://schemas.microsoft.com/office/drawing/2018/hyperlinkcolor" xmlns="" val="tx"/>
                    </a:ext>
                  </a:extLst>
                </a:hlinkClick>
              </a:rPr>
              <a:t>The Maya Hieroglyphic Codices</a:t>
            </a:r>
            <a:endParaRPr lang="en-US" sz="3600" u="sng" spc="288" dirty="0">
              <a:solidFill>
                <a:schemeClr val="bg1"/>
              </a:solidFill>
              <a:latin typeface="Aileron Regular Bold"/>
            </a:endParaRPr>
          </a:p>
        </p:txBody>
      </p:sp>
      <p:sp>
        <p:nvSpPr>
          <p:cNvPr id="6" name="TextBox 6"/>
          <p:cNvSpPr txBox="1"/>
          <p:nvPr/>
        </p:nvSpPr>
        <p:spPr>
          <a:xfrm>
            <a:off x="6665246" y="7536646"/>
            <a:ext cx="10958284"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5">
                  <a:extLst>
                    <a:ext uri="{A12FA001-AC4F-418D-AE19-62706E023703}">
                      <ahyp:hlinkClr xmlns:ahyp="http://schemas.microsoft.com/office/drawing/2018/hyperlinkcolor" xmlns="" val="tx"/>
                    </a:ext>
                  </a:extLst>
                </a:hlinkClick>
              </a:rPr>
              <a:t>Breaking the Maya Code</a:t>
            </a:r>
            <a:endParaRPr lang="en-US" sz="3600" u="sng" spc="288" dirty="0">
              <a:solidFill>
                <a:schemeClr val="bg1"/>
              </a:solidFill>
              <a:latin typeface="Aileron Regular Bold"/>
            </a:endParaRPr>
          </a:p>
        </p:txBody>
      </p:sp>
      <p:sp>
        <p:nvSpPr>
          <p:cNvPr id="7" name="TextBox 7"/>
          <p:cNvSpPr txBox="1"/>
          <p:nvPr/>
        </p:nvSpPr>
        <p:spPr>
          <a:xfrm>
            <a:off x="6665246" y="1612010"/>
            <a:ext cx="10958284" cy="109537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6">
                  <a:extLst>
                    <a:ext uri="{A12FA001-AC4F-418D-AE19-62706E023703}">
                      <ahyp:hlinkClr xmlns:ahyp="http://schemas.microsoft.com/office/drawing/2018/hyperlinkcolor" xmlns="" val="tx"/>
                    </a:ext>
                  </a:extLst>
                </a:hlinkClick>
              </a:rPr>
              <a:t>Authenticating the oldest book in the Americas</a:t>
            </a:r>
            <a:endParaRPr lang="en-US" sz="3600" u="sng" spc="288" dirty="0">
              <a:solidFill>
                <a:schemeClr val="bg1"/>
              </a:solidFill>
              <a:latin typeface="Aileron Regular Bold"/>
            </a:endParaRPr>
          </a:p>
        </p:txBody>
      </p:sp>
      <p:sp>
        <p:nvSpPr>
          <p:cNvPr id="8" name="TextBox 8"/>
          <p:cNvSpPr txBox="1"/>
          <p:nvPr/>
        </p:nvSpPr>
        <p:spPr>
          <a:xfrm>
            <a:off x="6665246" y="3500362"/>
            <a:ext cx="10958284"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7">
                  <a:extLst>
                    <a:ext uri="{A12FA001-AC4F-418D-AE19-62706E023703}">
                      <ahyp:hlinkClr xmlns:ahyp="http://schemas.microsoft.com/office/drawing/2018/hyperlinkcolor" xmlns="" val="tx"/>
                    </a:ext>
                  </a:extLst>
                </a:hlinkClick>
              </a:rPr>
              <a:t>The Maya Codices – Archaeology Magazine</a:t>
            </a:r>
            <a:endParaRPr lang="en-US" sz="3600" u="sng" spc="288" dirty="0">
              <a:solidFill>
                <a:schemeClr val="bg1"/>
              </a:solidFill>
              <a:latin typeface="Aileron Regular Bold"/>
            </a:endParaRPr>
          </a:p>
        </p:txBody>
      </p:sp>
      <p:sp>
        <p:nvSpPr>
          <p:cNvPr id="9" name="TextBox 9"/>
          <p:cNvSpPr txBox="1"/>
          <p:nvPr/>
        </p:nvSpPr>
        <p:spPr>
          <a:xfrm>
            <a:off x="6665246" y="8882074"/>
            <a:ext cx="10958284"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8">
                  <a:extLst>
                    <a:ext uri="{A12FA001-AC4F-418D-AE19-62706E023703}">
                      <ahyp:hlinkClr xmlns:ahyp="http://schemas.microsoft.com/office/drawing/2018/hyperlinkcolor" xmlns="" val="tx"/>
                    </a:ext>
                  </a:extLst>
                </a:hlinkClick>
              </a:rPr>
              <a:t>Cracking the Maya Code</a:t>
            </a:r>
            <a:endParaRPr lang="en-US" sz="3600" u="sng" spc="288" dirty="0">
              <a:solidFill>
                <a:schemeClr val="bg1"/>
              </a:solidFill>
              <a:latin typeface="Aileron Regular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706" b="77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464922"/>
            <a:ext cx="12118707" cy="2738048"/>
          </a:xfrm>
          <a:prstGeom prst="rect">
            <a:avLst/>
          </a:prstGeom>
          <a:solidFill>
            <a:srgbClr val="00356B"/>
          </a:solidFill>
        </p:spPr>
      </p:sp>
      <p:sp>
        <p:nvSpPr>
          <p:cNvPr id="3" name="TextBox 3"/>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04" r="64295"/>
          <a:stretch>
            <a:fillRect/>
          </a:stretch>
        </p:blipFill>
        <p:spPr>
          <a:xfrm>
            <a:off x="0" y="0"/>
            <a:ext cx="4797344" cy="10287000"/>
          </a:xfrm>
          <a:prstGeom prst="rect">
            <a:avLst/>
          </a:prstGeom>
        </p:spPr>
      </p:pic>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Bold"/>
                </a:rPr>
                <a:t>eHRAF</a:t>
              </a:r>
            </a:p>
            <a:p>
              <a:pPr algn="ctr">
                <a:lnSpc>
                  <a:spcPts val="5039"/>
                </a:lnSpc>
              </a:pPr>
              <a:r>
                <a:rPr lang="en-US" sz="4199" spc="83">
                  <a:solidFill>
                    <a:srgbClr val="FFFFFF"/>
                  </a:solidFill>
                  <a:latin typeface="Aileron Heavy Bold"/>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Regular"/>
              </a:rPr>
              <a:t>A brief overview for traditions in eHRAF Archaeology is provided in the form of </a:t>
            </a:r>
            <a:r>
              <a:rPr lang="en-US" sz="3200" spc="320">
                <a:solidFill>
                  <a:srgbClr val="00356B"/>
                </a:solidFill>
                <a:latin typeface="Aileron Regular Bold"/>
              </a:rPr>
              <a:t>Tradition Summaries</a:t>
            </a:r>
            <a:r>
              <a:rPr lang="en-US" sz="3200" spc="320">
                <a:solidFill>
                  <a:srgbClr val="00356B"/>
                </a:solidFill>
                <a:latin typeface="Aileron Regular"/>
              </a:rPr>
              <a:t>. </a:t>
            </a:r>
          </a:p>
          <a:p>
            <a:pPr>
              <a:lnSpc>
                <a:spcPts val="4160"/>
              </a:lnSpc>
            </a:pPr>
            <a:endParaRPr lang="en-US" sz="3200" spc="320">
              <a:solidFill>
                <a:srgbClr val="00356B"/>
              </a:solidFill>
              <a:latin typeface="Aileron Regular"/>
            </a:endParaRPr>
          </a:p>
          <a:p>
            <a:pPr>
              <a:lnSpc>
                <a:spcPts val="4160"/>
              </a:lnSpc>
            </a:pPr>
            <a:r>
              <a:rPr lang="en-US" sz="3200" spc="320">
                <a:solidFill>
                  <a:srgbClr val="00356B"/>
                </a:solidFill>
                <a:latin typeface="Aileron Regular"/>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Bold"/>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Regular Bold"/>
              </a:rPr>
              <a:t>To find a tradition summary, go to the</a:t>
            </a:r>
            <a:r>
              <a:rPr lang="en-US" sz="3200" spc="320">
                <a:solidFill>
                  <a:srgbClr val="00356B"/>
                </a:solidFill>
                <a:latin typeface="Aileron Regular"/>
              </a:rPr>
              <a:t> Browse Traditions</a:t>
            </a:r>
            <a:r>
              <a:rPr lang="en-US" sz="3200" spc="320">
                <a:solidFill>
                  <a:srgbClr val="00356B"/>
                </a:solidFill>
                <a:latin typeface="Aileron Regular Bold"/>
              </a:rPr>
              <a:t> tab and enter the tradition name into the box, then click on </a:t>
            </a:r>
            <a:r>
              <a:rPr lang="en-US" sz="3200" spc="320">
                <a:solidFill>
                  <a:srgbClr val="00356B"/>
                </a:solidFill>
                <a:latin typeface="Aileron Regular"/>
              </a:rPr>
              <a:t>Tradition Summary </a:t>
            </a:r>
            <a:r>
              <a:rPr lang="en-US" sz="3200" spc="320">
                <a:solidFill>
                  <a:srgbClr val="00356B"/>
                </a:solidFill>
                <a:latin typeface="Aileron Regular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1868</Words>
  <Application>Microsoft Office PowerPoint</Application>
  <PresentationFormat>Custom</PresentationFormat>
  <Paragraphs>215</Paragraphs>
  <Slides>35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Aileron Heavy</vt:lpstr>
      <vt:lpstr>Arial</vt:lpstr>
      <vt:lpstr>Aileron Heavy Bold</vt:lpstr>
      <vt:lpstr>Aileron Regular Bold Italics</vt:lpstr>
      <vt:lpstr>Calibri</vt:lpstr>
      <vt:lpstr>Aileron Regular Bold</vt:lpstr>
      <vt:lpstr>Aileron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Discoveries: Maya Codices</dc:title>
  <dc:creator>Matthew Longcore</dc:creator>
  <cp:lastModifiedBy>Fran</cp:lastModifiedBy>
  <cp:revision>4</cp:revision>
  <dcterms:created xsi:type="dcterms:W3CDTF">2006-08-16T00:00:00Z</dcterms:created>
  <dcterms:modified xsi:type="dcterms:W3CDTF">2021-03-26T18:36:10Z</dcterms:modified>
  <dc:identifier>DAEZo5BCj60</dc:identifier>
</cp:coreProperties>
</file>