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ileron Heavy" panose="020B0604020202020204" charset="0"/>
      <p:regular r:id="rId38"/>
    </p:embeddedFont>
    <p:embeddedFont>
      <p:font typeface="Aileron Heavy Bold" panose="020B0604020202020204" charset="0"/>
      <p:regular r:id="rId39"/>
    </p:embeddedFont>
    <p:embeddedFont>
      <p:font typeface="Aileron Regular" panose="020B0604020202020204" charset="0"/>
      <p:regular r:id="rId40"/>
    </p:embeddedFont>
    <p:embeddedFont>
      <p:font typeface="Aileron Regular Bold" panose="020B0604020202020204" charset="0"/>
      <p:regular r:id="rId41"/>
    </p:embeddedFont>
    <p:embeddedFont>
      <p:font typeface="Aileron Regular Bold Italics"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95A1E-D114-40FD-886A-3C73375A2B44}"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4BE33-6F16-433F-A60E-64936D8B4BB8}" type="slidenum">
              <a:rPr lang="en-US" smtClean="0"/>
              <a:t>‹#›</a:t>
            </a:fld>
            <a:endParaRPr lang="en-US"/>
          </a:p>
        </p:txBody>
      </p:sp>
    </p:spTree>
    <p:extLst>
      <p:ext uri="{BB962C8B-B14F-4D97-AF65-F5344CB8AC3E}">
        <p14:creationId xmlns:p14="http://schemas.microsoft.com/office/powerpoint/2010/main" val="426663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E4BE33-6F16-433F-A60E-64936D8B4BB8}" type="slidenum">
              <a:rPr lang="en-US" smtClean="0"/>
              <a:t>6</a:t>
            </a:fld>
            <a:endParaRPr lang="en-US"/>
          </a:p>
        </p:txBody>
      </p:sp>
    </p:spTree>
    <p:extLst>
      <p:ext uri="{BB962C8B-B14F-4D97-AF65-F5344CB8AC3E}">
        <p14:creationId xmlns:p14="http://schemas.microsoft.com/office/powerpoint/2010/main" val="198595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lSO-bFwMx2I" TargetMode="External"/><Relationship Id="rId3" Type="http://schemas.openxmlformats.org/officeDocument/2006/relationships/image" Target="../media/image7.jpeg"/><Relationship Id="rId7" Type="http://schemas.openxmlformats.org/officeDocument/2006/relationships/hyperlink" Target="https://www.youtube.com/watch?v=g_FKpi9T_cI"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BRZL51_9XOs" TargetMode="External"/><Relationship Id="rId5" Type="http://schemas.openxmlformats.org/officeDocument/2006/relationships/image" Target="../media/image9.svg"/><Relationship Id="rId10" Type="http://schemas.openxmlformats.org/officeDocument/2006/relationships/hyperlink" Target="https://www.youtube.com/watch?v=DTqgksmmAuY" TargetMode="External"/><Relationship Id="rId4" Type="http://schemas.openxmlformats.org/officeDocument/2006/relationships/image" Target="../media/image8.png"/><Relationship Id="rId9" Type="http://schemas.openxmlformats.org/officeDocument/2006/relationships/hyperlink" Target="https://www.youtube.com/watch?v=8dnXmAyolv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hraf.yale.edu/olmec-in-ehraf-archaeology/" TargetMode="External"/><Relationship Id="rId7" Type="http://schemas.openxmlformats.org/officeDocument/2006/relationships/hyperlink" Target="https://www.ancient.eu/Olmec_Civilization/"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https://www.nationalgeographic.org/encyclopedia/olmec-civilization/" TargetMode="External"/><Relationship Id="rId5" Type="http://schemas.openxmlformats.org/officeDocument/2006/relationships/hyperlink" Target="https://www.theguardian.com/science/2019/oct/03/michael-coe-obituary" TargetMode="External"/><Relationship Id="rId4" Type="http://schemas.openxmlformats.org/officeDocument/2006/relationships/hyperlink" Target="https://peabody.yale.edu/exhibits/olmec-hea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709" r="8093"/>
          <a:stretch>
            <a:fillRect/>
          </a:stretch>
        </p:blipFill>
        <p:spPr>
          <a:xfrm>
            <a:off x="0" y="24130"/>
            <a:ext cx="8636070" cy="10287000"/>
          </a:xfrm>
          <a:prstGeom prst="rect">
            <a:avLst/>
          </a:prstGeom>
        </p:spPr>
      </p:pic>
      <p:pic>
        <p:nvPicPr>
          <p:cNvPr id="3" name="Picture 3"/>
          <p:cNvPicPr>
            <a:picLocks noChangeAspect="1"/>
          </p:cNvPicPr>
          <p:nvPr/>
        </p:nvPicPr>
        <p:blipFill>
          <a:blip r:embed="rId3">
            <a:alphaModFix amt="4000"/>
          </a:blip>
          <a:srcRect/>
          <a:stretch>
            <a:fillRect/>
          </a:stretch>
        </p:blipFill>
        <p:spPr>
          <a:xfrm>
            <a:off x="9815825" y="1389107"/>
            <a:ext cx="7217821" cy="7508786"/>
          </a:xfrm>
          <a:prstGeom prst="rect">
            <a:avLst/>
          </a:prstGeom>
        </p:spPr>
      </p:pic>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2495550"/>
            <a:ext cx="9265601" cy="539115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Bold"/>
              </a:rPr>
              <a:t>Great Discoveries:</a:t>
            </a:r>
          </a:p>
          <a:p>
            <a:pPr algn="ctr">
              <a:lnSpc>
                <a:spcPts val="10560"/>
              </a:lnSpc>
            </a:pPr>
            <a:r>
              <a:rPr lang="en-US" sz="9600">
                <a:solidFill>
                  <a:srgbClr val="00356B"/>
                </a:solidFill>
                <a:latin typeface="Aileron Heavy Bold"/>
              </a:rPr>
              <a:t>Olmec Colossal Heads</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823" r="19823"/>
          <a:stretch>
            <a:fillRect/>
          </a:stretch>
        </p:blipFill>
        <p:spPr>
          <a:xfrm>
            <a:off x="10037382" y="9525"/>
            <a:ext cx="8250618" cy="10287000"/>
          </a:xfrm>
          <a:prstGeom prst="rect">
            <a:avLst/>
          </a:prstGeom>
        </p:spPr>
      </p:pic>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1</a:t>
              </a:r>
            </a:p>
          </p:txBody>
        </p:sp>
      </p:grpSp>
      <p:sp>
        <p:nvSpPr>
          <p:cNvPr id="6" name="TextBox 6"/>
          <p:cNvSpPr txBox="1"/>
          <p:nvPr/>
        </p:nvSpPr>
        <p:spPr>
          <a:xfrm>
            <a:off x="269278" y="2095042"/>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Begin by learning more about the </a:t>
            </a:r>
            <a:r>
              <a:rPr lang="en-US" sz="3600" spc="288">
                <a:solidFill>
                  <a:srgbClr val="00356B"/>
                </a:solidFill>
                <a:latin typeface="Aileron Regular Bold"/>
              </a:rPr>
              <a:t>Olmec</a:t>
            </a:r>
            <a:r>
              <a:rPr lang="en-US" sz="3600" spc="288">
                <a:solidFill>
                  <a:srgbClr val="00356B"/>
                </a:solidFill>
                <a:latin typeface="Aileron Regular"/>
              </a:rPr>
              <a:t> tradition.</a:t>
            </a:r>
            <a:r>
              <a:rPr lang="en-US" sz="3600" spc="288">
                <a:solidFill>
                  <a:srgbClr val="00356B"/>
                </a:solidFill>
                <a:latin typeface="Aileron Regular Bold"/>
              </a:rPr>
              <a:t> </a:t>
            </a:r>
            <a:r>
              <a:rPr lang="en-US" sz="3600" spc="288">
                <a:solidFill>
                  <a:srgbClr val="00356B"/>
                </a:solidFill>
                <a:latin typeface="Aileron Regular"/>
              </a:rPr>
              <a:t>First, read the eHRAF Tradition Summary:</a:t>
            </a:r>
          </a:p>
        </p:txBody>
      </p:sp>
      <p:sp>
        <p:nvSpPr>
          <p:cNvPr id="7" name="TextBox 7"/>
          <p:cNvSpPr txBox="1"/>
          <p:nvPr/>
        </p:nvSpPr>
        <p:spPr>
          <a:xfrm>
            <a:off x="269278" y="6595328"/>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Then, write a brief description of Olmec indicating any significant archaeological elements that stand out to you.</a:t>
            </a:r>
          </a:p>
        </p:txBody>
      </p:sp>
      <p:sp>
        <p:nvSpPr>
          <p:cNvPr id="8" name="TextBox 8"/>
          <p:cNvSpPr txBox="1"/>
          <p:nvPr/>
        </p:nvSpPr>
        <p:spPr>
          <a:xfrm>
            <a:off x="269278" y="472276"/>
            <a:ext cx="8874722"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Regular Bold"/>
              </a:rPr>
              <a:t> Olmec (NU95)</a:t>
            </a:r>
          </a:p>
        </p:txBody>
      </p:sp>
      <p:grpSp>
        <p:nvGrpSpPr>
          <p:cNvPr id="9" name="Group 9"/>
          <p:cNvGrpSpPr/>
          <p:nvPr/>
        </p:nvGrpSpPr>
        <p:grpSpPr>
          <a:xfrm>
            <a:off x="269278" y="475952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https://ehrafarchaeology.yale.edu/document?id=nu95-000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196"/>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6923" b="22321"/>
          <a:stretch>
            <a:fillRect/>
          </a:stretch>
        </p:blipFill>
        <p:spPr>
          <a:xfrm>
            <a:off x="0" y="4887750"/>
            <a:ext cx="18288000" cy="6327951"/>
          </a:xfrm>
          <a:prstGeom prst="rect">
            <a:avLst/>
          </a:prstGeom>
        </p:spPr>
      </p:pic>
      <p:grpSp>
        <p:nvGrpSpPr>
          <p:cNvPr id="6" name="Group 6"/>
          <p:cNvGrpSpPr/>
          <p:nvPr/>
        </p:nvGrpSpPr>
        <p:grpSpPr>
          <a:xfrm rot="6593844">
            <a:off x="15983277" y="6637984"/>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Regular"/>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Heavy"/>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Heavy"/>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225" b="36456"/>
          <a:stretch>
            <a:fillRect/>
          </a:stretch>
        </p:blipFill>
        <p:spPr>
          <a:xfrm>
            <a:off x="0" y="6132799"/>
            <a:ext cx="18288000" cy="4154201"/>
          </a:xfrm>
          <a:prstGeom prst="rect">
            <a:avLst/>
          </a:prstGeom>
        </p:spPr>
      </p:pic>
      <p:grpSp>
        <p:nvGrpSpPr>
          <p:cNvPr id="6" name="Group 6"/>
          <p:cNvGrpSpPr/>
          <p:nvPr/>
        </p:nvGrpSpPr>
        <p:grpSpPr>
          <a:xfrm rot="-8681848">
            <a:off x="11508049" y="740103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Regular"/>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155" r="5155"/>
          <a:stretch>
            <a:fillRect/>
          </a:stretch>
        </p:blipFill>
        <p:spPr>
          <a:xfrm>
            <a:off x="11648885" y="0"/>
            <a:ext cx="6639115" cy="10287000"/>
          </a:xfrm>
          <a:prstGeom prst="rect">
            <a:avLst/>
          </a:prstGeom>
        </p:spPr>
      </p:pic>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
        <p:nvSpPr>
          <p:cNvPr id="6" name="TextBox 6"/>
          <p:cNvSpPr txBox="1"/>
          <p:nvPr/>
        </p:nvSpPr>
        <p:spPr>
          <a:xfrm>
            <a:off x="509149" y="805210"/>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Archaeology of San Lorenzo Tenochtitlán</a:t>
            </a:r>
            <a:r>
              <a:rPr lang="en-US" sz="3400" spc="340">
                <a:solidFill>
                  <a:srgbClr val="00356B"/>
                </a:solidFill>
                <a:latin typeface="Aileron Regular Bold"/>
              </a:rPr>
              <a:t> (Coe and Diehl 1980)</a:t>
            </a:r>
          </a:p>
        </p:txBody>
      </p:sp>
      <p:sp>
        <p:nvSpPr>
          <p:cNvPr id="7" name="TextBox 7"/>
          <p:cNvSpPr txBox="1"/>
          <p:nvPr/>
        </p:nvSpPr>
        <p:spPr>
          <a:xfrm>
            <a:off x="509149" y="3696575"/>
            <a:ext cx="11033041"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a:t>
            </a:r>
          </a:p>
          <a:p>
            <a:pPr marL="690880" lvl="1" indent="-345440">
              <a:lnSpc>
                <a:spcPts val="3840"/>
              </a:lnSpc>
              <a:buFont typeface="Arial"/>
              <a:buChar char="•"/>
            </a:pPr>
            <a:r>
              <a:rPr lang="en-US" sz="3200" spc="320">
                <a:solidFill>
                  <a:srgbClr val="00356B"/>
                </a:solidFill>
                <a:latin typeface="Aileron Regular"/>
              </a:rPr>
              <a:t>3–10a, Introduction</a:t>
            </a:r>
          </a:p>
        </p:txBody>
      </p:sp>
      <p:sp>
        <p:nvSpPr>
          <p:cNvPr id="8" name="TextBox 8"/>
          <p:cNvSpPr txBox="1"/>
          <p:nvPr/>
        </p:nvSpPr>
        <p:spPr>
          <a:xfrm>
            <a:off x="509149" y="5828021"/>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Olmec World </a:t>
            </a:r>
            <a:r>
              <a:rPr lang="en-US" sz="3400" spc="340">
                <a:solidFill>
                  <a:srgbClr val="00356B"/>
                </a:solidFill>
                <a:latin typeface="Aileron Regular Bold"/>
              </a:rPr>
              <a:t>(Bernal 1969)</a:t>
            </a:r>
          </a:p>
        </p:txBody>
      </p:sp>
      <p:sp>
        <p:nvSpPr>
          <p:cNvPr id="9" name="TextBox 9"/>
          <p:cNvSpPr txBox="1"/>
          <p:nvPr/>
        </p:nvSpPr>
        <p:spPr>
          <a:xfrm>
            <a:off x="400264" y="8614150"/>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56–57, The Colossal Heads</a:t>
            </a:r>
          </a:p>
        </p:txBody>
      </p:sp>
      <p:grpSp>
        <p:nvGrpSpPr>
          <p:cNvPr id="10" name="Group 10"/>
          <p:cNvGrpSpPr/>
          <p:nvPr/>
        </p:nvGrpSpPr>
        <p:grpSpPr>
          <a:xfrm>
            <a:off x="1173747" y="2238510"/>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https://ehrafarchaeology.yale.edu/document?id=nu95-042</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3" name="Group 13"/>
          <p:cNvGrpSpPr/>
          <p:nvPr/>
        </p:nvGrpSpPr>
        <p:grpSpPr>
          <a:xfrm>
            <a:off x="1173747" y="6951528"/>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https://ehrafarchaeology.yale.edu/document?id=nu95-001</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92033" y="594666"/>
            <a:ext cx="10904390"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Olmecs: America’s First Civilization</a:t>
            </a:r>
            <a:r>
              <a:rPr lang="en-US" sz="3400" spc="340">
                <a:solidFill>
                  <a:srgbClr val="00356B"/>
                </a:solidFill>
                <a:latin typeface="Aileron Regular Bold"/>
              </a:rPr>
              <a:t>  (Diehl 2004)</a:t>
            </a:r>
          </a:p>
        </p:txBody>
      </p:sp>
      <p:sp>
        <p:nvSpPr>
          <p:cNvPr id="3" name="TextBox 3"/>
          <p:cNvSpPr txBox="1"/>
          <p:nvPr/>
        </p:nvSpPr>
        <p:spPr>
          <a:xfrm>
            <a:off x="6592033" y="3200400"/>
            <a:ext cx="11536168" cy="194310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1" lvl="1" indent="-345440">
              <a:lnSpc>
                <a:spcPts val="3840"/>
              </a:lnSpc>
              <a:buFont typeface="Arial"/>
              <a:buChar char="•"/>
            </a:pPr>
            <a:r>
              <a:rPr lang="en-US" sz="3200" spc="320">
                <a:solidFill>
                  <a:srgbClr val="00356B"/>
                </a:solidFill>
                <a:latin typeface="Aileron Regular"/>
              </a:rPr>
              <a:t>7–10, Preface</a:t>
            </a:r>
          </a:p>
          <a:p>
            <a:pPr marL="690881" lvl="1" indent="-345440">
              <a:lnSpc>
                <a:spcPts val="3840"/>
              </a:lnSpc>
              <a:buFont typeface="Arial"/>
              <a:buChar char="•"/>
            </a:pPr>
            <a:r>
              <a:rPr lang="en-US" sz="3200" spc="320">
                <a:solidFill>
                  <a:srgbClr val="00356B"/>
                </a:solidFill>
                <a:latin typeface="Aileron Regular"/>
              </a:rPr>
              <a:t>11–18, Introduction</a:t>
            </a:r>
          </a:p>
          <a:p>
            <a:pPr marL="690880" lvl="1" indent="-345440">
              <a:lnSpc>
                <a:spcPts val="3840"/>
              </a:lnSpc>
              <a:buFont typeface="Arial"/>
              <a:buChar char="•"/>
            </a:pPr>
            <a:r>
              <a:rPr lang="en-US" sz="3200" spc="320">
                <a:solidFill>
                  <a:srgbClr val="00356B"/>
                </a:solidFill>
                <a:latin typeface="Aileron Regular"/>
              </a:rPr>
              <a:t>111–113, Colossal Heads</a:t>
            </a:r>
          </a:p>
        </p:txBody>
      </p:sp>
      <p:sp>
        <p:nvSpPr>
          <p:cNvPr id="4" name="TextBox 4"/>
          <p:cNvSpPr txBox="1"/>
          <p:nvPr/>
        </p:nvSpPr>
        <p:spPr>
          <a:xfrm>
            <a:off x="6592033" y="5592753"/>
            <a:ext cx="11536168"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Olmec Archaeology: A Half Century of Research and Its Accomplishments </a:t>
            </a:r>
            <a:r>
              <a:rPr lang="en-US" sz="3400" spc="340">
                <a:solidFill>
                  <a:srgbClr val="00356B"/>
                </a:solidFill>
                <a:latin typeface="Aileron Regular Bold"/>
              </a:rPr>
              <a:t>(Grove 1997)</a:t>
            </a:r>
          </a:p>
        </p:txBody>
      </p:sp>
      <p:sp>
        <p:nvSpPr>
          <p:cNvPr id="5" name="TextBox 5"/>
          <p:cNvSpPr txBox="1"/>
          <p:nvPr/>
        </p:nvSpPr>
        <p:spPr>
          <a:xfrm>
            <a:off x="6592033" y="8277916"/>
            <a:ext cx="1137636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1" lvl="1" indent="-345440">
              <a:lnSpc>
                <a:spcPts val="3840"/>
              </a:lnSpc>
              <a:buFont typeface="Arial"/>
              <a:buChar char="•"/>
            </a:pPr>
            <a:r>
              <a:rPr lang="en-US" sz="3200" spc="320">
                <a:solidFill>
                  <a:srgbClr val="00356B"/>
                </a:solidFill>
                <a:latin typeface="Aileron Regular"/>
              </a:rPr>
              <a:t>51–60, Introduction</a:t>
            </a:r>
          </a:p>
          <a:p>
            <a:pPr marL="690880" lvl="1" indent="-345440">
              <a:lnSpc>
                <a:spcPts val="3840"/>
              </a:lnSpc>
              <a:buFont typeface="Arial"/>
              <a:buChar char="•"/>
            </a:pPr>
            <a:r>
              <a:rPr lang="en-US" sz="3200" spc="320">
                <a:solidFill>
                  <a:srgbClr val="00356B"/>
                </a:solidFill>
                <a:latin typeface="Aileron Regular"/>
              </a:rPr>
              <a:t>80–83, Monumental art</a:t>
            </a:r>
          </a:p>
        </p:txBody>
      </p:sp>
      <p:grpSp>
        <p:nvGrpSpPr>
          <p:cNvPr id="6" name="Group 6"/>
          <p:cNvGrpSpPr/>
          <p:nvPr/>
        </p:nvGrpSpPr>
        <p:grpSpPr>
          <a:xfrm>
            <a:off x="7416431" y="1888961"/>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https://ehrafarchaeology.yale.edu/document?id=nu95-043</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9" name="Group 9"/>
          <p:cNvGrpSpPr/>
          <p:nvPr/>
        </p:nvGrpSpPr>
        <p:grpSpPr>
          <a:xfrm>
            <a:off x="7437376" y="6926762"/>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https://ehrafarchaeology.yale.edu/document?id=nu95-002</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pic>
        <p:nvPicPr>
          <p:cNvPr id="12" name="Picture 12"/>
          <p:cNvPicPr>
            <a:picLocks noChangeAspect="1"/>
          </p:cNvPicPr>
          <p:nvPr/>
        </p:nvPicPr>
        <p:blipFill>
          <a:blip r:embed="rId2"/>
          <a:srcRect l="11679" r="15358"/>
          <a:stretch>
            <a:fillRect/>
          </a:stretch>
        </p:blipFill>
        <p:spPr>
          <a:xfrm>
            <a:off x="0" y="0"/>
            <a:ext cx="6238993" cy="10287000"/>
          </a:xfrm>
          <a:prstGeom prst="rect">
            <a:avLst/>
          </a:prstGeom>
        </p:spPr>
      </p:pic>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4317" b="1673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3" name="Group 3"/>
          <p:cNvGrpSpPr/>
          <p:nvPr/>
        </p:nvGrpSpPr>
        <p:grpSpPr>
          <a:xfrm>
            <a:off x="3189403" y="3332231"/>
            <a:ext cx="12118707" cy="3047102"/>
            <a:chOff x="0" y="0"/>
            <a:chExt cx="16158275" cy="4062803"/>
          </a:xfrm>
        </p:grpSpPr>
        <p:sp>
          <p:nvSpPr>
            <p:cNvPr id="4" name="AutoShape 4"/>
            <p:cNvSpPr/>
            <p:nvPr/>
          </p:nvSpPr>
          <p:spPr>
            <a:xfrm>
              <a:off x="0" y="0"/>
              <a:ext cx="16158275" cy="4062803"/>
            </a:xfrm>
            <a:prstGeom prst="rect">
              <a:avLst/>
            </a:prstGeom>
            <a:solidFill>
              <a:srgbClr val="00356B"/>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pic>
        <p:nvPicPr>
          <p:cNvPr id="3" name="Picture 3"/>
          <p:cNvPicPr>
            <a:picLocks noChangeAspect="1"/>
          </p:cNvPicPr>
          <p:nvPr/>
        </p:nvPicPr>
        <p:blipFill>
          <a:blip r:embed="rId2"/>
          <a:srcRect l="15992" r="15992"/>
          <a:stretch>
            <a:fillRect/>
          </a:stretch>
        </p:blipFill>
        <p:spPr>
          <a:xfrm>
            <a:off x="0" y="0"/>
            <a:ext cx="7374674" cy="10287000"/>
          </a:xfrm>
          <a:prstGeom prst="rect">
            <a:avLst/>
          </a:prstGeom>
        </p:spPr>
      </p:pic>
      <p:sp>
        <p:nvSpPr>
          <p:cNvPr id="4" name="TextBox 4"/>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Now that you have read selected passages from eHRAF Archaeology, dig deeper with </a:t>
            </a:r>
            <a:r>
              <a:rPr lang="en-US" sz="3600" spc="288">
                <a:solidFill>
                  <a:srgbClr val="FFFFFF"/>
                </a:solidFill>
                <a:latin typeface="Aileron Regular Bold"/>
              </a:rPr>
              <a:t>Advanced Search</a:t>
            </a:r>
            <a:r>
              <a:rPr lang="en-US" sz="3600" spc="288">
                <a:solidFill>
                  <a:srgbClr val="FFFFFF"/>
                </a:solidFill>
                <a:latin typeface="Aileron Regular"/>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On the following slide, you will find an example of an advanced search. Try this search and then experiment with different subjects and/or keywords.</a:t>
            </a:r>
          </a:p>
        </p:txBody>
      </p:sp>
      <p:sp>
        <p:nvSpPr>
          <p:cNvPr id="5" name="TextBox 5"/>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Bold"/>
              </a:rPr>
              <a:t>Part 3: </a:t>
            </a:r>
          </a:p>
          <a:p>
            <a:pPr algn="r">
              <a:lnSpc>
                <a:spcPts val="6600"/>
              </a:lnSpc>
            </a:pPr>
            <a:r>
              <a:rPr lang="en-US" sz="5500" spc="110">
                <a:solidFill>
                  <a:srgbClr val="FFFFFF"/>
                </a:solidFill>
                <a:latin typeface="Aileron Heavy Bold"/>
              </a:rPr>
              <a:t>Advanced Search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16" r="5816"/>
          <a:stretch>
            <a:fillRect/>
          </a:stretch>
        </p:blipFill>
        <p:spPr>
          <a:xfrm>
            <a:off x="11447576" y="-9525"/>
            <a:ext cx="6840424" cy="10287000"/>
          </a:xfrm>
          <a:prstGeom prst="rect">
            <a:avLst/>
          </a:prstGeom>
        </p:spPr>
      </p:pic>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5574206"/>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Subjects column, select the subject category:</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Bold"/>
              </a:rPr>
              <a:t>Part 3: </a:t>
            </a:r>
          </a:p>
          <a:p>
            <a:pPr algn="just">
              <a:lnSpc>
                <a:spcPts val="6600"/>
              </a:lnSpc>
            </a:pPr>
            <a:r>
              <a:rPr lang="en-US" sz="5500" spc="110">
                <a:solidFill>
                  <a:srgbClr val="FFFFFF"/>
                </a:solidFill>
                <a:latin typeface="Aileron Heavy Bold"/>
              </a:rPr>
              <a:t>Advanced Search</a:t>
            </a:r>
          </a:p>
        </p:txBody>
      </p:sp>
      <p:sp>
        <p:nvSpPr>
          <p:cNvPr id="6" name="TextBox 6"/>
          <p:cNvSpPr txBox="1"/>
          <p:nvPr/>
        </p:nvSpPr>
        <p:spPr>
          <a:xfrm>
            <a:off x="441038" y="8635365"/>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Keyword section, type</a:t>
            </a:r>
            <a:r>
              <a:rPr lang="en-US" sz="3600" spc="215">
                <a:solidFill>
                  <a:srgbClr val="FFFFFF"/>
                </a:solidFill>
                <a:latin typeface="Aileron Regular Bold"/>
              </a:rPr>
              <a:t> colossal</a:t>
            </a:r>
            <a:r>
              <a:rPr lang="en-US" sz="3600" spc="215">
                <a:solidFill>
                  <a:srgbClr val="FFFFFF"/>
                </a:solidFill>
                <a:latin typeface="Aileron Regular"/>
              </a:rPr>
              <a:t>.</a:t>
            </a:r>
          </a:p>
        </p:txBody>
      </p:sp>
      <p:sp>
        <p:nvSpPr>
          <p:cNvPr id="7" name="TextBox 7"/>
          <p:cNvSpPr txBox="1"/>
          <p:nvPr/>
        </p:nvSpPr>
        <p:spPr>
          <a:xfrm>
            <a:off x="1028700" y="7425515"/>
            <a:ext cx="8946730"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Visual arts (5311)</a:t>
            </a:r>
          </a:p>
        </p:txBody>
      </p:sp>
      <p:sp>
        <p:nvSpPr>
          <p:cNvPr id="8" name="TextBox 8"/>
          <p:cNvSpPr txBox="1"/>
          <p:nvPr/>
        </p:nvSpPr>
        <p:spPr>
          <a:xfrm>
            <a:off x="441038" y="2626252"/>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Traditions, select the tradition name:</a:t>
            </a:r>
          </a:p>
        </p:txBody>
      </p:sp>
      <p:sp>
        <p:nvSpPr>
          <p:cNvPr id="9" name="TextBox 9"/>
          <p:cNvSpPr txBox="1"/>
          <p:nvPr/>
        </p:nvSpPr>
        <p:spPr>
          <a:xfrm>
            <a:off x="1028700" y="4374489"/>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Olmec (NU95)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l="765" r="12123"/>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ADVANCED SEARCH</a:t>
              </a:r>
            </a:p>
          </p:txBody>
        </p:sp>
      </p:grpSp>
      <p:grpSp>
        <p:nvGrpSpPr>
          <p:cNvPr id="5" name="Group 5"/>
          <p:cNvGrpSpPr/>
          <p:nvPr/>
        </p:nvGrpSpPr>
        <p:grpSpPr>
          <a:xfrm rot="-5911422">
            <a:off x="12359943" y="5813834"/>
            <a:ext cx="2868900" cy="366267"/>
            <a:chOff x="0" y="0"/>
            <a:chExt cx="10226207" cy="1305560"/>
          </a:xfrm>
        </p:grpSpPr>
        <p:sp>
          <p:nvSpPr>
            <p:cNvPr id="6" name="Freeform 6"/>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7" name="Group 7"/>
          <p:cNvGrpSpPr/>
          <p:nvPr/>
        </p:nvGrpSpPr>
        <p:grpSpPr>
          <a:xfrm>
            <a:off x="6470461" y="7681038"/>
            <a:ext cx="5975291" cy="1846698"/>
            <a:chOff x="0" y="0"/>
            <a:chExt cx="7967054" cy="2462264"/>
          </a:xfrm>
        </p:grpSpPr>
        <p:sp>
          <p:nvSpPr>
            <p:cNvPr id="8" name="AutoShape 8"/>
            <p:cNvSpPr/>
            <p:nvPr/>
          </p:nvSpPr>
          <p:spPr>
            <a:xfrm rot="-10800000">
              <a:off x="0" y="0"/>
              <a:ext cx="7967054" cy="2462264"/>
            </a:xfrm>
            <a:prstGeom prst="rect">
              <a:avLst/>
            </a:prstGeom>
            <a:solidFill>
              <a:srgbClr val="FFFFFF"/>
            </a:solidFill>
          </p:spPr>
        </p:sp>
        <p:sp>
          <p:nvSpPr>
            <p:cNvPr id="9" name="TextBox 9"/>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subject: </a:t>
              </a:r>
            </a:p>
            <a:p>
              <a:pPr>
                <a:lnSpc>
                  <a:spcPts val="3600"/>
                </a:lnSpc>
              </a:pPr>
              <a:r>
                <a:rPr lang="en-US" sz="3000" spc="30">
                  <a:solidFill>
                    <a:srgbClr val="00356B"/>
                  </a:solidFill>
                  <a:latin typeface="Aileron Regular"/>
                </a:rPr>
                <a:t>Visual arts (5311)</a:t>
              </a:r>
            </a:p>
          </p:txBody>
        </p:sp>
      </p:grpSp>
      <p:grpSp>
        <p:nvGrpSpPr>
          <p:cNvPr id="10" name="Group 10"/>
          <p:cNvGrpSpPr/>
          <p:nvPr/>
        </p:nvGrpSpPr>
        <p:grpSpPr>
          <a:xfrm>
            <a:off x="12618258" y="7930029"/>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keyword: </a:t>
              </a:r>
            </a:p>
            <a:p>
              <a:pPr>
                <a:lnSpc>
                  <a:spcPts val="3600"/>
                </a:lnSpc>
              </a:pPr>
              <a:r>
                <a:rPr lang="en-US" sz="3000" spc="30">
                  <a:solidFill>
                    <a:srgbClr val="00356B"/>
                  </a:solidFill>
                  <a:latin typeface="Aileron Regular"/>
                </a:rPr>
                <a:t>colossal</a:t>
              </a:r>
            </a:p>
          </p:txBody>
        </p:sp>
      </p:grpSp>
      <p:grpSp>
        <p:nvGrpSpPr>
          <p:cNvPr id="13" name="Group 13"/>
          <p:cNvGrpSpPr/>
          <p:nvPr/>
        </p:nvGrpSpPr>
        <p:grpSpPr>
          <a:xfrm>
            <a:off x="285067" y="7681038"/>
            <a:ext cx="5975291" cy="1846698"/>
            <a:chOff x="0" y="0"/>
            <a:chExt cx="7967054" cy="2462264"/>
          </a:xfrm>
        </p:grpSpPr>
        <p:sp>
          <p:nvSpPr>
            <p:cNvPr id="14" name="AutoShape 14"/>
            <p:cNvSpPr/>
            <p:nvPr/>
          </p:nvSpPr>
          <p:spPr>
            <a:xfrm rot="-10800000">
              <a:off x="0" y="0"/>
              <a:ext cx="7967054" cy="2462264"/>
            </a:xfrm>
            <a:prstGeom prst="rect">
              <a:avLst/>
            </a:prstGeom>
            <a:solidFill>
              <a:srgbClr val="FFFFFF"/>
            </a:solidFill>
          </p:spPr>
        </p:sp>
        <p:sp>
          <p:nvSpPr>
            <p:cNvPr id="15" name="TextBox 15"/>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tradition: </a:t>
              </a:r>
            </a:p>
            <a:p>
              <a:pPr>
                <a:lnSpc>
                  <a:spcPts val="3600"/>
                </a:lnSpc>
              </a:pPr>
              <a:r>
                <a:rPr lang="en-US" sz="3000" spc="30">
                  <a:solidFill>
                    <a:srgbClr val="00356B"/>
                  </a:solidFill>
                  <a:latin typeface="Aileron Regular"/>
                </a:rPr>
                <a:t>Olmec (NU95)</a:t>
              </a:r>
            </a:p>
          </p:txBody>
        </p:sp>
      </p:grpSp>
      <p:grpSp>
        <p:nvGrpSpPr>
          <p:cNvPr id="16" name="Group 16"/>
          <p:cNvGrpSpPr/>
          <p:nvPr/>
        </p:nvGrpSpPr>
        <p:grpSpPr>
          <a:xfrm rot="-5911422">
            <a:off x="6281707" y="5653097"/>
            <a:ext cx="2868900" cy="366267"/>
            <a:chOff x="0" y="0"/>
            <a:chExt cx="10226207" cy="1305560"/>
          </a:xfrm>
        </p:grpSpPr>
        <p:sp>
          <p:nvSpPr>
            <p:cNvPr id="17" name="Freeform 17"/>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8" name="Group 18"/>
          <p:cNvGrpSpPr/>
          <p:nvPr/>
        </p:nvGrpSpPr>
        <p:grpSpPr>
          <a:xfrm rot="-5911422">
            <a:off x="203471" y="5653097"/>
            <a:ext cx="2868900" cy="366267"/>
            <a:chOff x="0" y="0"/>
            <a:chExt cx="10226207" cy="1305560"/>
          </a:xfrm>
        </p:grpSpPr>
        <p:sp>
          <p:nvSpPr>
            <p:cNvPr id="19" name="Freeform 1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pic>
        <p:nvPicPr>
          <p:cNvPr id="3" name="Picture 3"/>
          <p:cNvPicPr>
            <a:picLocks noChangeAspect="1"/>
          </p:cNvPicPr>
          <p:nvPr/>
        </p:nvPicPr>
        <p:blipFill>
          <a:blip r:embed="rId2"/>
          <a:srcRect t="8547" r="8317"/>
          <a:stretch>
            <a:fillRect/>
          </a:stretch>
        </p:blipFill>
        <p:spPr>
          <a:xfrm>
            <a:off x="1543204" y="1028700"/>
            <a:ext cx="8250252" cy="8229600"/>
          </a:xfrm>
          <a:prstGeom prst="rect">
            <a:avLst/>
          </a:prstGeom>
        </p:spPr>
      </p:pic>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3739559"/>
            <a:ext cx="6559979" cy="581342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Learn about the Olmec Colossal Heads</a:t>
            </a:r>
          </a:p>
          <a:p>
            <a:pPr marL="690881" lvl="1" indent="-345440">
              <a:lnSpc>
                <a:spcPts val="5120"/>
              </a:lnSpc>
              <a:buFont typeface="Arial"/>
              <a:buChar char="•"/>
            </a:pPr>
            <a:r>
              <a:rPr lang="en-US" sz="3200" spc="32">
                <a:solidFill>
                  <a:srgbClr val="FFFFFF"/>
                </a:solidFill>
                <a:latin typeface="Aileron Regular"/>
              </a:rPr>
              <a:t>Read passages in eHRAF Archaeology</a:t>
            </a:r>
          </a:p>
          <a:p>
            <a:pPr marL="690881" lvl="1" indent="-345440">
              <a:lnSpc>
                <a:spcPts val="5120"/>
              </a:lnSpc>
              <a:buFont typeface="Arial"/>
              <a:buChar char="•"/>
            </a:pPr>
            <a:r>
              <a:rPr lang="en-US" sz="3200" spc="32">
                <a:solidFill>
                  <a:srgbClr val="FFFFFF"/>
                </a:solidFill>
                <a:latin typeface="Aileron Regular"/>
              </a:rPr>
              <a:t>Answer questions about this archaeological discovery</a:t>
            </a:r>
          </a:p>
          <a:p>
            <a:pPr marL="690880" lvl="1" indent="-345440">
              <a:lnSpc>
                <a:spcPts val="5120"/>
              </a:lnSpc>
              <a:buFont typeface="Arial"/>
              <a:buChar char="•"/>
            </a:pPr>
            <a:r>
              <a:rPr lang="en-US" sz="3200" spc="32">
                <a:solidFill>
                  <a:srgbClr val="FFFFFF"/>
                </a:solidFill>
                <a:latin typeface="Aileron Regular"/>
              </a:rPr>
              <a:t>Find out what makes the Olmec Colossal Heads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l="2444" r="24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SEARCH RESULTS</a:t>
              </a:r>
            </a:p>
          </p:txBody>
        </p:sp>
      </p:grpSp>
      <p:grpSp>
        <p:nvGrpSpPr>
          <p:cNvPr id="5" name="Group 5"/>
          <p:cNvGrpSpPr/>
          <p:nvPr/>
        </p:nvGrpSpPr>
        <p:grpSpPr>
          <a:xfrm>
            <a:off x="11608657" y="2297794"/>
            <a:ext cx="5239678" cy="1618152"/>
            <a:chOff x="0" y="0"/>
            <a:chExt cx="6986237" cy="2157536"/>
          </a:xfrm>
        </p:grpSpPr>
        <p:sp>
          <p:nvSpPr>
            <p:cNvPr id="6" name="AutoShape 6"/>
            <p:cNvSpPr/>
            <p:nvPr/>
          </p:nvSpPr>
          <p:spPr>
            <a:xfrm rot="-10800000">
              <a:off x="0" y="0"/>
              <a:ext cx="6986237" cy="2157536"/>
            </a:xfrm>
            <a:prstGeom prst="rect">
              <a:avLst/>
            </a:prstGeom>
            <a:solidFill>
              <a:srgbClr val="FFFFFF"/>
            </a:solidFill>
          </p:spPr>
        </p:sp>
        <p:sp>
          <p:nvSpPr>
            <p:cNvPr id="7" name="TextBox 7"/>
            <p:cNvSpPr txBox="1"/>
            <p:nvPr/>
          </p:nvSpPr>
          <p:spPr>
            <a:xfrm>
              <a:off x="365001" y="276763"/>
              <a:ext cx="6621236" cy="1594485"/>
            </a:xfrm>
            <a:prstGeom prst="rect">
              <a:avLst/>
            </a:prstGeom>
          </p:spPr>
          <p:txBody>
            <a:bodyPr lIns="0" tIns="0" rIns="0" bIns="0" rtlCol="0" anchor="t">
              <a:spAutoFit/>
            </a:bodyPr>
            <a:lstStyle/>
            <a:p>
              <a:pPr>
                <a:lnSpc>
                  <a:spcPts val="3120"/>
                </a:lnSpc>
              </a:pPr>
              <a:r>
                <a:rPr lang="en-US" sz="2600" spc="26">
                  <a:solidFill>
                    <a:srgbClr val="00356B"/>
                  </a:solidFill>
                  <a:latin typeface="Aileron Regular Bold"/>
                </a:rPr>
                <a:t>Click "Show Page" to view the paragraph in the full page context</a:t>
              </a:r>
            </a:p>
          </p:txBody>
        </p:sp>
      </p:grpSp>
      <p:grpSp>
        <p:nvGrpSpPr>
          <p:cNvPr id="8" name="Group 8"/>
          <p:cNvGrpSpPr/>
          <p:nvPr/>
        </p:nvGrpSpPr>
        <p:grpSpPr>
          <a:xfrm rot="8527033">
            <a:off x="9400709" y="3252266"/>
            <a:ext cx="2211645" cy="316478"/>
            <a:chOff x="0" y="0"/>
            <a:chExt cx="9123655" cy="1305560"/>
          </a:xfrm>
        </p:grpSpPr>
        <p:sp>
          <p:nvSpPr>
            <p:cNvPr id="9" name="Freeform 9"/>
            <p:cNvSpPr/>
            <p:nvPr/>
          </p:nvSpPr>
          <p:spPr>
            <a:xfrm>
              <a:off x="0" y="-27940"/>
              <a:ext cx="9142705" cy="1360170"/>
            </a:xfrm>
            <a:custGeom>
              <a:avLst/>
              <a:gdLst/>
              <a:ahLst/>
              <a:cxnLst/>
              <a:rect l="l" t="t" r="r" b="b"/>
              <a:pathLst>
                <a:path w="9142705" h="1360170">
                  <a:moveTo>
                    <a:pt x="9067775" y="579120"/>
                  </a:moveTo>
                  <a:lnTo>
                    <a:pt x="8368005" y="55880"/>
                  </a:lnTo>
                  <a:cubicBezTo>
                    <a:pt x="8294345" y="0"/>
                    <a:pt x="8233385" y="30480"/>
                    <a:pt x="8233385" y="123190"/>
                  </a:cubicBezTo>
                  <a:lnTo>
                    <a:pt x="8233385"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231795" y="805180"/>
                  </a:lnTo>
                  <a:lnTo>
                    <a:pt x="8231795" y="1236980"/>
                  </a:lnTo>
                  <a:cubicBezTo>
                    <a:pt x="8231795" y="1329690"/>
                    <a:pt x="8293074" y="1360170"/>
                    <a:pt x="8366735" y="1304290"/>
                  </a:cubicBezTo>
                  <a:lnTo>
                    <a:pt x="9067774" y="779780"/>
                  </a:lnTo>
                  <a:cubicBezTo>
                    <a:pt x="9142705" y="726440"/>
                    <a:pt x="9142705" y="635000"/>
                    <a:pt x="9067774" y="579120"/>
                  </a:cubicBezTo>
                  <a:close/>
                </a:path>
              </a:pathLst>
            </a:custGeom>
            <a:solidFill>
              <a:srgbClr val="00356B"/>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b="546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673029"/>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FULL CONTEXT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l="3622" t="7563" r="7918" b="2609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4: Assignment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285" r="27314"/>
          <a:stretch>
            <a:fillRect/>
          </a:stretch>
        </p:blipFill>
        <p:spPr>
          <a:xfrm>
            <a:off x="0" y="0"/>
            <a:ext cx="8085475" cy="10287000"/>
          </a:xfrm>
          <a:prstGeom prst="rect">
            <a:avLst/>
          </a:prstGeom>
        </p:spPr>
      </p:pic>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The purpose of this assignment is to present a report summarizing your findings about this great discovery.</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This can be done in the form of a group project or an individual paper.</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Groups can divide the questions that follow, with each student contributing information about a specific question.</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Consider making a slideshow presentation to illustrate your findings.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Bold"/>
              </a:rPr>
              <a:t>Who?</a:t>
            </a:r>
          </a:p>
          <a:p>
            <a:pPr marL="863600" lvl="1" indent="-431800">
              <a:lnSpc>
                <a:spcPts val="5600"/>
              </a:lnSpc>
              <a:buFont typeface="Arial"/>
              <a:buChar char="•"/>
            </a:pPr>
            <a:r>
              <a:rPr lang="en-US" sz="4000" spc="400">
                <a:solidFill>
                  <a:srgbClr val="FFFFFF"/>
                </a:solidFill>
                <a:latin typeface="Aileron Heavy Bold"/>
              </a:rPr>
              <a:t>What?</a:t>
            </a:r>
          </a:p>
          <a:p>
            <a:pPr marL="863600" lvl="1" indent="-431800">
              <a:lnSpc>
                <a:spcPts val="5600"/>
              </a:lnSpc>
              <a:buFont typeface="Arial"/>
              <a:buChar char="•"/>
            </a:pPr>
            <a:r>
              <a:rPr lang="en-US" sz="4000" spc="400">
                <a:solidFill>
                  <a:srgbClr val="FFFFFF"/>
                </a:solidFill>
                <a:latin typeface="Aileron Heavy Bold"/>
              </a:rPr>
              <a:t>Where?</a:t>
            </a:r>
          </a:p>
          <a:p>
            <a:pPr marL="863600" lvl="1" indent="-431800">
              <a:lnSpc>
                <a:spcPts val="5600"/>
              </a:lnSpc>
              <a:buFont typeface="Arial"/>
              <a:buChar char="•"/>
            </a:pPr>
            <a:r>
              <a:rPr lang="en-US" sz="4000" spc="400">
                <a:solidFill>
                  <a:srgbClr val="FFFFFF"/>
                </a:solidFill>
                <a:latin typeface="Aileron Heavy Bold"/>
              </a:rPr>
              <a:t>When?</a:t>
            </a:r>
          </a:p>
          <a:p>
            <a:pPr marL="863600" lvl="1" indent="-431800">
              <a:lnSpc>
                <a:spcPts val="5600"/>
              </a:lnSpc>
              <a:buFont typeface="Arial"/>
              <a:buChar char="•"/>
            </a:pPr>
            <a:r>
              <a:rPr lang="en-US" sz="4000" spc="400">
                <a:solidFill>
                  <a:srgbClr val="FFFFFF"/>
                </a:solidFill>
                <a:latin typeface="Aileron Heavy Bold"/>
              </a:rPr>
              <a:t>How?</a:t>
            </a:r>
          </a:p>
          <a:p>
            <a:pPr marL="863600" lvl="1" indent="-431800">
              <a:lnSpc>
                <a:spcPts val="5600"/>
              </a:lnSpc>
              <a:buFont typeface="Arial"/>
              <a:buChar char="•"/>
            </a:pPr>
            <a:r>
              <a:rPr lang="en-US" sz="4000" spc="400">
                <a:solidFill>
                  <a:srgbClr val="FFFFFF"/>
                </a:solidFill>
                <a:latin typeface="Aileron Heavy Bold"/>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Your final report describing the </a:t>
            </a:r>
            <a:r>
              <a:rPr lang="en-US" sz="3600" spc="288">
                <a:solidFill>
                  <a:srgbClr val="FFFFFF"/>
                </a:solidFill>
                <a:latin typeface="Aileron Regular Bold"/>
              </a:rPr>
              <a:t>Olmec Colossal Heads</a:t>
            </a:r>
            <a:r>
              <a:rPr lang="en-US" sz="3600" spc="288">
                <a:solidFill>
                  <a:srgbClr val="FFFFFF"/>
                </a:solidFill>
                <a:latin typeface="Aileron Regular"/>
              </a:rPr>
              <a:t> should have 6 sections which correspond to these 6 types of questions:</a:t>
            </a:r>
          </a:p>
        </p:txBody>
      </p:sp>
      <p:pic>
        <p:nvPicPr>
          <p:cNvPr id="5" name="Picture 5"/>
          <p:cNvPicPr>
            <a:picLocks noChangeAspect="1"/>
          </p:cNvPicPr>
          <p:nvPr/>
        </p:nvPicPr>
        <p:blipFill>
          <a:blip r:embed="rId2"/>
          <a:srcRect l="35978" t="11688" r="17023"/>
          <a:stretch>
            <a:fillRect/>
          </a:stretch>
        </p:blipFill>
        <p:spPr>
          <a:xfrm>
            <a:off x="10202525" y="9525"/>
            <a:ext cx="8085475" cy="10287000"/>
          </a:xfrm>
          <a:prstGeom prst="rect">
            <a:avLst/>
          </a:prstGeom>
        </p:spPr>
      </p:pic>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8956" r="8956"/>
          <a:stretch>
            <a:fillRect/>
          </a:stretch>
        </p:blipFill>
        <p:spPr>
          <a:xfrm>
            <a:off x="0" y="1905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t="3243" b="3243"/>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Include relevant photos and/or interpretive artistic renderings.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Regular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 physical environment and natural resources shape cultural practices?</a:t>
            </a:r>
          </a:p>
        </p:txBody>
      </p:sp>
      <p:pic>
        <p:nvPicPr>
          <p:cNvPr id="8" name="Picture 8"/>
          <p:cNvPicPr>
            <a:picLocks noChangeAspect="1"/>
          </p:cNvPicPr>
          <p:nvPr/>
        </p:nvPicPr>
        <p:blipFill>
          <a:blip r:embed="rId2"/>
          <a:srcRect l="6151" r="6151"/>
          <a:stretch>
            <a:fillRect/>
          </a:stretch>
        </p:blipFill>
        <p:spPr>
          <a:xfrm>
            <a:off x="10202525" y="9525"/>
            <a:ext cx="8085475" cy="10287000"/>
          </a:xfrm>
          <a:prstGeom prst="rect">
            <a:avLst/>
          </a:prstGeom>
        </p:spPr>
      </p:pic>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3</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525" r="20525"/>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relative time period, what preceded it, and what followed it. What does this represent in terms of cultural evolution and progress?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Regular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they construct buildings and make artifacts (lithics, pottery, etc.)?</a:t>
            </a:r>
          </a:p>
        </p:txBody>
      </p:sp>
      <p:pic>
        <p:nvPicPr>
          <p:cNvPr id="8" name="Picture 8"/>
          <p:cNvPicPr>
            <a:picLocks noChangeAspect="1"/>
          </p:cNvPicPr>
          <p:nvPr/>
        </p:nvPicPr>
        <p:blipFill>
          <a:blip r:embed="rId2"/>
          <a:srcRect l="5415" r="1521" b="11279"/>
          <a:stretch>
            <a:fillRect/>
          </a:stretch>
        </p:blipFill>
        <p:spPr>
          <a:xfrm>
            <a:off x="10202525" y="9525"/>
            <a:ext cx="8085475" cy="10277475"/>
          </a:xfrm>
          <a:prstGeom prst="rect">
            <a:avLst/>
          </a:prstGeom>
        </p:spPr>
      </p:pic>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5</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2500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OLMEC COLOSSAL HEADS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4758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should this great discovery be preserved and who should be responsible for preservation?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References</a:t>
            </a:r>
          </a:p>
        </p:txBody>
      </p:sp>
      <p:sp>
        <p:nvSpPr>
          <p:cNvPr id="4" name="TextBox 4"/>
          <p:cNvSpPr txBox="1"/>
          <p:nvPr/>
        </p:nvSpPr>
        <p:spPr>
          <a:xfrm>
            <a:off x="4113476" y="237297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Coe, Michael D., and Richard A. Diehl. 1980. “The Archaeology of San Lorenzo Tenochtitlán.” In In the Land of the Olmec, Vol. 1:viii, 416. Austin: University of Texas Press. https://ehrafarchaeology.yale.edu/document?id=nu95-042.</a:t>
            </a:r>
          </a:p>
        </p:txBody>
      </p:sp>
      <p:sp>
        <p:nvSpPr>
          <p:cNvPr id="5" name="TextBox 5"/>
          <p:cNvSpPr txBox="1"/>
          <p:nvPr/>
        </p:nvSpPr>
        <p:spPr>
          <a:xfrm>
            <a:off x="4113476" y="568486"/>
            <a:ext cx="13145824"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Bernal, Ignacio. 1969. The Olmec World. Berkeley: University of California Press. https://ehrafarchaeology.yale.edu/document?id=nu95-001.</a:t>
            </a:r>
          </a:p>
          <a:p>
            <a:pPr>
              <a:lnSpc>
                <a:spcPts val="3639"/>
              </a:lnSpc>
            </a:pPr>
            <a:r>
              <a:rPr lang="en-US" sz="2800" spc="28">
                <a:solidFill>
                  <a:srgbClr val="FFFFFF"/>
                </a:solidFill>
                <a:latin typeface="Aileron Regular"/>
              </a:rPr>
              <a:t>The Colossal Heads, pages 56–57</a:t>
            </a:r>
          </a:p>
        </p:txBody>
      </p:sp>
      <p:sp>
        <p:nvSpPr>
          <p:cNvPr id="6" name="TextBox 6"/>
          <p:cNvSpPr txBox="1"/>
          <p:nvPr/>
        </p:nvSpPr>
        <p:spPr>
          <a:xfrm>
            <a:off x="4113476" y="42847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Diehl, Richard A. 2004. “The Olmecs: America’s First Civilization.” In Ancient Peoples and Places, 7–202. New York: Thames and Hudson. https://ehrafarchaeology.yale.edu/document?id=nu95-043.</a:t>
            </a:r>
          </a:p>
        </p:txBody>
      </p:sp>
      <p:sp>
        <p:nvSpPr>
          <p:cNvPr id="7" name="TextBox 7"/>
          <p:cNvSpPr txBox="1"/>
          <p:nvPr/>
        </p:nvSpPr>
        <p:spPr>
          <a:xfrm>
            <a:off x="4113476" y="61965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Grove, David C. 1997. “Olmec Archaeology: A Half Century of Research and Its Accomplishments.” Journal of World Prehistory Vol. 11: 51–101. https://ehrafarchaeology.yale.edu/document?id=nu95-002.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1817370"/>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Monument 1, Hajor, July 2001, CC BY-SA, via Wikimedia Commons:</a:t>
            </a:r>
          </a:p>
          <a:p>
            <a:pPr>
              <a:lnSpc>
                <a:spcPts val="3919"/>
              </a:lnSpc>
            </a:pPr>
            <a:r>
              <a:rPr lang="en-US" sz="2800">
                <a:solidFill>
                  <a:srgbClr val="FFFFFF"/>
                </a:solidFill>
                <a:latin typeface="Aileron Regular"/>
              </a:rPr>
              <a:t>https://commons.wikimedia.org/wiki/File:Mexico.Tab.OlmecHead.01.jpg</a:t>
            </a:r>
          </a:p>
        </p:txBody>
      </p:sp>
      <p:sp>
        <p:nvSpPr>
          <p:cNvPr id="5" name="TextBox 5"/>
          <p:cNvSpPr txBox="1"/>
          <p:nvPr/>
        </p:nvSpPr>
        <p:spPr>
          <a:xfrm>
            <a:off x="4113476" y="4457065"/>
            <a:ext cx="12917726"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sculpture carved from stone, via Canva:</a:t>
            </a:r>
          </a:p>
          <a:p>
            <a:pPr>
              <a:lnSpc>
                <a:spcPts val="3640"/>
              </a:lnSpc>
            </a:pPr>
            <a:r>
              <a:rPr lang="en-US" sz="2800" spc="28">
                <a:solidFill>
                  <a:srgbClr val="FFFFFF"/>
                </a:solidFill>
                <a:latin typeface="Aileron Regular"/>
              </a:rPr>
              <a:t>https://www.canva.com/media/MADer9bG2xw</a:t>
            </a:r>
          </a:p>
        </p:txBody>
      </p:sp>
      <p:sp>
        <p:nvSpPr>
          <p:cNvPr id="6" name="TextBox 6"/>
          <p:cNvSpPr txBox="1"/>
          <p:nvPr/>
        </p:nvSpPr>
        <p:spPr>
          <a:xfrm>
            <a:off x="4113476" y="3171825"/>
            <a:ext cx="13105252" cy="9074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La Venta Mosaic, Ruben Charles, CC BY 2.0, </a:t>
            </a:r>
            <a:r>
              <a:rPr lang="en-US" sz="2799" spc="27">
                <a:solidFill>
                  <a:srgbClr val="FFFFFF"/>
                </a:solidFill>
                <a:latin typeface="Aileron Regular"/>
              </a:rPr>
              <a:t>v</a:t>
            </a:r>
            <a:r>
              <a:rPr lang="en-US" sz="2800" spc="28">
                <a:solidFill>
                  <a:srgbClr val="FFFFFF"/>
                </a:solidFill>
                <a:latin typeface="Aileron Regular"/>
              </a:rPr>
              <a:t>ia Wikimedia Commons:</a:t>
            </a:r>
          </a:p>
          <a:p>
            <a:pPr>
              <a:lnSpc>
                <a:spcPts val="3639"/>
              </a:lnSpc>
            </a:pPr>
            <a:r>
              <a:rPr lang="en-US" sz="2800" spc="28">
                <a:solidFill>
                  <a:srgbClr val="FFFFFF"/>
                </a:solidFill>
                <a:latin typeface="Aileron Regular"/>
              </a:rPr>
              <a:t>https://commons.wikimedia.org/wiki/File:La_Venta_Mosaic_(Ruben_Charles).jpg</a:t>
            </a:r>
          </a:p>
        </p:txBody>
      </p:sp>
      <p:sp>
        <p:nvSpPr>
          <p:cNvPr id="7" name="TextBox 7"/>
          <p:cNvSpPr txBox="1"/>
          <p:nvPr/>
        </p:nvSpPr>
        <p:spPr>
          <a:xfrm>
            <a:off x="4113476" y="560705"/>
            <a:ext cx="13105252" cy="9074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Olmeca head</a:t>
            </a:r>
            <a:r>
              <a:rPr lang="en-US" sz="2799" spc="27">
                <a:solidFill>
                  <a:srgbClr val="FFFFFF"/>
                </a:solidFill>
                <a:latin typeface="Aileron Regular"/>
              </a:rPr>
              <a:t> in Villahermosa, Glysiak, CC BY-SA 4.0, via Wikimedia Commons:</a:t>
            </a:r>
          </a:p>
          <a:p>
            <a:pPr>
              <a:lnSpc>
                <a:spcPts val="3639"/>
              </a:lnSpc>
            </a:pPr>
            <a:r>
              <a:rPr lang="en-US" sz="2799" spc="27">
                <a:solidFill>
                  <a:srgbClr val="FFFFFF"/>
                </a:solidFill>
                <a:latin typeface="Aileron Regular"/>
              </a:rPr>
              <a:t>https://commons.wikimedia.org/wiki/File:Olmeca_head_in_Villahermosa.jpg</a:t>
            </a:r>
          </a:p>
        </p:txBody>
      </p:sp>
      <p:sp>
        <p:nvSpPr>
          <p:cNvPr id="8" name="TextBox 8"/>
          <p:cNvSpPr txBox="1"/>
          <p:nvPr/>
        </p:nvSpPr>
        <p:spPr>
          <a:xfrm>
            <a:off x="4113476" y="57423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Head 8, Adam sk, CC BY-SA 3.0, via Wikimedia Commons:</a:t>
            </a:r>
          </a:p>
          <a:p>
            <a:pPr>
              <a:lnSpc>
                <a:spcPts val="3640"/>
              </a:lnSpc>
            </a:pPr>
            <a:r>
              <a:rPr lang="en-US" sz="2800" spc="28">
                <a:solidFill>
                  <a:srgbClr val="FFFFFF"/>
                </a:solidFill>
                <a:latin typeface="Aileron Regular"/>
              </a:rPr>
              <a:t>https://commons.wikimedia.org/wiki/File:Olmec_Head_8.jpg</a:t>
            </a:r>
          </a:p>
        </p:txBody>
      </p:sp>
      <p:sp>
        <p:nvSpPr>
          <p:cNvPr id="9" name="TextBox 9"/>
          <p:cNvSpPr txBox="1"/>
          <p:nvPr/>
        </p:nvSpPr>
        <p:spPr>
          <a:xfrm>
            <a:off x="4113476" y="702754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San Lorenzo Monument 4, Marshall Astor (Life on the Edge), CC BY-SA 2.0, via Wikimedia Commons:</a:t>
            </a:r>
          </a:p>
          <a:p>
            <a:pPr>
              <a:lnSpc>
                <a:spcPts val="3640"/>
              </a:lnSpc>
            </a:pPr>
            <a:r>
              <a:rPr lang="en-US" sz="2800" spc="28">
                <a:solidFill>
                  <a:srgbClr val="FFFFFF"/>
                </a:solidFill>
                <a:latin typeface="Aileron Regular"/>
              </a:rPr>
              <a:t>https://commons.wikimedia.org/wiki/File:San_Lorenzo_Monument_4_crop.jpg</a:t>
            </a:r>
          </a:p>
        </p:txBody>
      </p:sp>
      <p:sp>
        <p:nvSpPr>
          <p:cNvPr id="10" name="TextBox 10"/>
          <p:cNvSpPr txBox="1"/>
          <p:nvPr/>
        </p:nvSpPr>
        <p:spPr>
          <a:xfrm>
            <a:off x="4113476" y="8741410"/>
            <a:ext cx="13587463" cy="9766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San Lorenzo Monumental Head 6, Maunus, CC BY-SA 3.0, via Wikimedia Commons:</a:t>
            </a:r>
          </a:p>
          <a:p>
            <a:pPr>
              <a:lnSpc>
                <a:spcPts val="3919"/>
              </a:lnSpc>
            </a:pPr>
            <a:r>
              <a:rPr lang="en-US" sz="2800">
                <a:solidFill>
                  <a:srgbClr val="FFFFFF"/>
                </a:solidFill>
                <a:latin typeface="Aileron Regular"/>
              </a:rPr>
              <a:t>https://commons.wikimedia.org/wiki/File:OlmecheadMNAH.jpg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2121757"/>
            <a:ext cx="13587463"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Heartland Overview, Madman2001, via Wikimedia Commons:</a:t>
            </a:r>
          </a:p>
          <a:p>
            <a:pPr>
              <a:lnSpc>
                <a:spcPts val="3640"/>
              </a:lnSpc>
            </a:pPr>
            <a:r>
              <a:rPr lang="en-US" sz="2800" spc="28">
                <a:solidFill>
                  <a:srgbClr val="FFFFFF"/>
                </a:solidFill>
                <a:latin typeface="Aileron Regular"/>
              </a:rPr>
              <a:t>https://en.wikipedia.org/wiki/File:Olmec_Heartland_Overview_4.svg</a:t>
            </a:r>
          </a:p>
        </p:txBody>
      </p:sp>
      <p:sp>
        <p:nvSpPr>
          <p:cNvPr id="5" name="TextBox 5"/>
          <p:cNvSpPr txBox="1"/>
          <p:nvPr/>
        </p:nvSpPr>
        <p:spPr>
          <a:xfrm>
            <a:off x="4113476" y="33210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Cabeza olmeca, Santiago Tuxtla, Gunnar Wolf, CC BY-SA 3.0, via Wikimedia Commons:</a:t>
            </a:r>
          </a:p>
          <a:p>
            <a:pPr>
              <a:lnSpc>
                <a:spcPts val="3640"/>
              </a:lnSpc>
            </a:pPr>
            <a:r>
              <a:rPr lang="en-US" sz="2800" spc="28">
                <a:solidFill>
                  <a:srgbClr val="FFFFFF"/>
                </a:solidFill>
                <a:latin typeface="Aileron Regular"/>
              </a:rPr>
              <a:t>https://commons.wikimedia.org/wiki/File:Cabeza_olmeca,_Santiago_Tuxtla.jpg</a:t>
            </a:r>
          </a:p>
        </p:txBody>
      </p:sp>
      <p:sp>
        <p:nvSpPr>
          <p:cNvPr id="6" name="TextBox 6"/>
          <p:cNvSpPr txBox="1"/>
          <p:nvPr/>
        </p:nvSpPr>
        <p:spPr>
          <a:xfrm>
            <a:off x="4113476" y="3454209"/>
            <a:ext cx="13319568"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Head No. 1 at Xalapa, Veracruz, Mexico, Mesoamerican, CC BY-SA 4.0 , via Wikimedia Commons: https://commons.wikimedia.org/wiki/File:</a:t>
            </a:r>
          </a:p>
          <a:p>
            <a:pPr>
              <a:lnSpc>
                <a:spcPts val="3640"/>
              </a:lnSpc>
            </a:pPr>
            <a:r>
              <a:rPr lang="en-US" sz="2800" spc="28">
                <a:solidFill>
                  <a:srgbClr val="FFFFFF"/>
                </a:solidFill>
                <a:latin typeface="Aileron Regular"/>
              </a:rPr>
              <a:t>Olmec_Head_No._1_at_Xalapa,_Veracruz,_Mexico.jpg</a:t>
            </a:r>
          </a:p>
        </p:txBody>
      </p:sp>
      <p:sp>
        <p:nvSpPr>
          <p:cNvPr id="7" name="TextBox 7"/>
          <p:cNvSpPr txBox="1"/>
          <p:nvPr/>
        </p:nvSpPr>
        <p:spPr>
          <a:xfrm>
            <a:off x="4154048" y="7004937"/>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La Venta Altar 5, Ruben Charles, CC BY 2.0, via Wikimedia Commons:</a:t>
            </a:r>
          </a:p>
          <a:p>
            <a:pPr>
              <a:lnSpc>
                <a:spcPts val="3919"/>
              </a:lnSpc>
            </a:pPr>
            <a:r>
              <a:rPr lang="en-US" sz="2800">
                <a:solidFill>
                  <a:srgbClr val="FFFFFF"/>
                </a:solidFill>
                <a:latin typeface="Aileron Regular"/>
              </a:rPr>
              <a:t>https://commons.wikimedia.org/wiki/File:La_Venta_Altar_5_(Ruben_Charles).jpg</a:t>
            </a:r>
          </a:p>
        </p:txBody>
      </p:sp>
      <p:sp>
        <p:nvSpPr>
          <p:cNvPr id="8" name="TextBox 8"/>
          <p:cNvSpPr txBox="1"/>
          <p:nvPr/>
        </p:nvSpPr>
        <p:spPr>
          <a:xfrm>
            <a:off x="4154048" y="8406604"/>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Head, Mexico, c. 1960, Caldwell Kvaran Archives, CC BY-SA 3.0, via Wikimedia Commons:</a:t>
            </a:r>
          </a:p>
          <a:p>
            <a:pPr>
              <a:lnSpc>
                <a:spcPts val="3640"/>
              </a:lnSpc>
            </a:pPr>
            <a:r>
              <a:rPr lang="en-US" sz="2800" spc="28">
                <a:solidFill>
                  <a:srgbClr val="FFFFFF"/>
                </a:solidFill>
                <a:latin typeface="Aileron Regular"/>
              </a:rPr>
              <a:t>https://commons.wikimedia.org/wiki/File:Olmec_Head,_Mexico,_c._1960.jpg</a:t>
            </a:r>
          </a:p>
        </p:txBody>
      </p:sp>
      <p:sp>
        <p:nvSpPr>
          <p:cNvPr id="9" name="TextBox 9"/>
          <p:cNvSpPr txBox="1"/>
          <p:nvPr/>
        </p:nvSpPr>
        <p:spPr>
          <a:xfrm>
            <a:off x="4113476" y="5243860"/>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Cabeza olmeca, museo de San</a:t>
            </a:r>
            <a:r>
              <a:rPr lang="en-US" sz="2799" spc="27">
                <a:solidFill>
                  <a:srgbClr val="FFFFFF"/>
                </a:solidFill>
                <a:latin typeface="Aileron Regular"/>
              </a:rPr>
              <a:t> Andrés Tuxtla, Gunnar Wolf, CC BY-SA 3.0, via Wikimedia Commons: https://commons.wikimedia.org/wiki/File:</a:t>
            </a:r>
          </a:p>
          <a:p>
            <a:pPr>
              <a:lnSpc>
                <a:spcPts val="3639"/>
              </a:lnSpc>
            </a:pPr>
            <a:r>
              <a:rPr lang="en-US" sz="2799" spc="27">
                <a:solidFill>
                  <a:srgbClr val="FFFFFF"/>
                </a:solidFill>
                <a:latin typeface="Aileron Regular"/>
              </a:rPr>
              <a:t>Cabeza_olmeca,_museo_de_San_Andr%C3%A9s_Tuxtla.JPG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54048" y="55238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Infantile Figure, Walters Art Museum, Public domain, via Wikimedia Commons:</a:t>
            </a:r>
          </a:p>
          <a:p>
            <a:pPr>
              <a:lnSpc>
                <a:spcPts val="3640"/>
              </a:lnSpc>
            </a:pPr>
            <a:r>
              <a:rPr lang="en-US" sz="2800" spc="28">
                <a:solidFill>
                  <a:srgbClr val="FFFFFF"/>
                </a:solidFill>
                <a:latin typeface="Aileron Regular"/>
              </a:rPr>
              <a:t>https://commons.wikimedia.org/wiki/File:Olmec_-_Infantile_Figure_-_Walters_20092064_-_Three_Quarter.jpg</a:t>
            </a:r>
          </a:p>
        </p:txBody>
      </p:sp>
      <p:sp>
        <p:nvSpPr>
          <p:cNvPr id="5" name="TextBox 5"/>
          <p:cNvSpPr txBox="1"/>
          <p:nvPr/>
        </p:nvSpPr>
        <p:spPr>
          <a:xfrm>
            <a:off x="4154048" y="2519003"/>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Regular"/>
              </a:rPr>
              <a:t>Olmec-style mask from Tabasco, Michel wal, CC BY-SA 3.0, via Wikimedia Commons: https://commons.wikimedia.org/wiki/File:Olmec_mask_802.jpg</a:t>
            </a:r>
          </a:p>
        </p:txBody>
      </p:sp>
      <p:sp>
        <p:nvSpPr>
          <p:cNvPr id="6" name="TextBox 6"/>
          <p:cNvSpPr txBox="1"/>
          <p:nvPr/>
        </p:nvSpPr>
        <p:spPr>
          <a:xfrm>
            <a:off x="4154048" y="5509265"/>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San Lorenzo Monument, Maribel Ponce Ixba (frida27ponce), CC BY 2.0, via Wikimedia Commons:</a:t>
            </a:r>
          </a:p>
          <a:p>
            <a:pPr>
              <a:lnSpc>
                <a:spcPts val="3919"/>
              </a:lnSpc>
            </a:pPr>
            <a:r>
              <a:rPr lang="en-US" sz="2800">
                <a:solidFill>
                  <a:srgbClr val="FFFFFF"/>
                </a:solidFill>
                <a:latin typeface="Aileron Regular"/>
              </a:rPr>
              <a:t>https://commons.wikimedia.org/wiki/File:San_Lorenzo_Monument_3.jpg</a:t>
            </a:r>
          </a:p>
        </p:txBody>
      </p:sp>
      <p:sp>
        <p:nvSpPr>
          <p:cNvPr id="7" name="TextBox 7"/>
          <p:cNvSpPr txBox="1"/>
          <p:nvPr/>
        </p:nvSpPr>
        <p:spPr>
          <a:xfrm>
            <a:off x="4154048" y="7583199"/>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Olmec warrior, Public domain, Via Wikimedia Commons:</a:t>
            </a:r>
          </a:p>
          <a:p>
            <a:pPr>
              <a:lnSpc>
                <a:spcPts val="3640"/>
              </a:lnSpc>
            </a:pPr>
            <a:r>
              <a:rPr lang="en-US" sz="2800" spc="28">
                <a:solidFill>
                  <a:srgbClr val="FFFFFF"/>
                </a:solidFill>
                <a:latin typeface="Aileron Regular"/>
              </a:rPr>
              <a:t>https://en.wikipedia.org/wiki/File:Olmec_warrior.jpg </a:t>
            </a:r>
          </a:p>
        </p:txBody>
      </p:sp>
      <p:sp>
        <p:nvSpPr>
          <p:cNvPr id="8" name="TextBox 8"/>
          <p:cNvSpPr txBox="1"/>
          <p:nvPr/>
        </p:nvSpPr>
        <p:spPr>
          <a:xfrm>
            <a:off x="4154048" y="4028422"/>
            <a:ext cx="13105252" cy="9074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Tres Zapotes Monument, HJPD, CC BY-SA 3.0, via Wikimedia Commons:</a:t>
            </a:r>
          </a:p>
          <a:p>
            <a:pPr>
              <a:lnSpc>
                <a:spcPts val="3640"/>
              </a:lnSpc>
            </a:pPr>
            <a:r>
              <a:rPr lang="en-US" sz="2800" spc="28">
                <a:solidFill>
                  <a:srgbClr val="FFFFFF"/>
                </a:solidFill>
                <a:latin typeface="Aileron Regular"/>
              </a:rPr>
              <a:t>https://commons.wikimedia.org/wiki/File:Tres_Zapotes_Monument_A.jpg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a:stretch>
            <a:fillRect/>
          </a:stretch>
        </p:blipFill>
        <p:spPr>
          <a:xfrm>
            <a:off x="5535090" y="504914"/>
            <a:ext cx="7217821" cy="7508786"/>
          </a:xfrm>
          <a:prstGeom prst="rect">
            <a:avLst/>
          </a:prstGeom>
        </p:spPr>
      </p:pic>
      <p:sp>
        <p:nvSpPr>
          <p:cNvPr id="3" name="TextBox 3"/>
          <p:cNvSpPr txBox="1"/>
          <p:nvPr/>
        </p:nvSpPr>
        <p:spPr>
          <a:xfrm>
            <a:off x="4511199" y="1611357"/>
            <a:ext cx="9265601" cy="539115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Bold"/>
              </a:rPr>
              <a:t>Great Discoveries: Olmec Colossal Heads</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Bold"/>
              </a:rPr>
              <a:t>Human Relations Area Files</a:t>
            </a:r>
          </a:p>
          <a:p>
            <a:pPr algn="r">
              <a:lnSpc>
                <a:spcPts val="3080"/>
              </a:lnSpc>
            </a:pPr>
            <a:r>
              <a:rPr lang="en-US" sz="2800" spc="196">
                <a:solidFill>
                  <a:srgbClr val="00356B"/>
                </a:solidFill>
                <a:latin typeface="Aileron Regular"/>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Regular"/>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276225"/>
            <a:ext cx="10666228" cy="9323705"/>
          </a:xfrm>
          <a:prstGeom prst="rect">
            <a:avLst/>
          </a:prstGeom>
        </p:spPr>
        <p:txBody>
          <a:bodyPr lIns="0" tIns="0" rIns="0" bIns="0" rtlCol="0" anchor="t">
            <a:spAutoFit/>
          </a:bodyPr>
          <a:lstStyle/>
          <a:p>
            <a:pPr>
              <a:lnSpc>
                <a:spcPts val="5320"/>
              </a:lnSpc>
            </a:pPr>
            <a:r>
              <a:rPr lang="en-US" sz="3800" spc="342">
                <a:solidFill>
                  <a:srgbClr val="00356B"/>
                </a:solidFill>
                <a:latin typeface="Aileron Regular"/>
              </a:rPr>
              <a:t>The Olmec civilization dates from as early as 1500 BCE to about 400 BCE and is the earliest known Mesoamerican civilization. The Olmecs occupied the tropical lowlands of the modern-day Mexican states of Veracruz and Tabasco. The Olmec civilization centered on the San Lorenzo Tenochtitlán site near the coast in southeast Veracruz. The Olmecs laid many of the foundations for the civilizations that followed, and they played the Mesoamerican ballgame, a hallmark of nearly all subsequent Mesoamerican societies.</a:t>
            </a:r>
          </a:p>
        </p:txBody>
      </p:sp>
      <p:pic>
        <p:nvPicPr>
          <p:cNvPr id="3" name="Picture 3"/>
          <p:cNvPicPr>
            <a:picLocks noChangeAspect="1"/>
          </p:cNvPicPr>
          <p:nvPr/>
        </p:nvPicPr>
        <p:blipFill>
          <a:blip r:embed="rId2"/>
          <a:srcRect l="11043" r="33471"/>
          <a:stretch>
            <a:fillRect/>
          </a:stretch>
        </p:blipFill>
        <p:spPr>
          <a:xfrm>
            <a:off x="12373188" y="0"/>
            <a:ext cx="5914812" cy="10287000"/>
          </a:xfrm>
          <a:prstGeom prst="rect">
            <a:avLst/>
          </a:prstGeom>
        </p:spPr>
      </p:pic>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695325"/>
            <a:ext cx="9854906" cy="8850630"/>
          </a:xfrm>
          <a:prstGeom prst="rect">
            <a:avLst/>
          </a:prstGeom>
        </p:spPr>
        <p:txBody>
          <a:bodyPr lIns="0" tIns="0" rIns="0" bIns="0" rtlCol="0" anchor="t">
            <a:spAutoFit/>
          </a:bodyPr>
          <a:lstStyle/>
          <a:p>
            <a:pPr>
              <a:lnSpc>
                <a:spcPts val="4680"/>
              </a:lnSpc>
            </a:pPr>
            <a:r>
              <a:rPr lang="en-US" sz="3600" spc="215">
                <a:solidFill>
                  <a:srgbClr val="FFFFFF"/>
                </a:solidFill>
                <a:latin typeface="Aileron Regular"/>
              </a:rPr>
              <a:t>The most familiar aspect of the Olmecs is their artwork, especially the "colossal heads", stone representations of human heads sculpted from large basalt boulders. They range in height from 3.8 to 11.2 feet (1.17 to 3.4 meters). All portray mature adults with distinctive headdresses. The boulders were brought from the Sierra de Los Tuxtlas mountains of Veracruz. These extremely large slabs of stone were transported over large distances, but the method of transporting the stone to these sites remains unclear. It is believed that these monuments represent portraits of powerful individual Olmec rulers.</a:t>
            </a:r>
          </a:p>
        </p:txBody>
      </p:sp>
      <p:pic>
        <p:nvPicPr>
          <p:cNvPr id="4" name="Picture 4"/>
          <p:cNvPicPr>
            <a:picLocks noChangeAspect="1"/>
          </p:cNvPicPr>
          <p:nvPr/>
        </p:nvPicPr>
        <p:blipFill>
          <a:blip r:embed="rId2"/>
          <a:srcRect l="22341" t="11474" r="27059"/>
          <a:stretch>
            <a:fillRect/>
          </a:stretch>
        </p:blipFill>
        <p:spPr>
          <a:xfrm>
            <a:off x="0" y="0"/>
            <a:ext cx="7865974"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930" r="8930"/>
          <a:stretch>
            <a:fillRect/>
          </a:stretch>
        </p:blipFill>
        <p:spPr>
          <a:xfrm>
            <a:off x="12373188" y="0"/>
            <a:ext cx="5914812" cy="10287000"/>
          </a:xfrm>
          <a:prstGeom prst="rect">
            <a:avLst/>
          </a:prstGeom>
        </p:spPr>
      </p:pic>
      <p:sp>
        <p:nvSpPr>
          <p:cNvPr id="3" name="TextBox 3"/>
          <p:cNvSpPr txBox="1"/>
          <p:nvPr/>
        </p:nvSpPr>
        <p:spPr>
          <a:xfrm>
            <a:off x="456110" y="641457"/>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Regular"/>
              </a:rPr>
              <a:t>To get started, review these videos about the Olmec Colossal Heads:</a:t>
            </a:r>
          </a:p>
        </p:txBody>
      </p:sp>
      <p:grpSp>
        <p:nvGrpSpPr>
          <p:cNvPr id="4" name="Group 4"/>
          <p:cNvGrpSpPr/>
          <p:nvPr/>
        </p:nvGrpSpPr>
        <p:grpSpPr>
          <a:xfrm>
            <a:off x="456110" y="2466685"/>
            <a:ext cx="11657405" cy="561023"/>
            <a:chOff x="0" y="0"/>
            <a:chExt cx="15543207" cy="74803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6510"/>
              <a:ext cx="1132252" cy="731520"/>
            </a:xfrm>
            <a:prstGeom prst="rect">
              <a:avLst/>
            </a:prstGeom>
          </p:spPr>
        </p:pic>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val="tx"/>
                      </a:ext>
                    </a:extLst>
                  </a:hlinkClick>
                </a:rPr>
                <a:t>Art of the Olmec</a:t>
              </a:r>
              <a:endParaRPr lang="en-US" sz="3600" u="sng" spc="288" dirty="0">
                <a:solidFill>
                  <a:schemeClr val="bg1"/>
                </a:solidFill>
                <a:latin typeface="Aileron Regular Bold"/>
              </a:endParaRPr>
            </a:p>
          </p:txBody>
        </p:sp>
      </p:grpSp>
      <p:grpSp>
        <p:nvGrpSpPr>
          <p:cNvPr id="7" name="Group 7"/>
          <p:cNvGrpSpPr/>
          <p:nvPr/>
        </p:nvGrpSpPr>
        <p:grpSpPr>
          <a:xfrm>
            <a:off x="456110" y="3957319"/>
            <a:ext cx="11777254" cy="548640"/>
            <a:chOff x="0" y="0"/>
            <a:chExt cx="15703006" cy="731520"/>
          </a:xfrm>
        </p:grpSpPr>
        <p:sp>
          <p:nvSpPr>
            <p:cNvPr id="8" name="TextBox 8"/>
            <p:cNvSpPr txBox="1"/>
            <p:nvPr/>
          </p:nvSpPr>
          <p:spPr>
            <a:xfrm>
              <a:off x="1675143" y="-5715"/>
              <a:ext cx="14027862"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val="tx"/>
                      </a:ext>
                    </a:extLst>
                  </a:hlinkClick>
                </a:rPr>
                <a:t>Olmec Colossal Heads</a:t>
              </a:r>
              <a:endParaRPr lang="en-US" sz="3600" u="sng" spc="288" dirty="0">
                <a:solidFill>
                  <a:schemeClr val="bg1"/>
                </a:solidFill>
                <a:latin typeface="Aileron Regular Bold"/>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0" name="Group 10"/>
          <p:cNvGrpSpPr/>
          <p:nvPr/>
        </p:nvGrpSpPr>
        <p:grpSpPr>
          <a:xfrm>
            <a:off x="456110" y="5435570"/>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8">
                    <a:extLst>
                      <a:ext uri="{A12FA001-AC4F-418D-AE19-62706E023703}">
                        <ahyp:hlinkClr xmlns:ahyp="http://schemas.microsoft.com/office/drawing/2018/hyperlinkcolor" val="tx"/>
                      </a:ext>
                    </a:extLst>
                  </a:hlinkClick>
                </a:rPr>
                <a:t>The Olmec Legacy</a:t>
              </a:r>
              <a:endParaRPr lang="en-US" sz="3600" u="sng" spc="288" dirty="0">
                <a:solidFill>
                  <a:schemeClr val="bg1"/>
                </a:solidFill>
                <a:latin typeface="Aileron Regular Bold"/>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3" name="Group 13"/>
          <p:cNvGrpSpPr/>
          <p:nvPr/>
        </p:nvGrpSpPr>
        <p:grpSpPr>
          <a:xfrm>
            <a:off x="456110" y="6913821"/>
            <a:ext cx="10958284" cy="548640"/>
            <a:chOff x="0" y="0"/>
            <a:chExt cx="14611046" cy="731520"/>
          </a:xfrm>
        </p:grpSpPr>
        <p:sp>
          <p:nvSpPr>
            <p:cNvPr id="14" name="TextBox 14"/>
            <p:cNvSpPr txBox="1"/>
            <p:nvPr/>
          </p:nvSpPr>
          <p:spPr>
            <a:xfrm>
              <a:off x="1675143" y="-5715"/>
              <a:ext cx="12935902" cy="73342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9">
                    <a:extLst>
                      <a:ext uri="{A12FA001-AC4F-418D-AE19-62706E023703}">
                        <ahyp:hlinkClr xmlns:ahyp="http://schemas.microsoft.com/office/drawing/2018/hyperlinkcolor" val="tx"/>
                      </a:ext>
                    </a:extLst>
                  </a:hlinkClick>
                </a:rPr>
                <a:t>The Olmec Civilization</a:t>
              </a:r>
              <a:endParaRPr lang="en-US" sz="3600" u="sng" spc="288" dirty="0">
                <a:solidFill>
                  <a:schemeClr val="bg1"/>
                </a:solidFill>
                <a:latin typeface="Aileron Regular Bold"/>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32252" cy="731520"/>
            </a:xfrm>
            <a:prstGeom prst="rect">
              <a:avLst/>
            </a:prstGeom>
          </p:spPr>
        </p:pic>
      </p:grpSp>
      <p:grpSp>
        <p:nvGrpSpPr>
          <p:cNvPr id="16" name="Group 16"/>
          <p:cNvGrpSpPr/>
          <p:nvPr/>
        </p:nvGrpSpPr>
        <p:grpSpPr>
          <a:xfrm>
            <a:off x="456110" y="8392072"/>
            <a:ext cx="11499666" cy="575745"/>
            <a:chOff x="0" y="0"/>
            <a:chExt cx="15332888" cy="767660"/>
          </a:xfrm>
        </p:grpSpPr>
        <p:sp>
          <p:nvSpPr>
            <p:cNvPr id="17" name="TextBox 17"/>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dirty="0">
                  <a:solidFill>
                    <a:schemeClr val="bg1"/>
                  </a:solidFill>
                  <a:latin typeface="Aileron Regular Bold"/>
                  <a:hlinkClick r:id="rId10">
                    <a:extLst>
                      <a:ext uri="{A12FA001-AC4F-418D-AE19-62706E023703}">
                        <ahyp:hlinkClr xmlns:ahyp="http://schemas.microsoft.com/office/drawing/2018/hyperlinkcolor" val="tx"/>
                      </a:ext>
                    </a:extLst>
                  </a:hlinkClick>
                </a:rPr>
                <a:t>Olmecs (Culture of Ancient Mexico)</a:t>
              </a:r>
              <a:endParaRPr lang="en-US" sz="3777" u="sng" spc="302" dirty="0">
                <a:solidFill>
                  <a:schemeClr val="bg1"/>
                </a:solidFill>
                <a:latin typeface="Aileron Regular Bold"/>
              </a:endParaRP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188189" cy="76766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410" r="8410"/>
          <a:stretch>
            <a:fillRect/>
          </a:stretch>
        </p:blipFill>
        <p:spPr>
          <a:xfrm>
            <a:off x="0" y="0"/>
            <a:ext cx="5914812" cy="10287000"/>
          </a:xfrm>
          <a:prstGeom prst="rect">
            <a:avLst/>
          </a:prstGeom>
        </p:spPr>
      </p:pic>
      <p:sp>
        <p:nvSpPr>
          <p:cNvPr id="3" name="TextBox 3"/>
          <p:cNvSpPr txBox="1"/>
          <p:nvPr/>
        </p:nvSpPr>
        <p:spPr>
          <a:xfrm>
            <a:off x="7322316" y="473392"/>
            <a:ext cx="10301214"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Articles about the Olmec Colossal Heads</a:t>
            </a:r>
          </a:p>
        </p:txBody>
      </p:sp>
      <p:sp>
        <p:nvSpPr>
          <p:cNvPr id="4" name="TextBox 4"/>
          <p:cNvSpPr txBox="1"/>
          <p:nvPr/>
        </p:nvSpPr>
        <p:spPr>
          <a:xfrm>
            <a:off x="6545397" y="5261619"/>
            <a:ext cx="10438937"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3">
                  <a:extLst>
                    <a:ext uri="{A12FA001-AC4F-418D-AE19-62706E023703}">
                      <ahyp:hlinkClr xmlns:ahyp="http://schemas.microsoft.com/office/drawing/2018/hyperlinkcolor" val="tx"/>
                    </a:ext>
                  </a:extLst>
                </a:hlinkClick>
              </a:rPr>
              <a:t>Olmec in </a:t>
            </a:r>
            <a:r>
              <a:rPr lang="en-US" sz="3600" u="sng" spc="288" dirty="0" err="1">
                <a:solidFill>
                  <a:schemeClr val="bg1"/>
                </a:solidFill>
                <a:latin typeface="Aileron Regular Bold"/>
                <a:hlinkClick r:id="rId3">
                  <a:extLst>
                    <a:ext uri="{A12FA001-AC4F-418D-AE19-62706E023703}">
                      <ahyp:hlinkClr xmlns:ahyp="http://schemas.microsoft.com/office/drawing/2018/hyperlinkcolor" val="tx"/>
                    </a:ext>
                  </a:extLst>
                </a:hlinkClick>
              </a:rPr>
              <a:t>eHRAF</a:t>
            </a:r>
            <a:r>
              <a:rPr lang="en-US" sz="3600" u="sng" spc="288" dirty="0">
                <a:solidFill>
                  <a:schemeClr val="bg1"/>
                </a:solidFill>
                <a:latin typeface="Aileron Regular Bold"/>
                <a:hlinkClick r:id="rId3">
                  <a:extLst>
                    <a:ext uri="{A12FA001-AC4F-418D-AE19-62706E023703}">
                      <ahyp:hlinkClr xmlns:ahyp="http://schemas.microsoft.com/office/drawing/2018/hyperlinkcolor" val="tx"/>
                    </a:ext>
                  </a:extLst>
                </a:hlinkClick>
              </a:rPr>
              <a:t> Archaeology</a:t>
            </a:r>
            <a:endParaRPr lang="en-US" sz="3600" u="sng" spc="288" dirty="0">
              <a:solidFill>
                <a:schemeClr val="bg1"/>
              </a:solidFill>
              <a:latin typeface="Aileron Regular Bold"/>
            </a:endParaRPr>
          </a:p>
        </p:txBody>
      </p:sp>
      <p:sp>
        <p:nvSpPr>
          <p:cNvPr id="5" name="TextBox 5"/>
          <p:cNvSpPr txBox="1"/>
          <p:nvPr/>
        </p:nvSpPr>
        <p:spPr>
          <a:xfrm>
            <a:off x="6545397" y="6712272"/>
            <a:ext cx="10171043"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4">
                  <a:extLst>
                    <a:ext uri="{A12FA001-AC4F-418D-AE19-62706E023703}">
                      <ahyp:hlinkClr xmlns:ahyp="http://schemas.microsoft.com/office/drawing/2018/hyperlinkcolor" val="tx"/>
                    </a:ext>
                  </a:extLst>
                </a:hlinkClick>
              </a:rPr>
              <a:t>The Olmec Head – Yale Peabody Museum of Natural History</a:t>
            </a:r>
            <a:endParaRPr lang="en-US" sz="3600" u="sng" spc="288" dirty="0">
              <a:solidFill>
                <a:schemeClr val="bg1"/>
              </a:solidFill>
              <a:latin typeface="Aileron Regular Bold"/>
            </a:endParaRPr>
          </a:p>
        </p:txBody>
      </p:sp>
      <p:sp>
        <p:nvSpPr>
          <p:cNvPr id="6" name="TextBox 6"/>
          <p:cNvSpPr txBox="1"/>
          <p:nvPr/>
        </p:nvSpPr>
        <p:spPr>
          <a:xfrm>
            <a:off x="6545397" y="8705850"/>
            <a:ext cx="1095828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5">
                  <a:extLst>
                    <a:ext uri="{A12FA001-AC4F-418D-AE19-62706E023703}">
                      <ahyp:hlinkClr xmlns:ahyp="http://schemas.microsoft.com/office/drawing/2018/hyperlinkcolor" val="tx"/>
                    </a:ext>
                  </a:extLst>
                </a:hlinkClick>
              </a:rPr>
              <a:t>Michael Coe Obituary – The Guardian</a:t>
            </a:r>
            <a:endParaRPr lang="en-US" sz="3600" u="sng" spc="288" dirty="0">
              <a:solidFill>
                <a:schemeClr val="bg1"/>
              </a:solidFill>
              <a:latin typeface="Aileron Regular Bold"/>
            </a:endParaRPr>
          </a:p>
        </p:txBody>
      </p:sp>
      <p:sp>
        <p:nvSpPr>
          <p:cNvPr id="7" name="TextBox 7"/>
          <p:cNvSpPr txBox="1"/>
          <p:nvPr/>
        </p:nvSpPr>
        <p:spPr>
          <a:xfrm>
            <a:off x="6545397" y="1817388"/>
            <a:ext cx="10958284" cy="552450"/>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6">
                  <a:extLst>
                    <a:ext uri="{A12FA001-AC4F-418D-AE19-62706E023703}">
                      <ahyp:hlinkClr xmlns:ahyp="http://schemas.microsoft.com/office/drawing/2018/hyperlinkcolor" val="tx"/>
                    </a:ext>
                  </a:extLst>
                </a:hlinkClick>
              </a:rPr>
              <a:t>Olmec Civilization – National Geographic</a:t>
            </a:r>
            <a:endParaRPr lang="en-US" sz="3600" u="sng" spc="288" dirty="0">
              <a:solidFill>
                <a:schemeClr val="bg1"/>
              </a:solidFill>
              <a:latin typeface="Aileron Regular Bold"/>
            </a:endParaRPr>
          </a:p>
        </p:txBody>
      </p:sp>
      <p:sp>
        <p:nvSpPr>
          <p:cNvPr id="8" name="TextBox 8"/>
          <p:cNvSpPr txBox="1"/>
          <p:nvPr/>
        </p:nvSpPr>
        <p:spPr>
          <a:xfrm>
            <a:off x="6545397" y="3268041"/>
            <a:ext cx="10958284" cy="1095375"/>
          </a:xfrm>
          <a:prstGeom prst="rect">
            <a:avLst/>
          </a:prstGeom>
        </p:spPr>
        <p:txBody>
          <a:bodyPr lIns="0" tIns="0" rIns="0" bIns="0" rtlCol="0" anchor="t">
            <a:spAutoFit/>
          </a:bodyPr>
          <a:lstStyle/>
          <a:p>
            <a:pPr>
              <a:lnSpc>
                <a:spcPts val="4320"/>
              </a:lnSpc>
            </a:pPr>
            <a:r>
              <a:rPr lang="en-US" sz="3600" u="sng" spc="288" dirty="0">
                <a:solidFill>
                  <a:schemeClr val="bg1"/>
                </a:solidFill>
                <a:latin typeface="Aileron Regular Bold"/>
                <a:hlinkClick r:id="rId7">
                  <a:extLst>
                    <a:ext uri="{A12FA001-AC4F-418D-AE19-62706E023703}">
                      <ahyp:hlinkClr xmlns:ahyp="http://schemas.microsoft.com/office/drawing/2018/hyperlinkcolor" val="tx"/>
                    </a:ext>
                  </a:extLst>
                </a:hlinkClick>
              </a:rPr>
              <a:t>Olmec Civilization – World History Encyclopedia</a:t>
            </a:r>
            <a:endParaRPr lang="en-US" sz="3600" u="sng" spc="288" dirty="0">
              <a:solidFill>
                <a:schemeClr val="bg1"/>
              </a:solidFill>
              <a:latin typeface="Aileron Regular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1820" b="182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464922"/>
            <a:ext cx="12118707" cy="2738048"/>
          </a:xfrm>
          <a:prstGeom prst="rect">
            <a:avLst/>
          </a:prstGeom>
          <a:solidFill>
            <a:srgbClr val="00356B"/>
          </a:solidFill>
        </p:spPr>
      </p:sp>
      <p:sp>
        <p:nvSpPr>
          <p:cNvPr id="3" name="TextBox 3"/>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04" r="64295"/>
          <a:stretch>
            <a:fillRect/>
          </a:stretch>
        </p:blipFill>
        <p:spPr>
          <a:xfrm>
            <a:off x="0" y="0"/>
            <a:ext cx="4797344" cy="10287000"/>
          </a:xfrm>
          <a:prstGeom prst="rect">
            <a:avLst/>
          </a:prstGeom>
        </p:spPr>
      </p:pic>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eHRAF</a:t>
              </a:r>
            </a:p>
            <a:p>
              <a:pPr algn="ctr">
                <a:lnSpc>
                  <a:spcPts val="5039"/>
                </a:lnSpc>
              </a:pPr>
              <a:r>
                <a:rPr lang="en-US" sz="4199" spc="83">
                  <a:solidFill>
                    <a:srgbClr val="FFFFFF"/>
                  </a:solidFill>
                  <a:latin typeface="Aileron Heavy Bold"/>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Regular"/>
              </a:rPr>
              <a:t>A brief overview for traditions in eHRAF Archaeology is provided in the form of </a:t>
            </a:r>
            <a:r>
              <a:rPr lang="en-US" sz="3200" spc="320">
                <a:solidFill>
                  <a:srgbClr val="00356B"/>
                </a:solidFill>
                <a:latin typeface="Aileron Regular Bold"/>
              </a:rPr>
              <a:t>Tradition Summaries</a:t>
            </a:r>
            <a:r>
              <a:rPr lang="en-US" sz="3200" spc="320">
                <a:solidFill>
                  <a:srgbClr val="00356B"/>
                </a:solidFill>
                <a:latin typeface="Aileron Regular"/>
              </a:rPr>
              <a:t>. </a:t>
            </a:r>
          </a:p>
          <a:p>
            <a:pPr>
              <a:lnSpc>
                <a:spcPts val="4160"/>
              </a:lnSpc>
            </a:pPr>
            <a:endParaRPr lang="en-US" sz="3200" spc="320">
              <a:solidFill>
                <a:srgbClr val="00356B"/>
              </a:solidFill>
              <a:latin typeface="Aileron Regular"/>
            </a:endParaRPr>
          </a:p>
          <a:p>
            <a:pPr>
              <a:lnSpc>
                <a:spcPts val="4160"/>
              </a:lnSpc>
            </a:pPr>
            <a:r>
              <a:rPr lang="en-US" sz="3200" spc="320">
                <a:solidFill>
                  <a:srgbClr val="00356B"/>
                </a:solidFill>
                <a:latin typeface="Aileron Regular"/>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Bold"/>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Regular Bold"/>
              </a:rPr>
              <a:t>To find a tradition summary, go to the</a:t>
            </a:r>
            <a:r>
              <a:rPr lang="en-US" sz="3200" spc="320">
                <a:solidFill>
                  <a:srgbClr val="00356B"/>
                </a:solidFill>
                <a:latin typeface="Aileron Regular"/>
              </a:rPr>
              <a:t> Browse Traditions</a:t>
            </a:r>
            <a:r>
              <a:rPr lang="en-US" sz="3200" spc="320">
                <a:solidFill>
                  <a:srgbClr val="00356B"/>
                </a:solidFill>
                <a:latin typeface="Aileron Regular Bold"/>
              </a:rPr>
              <a:t> tab and enter the tradition name into the box, then click on </a:t>
            </a:r>
            <a:r>
              <a:rPr lang="en-US" sz="3200" spc="320">
                <a:solidFill>
                  <a:srgbClr val="00356B"/>
                </a:solidFill>
                <a:latin typeface="Aileron Regular"/>
              </a:rPr>
              <a:t>Tradition Summary </a:t>
            </a:r>
            <a:r>
              <a:rPr lang="en-US" sz="3200" spc="320">
                <a:solidFill>
                  <a:srgbClr val="00356B"/>
                </a:solidFill>
                <a:latin typeface="Aileron Regular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2259</Words>
  <Application>Microsoft Office PowerPoint</Application>
  <PresentationFormat>Custom</PresentationFormat>
  <Paragraphs>209</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Aileron Heavy Bold</vt:lpstr>
      <vt:lpstr>Aileron Regular</vt:lpstr>
      <vt:lpstr>Aileron Regular Bold Italics</vt:lpstr>
      <vt:lpstr>Calibri</vt:lpstr>
      <vt:lpstr>Aileron Regular Bold</vt:lpstr>
      <vt:lpstr>Aileron Heavy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Discoveries: Olmec Colossal Heads</dc:title>
  <dc:creator>Matthew Longcore</dc:creator>
  <cp:lastModifiedBy>Matthew Longcore</cp:lastModifiedBy>
  <cp:revision>2</cp:revision>
  <dcterms:created xsi:type="dcterms:W3CDTF">2006-08-16T00:00:00Z</dcterms:created>
  <dcterms:modified xsi:type="dcterms:W3CDTF">2021-03-22T21:22:18Z</dcterms:modified>
  <dc:identifier>DAEZRebosts</dc:identifier>
</cp:coreProperties>
</file>