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6"/>
  </p:notesMasterIdLst>
  <p:sldIdLst>
    <p:sldId id="259" r:id="rId2"/>
    <p:sldId id="257" r:id="rId3"/>
    <p:sldId id="267" r:id="rId4"/>
    <p:sldId id="258" r:id="rId5"/>
    <p:sldId id="262" r:id="rId6"/>
    <p:sldId id="265" r:id="rId7"/>
    <p:sldId id="270" r:id="rId8"/>
    <p:sldId id="264" r:id="rId9"/>
    <p:sldId id="261" r:id="rId10"/>
    <p:sldId id="263" r:id="rId11"/>
    <p:sldId id="260" r:id="rId12"/>
    <p:sldId id="269" r:id="rId13"/>
    <p:sldId id="266" r:id="rId14"/>
    <p:sldId id="25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76457" autoAdjust="0"/>
  </p:normalViewPr>
  <p:slideViewPr>
    <p:cSldViewPr snapToGrid="0">
      <p:cViewPr varScale="1">
        <p:scale>
          <a:sx n="57" d="100"/>
          <a:sy n="57" d="100"/>
        </p:scale>
        <p:origin x="10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9F64E-0C5D-4287-B734-0003CF7E0B10}" type="datetimeFigureOut">
              <a:rPr lang="en-US" smtClean="0"/>
              <a:t>3/25/2021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C1501-0F32-4F64-ADC4-6FB35033F90C}" type="slidenum">
              <a:rPr lang="en-US" smtClean="0"/>
              <a:t>‹#›</a:t>
            </a:fld>
            <a:endParaRPr lang="en-US"/>
          </a:p>
        </p:txBody>
      </p:sp>
    </p:spTree>
    <p:extLst>
      <p:ext uri="{BB962C8B-B14F-4D97-AF65-F5344CB8AC3E}">
        <p14:creationId xmlns:p14="http://schemas.microsoft.com/office/powerpoint/2010/main" val="339368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theory is an idea, or system of ideas, explaining why things are the way they are (or the way things are expected to be). Within cross-cultural research, theories generally explain the diversity or universality of a given cultural trait or traits. Theories come with real-world implications, but they are not completely testable or verifiable because not all the concepts are observable. </a:t>
            </a:r>
          </a:p>
          <a:p>
            <a:endParaRPr lang="en-US" dirty="0" smtClean="0"/>
          </a:p>
          <a:p>
            <a:r>
              <a:rPr lang="en-US" dirty="0" smtClean="0"/>
              <a:t>When those implications are made into explicit, concrete predictions to be tested, they are called hypotheses. A theoretical hypothesis expresses the predicted relationship between variables put forward in a theoretical way. An operational hypothesis posits the same relationship between measurable versions of the variables. These measurable variables correspond to the data you actually use or collect.</a:t>
            </a:r>
          </a:p>
          <a:p>
            <a:endParaRPr lang="en-US" dirty="0" smtClean="0"/>
          </a:p>
          <a:p>
            <a:r>
              <a:rPr lang="en-US" dirty="0" smtClean="0"/>
              <a:t>A null hypothesis assumes that there’s “nothing going on”: there’s no association between your variables, no interesting differences to be noted. An alternative hypothesis states the opposite, that there is something going on: your variables are related or there are important differences to be noted.</a:t>
            </a:r>
            <a:endParaRPr lang="en-US" dirty="0"/>
          </a:p>
        </p:txBody>
      </p:sp>
      <p:sp>
        <p:nvSpPr>
          <p:cNvPr id="4" name="Slide Number Placeholder 3"/>
          <p:cNvSpPr>
            <a:spLocks noGrp="1"/>
          </p:cNvSpPr>
          <p:nvPr>
            <p:ph type="sldNum" sz="quarter" idx="10"/>
          </p:nvPr>
        </p:nvSpPr>
        <p:spPr/>
        <p:txBody>
          <a:bodyPr/>
          <a:lstStyle/>
          <a:p>
            <a:fld id="{53BC1501-0F32-4F64-ADC4-6FB35033F90C}" type="slidenum">
              <a:rPr lang="en-US" smtClean="0"/>
              <a:t>4</a:t>
            </a:fld>
            <a:endParaRPr lang="en-US"/>
          </a:p>
        </p:txBody>
      </p:sp>
    </p:spTree>
    <p:extLst>
      <p:ext uri="{BB962C8B-B14F-4D97-AF65-F5344CB8AC3E}">
        <p14:creationId xmlns:p14="http://schemas.microsoft.com/office/powerpoint/2010/main" val="46324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1501-0F32-4F64-ADC4-6FB35033F90C}" type="slidenum">
              <a:rPr lang="en-US" smtClean="0"/>
              <a:t>13</a:t>
            </a:fld>
            <a:endParaRPr lang="en-US"/>
          </a:p>
        </p:txBody>
      </p:sp>
    </p:spTree>
    <p:extLst>
      <p:ext uri="{BB962C8B-B14F-4D97-AF65-F5344CB8AC3E}">
        <p14:creationId xmlns:p14="http://schemas.microsoft.com/office/powerpoint/2010/main" val="310228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Using only one coder’s ratings. This is most commonly employed when one coder rated all cases</a:t>
            </a:r>
          </a:p>
          <a:p>
            <a:r>
              <a:rPr lang="en-US" dirty="0" smtClean="0"/>
              <a:t>and a second coder rated a small, random subsample with a high degree of reliability.</a:t>
            </a:r>
          </a:p>
          <a:p>
            <a:r>
              <a:rPr lang="en-US" dirty="0" smtClean="0"/>
              <a:t>2. Summing or averaging codes. The new score will represent the coders equally, and it should be</a:t>
            </a:r>
          </a:p>
          <a:p>
            <a:r>
              <a:rPr lang="en-US" dirty="0" smtClean="0"/>
              <a:t>closer to the “true” score. However, this method is not ideal if one coder seems to be more accurate</a:t>
            </a:r>
          </a:p>
          <a:p>
            <a:r>
              <a:rPr lang="en-US" dirty="0" smtClean="0"/>
              <a:t>than another. Discussing discrepancies can be a better option.</a:t>
            </a:r>
          </a:p>
          <a:p>
            <a:r>
              <a:rPr lang="en-US" dirty="0" smtClean="0"/>
              <a:t>3. Resolution method. In this method, coders compare scores and jointly decide on a final resolution</a:t>
            </a:r>
          </a:p>
          <a:p>
            <a:r>
              <a:rPr lang="en-US" dirty="0" smtClean="0"/>
              <a:t>code. Discussing discrepancies provides an opportunity to ensure that coders are working with the</a:t>
            </a:r>
          </a:p>
          <a:p>
            <a:r>
              <a:rPr lang="en-US" dirty="0" smtClean="0"/>
              <a:t>same material and under the same assumptions. Resolution is especially important in pretesting</a:t>
            </a:r>
          </a:p>
          <a:p>
            <a:r>
              <a:rPr lang="en-US" dirty="0" smtClean="0"/>
              <a:t>because coding discrepancies can point to ambiguity in coding rules.</a:t>
            </a:r>
          </a:p>
          <a:p>
            <a:r>
              <a:rPr lang="en-US" dirty="0" smtClean="0"/>
              <a:t>4. Dropping serious disagreements. Serious disagreements in coding may reflect ambiguous data. It</a:t>
            </a:r>
          </a:p>
          <a:p>
            <a:r>
              <a:rPr lang="en-US" dirty="0" smtClean="0"/>
              <a:t>often makes the most sense to simply drop such cases from your sample. However, if you use one of</a:t>
            </a:r>
          </a:p>
          <a:p>
            <a:r>
              <a:rPr lang="en-US" dirty="0" smtClean="0"/>
              <a:t>the other methods to decide upon values instead, you should include a reliability rating for each</a:t>
            </a:r>
          </a:p>
          <a:p>
            <a:r>
              <a:rPr lang="en-US" dirty="0" smtClean="0"/>
              <a:t>case. This will allow you to test the sample with and without the most problematic cases. </a:t>
            </a:r>
            <a:endParaRPr lang="en-US" dirty="0"/>
          </a:p>
        </p:txBody>
      </p:sp>
      <p:sp>
        <p:nvSpPr>
          <p:cNvPr id="4" name="Slide Number Placeholder 3"/>
          <p:cNvSpPr>
            <a:spLocks noGrp="1"/>
          </p:cNvSpPr>
          <p:nvPr>
            <p:ph type="sldNum" sz="quarter" idx="10"/>
          </p:nvPr>
        </p:nvSpPr>
        <p:spPr/>
        <p:txBody>
          <a:bodyPr/>
          <a:lstStyle/>
          <a:p>
            <a:fld id="{53BC1501-0F32-4F64-ADC4-6FB35033F90C}" type="slidenum">
              <a:rPr lang="en-US" smtClean="0"/>
              <a:t>14</a:t>
            </a:fld>
            <a:endParaRPr lang="en-US"/>
          </a:p>
        </p:txBody>
      </p:sp>
    </p:spTree>
    <p:extLst>
      <p:ext uri="{BB962C8B-B14F-4D97-AF65-F5344CB8AC3E}">
        <p14:creationId xmlns:p14="http://schemas.microsoft.com/office/powerpoint/2010/main" val="77504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52767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16910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2629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2675766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5867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4012324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2518952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356540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236012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97442-ACFE-42E4-8953-5B6E9DD6BF1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3307503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F97442-ACFE-42E4-8953-5B6E9DD6BF1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196543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97442-ACFE-42E4-8953-5B6E9DD6BF12}"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37198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F97442-ACFE-42E4-8953-5B6E9DD6BF12}"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417700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97442-ACFE-42E4-8953-5B6E9DD6BF12}"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78357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F97442-ACFE-42E4-8953-5B6E9DD6BF1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346033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F97442-ACFE-42E4-8953-5B6E9DD6BF1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53F5-819B-40C6-B15F-5BDDA0A8BE31}" type="slidenum">
              <a:rPr lang="en-US" smtClean="0"/>
              <a:t>‹#›</a:t>
            </a:fld>
            <a:endParaRPr lang="en-US"/>
          </a:p>
        </p:txBody>
      </p:sp>
    </p:spTree>
    <p:extLst>
      <p:ext uri="{BB962C8B-B14F-4D97-AF65-F5344CB8AC3E}">
        <p14:creationId xmlns:p14="http://schemas.microsoft.com/office/powerpoint/2010/main" val="20722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F97442-ACFE-42E4-8953-5B6E9DD6BF12}" type="datetimeFigureOut">
              <a:rPr lang="en-US" smtClean="0"/>
              <a:t>3/25/2021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4053F5-819B-40C6-B15F-5BDDA0A8BE31}" type="slidenum">
              <a:rPr lang="en-US" smtClean="0"/>
              <a:t>‹#›</a:t>
            </a:fld>
            <a:endParaRPr lang="en-US"/>
          </a:p>
        </p:txBody>
      </p:sp>
    </p:spTree>
    <p:extLst>
      <p:ext uri="{BB962C8B-B14F-4D97-AF65-F5344CB8AC3E}">
        <p14:creationId xmlns:p14="http://schemas.microsoft.com/office/powerpoint/2010/main" val="1790887373"/>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CROSS-CULTURAL RESEARCH</a:t>
            </a:r>
            <a:endParaRPr lang="en-US" sz="4800" dirty="0"/>
          </a:p>
        </p:txBody>
      </p:sp>
      <p:sp>
        <p:nvSpPr>
          <p:cNvPr id="3" name="Content Placeholder 2"/>
          <p:cNvSpPr>
            <a:spLocks noGrp="1"/>
          </p:cNvSpPr>
          <p:nvPr>
            <p:ph idx="1"/>
          </p:nvPr>
        </p:nvSpPr>
        <p:spPr>
          <a:xfrm>
            <a:off x="1774372" y="1788886"/>
            <a:ext cx="7499630" cy="4351338"/>
          </a:xfrm>
        </p:spPr>
        <p:txBody>
          <a:bodyPr>
            <a:normAutofit/>
          </a:bodyPr>
          <a:lstStyle/>
          <a:p>
            <a:r>
              <a:rPr lang="en-US" sz="3200" dirty="0" smtClean="0"/>
              <a:t>Research question</a:t>
            </a:r>
          </a:p>
          <a:p>
            <a:r>
              <a:rPr lang="en-US" sz="3200" dirty="0" smtClean="0"/>
              <a:t>Hypothesis</a:t>
            </a:r>
          </a:p>
          <a:p>
            <a:r>
              <a:rPr lang="en-US" sz="3200" dirty="0" smtClean="0"/>
              <a:t>Variables</a:t>
            </a:r>
          </a:p>
          <a:p>
            <a:r>
              <a:rPr lang="en-US" sz="3200" dirty="0" smtClean="0"/>
              <a:t>Measurement</a:t>
            </a:r>
          </a:p>
          <a:p>
            <a:r>
              <a:rPr lang="en-US" sz="3200" dirty="0" smtClean="0"/>
              <a:t>Sample</a:t>
            </a:r>
          </a:p>
          <a:p>
            <a:r>
              <a:rPr lang="en-US" sz="3200" b="1" dirty="0" smtClean="0">
                <a:solidFill>
                  <a:schemeClr val="accent1">
                    <a:lumMod val="60000"/>
                    <a:lumOff val="40000"/>
                  </a:schemeClr>
                </a:solidFill>
              </a:rPr>
              <a:t>Coding</a:t>
            </a:r>
          </a:p>
          <a:p>
            <a:r>
              <a:rPr lang="en-US" sz="3200" dirty="0" smtClean="0"/>
              <a:t>Testing significance</a:t>
            </a:r>
            <a:endParaRPr lang="en-US" sz="3200" dirty="0"/>
          </a:p>
        </p:txBody>
      </p:sp>
    </p:spTree>
    <p:extLst>
      <p:ext uri="{BB962C8B-B14F-4D97-AF65-F5344CB8AC3E}">
        <p14:creationId xmlns:p14="http://schemas.microsoft.com/office/powerpoint/2010/main" val="148046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4" y="694267"/>
            <a:ext cx="8596668" cy="1320800"/>
          </a:xfrm>
        </p:spPr>
        <p:txBody>
          <a:bodyPr>
            <a:normAutofit/>
          </a:bodyPr>
          <a:lstStyle/>
          <a:p>
            <a:pPr algn="ctr"/>
            <a:r>
              <a:rPr lang="en-US" sz="5400" dirty="0" smtClean="0"/>
              <a:t>SAMPLE</a:t>
            </a:r>
            <a:endParaRPr lang="en-US" sz="5400" dirty="0"/>
          </a:p>
        </p:txBody>
      </p:sp>
      <p:sp>
        <p:nvSpPr>
          <p:cNvPr id="3" name="Content Placeholder 2"/>
          <p:cNvSpPr>
            <a:spLocks noGrp="1"/>
          </p:cNvSpPr>
          <p:nvPr>
            <p:ph idx="1"/>
          </p:nvPr>
        </p:nvSpPr>
        <p:spPr>
          <a:xfrm>
            <a:off x="846667" y="2228323"/>
            <a:ext cx="8596668" cy="3880773"/>
          </a:xfrm>
        </p:spPr>
        <p:txBody>
          <a:bodyPr>
            <a:normAutofit/>
          </a:bodyPr>
          <a:lstStyle/>
          <a:p>
            <a:r>
              <a:rPr lang="en-US" sz="3600" dirty="0"/>
              <a:t>Probability Sample </a:t>
            </a:r>
            <a:r>
              <a:rPr lang="en-US" sz="3600" dirty="0" smtClean="0"/>
              <a:t>Files (PSF)</a:t>
            </a:r>
          </a:p>
          <a:p>
            <a:r>
              <a:rPr lang="en-US" sz="3600" dirty="0"/>
              <a:t>Simple Random </a:t>
            </a:r>
            <a:r>
              <a:rPr lang="en-US" sz="3600" dirty="0" smtClean="0"/>
              <a:t>Sample</a:t>
            </a:r>
          </a:p>
          <a:p>
            <a:r>
              <a:rPr lang="en-US" sz="3600" dirty="0" smtClean="0"/>
              <a:t>Standard Cross-Cultural Sample (SCCS)</a:t>
            </a:r>
            <a:endParaRPr lang="en-US" sz="3600" dirty="0"/>
          </a:p>
        </p:txBody>
      </p:sp>
    </p:spTree>
    <p:extLst>
      <p:ext uri="{BB962C8B-B14F-4D97-AF65-F5344CB8AC3E}">
        <p14:creationId xmlns:p14="http://schemas.microsoft.com/office/powerpoint/2010/main" val="341856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262845"/>
            <a:ext cx="8596668" cy="1320800"/>
          </a:xfrm>
        </p:spPr>
        <p:txBody>
          <a:bodyPr/>
          <a:lstStyle/>
          <a:p>
            <a:pPr algn="ctr"/>
            <a:r>
              <a:rPr lang="en-US" dirty="0" smtClean="0"/>
              <a:t>CODE SHEET</a:t>
            </a:r>
            <a:endParaRPr lang="en-US" dirty="0"/>
          </a:p>
        </p:txBody>
      </p:sp>
      <p:sp>
        <p:nvSpPr>
          <p:cNvPr id="5" name="Content Placeholder 4"/>
          <p:cNvSpPr>
            <a:spLocks noGrp="1"/>
          </p:cNvSpPr>
          <p:nvPr>
            <p:ph idx="1"/>
          </p:nvPr>
        </p:nvSpPr>
        <p:spPr>
          <a:xfrm>
            <a:off x="1219201" y="1246188"/>
            <a:ext cx="8596668" cy="4762726"/>
          </a:xfrm>
        </p:spPr>
        <p:txBody>
          <a:bodyPr>
            <a:normAutofit lnSpcReduction="10000"/>
          </a:bodyPr>
          <a:lstStyle/>
          <a:p>
            <a:r>
              <a:rPr lang="en-US" sz="3200" dirty="0" smtClean="0"/>
              <a:t>Society name, I.D., time and place foci, coder, date</a:t>
            </a:r>
          </a:p>
          <a:p>
            <a:r>
              <a:rPr lang="en-US" sz="3200" dirty="0" smtClean="0"/>
              <a:t>Main ethnographers/works referenced, ethnographic present</a:t>
            </a:r>
          </a:p>
          <a:p>
            <a:r>
              <a:rPr lang="en-US" sz="3200" dirty="0" smtClean="0"/>
              <a:t>Statement about the variables and how the information was gathered</a:t>
            </a:r>
          </a:p>
          <a:p>
            <a:r>
              <a:rPr lang="en-US" sz="3200" dirty="0" smtClean="0"/>
              <a:t>Data quality codes</a:t>
            </a:r>
          </a:p>
          <a:p>
            <a:r>
              <a:rPr lang="en-US" sz="3200" dirty="0" smtClean="0"/>
              <a:t>Code definitions</a:t>
            </a:r>
          </a:p>
          <a:p>
            <a:r>
              <a:rPr lang="en-US" sz="3200" dirty="0" smtClean="0"/>
              <a:t>Coding</a:t>
            </a:r>
          </a:p>
          <a:p>
            <a:endParaRPr lang="en-US" sz="3200" dirty="0" smtClean="0"/>
          </a:p>
          <a:p>
            <a:endParaRPr lang="en-US" dirty="0" smtClean="0"/>
          </a:p>
          <a:p>
            <a:endParaRPr lang="en-US" dirty="0"/>
          </a:p>
        </p:txBody>
      </p:sp>
    </p:spTree>
    <p:extLst>
      <p:ext uri="{BB962C8B-B14F-4D97-AF65-F5344CB8AC3E}">
        <p14:creationId xmlns:p14="http://schemas.microsoft.com/office/powerpoint/2010/main" val="89601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62" y="399937"/>
            <a:ext cx="8596668" cy="925286"/>
          </a:xfrm>
        </p:spPr>
        <p:txBody>
          <a:bodyPr/>
          <a:lstStyle/>
          <a:p>
            <a:pPr algn="ctr"/>
            <a:r>
              <a:rPr lang="en-US" dirty="0" smtClean="0"/>
              <a:t>DATA QUALITY</a:t>
            </a:r>
            <a:endParaRPr lang="en-US" dirty="0"/>
          </a:p>
        </p:txBody>
      </p:sp>
      <p:sp>
        <p:nvSpPr>
          <p:cNvPr id="5" name="Content Placeholder 4"/>
          <p:cNvSpPr>
            <a:spLocks noGrp="1"/>
          </p:cNvSpPr>
          <p:nvPr>
            <p:ph idx="1"/>
          </p:nvPr>
        </p:nvSpPr>
        <p:spPr/>
        <p:txBody>
          <a:bodyPr>
            <a:normAutofit/>
          </a:bodyPr>
          <a:lstStyle/>
          <a:p>
            <a:endParaRPr lang="en-US" sz="3200" dirty="0" smtClean="0"/>
          </a:p>
          <a:p>
            <a:endParaRPr lang="en-US" dirty="0" smtClean="0"/>
          </a:p>
          <a:p>
            <a:endParaRPr lang="en-US" dirty="0"/>
          </a:p>
        </p:txBody>
      </p:sp>
      <p:sp>
        <p:nvSpPr>
          <p:cNvPr id="3" name="Rectangle 2"/>
          <p:cNvSpPr/>
          <p:nvPr/>
        </p:nvSpPr>
        <p:spPr>
          <a:xfrm>
            <a:off x="1088571" y="1415143"/>
            <a:ext cx="8643257" cy="4708981"/>
          </a:xfrm>
          <a:prstGeom prst="rect">
            <a:avLst/>
          </a:prstGeom>
        </p:spPr>
        <p:txBody>
          <a:bodyPr wrap="square">
            <a:spAutoFit/>
          </a:bodyPr>
          <a:lstStyle/>
          <a:p>
            <a:r>
              <a:rPr lang="en-US" sz="2000" dirty="0"/>
              <a:t>For Data Quality Scores (DQ) use the following</a:t>
            </a:r>
            <a:r>
              <a:rPr lang="en-US" sz="2000" dirty="0" smtClean="0"/>
              <a:t>:</a:t>
            </a:r>
          </a:p>
          <a:p>
            <a:r>
              <a:rPr lang="en-US" sz="2000" dirty="0" smtClean="0"/>
              <a:t> </a:t>
            </a:r>
            <a:endParaRPr lang="en-US" sz="2000" dirty="0"/>
          </a:p>
          <a:p>
            <a:r>
              <a:rPr lang="en-US" sz="2000" dirty="0"/>
              <a:t>1. Ethnographer discusses this realm clearly and unambiguously and the information refers to a general cultural pattern. </a:t>
            </a:r>
          </a:p>
          <a:p>
            <a:r>
              <a:rPr lang="en-US" sz="2000" dirty="0"/>
              <a:t>2. Information refers to a general cultural pattern, but is somewhat ambiguous. </a:t>
            </a:r>
          </a:p>
          <a:p>
            <a:r>
              <a:rPr lang="en-US" sz="2000" dirty="0"/>
              <a:t>3. Information is anecdotal and based on just one or a few households.</a:t>
            </a:r>
          </a:p>
          <a:p>
            <a:r>
              <a:rPr lang="en-US" sz="2000" dirty="0"/>
              <a:t>4. Other reason to consider it problematic but useful information. Explain.</a:t>
            </a:r>
          </a:p>
          <a:p>
            <a:r>
              <a:rPr lang="en-US" sz="2000" dirty="0"/>
              <a:t>5. Detailed discussion on subject but not specific enough to answer question with certainty.</a:t>
            </a:r>
          </a:p>
          <a:p>
            <a:r>
              <a:rPr lang="en-US" sz="2000" dirty="0"/>
              <a:t> </a:t>
            </a:r>
          </a:p>
          <a:p>
            <a:r>
              <a:rPr lang="en-US" sz="2000" dirty="0"/>
              <a:t>All ratings should be made for the time focus (and if possible the place focus). If there is a departure from this, note in the data quality score under "Other."  </a:t>
            </a:r>
          </a:p>
        </p:txBody>
      </p:sp>
    </p:spTree>
    <p:extLst>
      <p:ext uri="{BB962C8B-B14F-4D97-AF65-F5344CB8AC3E}">
        <p14:creationId xmlns:p14="http://schemas.microsoft.com/office/powerpoint/2010/main" val="608714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830" y="32657"/>
            <a:ext cx="8596668" cy="1320800"/>
          </a:xfrm>
        </p:spPr>
        <p:txBody>
          <a:bodyPr/>
          <a:lstStyle/>
          <a:p>
            <a:pPr algn="ctr"/>
            <a:r>
              <a:rPr lang="en-US" dirty="0" smtClean="0"/>
              <a:t>CODE SHEET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515589"/>
              </p:ext>
            </p:extLst>
          </p:nvPr>
        </p:nvGraphicFramePr>
        <p:xfrm>
          <a:off x="364965" y="693057"/>
          <a:ext cx="10566398" cy="6432804"/>
        </p:xfrm>
        <a:graphic>
          <a:graphicData uri="http://schemas.openxmlformats.org/drawingml/2006/table">
            <a:tbl>
              <a:tblPr firstRow="1" firstCol="1" bandRow="1">
                <a:tableStyleId>{5C22544A-7EE6-4342-B048-85BDC9FD1C3A}</a:tableStyleId>
              </a:tblPr>
              <a:tblGrid>
                <a:gridCol w="10566398">
                  <a:extLst>
                    <a:ext uri="{9D8B030D-6E8A-4147-A177-3AD203B41FA5}">
                      <a16:colId xmlns:a16="http://schemas.microsoft.com/office/drawing/2014/main" val="444552713"/>
                    </a:ext>
                  </a:extLst>
                </a:gridCol>
              </a:tblGrid>
              <a:tr h="2936399">
                <a:tc>
                  <a:txBody>
                    <a:bodyPr/>
                    <a:lstStyle/>
                    <a:p>
                      <a:pPr marL="0" marR="0" algn="ctr">
                        <a:lnSpc>
                          <a:spcPct val="115000"/>
                        </a:lnSpc>
                        <a:spcBef>
                          <a:spcPts val="0"/>
                        </a:spcBef>
                        <a:spcAft>
                          <a:spcPts val="0"/>
                        </a:spcAft>
                      </a:pPr>
                      <a:r>
                        <a:rPr lang="en-US" sz="1400" dirty="0">
                          <a:effectLst/>
                        </a:rPr>
                        <a:t> </a:t>
                      </a:r>
                      <a:r>
                        <a:rPr lang="en-US" sz="1400" dirty="0" smtClean="0">
                          <a:effectLst/>
                        </a:rPr>
                        <a:t>CS-XXX-</a:t>
                      </a:r>
                      <a:r>
                        <a:rPr lang="en-US" sz="1400" dirty="0" err="1" smtClean="0">
                          <a:effectLst/>
                        </a:rPr>
                        <a:t>Covid</a:t>
                      </a:r>
                      <a:r>
                        <a:rPr lang="en-US" sz="1400" dirty="0" smtClean="0">
                          <a:effectLst/>
                        </a:rPr>
                        <a:t> Conundrum—Family</a:t>
                      </a:r>
                      <a:r>
                        <a:rPr lang="en-US" sz="1400" baseline="0" dirty="0" smtClean="0">
                          <a:effectLst/>
                        </a:rPr>
                        <a:t> Organization and </a:t>
                      </a:r>
                      <a:r>
                        <a:rPr lang="en-US" sz="1400" dirty="0" smtClean="0">
                          <a:effectLst/>
                        </a:rPr>
                        <a:t>Sleeping Arrangements</a:t>
                      </a:r>
                      <a:endParaRPr lang="en-US" sz="1400" dirty="0">
                        <a:effectLst/>
                      </a:endParaRPr>
                    </a:p>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Society Name (in SCCS)__________ Time Focus (-15 + 10 years) _____ SCCS-</a:t>
                      </a:r>
                      <a:r>
                        <a:rPr lang="en-US" sz="1400" dirty="0" err="1">
                          <a:effectLst/>
                        </a:rPr>
                        <a:t>ID</a:t>
                      </a:r>
                      <a:r>
                        <a:rPr lang="en-US" sz="1400" dirty="0" err="1" smtClean="0">
                          <a:effectLst/>
                        </a:rPr>
                        <a:t>_____OWC____Place</a:t>
                      </a:r>
                      <a:r>
                        <a:rPr lang="en-US" sz="1400" dirty="0" smtClean="0">
                          <a:effectLst/>
                        </a:rPr>
                        <a:t> </a:t>
                      </a:r>
                      <a:r>
                        <a:rPr lang="en-US" sz="1400" dirty="0">
                          <a:effectLst/>
                        </a:rPr>
                        <a:t>Focus </a:t>
                      </a:r>
                      <a:r>
                        <a:rPr lang="en-US" sz="1400" dirty="0" smtClean="0">
                          <a:effectLst/>
                        </a:rPr>
                        <a:t>_____________</a:t>
                      </a:r>
                      <a:endParaRPr lang="en-US" sz="1400" dirty="0">
                        <a:effectLst/>
                      </a:endParaRPr>
                    </a:p>
                    <a:p>
                      <a:pPr marL="0" marR="0">
                        <a:lnSpc>
                          <a:spcPct val="115000"/>
                        </a:lnSpc>
                        <a:spcBef>
                          <a:spcPts val="0"/>
                        </a:spcBef>
                        <a:spcAft>
                          <a:spcPts val="0"/>
                        </a:spcAft>
                      </a:pPr>
                      <a:r>
                        <a:rPr lang="en-US" sz="1400" dirty="0">
                          <a:effectLst/>
                        </a:rPr>
                        <a:t> </a:t>
                      </a:r>
                    </a:p>
                    <a:p>
                      <a:pPr marL="0" marR="0">
                        <a:spcBef>
                          <a:spcPts val="0"/>
                        </a:spcBef>
                        <a:spcAft>
                          <a:spcPts val="0"/>
                        </a:spcAft>
                      </a:pPr>
                      <a:r>
                        <a:rPr lang="en-US" sz="1400" dirty="0">
                          <a:effectLst/>
                        </a:rPr>
                        <a:t>Coder </a:t>
                      </a:r>
                      <a:r>
                        <a:rPr lang="en-US" sz="1400" dirty="0" smtClean="0">
                          <a:effectLst/>
                        </a:rPr>
                        <a:t>____</a:t>
                      </a:r>
                      <a:r>
                        <a:rPr lang="en-US" sz="1400" dirty="0" err="1" smtClean="0">
                          <a:effectLst/>
                        </a:rPr>
                        <a:t>Date________Who</a:t>
                      </a:r>
                      <a:r>
                        <a:rPr lang="en-US" sz="1400" dirty="0" smtClean="0">
                          <a:effectLst/>
                        </a:rPr>
                        <a:t> </a:t>
                      </a:r>
                      <a:r>
                        <a:rPr lang="en-US" sz="1400" dirty="0">
                          <a:effectLst/>
                        </a:rPr>
                        <a:t>was/were the focal ethnographer(s) used to code this case</a:t>
                      </a:r>
                      <a:r>
                        <a:rPr lang="en-US" sz="1400" dirty="0" smtClean="0">
                          <a:effectLst/>
                        </a:rPr>
                        <a:t>?__________________________ </a:t>
                      </a:r>
                      <a:endParaRPr lang="en-US" sz="1400" dirty="0">
                        <a:effectLst/>
                      </a:endParaRPr>
                    </a:p>
                    <a:p>
                      <a:pPr marL="0" marR="0">
                        <a:spcBef>
                          <a:spcPts val="0"/>
                        </a:spcBef>
                        <a:spcAft>
                          <a:spcPts val="0"/>
                        </a:spcAft>
                      </a:pPr>
                      <a:r>
                        <a:rPr lang="en-US" sz="1400" dirty="0">
                          <a:effectLst/>
                        </a:rPr>
                        <a:t> </a:t>
                      </a:r>
                    </a:p>
                    <a:p>
                      <a:pPr marL="0" marR="0">
                        <a:spcBef>
                          <a:spcPts val="0"/>
                        </a:spcBef>
                        <a:spcAft>
                          <a:spcPts val="0"/>
                        </a:spcAft>
                      </a:pPr>
                      <a:r>
                        <a:rPr lang="en-US" sz="1400" dirty="0">
                          <a:effectLst/>
                        </a:rPr>
                        <a:t>Does the data used to code this case match the SCCS ethnographic present</a:t>
                      </a:r>
                      <a:r>
                        <a:rPr lang="en-US" sz="1400" dirty="0" smtClean="0">
                          <a:effectLst/>
                        </a:rPr>
                        <a:t>?______________________________________</a:t>
                      </a:r>
                      <a:endParaRPr lang="en-US" sz="1400" dirty="0">
                        <a:effectLst/>
                      </a:endParaRPr>
                    </a:p>
                    <a:p>
                      <a:pPr marL="0" marR="0">
                        <a:spcBef>
                          <a:spcPts val="0"/>
                        </a:spcBef>
                        <a:spcAft>
                          <a:spcPts val="0"/>
                        </a:spcAft>
                      </a:pPr>
                      <a:r>
                        <a:rPr lang="en-US" sz="1400" dirty="0">
                          <a:effectLst/>
                        </a:rPr>
                        <a:t> </a:t>
                      </a:r>
                    </a:p>
                    <a:p>
                      <a:pPr marL="0" marR="0">
                        <a:spcBef>
                          <a:spcPts val="0"/>
                        </a:spcBef>
                        <a:spcAft>
                          <a:spcPts val="0"/>
                        </a:spcAft>
                      </a:pPr>
                      <a:r>
                        <a:rPr lang="en-US" sz="1400" dirty="0">
                          <a:effectLst/>
                        </a:rPr>
                        <a:t>If the data does not match the SCCS ethnographic present, what time period was rated</a:t>
                      </a:r>
                      <a:r>
                        <a:rPr lang="en-US" sz="1400" dirty="0" smtClean="0">
                          <a:effectLst/>
                        </a:rPr>
                        <a:t>?____________________________</a:t>
                      </a:r>
                      <a:endParaRPr lang="en-US" sz="1400" dirty="0">
                        <a:effectLst/>
                      </a:endParaRPr>
                    </a:p>
                    <a:p>
                      <a:pPr marL="0" marR="0">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This group of variables is concerned with </a:t>
                      </a:r>
                      <a:r>
                        <a:rPr lang="en-US" sz="1400" dirty="0" smtClean="0">
                          <a:effectLst/>
                        </a:rPr>
                        <a:t>family</a:t>
                      </a:r>
                      <a:r>
                        <a:rPr lang="en-US" sz="1400" baseline="0" dirty="0" smtClean="0">
                          <a:effectLst/>
                        </a:rPr>
                        <a:t> organization and sleeping arrangements. Family organization is coded by Murdock (1967), Column 14 of the </a:t>
                      </a:r>
                      <a:r>
                        <a:rPr lang="en-US" sz="1400" i="1" baseline="0" dirty="0" smtClean="0">
                          <a:effectLst/>
                        </a:rPr>
                        <a:t>Ethnographic Atlas</a:t>
                      </a:r>
                      <a:r>
                        <a:rPr lang="en-US" sz="1400" baseline="0" dirty="0" smtClean="0">
                          <a:effectLst/>
                        </a:rPr>
                        <a:t>. </a:t>
                      </a:r>
                      <a:r>
                        <a:rPr lang="en-US" sz="1400" dirty="0" smtClean="0">
                          <a:effectLst/>
                        </a:rPr>
                        <a:t>The variable “sleeping arrangement” refers to family members who sleep together in the same room.</a:t>
                      </a:r>
                      <a:r>
                        <a:rPr lang="en-US" sz="1400" baseline="0" dirty="0" smtClean="0">
                          <a:effectLst/>
                        </a:rPr>
                        <a:t> Search the </a:t>
                      </a:r>
                      <a:r>
                        <a:rPr lang="en-US" sz="1400" i="1" baseline="0" dirty="0" err="1" smtClean="0">
                          <a:effectLst/>
                        </a:rPr>
                        <a:t>eHRAF</a:t>
                      </a:r>
                      <a:r>
                        <a:rPr lang="en-US" sz="1400" i="1" baseline="0" dirty="0" smtClean="0">
                          <a:effectLst/>
                        </a:rPr>
                        <a:t> World Cultures </a:t>
                      </a:r>
                      <a:r>
                        <a:rPr lang="en-US" sz="1400" baseline="0" dirty="0" smtClean="0">
                          <a:effectLst/>
                        </a:rPr>
                        <a:t>using the OCM 513, “Sleeping”. </a:t>
                      </a:r>
                      <a:r>
                        <a:rPr lang="en-US" sz="1400" dirty="0">
                          <a:effectLst/>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6232" marR="46232" marT="0" marB="0"/>
                </a:tc>
                <a:extLst>
                  <a:ext uri="{0D108BD9-81ED-4DB2-BD59-A6C34878D82A}">
                    <a16:rowId xmlns:a16="http://schemas.microsoft.com/office/drawing/2014/main" val="1436918841"/>
                  </a:ext>
                </a:extLst>
              </a:tr>
              <a:tr h="3228544">
                <a:tc>
                  <a:txBody>
                    <a:bodyPr/>
                    <a:lstStyle/>
                    <a:p>
                      <a:pPr marL="0" marR="0">
                        <a:lnSpc>
                          <a:spcPct val="115000"/>
                        </a:lnSpc>
                        <a:spcBef>
                          <a:spcPts val="0"/>
                        </a:spcBef>
                        <a:spcAft>
                          <a:spcPts val="0"/>
                        </a:spcAft>
                      </a:pPr>
                      <a:endParaRPr lang="en-US" sz="1400" dirty="0" smtClean="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 What is the code for Family Organization, Column 14 in Murdock’s Ethnographic Atlas? _______________ </a:t>
                      </a:r>
                    </a:p>
                    <a:p>
                      <a:pPr marL="0" marR="0">
                        <a:lnSpc>
                          <a:spcPct val="115000"/>
                        </a:lnSpc>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2. Do family members share the same bedroom? </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(1=Whole family sleeps in one room; 0.5=Some family members sleep in the same room; 0= family members sleep in separate rooms. 88= Confusing information; 99= Not enough information to code.)_______; 2-DQ______.</a:t>
                      </a:r>
                    </a:p>
                    <a:p>
                      <a:pPr marL="0" marR="0">
                        <a:lnSpc>
                          <a:spcPct val="115000"/>
                        </a:lnSpc>
                        <a:spcBef>
                          <a:spcPts val="0"/>
                        </a:spcBef>
                        <a:spcAft>
                          <a:spcPts val="0"/>
                        </a:spcAft>
                      </a:pP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3. Do family members share the same bed?  (1=Whole family shares the same bed; 0.5=Some family members share the same bed; 0=Family members each have their own bed; 88= Confusing information; 99= Not enough information to code.)_______; 2-DQ________.</a:t>
                      </a:r>
                    </a:p>
                    <a:p>
                      <a:pPr marL="0" marR="0">
                        <a:lnSpc>
                          <a:spcPct val="115000"/>
                        </a:lnSpc>
                        <a:spcBef>
                          <a:spcPts val="0"/>
                        </a:spcBef>
                        <a:spcAft>
                          <a:spcPts val="0"/>
                        </a:spcAft>
                      </a:pPr>
                      <a:endPar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2. Does the whole family sleep in the same room? (2=all the time; 1=some of the time; 0=rarely or never; 88= confusing information; 99= not enough information to code.)_____________DQ_____________.</a:t>
                      </a:r>
                    </a:p>
                    <a:p>
                      <a:pPr marL="0" marR="0">
                        <a:lnSpc>
                          <a:spcPct val="115000"/>
                        </a:lnSpc>
                        <a:spcBef>
                          <a:spcPts val="0"/>
                        </a:spcBef>
                        <a:spcAft>
                          <a:spcPts val="0"/>
                        </a:spcAft>
                      </a:pP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3. Do family members sleep in the same bed? (2=all the time; 1=some of the time; 0=rarely or never; 88= confusing information; 99= not enough information to code.)_____________DQ_____________.</a:t>
                      </a:r>
                    </a:p>
                    <a:p>
                      <a:pPr marL="0" marR="0">
                        <a:lnSpc>
                          <a:spcPct val="115000"/>
                        </a:lnSpc>
                        <a:spcBef>
                          <a:spcPts val="0"/>
                        </a:spcBef>
                        <a:spcAft>
                          <a:spcPts val="0"/>
                        </a:spcAft>
                      </a:pPr>
                      <a:endPar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endParaRPr lang="en-US" sz="1400" dirty="0" smtClean="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6232" marR="46232" marT="0" marB="0"/>
                </a:tc>
                <a:extLst>
                  <a:ext uri="{0D108BD9-81ED-4DB2-BD59-A6C34878D82A}">
                    <a16:rowId xmlns:a16="http://schemas.microsoft.com/office/drawing/2014/main" val="143726906"/>
                  </a:ext>
                </a:extLst>
              </a:tr>
            </a:tbl>
          </a:graphicData>
        </a:graphic>
      </p:graphicFrame>
    </p:spTree>
    <p:extLst>
      <p:ext uri="{BB962C8B-B14F-4D97-AF65-F5344CB8AC3E}">
        <p14:creationId xmlns:p14="http://schemas.microsoft.com/office/powerpoint/2010/main" val="337496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9333"/>
            <a:ext cx="11599333" cy="1778000"/>
          </a:xfrm>
        </p:spPr>
        <p:txBody>
          <a:bodyPr>
            <a:normAutofit/>
          </a:bodyPr>
          <a:lstStyle/>
          <a:p>
            <a:pPr algn="ctr"/>
            <a:r>
              <a:rPr lang="en-US" sz="4400" dirty="0" smtClean="0"/>
              <a:t>METHODS FOR</a:t>
            </a:r>
            <a:br>
              <a:rPr lang="en-US" sz="4400" dirty="0" smtClean="0"/>
            </a:br>
            <a:r>
              <a:rPr lang="en-US" sz="4400" dirty="0" smtClean="0"/>
              <a:t>DISCREPANCY RESOLUTION</a:t>
            </a:r>
            <a:endParaRPr lang="en-US" sz="4400" dirty="0"/>
          </a:p>
        </p:txBody>
      </p:sp>
      <p:sp>
        <p:nvSpPr>
          <p:cNvPr id="3" name="Subtitle 2"/>
          <p:cNvSpPr>
            <a:spLocks noGrp="1"/>
          </p:cNvSpPr>
          <p:nvPr>
            <p:ph type="subTitle" idx="1"/>
          </p:nvPr>
        </p:nvSpPr>
        <p:spPr>
          <a:xfrm>
            <a:off x="1761066" y="2302932"/>
            <a:ext cx="8483601" cy="3166533"/>
          </a:xfrm>
        </p:spPr>
        <p:txBody>
          <a:bodyPr>
            <a:normAutofit/>
          </a:bodyPr>
          <a:lstStyle/>
          <a:p>
            <a:pPr marL="457200" indent="-457200" algn="l">
              <a:buAutoNum type="arabicPeriod"/>
            </a:pPr>
            <a:r>
              <a:rPr lang="en-US" sz="4000" dirty="0" smtClean="0"/>
              <a:t>Using only one coder’s ratings. </a:t>
            </a:r>
          </a:p>
          <a:p>
            <a:pPr marL="457200" indent="-457200" algn="l">
              <a:buAutoNum type="arabicPeriod"/>
            </a:pPr>
            <a:r>
              <a:rPr lang="en-US" sz="4000" dirty="0" smtClean="0"/>
              <a:t>Summing or averaging codes. </a:t>
            </a:r>
          </a:p>
          <a:p>
            <a:pPr marL="457200" indent="-457200" algn="l">
              <a:buAutoNum type="arabicPeriod"/>
            </a:pPr>
            <a:r>
              <a:rPr lang="en-US" sz="4000" dirty="0" smtClean="0"/>
              <a:t>Resolution method. </a:t>
            </a:r>
          </a:p>
          <a:p>
            <a:pPr marL="457200" indent="-457200" algn="l">
              <a:buAutoNum type="arabicPeriod"/>
            </a:pPr>
            <a:r>
              <a:rPr lang="en-US" sz="4000" dirty="0" smtClean="0"/>
              <a:t>Dropping serious disagreements. </a:t>
            </a:r>
            <a:endParaRPr lang="en-US" sz="4000" dirty="0"/>
          </a:p>
        </p:txBody>
      </p:sp>
    </p:spTree>
    <p:extLst>
      <p:ext uri="{BB962C8B-B14F-4D97-AF65-F5344CB8AC3E}">
        <p14:creationId xmlns:p14="http://schemas.microsoft.com/office/powerpoint/2010/main" val="291652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99" y="729191"/>
            <a:ext cx="10515600" cy="1325563"/>
          </a:xfrm>
        </p:spPr>
        <p:txBody>
          <a:bodyPr/>
          <a:lstStyle/>
          <a:p>
            <a:r>
              <a:rPr lang="en-US" dirty="0" smtClean="0"/>
              <a:t> </a:t>
            </a:r>
            <a:r>
              <a:rPr lang="en-US" sz="4000" dirty="0" smtClean="0"/>
              <a:t>QUESTION TYPES FOR RESEARCH TOPICS</a:t>
            </a:r>
            <a:endParaRPr lang="en-US" sz="4000" dirty="0"/>
          </a:p>
        </p:txBody>
      </p:sp>
      <p:sp>
        <p:nvSpPr>
          <p:cNvPr id="3" name="Content Placeholder 2"/>
          <p:cNvSpPr>
            <a:spLocks noGrp="1"/>
          </p:cNvSpPr>
          <p:nvPr>
            <p:ph idx="1"/>
          </p:nvPr>
        </p:nvSpPr>
        <p:spPr>
          <a:xfrm>
            <a:off x="1253066" y="1915129"/>
            <a:ext cx="10126133" cy="4351338"/>
          </a:xfrm>
        </p:spPr>
        <p:txBody>
          <a:bodyPr>
            <a:normAutofit/>
          </a:bodyPr>
          <a:lstStyle/>
          <a:p>
            <a:r>
              <a:rPr lang="en-US" sz="3600" dirty="0" smtClean="0"/>
              <a:t>Descriptive: Prevalence of a trait</a:t>
            </a:r>
          </a:p>
          <a:p>
            <a:r>
              <a:rPr lang="en-US" sz="3600" dirty="0" smtClean="0"/>
              <a:t>Causal: Causes of a trait</a:t>
            </a:r>
          </a:p>
          <a:p>
            <a:r>
              <a:rPr lang="en-US" sz="3600" dirty="0" smtClean="0"/>
              <a:t>Consequence: Effects of a trait</a:t>
            </a:r>
          </a:p>
          <a:p>
            <a:r>
              <a:rPr lang="en-US" sz="3600" dirty="0" smtClean="0"/>
              <a:t>Association:</a:t>
            </a:r>
            <a:r>
              <a:rPr lang="en-US" sz="3600" dirty="0" smtClean="0"/>
              <a:t> </a:t>
            </a:r>
            <a:r>
              <a:rPr lang="en-US" sz="3600" dirty="0" err="1" smtClean="0"/>
              <a:t>Nondirectional</a:t>
            </a:r>
            <a:r>
              <a:rPr lang="en-US" sz="3600" dirty="0" smtClean="0"/>
              <a:t> r</a:t>
            </a:r>
            <a:r>
              <a:rPr lang="en-US" sz="3600" dirty="0" smtClean="0"/>
              <a:t>elationship </a:t>
            </a:r>
            <a:r>
              <a:rPr lang="en-US" sz="3600" dirty="0" smtClean="0"/>
              <a:t>between traits</a:t>
            </a:r>
            <a:endParaRPr lang="en-US" sz="3600" dirty="0"/>
          </a:p>
        </p:txBody>
      </p:sp>
    </p:spTree>
    <p:extLst>
      <p:ext uri="{BB962C8B-B14F-4D97-AF65-F5344CB8AC3E}">
        <p14:creationId xmlns:p14="http://schemas.microsoft.com/office/powerpoint/2010/main" val="225363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Structure and COVID-19 Infection</a:t>
            </a:r>
            <a:endParaRPr lang="en-US" dirty="0"/>
          </a:p>
        </p:txBody>
      </p:sp>
      <p:sp>
        <p:nvSpPr>
          <p:cNvPr id="3" name="Content Placeholder 2"/>
          <p:cNvSpPr>
            <a:spLocks noGrp="1"/>
          </p:cNvSpPr>
          <p:nvPr>
            <p:ph idx="1"/>
          </p:nvPr>
        </p:nvSpPr>
        <p:spPr>
          <a:xfrm>
            <a:off x="677334" y="1611087"/>
            <a:ext cx="8989180" cy="4430276"/>
          </a:xfrm>
        </p:spPr>
        <p:txBody>
          <a:bodyPr>
            <a:normAutofit fontScale="92500" lnSpcReduction="10000"/>
          </a:bodyPr>
          <a:lstStyle/>
          <a:p>
            <a:pPr marL="0" indent="0">
              <a:buNone/>
            </a:pPr>
            <a:r>
              <a:rPr lang="en-US" sz="2400" dirty="0" smtClean="0"/>
              <a:t>After the age of thirty, your chances of dying if you get COVID-19 doubles roughly every eight years…How does the population pyramid of Pakistan compare with that of Italy?...[Even so] Mexico has a median age similar to India’s…Yet, India’s reported rate of COVID-19 deaths per capita is less than a tenth of Mexico’s…So perhaps other </a:t>
            </a:r>
            <a:r>
              <a:rPr lang="en-US" sz="2400" dirty="0" err="1" smtClean="0"/>
              <a:t>populational</a:t>
            </a:r>
            <a:r>
              <a:rPr lang="en-US" sz="2400" dirty="0" smtClean="0"/>
              <a:t> features are significant. Take, for instance, the structure of an individual family and its living arrangements: who cohabitates with whom? Since the virus is often spread by close contact among family members—a grandchild infects a grandmother—we might want to find how often the elderly are found in multigenerational dwellings.</a:t>
            </a:r>
          </a:p>
          <a:p>
            <a:endParaRPr lang="en-US" sz="2000" dirty="0" smtClean="0"/>
          </a:p>
          <a:p>
            <a:pPr marL="400050" lvl="1" indent="0">
              <a:buNone/>
            </a:pPr>
            <a:r>
              <a:rPr lang="en-US" dirty="0" smtClean="0"/>
              <a:t>--Siddhartha Mukherjee, “The </a:t>
            </a:r>
            <a:r>
              <a:rPr lang="en-US" dirty="0" err="1"/>
              <a:t>c</a:t>
            </a:r>
            <a:r>
              <a:rPr lang="en-US" dirty="0" err="1" smtClean="0"/>
              <a:t>ovid</a:t>
            </a:r>
            <a:r>
              <a:rPr lang="en-US" dirty="0" smtClean="0"/>
              <a:t> conundrum: Why does the pandemic seem deadlier in some countries than in others?” </a:t>
            </a:r>
            <a:r>
              <a:rPr lang="en-US" i="1" dirty="0" smtClean="0"/>
              <a:t>The New Yorker</a:t>
            </a:r>
            <a:r>
              <a:rPr lang="en-US" dirty="0" smtClean="0"/>
              <a:t>, March 1, 2021</a:t>
            </a:r>
            <a:endParaRPr lang="en-US" dirty="0"/>
          </a:p>
        </p:txBody>
      </p:sp>
    </p:spTree>
    <p:extLst>
      <p:ext uri="{BB962C8B-B14F-4D97-AF65-F5344CB8AC3E}">
        <p14:creationId xmlns:p14="http://schemas.microsoft.com/office/powerpoint/2010/main" val="268231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34" y="198437"/>
            <a:ext cx="10515600" cy="1325563"/>
          </a:xfrm>
        </p:spPr>
        <p:txBody>
          <a:bodyPr/>
          <a:lstStyle/>
          <a:p>
            <a:pPr algn="ctr"/>
            <a:r>
              <a:rPr lang="en-US" dirty="0" smtClean="0"/>
              <a:t>THEORY, HYPOTHESES &amp; LAWS </a:t>
            </a:r>
            <a:endParaRPr lang="en-US" dirty="0"/>
          </a:p>
        </p:txBody>
      </p:sp>
      <p:sp>
        <p:nvSpPr>
          <p:cNvPr id="3" name="Content Placeholder 2"/>
          <p:cNvSpPr>
            <a:spLocks noGrp="1"/>
          </p:cNvSpPr>
          <p:nvPr>
            <p:ph idx="1"/>
          </p:nvPr>
        </p:nvSpPr>
        <p:spPr>
          <a:xfrm>
            <a:off x="787400" y="1168399"/>
            <a:ext cx="10515600" cy="5266267"/>
          </a:xfrm>
        </p:spPr>
        <p:txBody>
          <a:bodyPr>
            <a:normAutofit/>
          </a:bodyPr>
          <a:lstStyle/>
          <a:p>
            <a:r>
              <a:rPr lang="en-US" sz="3200" dirty="0" smtClean="0"/>
              <a:t>A theory is an idea (or system of ideas) that aims to explain a phenomenon or phenomena. In cross-cultural research, theories often attempt to explain diversity or universality of particular cultural phenomena or traits. </a:t>
            </a:r>
          </a:p>
          <a:p>
            <a:r>
              <a:rPr lang="en-US" sz="3200" dirty="0" smtClean="0"/>
              <a:t>An hypothesis is an explicit, concrete prediction (usually derived from theory) that can be statistically tested. </a:t>
            </a:r>
          </a:p>
          <a:p>
            <a:r>
              <a:rPr lang="en-US" sz="3200" dirty="0" smtClean="0"/>
              <a:t>Laws are verified hypotheses. </a:t>
            </a:r>
          </a:p>
          <a:p>
            <a:endParaRPr lang="en-US" dirty="0"/>
          </a:p>
        </p:txBody>
      </p:sp>
    </p:spTree>
    <p:extLst>
      <p:ext uri="{BB962C8B-B14F-4D97-AF65-F5344CB8AC3E}">
        <p14:creationId xmlns:p14="http://schemas.microsoft.com/office/powerpoint/2010/main" val="388977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712" y="699104"/>
            <a:ext cx="8596668" cy="1320800"/>
          </a:xfrm>
        </p:spPr>
        <p:txBody>
          <a:bodyPr>
            <a:normAutofit/>
          </a:bodyPr>
          <a:lstStyle/>
          <a:p>
            <a:pPr algn="ctr"/>
            <a:r>
              <a:rPr lang="en-US" sz="5400" b="1" dirty="0" smtClean="0"/>
              <a:t>TYPES OF HYPOTHESES</a:t>
            </a:r>
            <a:endParaRPr lang="en-US" sz="5400" b="1" dirty="0"/>
          </a:p>
        </p:txBody>
      </p:sp>
      <p:sp>
        <p:nvSpPr>
          <p:cNvPr id="3" name="Content Placeholder 2"/>
          <p:cNvSpPr>
            <a:spLocks noGrp="1"/>
          </p:cNvSpPr>
          <p:nvPr>
            <p:ph idx="1"/>
          </p:nvPr>
        </p:nvSpPr>
        <p:spPr>
          <a:xfrm>
            <a:off x="2368247" y="2120749"/>
            <a:ext cx="7205133" cy="4351338"/>
          </a:xfrm>
        </p:spPr>
        <p:txBody>
          <a:bodyPr>
            <a:normAutofit/>
          </a:bodyPr>
          <a:lstStyle/>
          <a:p>
            <a:r>
              <a:rPr lang="en-US" sz="4000" dirty="0" smtClean="0"/>
              <a:t>Theoretical—abstract </a:t>
            </a:r>
          </a:p>
          <a:p>
            <a:r>
              <a:rPr lang="en-US" sz="4000" dirty="0" smtClean="0"/>
              <a:t>Operational—includes measures</a:t>
            </a:r>
          </a:p>
          <a:p>
            <a:r>
              <a:rPr lang="en-US" sz="4000" dirty="0" smtClean="0"/>
              <a:t>Null</a:t>
            </a:r>
          </a:p>
          <a:p>
            <a:r>
              <a:rPr lang="en-US" sz="4000" dirty="0" smtClean="0"/>
              <a:t>Alternative</a:t>
            </a:r>
          </a:p>
          <a:p>
            <a:endParaRPr lang="en-US" sz="4400" dirty="0"/>
          </a:p>
        </p:txBody>
      </p:sp>
    </p:spTree>
    <p:extLst>
      <p:ext uri="{BB962C8B-B14F-4D97-AF65-F5344CB8AC3E}">
        <p14:creationId xmlns:p14="http://schemas.microsoft.com/office/powerpoint/2010/main" val="270832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VARIABLES</a:t>
            </a:r>
            <a:endParaRPr lang="en-US" sz="5400" dirty="0"/>
          </a:p>
        </p:txBody>
      </p:sp>
      <p:sp>
        <p:nvSpPr>
          <p:cNvPr id="3" name="Content Placeholder 2"/>
          <p:cNvSpPr>
            <a:spLocks noGrp="1"/>
          </p:cNvSpPr>
          <p:nvPr>
            <p:ph idx="1"/>
          </p:nvPr>
        </p:nvSpPr>
        <p:spPr>
          <a:xfrm>
            <a:off x="1341362" y="1930400"/>
            <a:ext cx="8031238" cy="3566886"/>
          </a:xfrm>
        </p:spPr>
        <p:txBody>
          <a:bodyPr>
            <a:normAutofit/>
          </a:bodyPr>
          <a:lstStyle/>
          <a:p>
            <a:r>
              <a:rPr lang="en-US" sz="4400" dirty="0" smtClean="0"/>
              <a:t>Independent—Family organization and sleeping arrangements</a:t>
            </a:r>
          </a:p>
          <a:p>
            <a:r>
              <a:rPr lang="en-US" sz="4400" dirty="0" smtClean="0"/>
              <a:t>Dependent—Infection rates</a:t>
            </a:r>
            <a:endParaRPr lang="en-US" sz="4400" dirty="0"/>
          </a:p>
        </p:txBody>
      </p:sp>
    </p:spTree>
    <p:extLst>
      <p:ext uri="{BB962C8B-B14F-4D97-AF65-F5344CB8AC3E}">
        <p14:creationId xmlns:p14="http://schemas.microsoft.com/office/powerpoint/2010/main" val="2464978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HYPOTHESES</a:t>
            </a:r>
            <a:endParaRPr lang="en-US" dirty="0"/>
          </a:p>
        </p:txBody>
      </p:sp>
      <p:sp>
        <p:nvSpPr>
          <p:cNvPr id="3" name="Content Placeholder 2"/>
          <p:cNvSpPr>
            <a:spLocks noGrp="1"/>
          </p:cNvSpPr>
          <p:nvPr>
            <p:ph idx="1"/>
          </p:nvPr>
        </p:nvSpPr>
        <p:spPr>
          <a:xfrm>
            <a:off x="842225" y="1540656"/>
            <a:ext cx="8596668" cy="4110962"/>
          </a:xfrm>
        </p:spPr>
        <p:txBody>
          <a:bodyPr>
            <a:normAutofit lnSpcReduction="10000"/>
          </a:bodyPr>
          <a:lstStyle/>
          <a:p>
            <a:r>
              <a:rPr lang="en-US" sz="2400" dirty="0" smtClean="0"/>
              <a:t>We expect to find higher infection rates in communities with larger household size, in other words, H1: the larger the household, the higher the infection rate</a:t>
            </a:r>
          </a:p>
          <a:p>
            <a:r>
              <a:rPr lang="en-US" sz="2400" dirty="0" smtClean="0"/>
              <a:t>We expect to find higher infection rates in extended families and multigenerational households, in other words, H2: stem and joint families will have higher infection rates.</a:t>
            </a:r>
          </a:p>
          <a:p>
            <a:r>
              <a:rPr lang="en-US" sz="2400" dirty="0" smtClean="0"/>
              <a:t> We expect to find higher infection rates in families that sleep together in the same bed or room, in other words, H3 families whose members share the same bed will have higher infection rates. </a:t>
            </a:r>
          </a:p>
          <a:p>
            <a:endParaRPr lang="en-US" dirty="0"/>
          </a:p>
        </p:txBody>
      </p:sp>
    </p:spTree>
    <p:extLst>
      <p:ext uri="{BB962C8B-B14F-4D97-AF65-F5344CB8AC3E}">
        <p14:creationId xmlns:p14="http://schemas.microsoft.com/office/powerpoint/2010/main" val="225650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MEASUREMENT</a:t>
            </a:r>
            <a:endParaRPr lang="en-US" sz="5400" dirty="0"/>
          </a:p>
        </p:txBody>
      </p:sp>
      <p:sp>
        <p:nvSpPr>
          <p:cNvPr id="3" name="Content Placeholder 2"/>
          <p:cNvSpPr>
            <a:spLocks noGrp="1"/>
          </p:cNvSpPr>
          <p:nvPr>
            <p:ph idx="1"/>
          </p:nvPr>
        </p:nvSpPr>
        <p:spPr>
          <a:xfrm>
            <a:off x="1185334" y="1930400"/>
            <a:ext cx="8596668" cy="3880773"/>
          </a:xfrm>
        </p:spPr>
        <p:txBody>
          <a:bodyPr>
            <a:normAutofit fontScale="92500" lnSpcReduction="10000"/>
          </a:bodyPr>
          <a:lstStyle/>
          <a:p>
            <a:r>
              <a:rPr lang="en-US" sz="4400" dirty="0" smtClean="0"/>
              <a:t>Nominal—discrete sets</a:t>
            </a:r>
          </a:p>
          <a:p>
            <a:r>
              <a:rPr lang="en-US" sz="4400" dirty="0" smtClean="0"/>
              <a:t>Ordinal—degree of dependence</a:t>
            </a:r>
          </a:p>
          <a:p>
            <a:r>
              <a:rPr lang="en-US" sz="4400" dirty="0" smtClean="0"/>
              <a:t>Interval—scale of equidistant points, e.g., temperature </a:t>
            </a:r>
          </a:p>
          <a:p>
            <a:r>
              <a:rPr lang="en-US" sz="4400" dirty="0" smtClean="0"/>
              <a:t>Ratio—scale with true zero point, e.g., Population density</a:t>
            </a:r>
            <a:endParaRPr lang="en-US" sz="4400" dirty="0"/>
          </a:p>
        </p:txBody>
      </p:sp>
    </p:spTree>
    <p:extLst>
      <p:ext uri="{BB962C8B-B14F-4D97-AF65-F5344CB8AC3E}">
        <p14:creationId xmlns:p14="http://schemas.microsoft.com/office/powerpoint/2010/main" val="2277546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049" y="587828"/>
            <a:ext cx="8596668" cy="1320800"/>
          </a:xfrm>
        </p:spPr>
        <p:txBody>
          <a:bodyPr>
            <a:normAutofit/>
          </a:bodyPr>
          <a:lstStyle/>
          <a:p>
            <a:pPr algn="ctr"/>
            <a:r>
              <a:rPr lang="en-US" sz="5400" dirty="0" smtClean="0"/>
              <a:t>ORDINAL MEASUREMENT</a:t>
            </a:r>
            <a:endParaRPr lang="en-US" sz="5400" dirty="0"/>
          </a:p>
        </p:txBody>
      </p:sp>
      <p:sp>
        <p:nvSpPr>
          <p:cNvPr id="3" name="Content Placeholder 2"/>
          <p:cNvSpPr>
            <a:spLocks noGrp="1"/>
          </p:cNvSpPr>
          <p:nvPr>
            <p:ph idx="1"/>
          </p:nvPr>
        </p:nvSpPr>
        <p:spPr>
          <a:xfrm>
            <a:off x="1625600" y="1804989"/>
            <a:ext cx="7648402" cy="3880773"/>
          </a:xfrm>
        </p:spPr>
        <p:txBody>
          <a:bodyPr>
            <a:noAutofit/>
          </a:bodyPr>
          <a:lstStyle/>
          <a:p>
            <a:r>
              <a:rPr lang="en-US" sz="4400" dirty="0" smtClean="0"/>
              <a:t>Very high</a:t>
            </a:r>
          </a:p>
          <a:p>
            <a:r>
              <a:rPr lang="en-US" sz="4400" dirty="0" smtClean="0"/>
              <a:t>Moderately high</a:t>
            </a:r>
          </a:p>
          <a:p>
            <a:r>
              <a:rPr lang="en-US" sz="4400" dirty="0" smtClean="0"/>
              <a:t>Moderately low</a:t>
            </a:r>
          </a:p>
          <a:p>
            <a:r>
              <a:rPr lang="en-US" sz="4400" dirty="0" smtClean="0"/>
              <a:t>Infrequent or rare</a:t>
            </a:r>
          </a:p>
          <a:p>
            <a:r>
              <a:rPr lang="en-US" sz="4400" dirty="0" smtClean="0"/>
              <a:t>Don’t know</a:t>
            </a:r>
            <a:endParaRPr lang="en-US" sz="4400" dirty="0"/>
          </a:p>
        </p:txBody>
      </p:sp>
    </p:spTree>
    <p:extLst>
      <p:ext uri="{BB962C8B-B14F-4D97-AF65-F5344CB8AC3E}">
        <p14:creationId xmlns:p14="http://schemas.microsoft.com/office/powerpoint/2010/main" val="19924673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2883</TotalTime>
  <Words>1369</Words>
  <Application>Microsoft Office PowerPoint</Application>
  <PresentationFormat>Widescreen</PresentationFormat>
  <Paragraphs>113</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SimSun</vt:lpstr>
      <vt:lpstr>Arial</vt:lpstr>
      <vt:lpstr>Calibri</vt:lpstr>
      <vt:lpstr>Times New Roman</vt:lpstr>
      <vt:lpstr>Trebuchet MS</vt:lpstr>
      <vt:lpstr>Wingdings 3</vt:lpstr>
      <vt:lpstr>Facet</vt:lpstr>
      <vt:lpstr>CROSS-CULTURAL RESEARCH</vt:lpstr>
      <vt:lpstr> QUESTION TYPES FOR RESEARCH TOPICS</vt:lpstr>
      <vt:lpstr>Family Structure and COVID-19 Infection</vt:lpstr>
      <vt:lpstr>THEORY, HYPOTHESES &amp; LAWS </vt:lpstr>
      <vt:lpstr>TYPES OF HYPOTHESES</vt:lpstr>
      <vt:lpstr>VARIABLES</vt:lpstr>
      <vt:lpstr>HYPOTHESES</vt:lpstr>
      <vt:lpstr>MEASUREMENT</vt:lpstr>
      <vt:lpstr>ORDINAL MEASUREMENT</vt:lpstr>
      <vt:lpstr>SAMPLE</vt:lpstr>
      <vt:lpstr>CODE SHEET</vt:lpstr>
      <vt:lpstr>DATA QUALITY</vt:lpstr>
      <vt:lpstr>CODE SHEET</vt:lpstr>
      <vt:lpstr>METHODS FOR DISCREPANCY RESOLUTION</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COMMON METHODS FOR DISCREPANCY RESOLUTION</dc:title>
  <dc:creator>Ian Skoggard</dc:creator>
  <cp:lastModifiedBy>Ian Skoggard</cp:lastModifiedBy>
  <cp:revision>29</cp:revision>
  <dcterms:created xsi:type="dcterms:W3CDTF">2021-03-25T17:13:02Z</dcterms:created>
  <dcterms:modified xsi:type="dcterms:W3CDTF">2021-03-27T17:16:38Z</dcterms:modified>
</cp:coreProperties>
</file>