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Aileron Heavy" panose="020B0604020202020204" charset="0"/>
      <p:regular r:id="rId33"/>
    </p:embeddedFont>
    <p:embeddedFont>
      <p:font typeface="Aileron Heavy Bold" panose="020B0604020202020204" charset="0"/>
      <p:regular r:id="rId34"/>
    </p:embeddedFont>
    <p:embeddedFont>
      <p:font typeface="Aileron Regular" panose="020B0604020202020204" charset="0"/>
      <p:regular r:id="rId35"/>
    </p:embeddedFont>
    <p:embeddedFont>
      <p:font typeface="Aileron Regular Bold" panose="020B0604020202020204" charset="0"/>
      <p:regular r:id="rId36"/>
    </p:embeddedFont>
    <p:embeddedFont>
      <p:font typeface="Aileron Regular Bold Italics" panose="020B0604020202020204" charset="0"/>
      <p:regular r:id="rId37"/>
    </p:embeddedFont>
    <p:embeddedFont>
      <p:font typeface="Aileron Regular Italics" panose="020B0604020202020204" charset="0"/>
      <p:regular r:id="rId38"/>
    </p:embeddedFont>
    <p:embeddedFont>
      <p:font typeface="Arimo Bold" panose="020B0604020202020204" charset="0"/>
      <p:regular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qtRVWjKC3cQ" TargetMode="External"/><Relationship Id="rId3" Type="http://schemas.openxmlformats.org/officeDocument/2006/relationships/image" Target="../media/image7.png"/><Relationship Id="rId7" Type="http://schemas.openxmlformats.org/officeDocument/2006/relationships/hyperlink" Target="https://www.youtube.com/watch?v=ycm5IIZrpKs"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hyperlink" Target="https://www.youtube.com/watch?v=gRaYLRizNcY" TargetMode="External"/><Relationship Id="rId5" Type="http://schemas.openxmlformats.org/officeDocument/2006/relationships/hyperlink" Target="https://www.youtube.com/watch?v=2sQdMxyAkjY" TargetMode="Externa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hyperlink" Target="https://www.harappa.com/content/shell-working-indus-civilization" TargetMode="External"/><Relationship Id="rId7" Type="http://schemas.openxmlformats.org/officeDocument/2006/relationships/hyperlink" Target="https://www.mnhs.org/preserve/conservation/reports/shell_objects.pdf" TargetMode="Externa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hyperlink" Target="https://www.thoughtco.com/archaeological-study-of-shell-middens-170122" TargetMode="External"/><Relationship Id="rId5" Type="http://schemas.openxmlformats.org/officeDocument/2006/relationships/hyperlink" Target="https://www.oldpueblo.org/wp-content/uploads/2013/12/199909opa18-Hohokam-Arts-Culture-Use-of-Seashells.pdf" TargetMode="External"/><Relationship Id="rId4" Type="http://schemas.openxmlformats.org/officeDocument/2006/relationships/hyperlink" Target="https://www.bbc.com/news/science-environment-56017967"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007" r="22007"/>
          <a:stretch>
            <a:fillRect/>
          </a:stretch>
        </p:blipFill>
        <p:spPr>
          <a:xfrm>
            <a:off x="0" y="-9525"/>
            <a:ext cx="8636070" cy="10287000"/>
          </a:xfrm>
          <a:prstGeom prst="rect">
            <a:avLst/>
          </a:prstGeom>
        </p:spPr>
      </p:pic>
      <p:pic>
        <p:nvPicPr>
          <p:cNvPr id="3" name="Picture 3"/>
          <p:cNvPicPr>
            <a:picLocks noChangeAspect="1"/>
          </p:cNvPicPr>
          <p:nvPr/>
        </p:nvPicPr>
        <p:blipFill>
          <a:blip r:embed="rId3">
            <a:alphaModFix amt="4000"/>
          </a:blip>
          <a:srcRect/>
          <a:stretch>
            <a:fillRect/>
          </a:stretch>
        </p:blipFill>
        <p:spPr>
          <a:xfrm>
            <a:off x="9815825" y="1389107"/>
            <a:ext cx="7217821" cy="7508786"/>
          </a:xfrm>
          <a:prstGeom prst="rect">
            <a:avLst/>
          </a:prstGeom>
        </p:spPr>
      </p:pic>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3989E"/>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791935" y="3177540"/>
            <a:ext cx="9265601" cy="4027170"/>
          </a:xfrm>
          <a:prstGeom prst="rect">
            <a:avLst/>
          </a:prstGeom>
        </p:spPr>
        <p:txBody>
          <a:bodyPr lIns="0" tIns="0" rIns="0" bIns="0" rtlCol="0" anchor="t">
            <a:spAutoFit/>
          </a:bodyPr>
          <a:lstStyle/>
          <a:p>
            <a:pPr algn="ctr">
              <a:lnSpc>
                <a:spcPts val="10560"/>
              </a:lnSpc>
            </a:pPr>
            <a:r>
              <a:rPr lang="en-US" sz="9600">
                <a:solidFill>
                  <a:srgbClr val="03989E"/>
                </a:solidFill>
                <a:latin typeface="Aileron Heavy Bold"/>
              </a:rPr>
              <a:t>Shell Working:</a:t>
            </a:r>
          </a:p>
          <a:p>
            <a:pPr algn="ctr">
              <a:lnSpc>
                <a:spcPts val="10560"/>
              </a:lnSpc>
            </a:pPr>
            <a:r>
              <a:rPr lang="en-US" sz="9600">
                <a:solidFill>
                  <a:srgbClr val="03989E"/>
                </a:solidFill>
                <a:latin typeface="Aileron Heavy Bold"/>
              </a:rPr>
              <a:t>A Comparative Approach</a:t>
            </a:r>
          </a:p>
        </p:txBody>
      </p:sp>
      <p:sp>
        <p:nvSpPr>
          <p:cNvPr id="8" name="TextBox 8"/>
          <p:cNvSpPr txBox="1"/>
          <p:nvPr/>
        </p:nvSpPr>
        <p:spPr>
          <a:xfrm>
            <a:off x="8791935" y="7451342"/>
            <a:ext cx="9265601" cy="622935"/>
          </a:xfrm>
          <a:prstGeom prst="rect">
            <a:avLst/>
          </a:prstGeom>
        </p:spPr>
        <p:txBody>
          <a:bodyPr lIns="0" tIns="0" rIns="0" bIns="0" rtlCol="0" anchor="t">
            <a:spAutoFit/>
          </a:bodyPr>
          <a:lstStyle/>
          <a:p>
            <a:pPr algn="ctr">
              <a:lnSpc>
                <a:spcPts val="5040"/>
              </a:lnSpc>
            </a:pPr>
            <a:r>
              <a:rPr lang="en-US" sz="3600" spc="215">
                <a:solidFill>
                  <a:srgbClr val="03989E"/>
                </a:solidFill>
                <a:latin typeface="Aileron Regular"/>
              </a:rPr>
              <a:t>in eHRAF Archaeology</a:t>
            </a:r>
          </a:p>
        </p:txBody>
      </p:sp>
      <p:sp>
        <p:nvSpPr>
          <p:cNvPr id="9" name="TextBox 9"/>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3989E"/>
                </a:solidFill>
                <a:latin typeface="Aileron Regular"/>
              </a:rPr>
              <a:t>Human Relations Area Files</a:t>
            </a:r>
          </a:p>
          <a:p>
            <a:pPr algn="r">
              <a:lnSpc>
                <a:spcPts val="2420"/>
              </a:lnSpc>
            </a:pPr>
            <a:r>
              <a:rPr lang="en-US" sz="2200" spc="153">
                <a:solidFill>
                  <a:srgbClr val="03989E"/>
                </a:solidFill>
                <a:latin typeface="Aileron Regular"/>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464922"/>
            <a:ext cx="12118707" cy="2738048"/>
          </a:xfrm>
          <a:prstGeom prst="rect">
            <a:avLst/>
          </a:prstGeom>
          <a:solidFill>
            <a:srgbClr val="03989E"/>
          </a:solidFill>
        </p:spPr>
      </p:sp>
      <p:sp>
        <p:nvSpPr>
          <p:cNvPr id="3" name="TextBox 3"/>
          <p:cNvSpPr txBox="1"/>
          <p:nvPr/>
        </p:nvSpPr>
        <p:spPr>
          <a:xfrm>
            <a:off x="3664482" y="4031383"/>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 </a:t>
            </a:r>
          </a:p>
          <a:p>
            <a:pPr algn="ctr">
              <a:lnSpc>
                <a:spcPts val="6384"/>
              </a:lnSpc>
            </a:pPr>
            <a:r>
              <a:rPr lang="en-US" sz="5600" spc="100">
                <a:solidFill>
                  <a:srgbClr val="FFFFFF"/>
                </a:solidFill>
                <a:latin typeface="Aileron Regular"/>
              </a:rPr>
              <a:t>Part 1: Selected Readings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632" r="437"/>
          <a:stretch>
            <a:fillRect/>
          </a:stretch>
        </p:blipFill>
        <p:spPr>
          <a:xfrm>
            <a:off x="0" y="0"/>
            <a:ext cx="4797344" cy="10287000"/>
          </a:xfrm>
          <a:prstGeom prst="rect">
            <a:avLst/>
          </a:prstGeom>
        </p:spPr>
      </p:pic>
      <p:grpSp>
        <p:nvGrpSpPr>
          <p:cNvPr id="3" name="Group 3"/>
          <p:cNvGrpSpPr/>
          <p:nvPr/>
        </p:nvGrpSpPr>
        <p:grpSpPr>
          <a:xfrm>
            <a:off x="1418166" y="4073585"/>
            <a:ext cx="4248273" cy="2139830"/>
            <a:chOff x="0" y="0"/>
            <a:chExt cx="5664364" cy="2853107"/>
          </a:xfrm>
        </p:grpSpPr>
        <p:sp>
          <p:nvSpPr>
            <p:cNvPr id="4" name="AutoShape 4"/>
            <p:cNvSpPr/>
            <p:nvPr/>
          </p:nvSpPr>
          <p:spPr>
            <a:xfrm>
              <a:off x="0" y="0"/>
              <a:ext cx="5664364" cy="2853107"/>
            </a:xfrm>
            <a:prstGeom prst="rect">
              <a:avLst/>
            </a:prstGeom>
            <a:solidFill>
              <a:srgbClr val="03989E"/>
            </a:solidFill>
          </p:spPr>
        </p:sp>
        <p:sp>
          <p:nvSpPr>
            <p:cNvPr id="5" name="TextBox 5"/>
            <p:cNvSpPr txBox="1"/>
            <p:nvPr/>
          </p:nvSpPr>
          <p:spPr>
            <a:xfrm>
              <a:off x="454550" y="566128"/>
              <a:ext cx="4755265" cy="171132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Bold"/>
                </a:rPr>
                <a:t>Four Traditions</a:t>
              </a:r>
            </a:p>
          </p:txBody>
        </p:sp>
      </p:grpSp>
      <p:sp>
        <p:nvSpPr>
          <p:cNvPr id="6" name="TextBox 6"/>
          <p:cNvSpPr txBox="1"/>
          <p:nvPr/>
        </p:nvSpPr>
        <p:spPr>
          <a:xfrm>
            <a:off x="6169269" y="595826"/>
            <a:ext cx="11403805" cy="1556004"/>
          </a:xfrm>
          <a:prstGeom prst="rect">
            <a:avLst/>
          </a:prstGeom>
        </p:spPr>
        <p:txBody>
          <a:bodyPr lIns="0" tIns="0" rIns="0" bIns="0" rtlCol="0" anchor="t">
            <a:spAutoFit/>
          </a:bodyPr>
          <a:lstStyle/>
          <a:p>
            <a:pPr>
              <a:lnSpc>
                <a:spcPts val="4067"/>
              </a:lnSpc>
            </a:pPr>
            <a:r>
              <a:rPr lang="en-US" sz="3600" spc="280">
                <a:solidFill>
                  <a:srgbClr val="03989E"/>
                </a:solidFill>
                <a:latin typeface="Aileron Regular"/>
              </a:rPr>
              <a:t>For this workbook activity, you will learn about </a:t>
            </a:r>
            <a:r>
              <a:rPr lang="en-US" sz="3600" spc="280">
                <a:solidFill>
                  <a:srgbClr val="03989E"/>
                </a:solidFill>
                <a:latin typeface="Aileron Regular Bold"/>
              </a:rPr>
              <a:t>shell working</a:t>
            </a:r>
            <a:r>
              <a:rPr lang="en-US" sz="3600" spc="280">
                <a:solidFill>
                  <a:srgbClr val="03989E"/>
                </a:solidFill>
                <a:latin typeface="Aileron Regular"/>
              </a:rPr>
              <a:t> across four different archaeological traditions.</a:t>
            </a:r>
          </a:p>
        </p:txBody>
      </p:sp>
      <p:sp>
        <p:nvSpPr>
          <p:cNvPr id="7" name="TextBox 7"/>
          <p:cNvSpPr txBox="1"/>
          <p:nvPr/>
        </p:nvSpPr>
        <p:spPr>
          <a:xfrm>
            <a:off x="6169269" y="5919618"/>
            <a:ext cx="11403805" cy="1562671"/>
          </a:xfrm>
          <a:prstGeom prst="rect">
            <a:avLst/>
          </a:prstGeom>
        </p:spPr>
        <p:txBody>
          <a:bodyPr lIns="0" tIns="0" rIns="0" bIns="0" rtlCol="0" anchor="t">
            <a:spAutoFit/>
          </a:bodyPr>
          <a:lstStyle/>
          <a:p>
            <a:pPr>
              <a:lnSpc>
                <a:spcPts val="4067"/>
              </a:lnSpc>
            </a:pPr>
            <a:r>
              <a:rPr lang="en-US" sz="3600" spc="288">
                <a:solidFill>
                  <a:srgbClr val="03989E"/>
                </a:solidFill>
                <a:latin typeface="Aileron Regular"/>
              </a:rPr>
              <a:t>After reading selected passages provided below, fill in this table with data from eHRAF Archaeology.</a:t>
            </a:r>
          </a:p>
        </p:txBody>
      </p:sp>
      <p:sp>
        <p:nvSpPr>
          <p:cNvPr id="8" name="TextBox 8"/>
          <p:cNvSpPr txBox="1"/>
          <p:nvPr/>
        </p:nvSpPr>
        <p:spPr>
          <a:xfrm>
            <a:off x="6169269" y="2479707"/>
            <a:ext cx="11403805" cy="1106805"/>
          </a:xfrm>
          <a:prstGeom prst="rect">
            <a:avLst/>
          </a:prstGeom>
        </p:spPr>
        <p:txBody>
          <a:bodyPr lIns="0" tIns="0" rIns="0" bIns="0" rtlCol="0" anchor="t">
            <a:spAutoFit/>
          </a:bodyPr>
          <a:lstStyle/>
          <a:p>
            <a:pPr>
              <a:lnSpc>
                <a:spcPts val="4320"/>
              </a:lnSpc>
            </a:pPr>
            <a:r>
              <a:rPr lang="en-US" sz="3600" spc="288">
                <a:solidFill>
                  <a:srgbClr val="03989E"/>
                </a:solidFill>
                <a:latin typeface="Aileron Regular"/>
              </a:rPr>
              <a:t>On the following slide, you will find a table containing columns for:</a:t>
            </a:r>
          </a:p>
        </p:txBody>
      </p:sp>
      <p:sp>
        <p:nvSpPr>
          <p:cNvPr id="9" name="TextBox 9"/>
          <p:cNvSpPr txBox="1"/>
          <p:nvPr/>
        </p:nvSpPr>
        <p:spPr>
          <a:xfrm>
            <a:off x="6169269" y="7959819"/>
            <a:ext cx="11403805" cy="2070354"/>
          </a:xfrm>
          <a:prstGeom prst="rect">
            <a:avLst/>
          </a:prstGeom>
        </p:spPr>
        <p:txBody>
          <a:bodyPr lIns="0" tIns="0" rIns="0" bIns="0" rtlCol="0" anchor="t">
            <a:spAutoFit/>
          </a:bodyPr>
          <a:lstStyle/>
          <a:p>
            <a:pPr>
              <a:lnSpc>
                <a:spcPts val="4067"/>
              </a:lnSpc>
            </a:pPr>
            <a:r>
              <a:rPr lang="en-US" sz="3600" spc="288">
                <a:solidFill>
                  <a:srgbClr val="03989E"/>
                </a:solidFill>
                <a:latin typeface="Aileron Regular"/>
              </a:rPr>
              <a:t>Remember to note the titles, authors, and page numbers from the documents where you found the information, and provide a brief description of shell working in each of the four traditions.</a:t>
            </a:r>
          </a:p>
        </p:txBody>
      </p:sp>
      <p:sp>
        <p:nvSpPr>
          <p:cNvPr id="10" name="TextBox 10"/>
          <p:cNvSpPr txBox="1"/>
          <p:nvPr/>
        </p:nvSpPr>
        <p:spPr>
          <a:xfrm>
            <a:off x="6169269" y="3919627"/>
            <a:ext cx="11403805" cy="1638300"/>
          </a:xfrm>
          <a:prstGeom prst="rect">
            <a:avLst/>
          </a:prstGeom>
        </p:spPr>
        <p:txBody>
          <a:bodyPr lIns="0" tIns="0" rIns="0" bIns="0" rtlCol="0" anchor="t">
            <a:spAutoFit/>
          </a:bodyPr>
          <a:lstStyle/>
          <a:p>
            <a:pPr marL="777240" lvl="1" indent="-388620">
              <a:lnSpc>
                <a:spcPts val="4320"/>
              </a:lnSpc>
              <a:buFont typeface="Arial"/>
              <a:buChar char="•"/>
            </a:pPr>
            <a:r>
              <a:rPr lang="en-US" sz="3600" spc="288">
                <a:solidFill>
                  <a:srgbClr val="03989E"/>
                </a:solidFill>
                <a:latin typeface="Aileron Regular"/>
              </a:rPr>
              <a:t>Tradition</a:t>
            </a:r>
          </a:p>
          <a:p>
            <a:pPr marL="777240" lvl="1" indent="-388620">
              <a:lnSpc>
                <a:spcPts val="4320"/>
              </a:lnSpc>
              <a:buFont typeface="Arial"/>
              <a:buChar char="•"/>
            </a:pPr>
            <a:r>
              <a:rPr lang="en-US" sz="3600" spc="288">
                <a:solidFill>
                  <a:srgbClr val="03989E"/>
                </a:solidFill>
                <a:latin typeface="Aileron Regular"/>
              </a:rPr>
              <a:t>Shell</a:t>
            </a:r>
          </a:p>
          <a:p>
            <a:pPr marL="777240" lvl="1" indent="-388620">
              <a:lnSpc>
                <a:spcPts val="4320"/>
              </a:lnSpc>
              <a:buFont typeface="Arial"/>
              <a:buChar char="•"/>
            </a:pPr>
            <a:r>
              <a:rPr lang="en-US" sz="3600" spc="288">
                <a:solidFill>
                  <a:srgbClr val="03989E"/>
                </a:solidFill>
                <a:latin typeface="Aileron Regular"/>
              </a:rPr>
              <a:t>Description, Document, Page Number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l="8227" t="1122" r="12976" b="20080"/>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04" r="64295"/>
          <a:stretch>
            <a:fillRect/>
          </a:stretch>
        </p:blipFill>
        <p:spPr>
          <a:xfrm>
            <a:off x="0" y="0"/>
            <a:ext cx="4797344" cy="10287000"/>
          </a:xfrm>
          <a:prstGeom prst="rect">
            <a:avLst/>
          </a:prstGeom>
        </p:spPr>
      </p:pic>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3989E"/>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Bold"/>
                </a:rPr>
                <a:t>eHRAF</a:t>
              </a:r>
            </a:p>
            <a:p>
              <a:pPr algn="ctr">
                <a:lnSpc>
                  <a:spcPts val="5039"/>
                </a:lnSpc>
              </a:pPr>
              <a:r>
                <a:rPr lang="en-US" sz="4199" spc="83">
                  <a:solidFill>
                    <a:srgbClr val="FFFFFF"/>
                  </a:solidFill>
                  <a:latin typeface="Aileron Heavy Bold"/>
                </a:rPr>
                <a:t>Archaeology</a:t>
              </a:r>
            </a:p>
          </p:txBody>
        </p:sp>
      </p:grpSp>
      <p:sp>
        <p:nvSpPr>
          <p:cNvPr id="6" name="TextBox 6"/>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3989E"/>
                </a:solidFill>
                <a:latin typeface="Aileron Regular"/>
              </a:rPr>
              <a:t>A brief overview for traditions in eHRAF Archaeology is provided in the form of </a:t>
            </a:r>
            <a:r>
              <a:rPr lang="en-US" sz="3200" spc="320">
                <a:solidFill>
                  <a:srgbClr val="03989E"/>
                </a:solidFill>
                <a:latin typeface="Aileron Regular Bold"/>
              </a:rPr>
              <a:t>Tradition Summaries</a:t>
            </a:r>
            <a:r>
              <a:rPr lang="en-US" sz="3200" spc="320">
                <a:solidFill>
                  <a:srgbClr val="03989E"/>
                </a:solidFill>
                <a:latin typeface="Aileron Regular"/>
              </a:rPr>
              <a:t>. </a:t>
            </a:r>
          </a:p>
          <a:p>
            <a:pPr>
              <a:lnSpc>
                <a:spcPts val="4160"/>
              </a:lnSpc>
            </a:pPr>
            <a:endParaRPr lang="en-US" sz="3200" spc="320">
              <a:solidFill>
                <a:srgbClr val="03989E"/>
              </a:solidFill>
              <a:latin typeface="Aileron Regular"/>
            </a:endParaRPr>
          </a:p>
          <a:p>
            <a:pPr>
              <a:lnSpc>
                <a:spcPts val="4160"/>
              </a:lnSpc>
            </a:pPr>
            <a:r>
              <a:rPr lang="en-US" sz="3200" spc="320">
                <a:solidFill>
                  <a:srgbClr val="03989E"/>
                </a:solidFill>
                <a:latin typeface="Aileron Regular"/>
              </a:rPr>
              <a:t>The format, general outline, and headings are the same for each summary. You will find a basic overview about the tradition, such as its time period, location, history, environment, and sociopolitical organization. </a:t>
            </a:r>
          </a:p>
        </p:txBody>
      </p:sp>
      <p:sp>
        <p:nvSpPr>
          <p:cNvPr id="7" name="TextBox 7"/>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3989E"/>
                </a:solidFill>
                <a:latin typeface="Aileron Heavy Bold"/>
              </a:rPr>
              <a:t>Tradition Summaries </a:t>
            </a:r>
          </a:p>
        </p:txBody>
      </p:sp>
      <p:sp>
        <p:nvSpPr>
          <p:cNvPr id="8" name="TextBox 8"/>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3989E"/>
                </a:solidFill>
                <a:latin typeface="Aileron Regular Bold"/>
              </a:rPr>
              <a:t>To find a tradition summary, go to the</a:t>
            </a:r>
            <a:r>
              <a:rPr lang="en-US" sz="3200" spc="320">
                <a:solidFill>
                  <a:srgbClr val="03989E"/>
                </a:solidFill>
                <a:latin typeface="Aileron Regular"/>
              </a:rPr>
              <a:t> Browse Traditions</a:t>
            </a:r>
            <a:r>
              <a:rPr lang="en-US" sz="3200" spc="320">
                <a:solidFill>
                  <a:srgbClr val="03989E"/>
                </a:solidFill>
                <a:latin typeface="Aileron Regular Bold"/>
              </a:rPr>
              <a:t> tab and enter the tradition name into the box, then click on </a:t>
            </a:r>
            <a:r>
              <a:rPr lang="en-US" sz="3200" spc="320">
                <a:solidFill>
                  <a:srgbClr val="03989E"/>
                </a:solidFill>
                <a:latin typeface="Aileron Regular"/>
              </a:rPr>
              <a:t>Tradition Summary </a:t>
            </a:r>
            <a:r>
              <a:rPr lang="en-US" sz="3200" spc="320">
                <a:solidFill>
                  <a:srgbClr val="03989E"/>
                </a:solidFill>
                <a:latin typeface="Aileron Regular Bold"/>
              </a:rPr>
              <a:t>below the tradition name to read 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525"/>
            <a:ext cx="3995712" cy="1037896"/>
            <a:chOff x="0" y="0"/>
            <a:chExt cx="5327616" cy="1383862"/>
          </a:xfrm>
        </p:grpSpPr>
        <p:sp>
          <p:nvSpPr>
            <p:cNvPr id="3" name="AutoShape 3"/>
            <p:cNvSpPr/>
            <p:nvPr/>
          </p:nvSpPr>
          <p:spPr>
            <a:xfrm>
              <a:off x="0" y="0"/>
              <a:ext cx="5327616" cy="1383862"/>
            </a:xfrm>
            <a:prstGeom prst="rect">
              <a:avLst/>
            </a:prstGeom>
            <a:solidFill>
              <a:srgbClr val="03989E"/>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INSTRUCTIONS</a:t>
              </a:r>
            </a:p>
          </p:txBody>
        </p:sp>
      </p:grpSp>
      <p:pic>
        <p:nvPicPr>
          <p:cNvPr id="5" name="Picture 5"/>
          <p:cNvPicPr>
            <a:picLocks noChangeAspect="1"/>
          </p:cNvPicPr>
          <p:nvPr/>
        </p:nvPicPr>
        <p:blipFill>
          <a:blip r:embed="rId2"/>
          <a:srcRect t="6923" b="22321"/>
          <a:stretch>
            <a:fillRect/>
          </a:stretch>
        </p:blipFill>
        <p:spPr>
          <a:xfrm>
            <a:off x="0" y="4887750"/>
            <a:ext cx="18288000" cy="6327951"/>
          </a:xfrm>
          <a:prstGeom prst="rect">
            <a:avLst/>
          </a:prstGeom>
        </p:spPr>
      </p:pic>
      <p:grpSp>
        <p:nvGrpSpPr>
          <p:cNvPr id="6" name="Group 6"/>
          <p:cNvGrpSpPr/>
          <p:nvPr/>
        </p:nvGrpSpPr>
        <p:grpSpPr>
          <a:xfrm rot="6593844">
            <a:off x="15983277" y="6637984"/>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3989E"/>
                </a:solidFill>
                <a:latin typeface="Aileron Regular"/>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3989E"/>
                </a:solidFill>
                <a:latin typeface="Aileron Heavy"/>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3989E"/>
                </a:solidFill>
                <a:latin typeface="Aileron Heavy"/>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3989E"/>
                </a:solidFill>
                <a:latin typeface="Aileron Heavy"/>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3989E"/>
                </a:solidFill>
                <a:latin typeface="Aileron Heavy"/>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3989E"/>
                </a:solidFill>
                <a:ea typeface="Aileron Heavy"/>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3989E"/>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INSTRUCTIONS</a:t>
              </a:r>
            </a:p>
          </p:txBody>
        </p:sp>
      </p:grpSp>
      <p:pic>
        <p:nvPicPr>
          <p:cNvPr id="5" name="Picture 5"/>
          <p:cNvPicPr>
            <a:picLocks noChangeAspect="1"/>
          </p:cNvPicPr>
          <p:nvPr/>
        </p:nvPicPr>
        <p:blipFill>
          <a:blip r:embed="rId2"/>
          <a:srcRect t="225" b="36456"/>
          <a:stretch>
            <a:fillRect/>
          </a:stretch>
        </p:blipFill>
        <p:spPr>
          <a:xfrm>
            <a:off x="0" y="6132799"/>
            <a:ext cx="18288000" cy="4154201"/>
          </a:xfrm>
          <a:prstGeom prst="rect">
            <a:avLst/>
          </a:prstGeom>
        </p:spPr>
      </p:pic>
      <p:grpSp>
        <p:nvGrpSpPr>
          <p:cNvPr id="6" name="Group 6"/>
          <p:cNvGrpSpPr/>
          <p:nvPr/>
        </p:nvGrpSpPr>
        <p:grpSpPr>
          <a:xfrm rot="-8681848">
            <a:off x="11508049" y="7401036"/>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3989E"/>
                </a:solidFill>
                <a:latin typeface="Aileron Regular"/>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3989E"/>
                </a:solidFill>
                <a:latin typeface="Aileron Heavy"/>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3989E"/>
                </a:solidFill>
                <a:latin typeface="Aileron Heavy"/>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3989E"/>
                </a:solidFill>
                <a:latin typeface="Aileron Heavy"/>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3989E"/>
                </a:solidFill>
                <a:latin typeface="Aileron Heavy"/>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3989E"/>
                </a:solidFill>
                <a:latin typeface="Aileron Heavy"/>
              </a:rPr>
              <a:t>Go to the Browse Documents tab.</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277010" y="-11006"/>
            <a:ext cx="11010990" cy="10287000"/>
          </a:xfrm>
          <a:prstGeom prst="rect">
            <a:avLst/>
          </a:prstGeom>
          <a:solidFill>
            <a:srgbClr val="03989E"/>
          </a:solidFill>
        </p:spPr>
      </p:sp>
      <p:sp>
        <p:nvSpPr>
          <p:cNvPr id="3" name="TextBox 3"/>
          <p:cNvSpPr txBox="1"/>
          <p:nvPr/>
        </p:nvSpPr>
        <p:spPr>
          <a:xfrm>
            <a:off x="8066726" y="3236698"/>
            <a:ext cx="9818177" cy="552450"/>
          </a:xfrm>
          <a:prstGeom prst="rect">
            <a:avLst/>
          </a:prstGeom>
        </p:spPr>
        <p:txBody>
          <a:bodyPr lIns="0" tIns="0" rIns="0" bIns="0" rtlCol="0" anchor="t">
            <a:spAutoFit/>
          </a:bodyPr>
          <a:lstStyle/>
          <a:p>
            <a:pPr>
              <a:lnSpc>
                <a:spcPts val="4320"/>
              </a:lnSpc>
            </a:pPr>
            <a:r>
              <a:rPr lang="en-US" sz="3600" spc="215">
                <a:solidFill>
                  <a:srgbClr val="FFFFFF"/>
                </a:solidFill>
                <a:latin typeface="Aileron Regular"/>
              </a:rPr>
              <a:t>Read the Chimu (SE75) tradition summary.</a:t>
            </a:r>
          </a:p>
        </p:txBody>
      </p:sp>
      <p:pic>
        <p:nvPicPr>
          <p:cNvPr id="4" name="Picture 4"/>
          <p:cNvPicPr>
            <a:picLocks noChangeAspect="1"/>
          </p:cNvPicPr>
          <p:nvPr/>
        </p:nvPicPr>
        <p:blipFill>
          <a:blip r:embed="rId2"/>
          <a:srcRect l="32439" r="20385"/>
          <a:stretch>
            <a:fillRect/>
          </a:stretch>
        </p:blipFill>
        <p:spPr>
          <a:xfrm>
            <a:off x="0" y="0"/>
            <a:ext cx="7277010" cy="10287000"/>
          </a:xfrm>
          <a:prstGeom prst="rect">
            <a:avLst/>
          </a:prstGeom>
        </p:spPr>
      </p:pic>
      <p:sp>
        <p:nvSpPr>
          <p:cNvPr id="5" name="TextBox 5"/>
          <p:cNvSpPr txBox="1"/>
          <p:nvPr/>
        </p:nvSpPr>
        <p:spPr>
          <a:xfrm>
            <a:off x="7420433" y="957307"/>
            <a:ext cx="10464470"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Chimu (SE75)</a:t>
            </a:r>
          </a:p>
        </p:txBody>
      </p:sp>
      <p:sp>
        <p:nvSpPr>
          <p:cNvPr id="6" name="TextBox 6"/>
          <p:cNvSpPr txBox="1"/>
          <p:nvPr/>
        </p:nvSpPr>
        <p:spPr>
          <a:xfrm>
            <a:off x="8066726" y="6193025"/>
            <a:ext cx="9576229" cy="1638300"/>
          </a:xfrm>
          <a:prstGeom prst="rect">
            <a:avLst/>
          </a:prstGeom>
        </p:spPr>
        <p:txBody>
          <a:bodyPr lIns="0" tIns="0" rIns="0" bIns="0" rtlCol="0" anchor="t">
            <a:spAutoFit/>
          </a:bodyPr>
          <a:lstStyle/>
          <a:p>
            <a:pPr>
              <a:lnSpc>
                <a:spcPts val="4320"/>
              </a:lnSpc>
            </a:pPr>
            <a:r>
              <a:rPr lang="en-US" sz="3600" spc="215">
                <a:solidFill>
                  <a:srgbClr val="FFFFFF"/>
                </a:solidFill>
                <a:latin typeface="Aileron Regular"/>
              </a:rPr>
              <a:t>Read Cordy-Collins (1990) about Spondylus use in ancient Peru pages 396-397, 399-404, 406, 408-413.</a:t>
            </a:r>
          </a:p>
        </p:txBody>
      </p:sp>
      <p:grpSp>
        <p:nvGrpSpPr>
          <p:cNvPr id="7" name="Group 7"/>
          <p:cNvGrpSpPr/>
          <p:nvPr/>
        </p:nvGrpSpPr>
        <p:grpSpPr>
          <a:xfrm>
            <a:off x="8599125" y="4631134"/>
            <a:ext cx="9043830" cy="1042670"/>
            <a:chOff x="0" y="0"/>
            <a:chExt cx="12058440" cy="1390227"/>
          </a:xfrm>
        </p:grpSpPr>
        <p:sp>
          <p:nvSpPr>
            <p:cNvPr id="8" name="TextBox 8"/>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Regular"/>
                </a:rPr>
                <a:t>https://ehrafarchaeology.yale.edu/document?id=se75-000</a:t>
              </a:r>
            </a:p>
          </p:txBody>
        </p:sp>
        <p:sp>
          <p:nvSpPr>
            <p:cNvPr id="9" name="TextBox 9"/>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Regular"/>
                </a:rPr>
                <a:t>🌐</a:t>
              </a:r>
            </a:p>
          </p:txBody>
        </p:sp>
      </p:grpSp>
      <p:grpSp>
        <p:nvGrpSpPr>
          <p:cNvPr id="10" name="Group 10"/>
          <p:cNvGrpSpPr/>
          <p:nvPr/>
        </p:nvGrpSpPr>
        <p:grpSpPr>
          <a:xfrm>
            <a:off x="8599125" y="8453064"/>
            <a:ext cx="9043830" cy="1042670"/>
            <a:chOff x="0" y="0"/>
            <a:chExt cx="12058440" cy="1390227"/>
          </a:xfrm>
        </p:grpSpPr>
        <p:sp>
          <p:nvSpPr>
            <p:cNvPr id="11" name="TextBox 11"/>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Regular"/>
                </a:rPr>
                <a:t>https://ehrafarchaeology.yale.edu/document?id=se75-030</a:t>
              </a:r>
            </a:p>
          </p:txBody>
        </p:sp>
        <p:sp>
          <p:nvSpPr>
            <p:cNvPr id="12" name="TextBox 12"/>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Regular"/>
                </a:rPr>
                <a:t>🌐</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479" r="48730"/>
          <a:stretch>
            <a:fillRect/>
          </a:stretch>
        </p:blipFill>
        <p:spPr>
          <a:xfrm>
            <a:off x="11270663" y="0"/>
            <a:ext cx="7017337" cy="10287000"/>
          </a:xfrm>
          <a:prstGeom prst="rect">
            <a:avLst/>
          </a:prstGeom>
        </p:spPr>
      </p:pic>
      <p:sp>
        <p:nvSpPr>
          <p:cNvPr id="3" name="AutoShape 3"/>
          <p:cNvSpPr/>
          <p:nvPr/>
        </p:nvSpPr>
        <p:spPr>
          <a:xfrm rot="-10800000">
            <a:off x="0" y="0"/>
            <a:ext cx="11270663" cy="10287000"/>
          </a:xfrm>
          <a:prstGeom prst="rect">
            <a:avLst/>
          </a:prstGeom>
          <a:solidFill>
            <a:srgbClr val="03989E"/>
          </a:solidFill>
        </p:spPr>
      </p:sp>
      <p:sp>
        <p:nvSpPr>
          <p:cNvPr id="4" name="TextBox 4"/>
          <p:cNvSpPr txBox="1"/>
          <p:nvPr/>
        </p:nvSpPr>
        <p:spPr>
          <a:xfrm>
            <a:off x="516989" y="2449928"/>
            <a:ext cx="10204544" cy="1095375"/>
          </a:xfrm>
          <a:prstGeom prst="rect">
            <a:avLst/>
          </a:prstGeom>
        </p:spPr>
        <p:txBody>
          <a:bodyPr lIns="0" tIns="0" rIns="0" bIns="0" rtlCol="0" anchor="t">
            <a:spAutoFit/>
          </a:bodyPr>
          <a:lstStyle/>
          <a:p>
            <a:pPr>
              <a:lnSpc>
                <a:spcPts val="4319"/>
              </a:lnSpc>
            </a:pPr>
            <a:r>
              <a:rPr lang="en-US" sz="3599" spc="215">
                <a:solidFill>
                  <a:srgbClr val="FFFFFF"/>
                </a:solidFill>
                <a:latin typeface="Aileron Regular"/>
              </a:rPr>
              <a:t>Read the Hohokam (NT76) tradition summary.</a:t>
            </a:r>
          </a:p>
        </p:txBody>
      </p:sp>
      <p:sp>
        <p:nvSpPr>
          <p:cNvPr id="5" name="TextBox 5"/>
          <p:cNvSpPr txBox="1"/>
          <p:nvPr/>
        </p:nvSpPr>
        <p:spPr>
          <a:xfrm>
            <a:off x="516989" y="765315"/>
            <a:ext cx="9521123" cy="923925"/>
          </a:xfrm>
          <a:prstGeom prst="rect">
            <a:avLst/>
          </a:prstGeom>
        </p:spPr>
        <p:txBody>
          <a:bodyPr lIns="0" tIns="0" rIns="0" bIns="0" rtlCol="0" anchor="t">
            <a:spAutoFit/>
          </a:bodyPr>
          <a:lstStyle/>
          <a:p>
            <a:pPr>
              <a:lnSpc>
                <a:spcPts val="7200"/>
              </a:lnSpc>
            </a:pPr>
            <a:r>
              <a:rPr lang="en-US" sz="6000" spc="120">
                <a:solidFill>
                  <a:srgbClr val="FFFFFF"/>
                </a:solidFill>
                <a:latin typeface="Aileron Heavy Bold"/>
              </a:rPr>
              <a:t>Hohokam (NT76)</a:t>
            </a:r>
          </a:p>
        </p:txBody>
      </p:sp>
      <p:sp>
        <p:nvSpPr>
          <p:cNvPr id="6" name="TextBox 6"/>
          <p:cNvSpPr txBox="1"/>
          <p:nvPr/>
        </p:nvSpPr>
        <p:spPr>
          <a:xfrm>
            <a:off x="520290" y="5576802"/>
            <a:ext cx="10201242" cy="1638300"/>
          </a:xfrm>
          <a:prstGeom prst="rect">
            <a:avLst/>
          </a:prstGeom>
        </p:spPr>
        <p:txBody>
          <a:bodyPr lIns="0" tIns="0" rIns="0" bIns="0" rtlCol="0" anchor="t">
            <a:spAutoFit/>
          </a:bodyPr>
          <a:lstStyle/>
          <a:p>
            <a:pPr>
              <a:lnSpc>
                <a:spcPts val="4320"/>
              </a:lnSpc>
            </a:pPr>
            <a:r>
              <a:rPr lang="en-US" sz="3600" spc="215">
                <a:solidFill>
                  <a:srgbClr val="FFFFFF"/>
                </a:solidFill>
                <a:latin typeface="Aileron Regular"/>
              </a:rPr>
              <a:t>Read Haury (1976) about the use of molluscs for shell products in the Hohokam tradition pages 116, 305-311, 313-319, 321</a:t>
            </a:r>
          </a:p>
        </p:txBody>
      </p:sp>
      <p:grpSp>
        <p:nvGrpSpPr>
          <p:cNvPr id="7" name="Group 7"/>
          <p:cNvGrpSpPr/>
          <p:nvPr/>
        </p:nvGrpSpPr>
        <p:grpSpPr>
          <a:xfrm>
            <a:off x="1049388" y="4076682"/>
            <a:ext cx="9043830" cy="1042670"/>
            <a:chOff x="0" y="0"/>
            <a:chExt cx="12058440" cy="1390227"/>
          </a:xfrm>
        </p:grpSpPr>
        <p:sp>
          <p:nvSpPr>
            <p:cNvPr id="8" name="TextBox 8"/>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Regular"/>
                </a:rPr>
                <a:t>https://ehrafarchaeology.yale.edu/document?id=nt76-000</a:t>
              </a:r>
            </a:p>
          </p:txBody>
        </p:sp>
        <p:sp>
          <p:nvSpPr>
            <p:cNvPr id="9" name="TextBox 9"/>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Regular"/>
                </a:rPr>
                <a:t>🌐</a:t>
              </a:r>
            </a:p>
          </p:txBody>
        </p:sp>
      </p:grpSp>
      <p:grpSp>
        <p:nvGrpSpPr>
          <p:cNvPr id="10" name="Group 10"/>
          <p:cNvGrpSpPr/>
          <p:nvPr/>
        </p:nvGrpSpPr>
        <p:grpSpPr>
          <a:xfrm>
            <a:off x="1113417" y="8215630"/>
            <a:ext cx="9043830" cy="1042670"/>
            <a:chOff x="0" y="0"/>
            <a:chExt cx="12058440" cy="1390227"/>
          </a:xfrm>
        </p:grpSpPr>
        <p:sp>
          <p:nvSpPr>
            <p:cNvPr id="11" name="TextBox 11"/>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Regular"/>
                </a:rPr>
                <a:t>https://ehrafarchaeology.yale.edu/document?id=nt76-002</a:t>
              </a:r>
            </a:p>
          </p:txBody>
        </p:sp>
        <p:sp>
          <p:nvSpPr>
            <p:cNvPr id="12" name="TextBox 12"/>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Regular"/>
                </a:rPr>
                <a:t>🌐</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6517965" y="8044"/>
            <a:ext cx="11770035" cy="10287000"/>
          </a:xfrm>
          <a:prstGeom prst="rect">
            <a:avLst/>
          </a:prstGeom>
          <a:solidFill>
            <a:srgbClr val="03989E"/>
          </a:solidFill>
        </p:spPr>
      </p:sp>
      <p:sp>
        <p:nvSpPr>
          <p:cNvPr id="3" name="TextBox 3"/>
          <p:cNvSpPr txBox="1"/>
          <p:nvPr/>
        </p:nvSpPr>
        <p:spPr>
          <a:xfrm>
            <a:off x="7592692" y="2655970"/>
            <a:ext cx="10355039" cy="552450"/>
          </a:xfrm>
          <a:prstGeom prst="rect">
            <a:avLst/>
          </a:prstGeom>
        </p:spPr>
        <p:txBody>
          <a:bodyPr lIns="0" tIns="0" rIns="0" bIns="0" rtlCol="0" anchor="t">
            <a:spAutoFit/>
          </a:bodyPr>
          <a:lstStyle/>
          <a:p>
            <a:pPr>
              <a:lnSpc>
                <a:spcPts val="4320"/>
              </a:lnSpc>
            </a:pPr>
            <a:r>
              <a:rPr lang="en-US" sz="3600" spc="215">
                <a:solidFill>
                  <a:srgbClr val="FFFFFF"/>
                </a:solidFill>
                <a:latin typeface="Aileron Regular"/>
              </a:rPr>
              <a:t>Read the Manteño (SD50) tradition summary.</a:t>
            </a:r>
          </a:p>
        </p:txBody>
      </p:sp>
      <p:pic>
        <p:nvPicPr>
          <p:cNvPr id="4" name="Picture 4"/>
          <p:cNvPicPr>
            <a:picLocks noChangeAspect="1"/>
          </p:cNvPicPr>
          <p:nvPr/>
        </p:nvPicPr>
        <p:blipFill>
          <a:blip r:embed="rId2"/>
          <a:srcRect l="23242" r="34516"/>
          <a:stretch>
            <a:fillRect/>
          </a:stretch>
        </p:blipFill>
        <p:spPr>
          <a:xfrm>
            <a:off x="0" y="0"/>
            <a:ext cx="6517965" cy="10287000"/>
          </a:xfrm>
          <a:prstGeom prst="rect">
            <a:avLst/>
          </a:prstGeom>
        </p:spPr>
      </p:pic>
      <p:sp>
        <p:nvSpPr>
          <p:cNvPr id="5" name="TextBox 5"/>
          <p:cNvSpPr txBox="1"/>
          <p:nvPr/>
        </p:nvSpPr>
        <p:spPr>
          <a:xfrm>
            <a:off x="7556324" y="765048"/>
            <a:ext cx="10427482"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Manteño (SD50)</a:t>
            </a:r>
          </a:p>
        </p:txBody>
      </p:sp>
      <p:sp>
        <p:nvSpPr>
          <p:cNvPr id="6" name="TextBox 6"/>
          <p:cNvSpPr txBox="1"/>
          <p:nvPr/>
        </p:nvSpPr>
        <p:spPr>
          <a:xfrm>
            <a:off x="7429734" y="6424537"/>
            <a:ext cx="10517997" cy="1095375"/>
          </a:xfrm>
          <a:prstGeom prst="rect">
            <a:avLst/>
          </a:prstGeom>
        </p:spPr>
        <p:txBody>
          <a:bodyPr lIns="0" tIns="0" rIns="0" bIns="0" rtlCol="0" anchor="t">
            <a:spAutoFit/>
          </a:bodyPr>
          <a:lstStyle/>
          <a:p>
            <a:pPr>
              <a:lnSpc>
                <a:spcPts val="4320"/>
              </a:lnSpc>
            </a:pPr>
            <a:r>
              <a:rPr lang="en-US" sz="3600" spc="215">
                <a:solidFill>
                  <a:srgbClr val="FFFFFF"/>
                </a:solidFill>
                <a:latin typeface="Aileron Regular"/>
              </a:rPr>
              <a:t>Read Mester (1997) about pearl oyster utilization at Los Frailes pages 156-159.</a:t>
            </a:r>
          </a:p>
        </p:txBody>
      </p:sp>
      <p:grpSp>
        <p:nvGrpSpPr>
          <p:cNvPr id="7" name="Group 7"/>
          <p:cNvGrpSpPr/>
          <p:nvPr/>
        </p:nvGrpSpPr>
        <p:grpSpPr>
          <a:xfrm>
            <a:off x="8518254" y="4100830"/>
            <a:ext cx="9043830" cy="1042670"/>
            <a:chOff x="0" y="0"/>
            <a:chExt cx="12058440" cy="1390227"/>
          </a:xfrm>
        </p:grpSpPr>
        <p:sp>
          <p:nvSpPr>
            <p:cNvPr id="8" name="TextBox 8"/>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Regular"/>
                </a:rPr>
                <a:t>https://ehrafarchaeology.yale.edu/document?id=sd50-000</a:t>
              </a:r>
            </a:p>
          </p:txBody>
        </p:sp>
        <p:sp>
          <p:nvSpPr>
            <p:cNvPr id="9" name="TextBox 9"/>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Regular"/>
                </a:rPr>
                <a:t>🌐</a:t>
              </a:r>
            </a:p>
          </p:txBody>
        </p:sp>
      </p:grpSp>
      <p:grpSp>
        <p:nvGrpSpPr>
          <p:cNvPr id="10" name="Group 10"/>
          <p:cNvGrpSpPr/>
          <p:nvPr/>
        </p:nvGrpSpPr>
        <p:grpSpPr>
          <a:xfrm>
            <a:off x="8518254" y="8453755"/>
            <a:ext cx="9043830" cy="1042670"/>
            <a:chOff x="0" y="0"/>
            <a:chExt cx="12058440" cy="1390227"/>
          </a:xfrm>
        </p:grpSpPr>
        <p:sp>
          <p:nvSpPr>
            <p:cNvPr id="11" name="TextBox 11"/>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Regular"/>
                </a:rPr>
                <a:t>https://ehrafarchaeology.yale.edu/document?id=sd50-001</a:t>
              </a:r>
            </a:p>
          </p:txBody>
        </p:sp>
        <p:sp>
          <p:nvSpPr>
            <p:cNvPr id="12" name="TextBox 12"/>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Regular"/>
                </a:rPr>
                <a:t>🌐</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26" r="13226"/>
          <a:stretch>
            <a:fillRect/>
          </a:stretch>
        </p:blipFill>
        <p:spPr>
          <a:xfrm>
            <a:off x="11270663" y="0"/>
            <a:ext cx="7017337" cy="10287000"/>
          </a:xfrm>
          <a:prstGeom prst="rect">
            <a:avLst/>
          </a:prstGeom>
        </p:spPr>
      </p:pic>
      <p:sp>
        <p:nvSpPr>
          <p:cNvPr id="3" name="AutoShape 3"/>
          <p:cNvSpPr/>
          <p:nvPr/>
        </p:nvSpPr>
        <p:spPr>
          <a:xfrm rot="-10800000">
            <a:off x="0" y="0"/>
            <a:ext cx="11270663" cy="10287000"/>
          </a:xfrm>
          <a:prstGeom prst="rect">
            <a:avLst/>
          </a:prstGeom>
          <a:solidFill>
            <a:srgbClr val="03989E"/>
          </a:solidFill>
        </p:spPr>
      </p:sp>
      <p:sp>
        <p:nvSpPr>
          <p:cNvPr id="4" name="TextBox 4"/>
          <p:cNvSpPr txBox="1"/>
          <p:nvPr/>
        </p:nvSpPr>
        <p:spPr>
          <a:xfrm>
            <a:off x="726243" y="2629107"/>
            <a:ext cx="9818177" cy="1095375"/>
          </a:xfrm>
          <a:prstGeom prst="rect">
            <a:avLst/>
          </a:prstGeom>
        </p:spPr>
        <p:txBody>
          <a:bodyPr lIns="0" tIns="0" rIns="0" bIns="0" rtlCol="0" anchor="t">
            <a:spAutoFit/>
          </a:bodyPr>
          <a:lstStyle/>
          <a:p>
            <a:pPr>
              <a:lnSpc>
                <a:spcPts val="4319"/>
              </a:lnSpc>
            </a:pPr>
            <a:r>
              <a:rPr lang="en-US" sz="3599" spc="215">
                <a:solidFill>
                  <a:srgbClr val="FFFFFF"/>
                </a:solidFill>
                <a:latin typeface="Aileron Regular"/>
              </a:rPr>
              <a:t>Read the Early Indus (AQ43) tradition summary.</a:t>
            </a:r>
          </a:p>
        </p:txBody>
      </p:sp>
      <p:sp>
        <p:nvSpPr>
          <p:cNvPr id="5" name="TextBox 5"/>
          <p:cNvSpPr txBox="1"/>
          <p:nvPr/>
        </p:nvSpPr>
        <p:spPr>
          <a:xfrm>
            <a:off x="728185" y="789463"/>
            <a:ext cx="9816562" cy="923925"/>
          </a:xfrm>
          <a:prstGeom prst="rect">
            <a:avLst/>
          </a:prstGeom>
        </p:spPr>
        <p:txBody>
          <a:bodyPr lIns="0" tIns="0" rIns="0" bIns="0" rtlCol="0" anchor="t">
            <a:spAutoFit/>
          </a:bodyPr>
          <a:lstStyle/>
          <a:p>
            <a:pPr>
              <a:lnSpc>
                <a:spcPts val="7200"/>
              </a:lnSpc>
            </a:pPr>
            <a:r>
              <a:rPr lang="en-US" sz="6000" spc="120">
                <a:solidFill>
                  <a:srgbClr val="FFFFFF"/>
                </a:solidFill>
                <a:latin typeface="Aileron Heavy Bold"/>
              </a:rPr>
              <a:t>Early Indus (AQ43)</a:t>
            </a:r>
          </a:p>
        </p:txBody>
      </p:sp>
      <p:sp>
        <p:nvSpPr>
          <p:cNvPr id="6" name="TextBox 6"/>
          <p:cNvSpPr txBox="1"/>
          <p:nvPr/>
        </p:nvSpPr>
        <p:spPr>
          <a:xfrm>
            <a:off x="728185" y="6073810"/>
            <a:ext cx="9576229" cy="1638300"/>
          </a:xfrm>
          <a:prstGeom prst="rect">
            <a:avLst/>
          </a:prstGeom>
        </p:spPr>
        <p:txBody>
          <a:bodyPr lIns="0" tIns="0" rIns="0" bIns="0" rtlCol="0" anchor="t">
            <a:spAutoFit/>
          </a:bodyPr>
          <a:lstStyle/>
          <a:p>
            <a:pPr>
              <a:lnSpc>
                <a:spcPts val="4320"/>
              </a:lnSpc>
            </a:pPr>
            <a:r>
              <a:rPr lang="en-US" sz="3600" spc="215">
                <a:solidFill>
                  <a:srgbClr val="FFFFFF"/>
                </a:solidFill>
                <a:latin typeface="Aileron Regular"/>
              </a:rPr>
              <a:t>Read Kenoyer (1997) about Harappa shell trade and shell working pages 566, 568-574.</a:t>
            </a:r>
          </a:p>
        </p:txBody>
      </p:sp>
      <p:grpSp>
        <p:nvGrpSpPr>
          <p:cNvPr id="7" name="Group 7"/>
          <p:cNvGrpSpPr/>
          <p:nvPr/>
        </p:nvGrpSpPr>
        <p:grpSpPr>
          <a:xfrm>
            <a:off x="1500590" y="4332390"/>
            <a:ext cx="9043830" cy="1042670"/>
            <a:chOff x="0" y="0"/>
            <a:chExt cx="12058440" cy="1390227"/>
          </a:xfrm>
        </p:grpSpPr>
        <p:sp>
          <p:nvSpPr>
            <p:cNvPr id="8" name="TextBox 8"/>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Regular"/>
                </a:rPr>
                <a:t>https://ehrafarchaeology.yale.edu/document?id=aq43-000</a:t>
              </a:r>
            </a:p>
          </p:txBody>
        </p:sp>
        <p:sp>
          <p:nvSpPr>
            <p:cNvPr id="9" name="TextBox 9"/>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Regular"/>
                </a:rPr>
                <a:t>🌐</a:t>
              </a:r>
            </a:p>
          </p:txBody>
        </p:sp>
      </p:grpSp>
      <p:grpSp>
        <p:nvGrpSpPr>
          <p:cNvPr id="10" name="Group 10"/>
          <p:cNvGrpSpPr/>
          <p:nvPr/>
        </p:nvGrpSpPr>
        <p:grpSpPr>
          <a:xfrm>
            <a:off x="1500917" y="8236161"/>
            <a:ext cx="9043830" cy="1042670"/>
            <a:chOff x="0" y="0"/>
            <a:chExt cx="12058440" cy="1390227"/>
          </a:xfrm>
        </p:grpSpPr>
        <p:sp>
          <p:nvSpPr>
            <p:cNvPr id="11" name="TextBox 11"/>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Regular"/>
                </a:rPr>
                <a:t>https://ehrafarchaeology.yale.edu/document?id=aq43-002</a:t>
              </a:r>
            </a:p>
          </p:txBody>
        </p:sp>
        <p:sp>
          <p:nvSpPr>
            <p:cNvPr id="12" name="TextBox 12"/>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Regular"/>
                </a:rPr>
                <a:t>🌐</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pic>
        <p:nvPicPr>
          <p:cNvPr id="3" name="Picture 3"/>
          <p:cNvPicPr>
            <a:picLocks noChangeAspect="1"/>
          </p:cNvPicPr>
          <p:nvPr/>
        </p:nvPicPr>
        <p:blipFill>
          <a:blip r:embed="rId2"/>
          <a:srcRect t="10173" r="41418"/>
          <a:stretch>
            <a:fillRect/>
          </a:stretch>
        </p:blipFill>
        <p:spPr>
          <a:xfrm>
            <a:off x="1543204" y="1028700"/>
            <a:ext cx="8250252" cy="8433726"/>
          </a:xfrm>
          <a:prstGeom prst="rect">
            <a:avLst/>
          </a:prstGeom>
        </p:spPr>
      </p:pic>
      <p:sp>
        <p:nvSpPr>
          <p:cNvPr id="4" name="AutoShape 4"/>
          <p:cNvSpPr/>
          <p:nvPr/>
        </p:nvSpPr>
        <p:spPr>
          <a:xfrm>
            <a:off x="666490" y="4174337"/>
            <a:ext cx="1753429" cy="1938326"/>
          </a:xfrm>
          <a:prstGeom prst="rect">
            <a:avLst/>
          </a:prstGeom>
          <a:solidFill>
            <a:srgbClr val="03989E"/>
          </a:solidFill>
        </p:spPr>
      </p:sp>
      <p:sp>
        <p:nvSpPr>
          <p:cNvPr id="5" name="TextBox 5"/>
          <p:cNvSpPr txBox="1"/>
          <p:nvPr/>
        </p:nvSpPr>
        <p:spPr>
          <a:xfrm>
            <a:off x="11250547" y="4806329"/>
            <a:ext cx="6812857" cy="384746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Regular"/>
              </a:rPr>
              <a:t>Learn about shell working</a:t>
            </a:r>
          </a:p>
          <a:p>
            <a:pPr marL="690881" lvl="1" indent="-345440">
              <a:lnSpc>
                <a:spcPts val="5120"/>
              </a:lnSpc>
              <a:buFont typeface="Arial"/>
              <a:buChar char="•"/>
            </a:pPr>
            <a:r>
              <a:rPr lang="en-US" sz="3200" spc="32">
                <a:solidFill>
                  <a:srgbClr val="FFFFFF"/>
                </a:solidFill>
                <a:latin typeface="Aileron Regular"/>
              </a:rPr>
              <a:t>Read passages from traditions covered in eHRAF Archaeology</a:t>
            </a:r>
          </a:p>
          <a:p>
            <a:pPr marL="690881" lvl="1" indent="-345440">
              <a:lnSpc>
                <a:spcPts val="5120"/>
              </a:lnSpc>
              <a:buFont typeface="Arial"/>
              <a:buChar char="•"/>
            </a:pPr>
            <a:r>
              <a:rPr lang="en-US" sz="3200" spc="32">
                <a:solidFill>
                  <a:srgbClr val="FFFFFF"/>
                </a:solidFill>
                <a:latin typeface="Aileron Regular"/>
              </a:rPr>
              <a:t>Compare &amp; contrast traditions</a:t>
            </a:r>
          </a:p>
          <a:p>
            <a:pPr marL="690880" lvl="1" indent="-345440">
              <a:lnSpc>
                <a:spcPts val="5120"/>
              </a:lnSpc>
              <a:buFont typeface="Arial"/>
              <a:buChar char="•"/>
            </a:pPr>
            <a:r>
              <a:rPr lang="en-US" sz="3200" spc="32">
                <a:solidFill>
                  <a:srgbClr val="FFFFFF"/>
                </a:solidFill>
                <a:latin typeface="Aileron Regular"/>
              </a:rPr>
              <a:t>Write a research paper using a comparative approach</a:t>
            </a:r>
          </a:p>
        </p:txBody>
      </p:sp>
      <p:sp>
        <p:nvSpPr>
          <p:cNvPr id="6" name="TextBox 6"/>
          <p:cNvSpPr txBox="1"/>
          <p:nvPr/>
        </p:nvSpPr>
        <p:spPr>
          <a:xfrm>
            <a:off x="1543204" y="4852987"/>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Regular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Bold"/>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a:rPr>
              <a:t>In this activity, you will ual relations  across the globe.</a:t>
            </a:r>
          </a:p>
          <a:p>
            <a:pPr algn="ctr">
              <a:lnSpc>
                <a:spcPts val="6384"/>
              </a:lnSpc>
            </a:pPr>
            <a:endParaRPr lang="en-US" sz="5600" spc="100">
              <a:solidFill>
                <a:srgbClr val="FFFFFF"/>
              </a:solidFill>
              <a:latin typeface="Aileron Regular"/>
            </a:endParaRPr>
          </a:p>
        </p:txBody>
      </p:sp>
      <p:grpSp>
        <p:nvGrpSpPr>
          <p:cNvPr id="3" name="Group 3"/>
          <p:cNvGrpSpPr/>
          <p:nvPr/>
        </p:nvGrpSpPr>
        <p:grpSpPr>
          <a:xfrm>
            <a:off x="3189403" y="3332231"/>
            <a:ext cx="12118707" cy="3047102"/>
            <a:chOff x="0" y="0"/>
            <a:chExt cx="16158275" cy="4062803"/>
          </a:xfrm>
        </p:grpSpPr>
        <p:sp>
          <p:nvSpPr>
            <p:cNvPr id="4" name="AutoShape 4"/>
            <p:cNvSpPr/>
            <p:nvPr/>
          </p:nvSpPr>
          <p:spPr>
            <a:xfrm>
              <a:off x="0" y="0"/>
              <a:ext cx="16158275" cy="4062803"/>
            </a:xfrm>
            <a:prstGeom prst="rect">
              <a:avLst/>
            </a:prstGeom>
            <a:solidFill>
              <a:srgbClr val="03989E"/>
            </a:solidFill>
          </p:spPr>
        </p:sp>
        <p:sp>
          <p:nvSpPr>
            <p:cNvPr id="5" name="TextBox 5"/>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84"/>
                </a:lnSpc>
              </a:pPr>
              <a:r>
                <a:rPr lang="en-US" sz="5600" spc="100">
                  <a:solidFill>
                    <a:srgbClr val="FFFFFF"/>
                  </a:solidFill>
                  <a:latin typeface="Aileron Regular"/>
                </a:rPr>
                <a:t>Part 2: Advanced Search</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3989E"/>
          </a:solidFill>
        </p:spPr>
      </p:sp>
      <p:pic>
        <p:nvPicPr>
          <p:cNvPr id="3" name="Picture 3"/>
          <p:cNvPicPr>
            <a:picLocks noChangeAspect="1"/>
          </p:cNvPicPr>
          <p:nvPr/>
        </p:nvPicPr>
        <p:blipFill>
          <a:blip r:embed="rId2"/>
          <a:srcRect t="3503" b="3503"/>
          <a:stretch>
            <a:fillRect/>
          </a:stretch>
        </p:blipFill>
        <p:spPr>
          <a:xfrm>
            <a:off x="0" y="0"/>
            <a:ext cx="7374674" cy="10287000"/>
          </a:xfrm>
          <a:prstGeom prst="rect">
            <a:avLst/>
          </a:prstGeom>
        </p:spPr>
      </p:pic>
      <p:sp>
        <p:nvSpPr>
          <p:cNvPr id="4" name="TextBox 4"/>
          <p:cNvSpPr txBox="1"/>
          <p:nvPr/>
        </p:nvSpPr>
        <p:spPr>
          <a:xfrm>
            <a:off x="8251306" y="600075"/>
            <a:ext cx="9521123" cy="8477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Bold"/>
              </a:rPr>
              <a:t>Advanced Search</a:t>
            </a:r>
          </a:p>
        </p:txBody>
      </p:sp>
      <p:sp>
        <p:nvSpPr>
          <p:cNvPr id="5" name="TextBox 5"/>
          <p:cNvSpPr txBox="1"/>
          <p:nvPr/>
        </p:nvSpPr>
        <p:spPr>
          <a:xfrm>
            <a:off x="7631329" y="1733395"/>
            <a:ext cx="10400017" cy="3825240"/>
          </a:xfrm>
          <a:prstGeom prst="rect">
            <a:avLst/>
          </a:prstGeom>
        </p:spPr>
        <p:txBody>
          <a:bodyPr lIns="0" tIns="0" rIns="0" bIns="0" rtlCol="0" anchor="t">
            <a:spAutoFit/>
          </a:bodyPr>
          <a:lstStyle/>
          <a:p>
            <a:pPr>
              <a:lnSpc>
                <a:spcPts val="5040"/>
              </a:lnSpc>
            </a:pPr>
            <a:r>
              <a:rPr lang="en-US" sz="3600" spc="288">
                <a:solidFill>
                  <a:srgbClr val="FFFFFF"/>
                </a:solidFill>
                <a:latin typeface="Aileron Regular"/>
              </a:rPr>
              <a:t>Now that you have read selected passages from eHRAF Archaeology, dig deeper with </a:t>
            </a:r>
            <a:r>
              <a:rPr lang="en-US" sz="3600" spc="288">
                <a:solidFill>
                  <a:srgbClr val="FFFFFF"/>
                </a:solidFill>
                <a:latin typeface="Aileron Regular Bold"/>
              </a:rPr>
              <a:t>Advanced Search</a:t>
            </a:r>
            <a:r>
              <a:rPr lang="en-US" sz="3600" spc="288">
                <a:solidFill>
                  <a:srgbClr val="FFFFFF"/>
                </a:solidFill>
                <a:latin typeface="Aileron Regular"/>
              </a:rPr>
              <a:t>. This will enable you to find specific paragraphs in documents that have been indexed by HRAF anthropologists.</a:t>
            </a:r>
          </a:p>
        </p:txBody>
      </p:sp>
      <p:sp>
        <p:nvSpPr>
          <p:cNvPr id="6" name="TextBox 6"/>
          <p:cNvSpPr txBox="1"/>
          <p:nvPr/>
        </p:nvSpPr>
        <p:spPr>
          <a:xfrm>
            <a:off x="7631329" y="5889864"/>
            <a:ext cx="10400017" cy="3813810"/>
          </a:xfrm>
          <a:prstGeom prst="rect">
            <a:avLst/>
          </a:prstGeom>
        </p:spPr>
        <p:txBody>
          <a:bodyPr lIns="0" tIns="0" rIns="0" bIns="0" rtlCol="0" anchor="t">
            <a:spAutoFit/>
          </a:bodyPr>
          <a:lstStyle/>
          <a:p>
            <a:pPr>
              <a:lnSpc>
                <a:spcPts val="5040"/>
              </a:lnSpc>
            </a:pPr>
            <a:r>
              <a:rPr lang="en-US" sz="3600" spc="288">
                <a:solidFill>
                  <a:srgbClr val="FFFFFF"/>
                </a:solidFill>
                <a:latin typeface="Aileron Regular"/>
              </a:rPr>
              <a:t>On the following slides, you will find an example of an advanced search. Try this search, and then experiment with different subjects and/or keywords. Conducting searches and reviewing results will prepare you to do your own research in Part 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7903" r="27903"/>
          <a:stretch>
            <a:fillRect/>
          </a:stretch>
        </p:blipFill>
        <p:spPr>
          <a:xfrm>
            <a:off x="11447576" y="0"/>
            <a:ext cx="6840424" cy="10287000"/>
          </a:xfrm>
          <a:prstGeom prst="rect">
            <a:avLst/>
          </a:prstGeom>
        </p:spPr>
      </p:pic>
      <p:sp>
        <p:nvSpPr>
          <p:cNvPr id="3" name="AutoShape 3"/>
          <p:cNvSpPr/>
          <p:nvPr/>
        </p:nvSpPr>
        <p:spPr>
          <a:xfrm rot="-10800000">
            <a:off x="0" y="0"/>
            <a:ext cx="11447576" cy="10287000"/>
          </a:xfrm>
          <a:prstGeom prst="rect">
            <a:avLst/>
          </a:prstGeom>
          <a:solidFill>
            <a:srgbClr val="03989E"/>
          </a:solidFill>
        </p:spPr>
      </p:sp>
      <p:sp>
        <p:nvSpPr>
          <p:cNvPr id="4" name="TextBox 4"/>
          <p:cNvSpPr txBox="1"/>
          <p:nvPr/>
        </p:nvSpPr>
        <p:spPr>
          <a:xfrm>
            <a:off x="441038" y="2434927"/>
            <a:ext cx="1068694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Add Traditions column, select the tradition: </a:t>
            </a:r>
            <a:r>
              <a:rPr lang="en-US" sz="3600" spc="215">
                <a:solidFill>
                  <a:srgbClr val="FFFFFF"/>
                </a:solidFill>
                <a:latin typeface="Aileron Regular Bold"/>
              </a:rPr>
              <a:t>Hawaiian (OV50) </a:t>
            </a:r>
          </a:p>
        </p:txBody>
      </p:sp>
      <p:sp>
        <p:nvSpPr>
          <p:cNvPr id="5" name="TextBox 5"/>
          <p:cNvSpPr txBox="1"/>
          <p:nvPr/>
        </p:nvSpPr>
        <p:spPr>
          <a:xfrm>
            <a:off x="441038" y="769110"/>
            <a:ext cx="10148968" cy="8477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Bold"/>
              </a:rPr>
              <a:t>Advanced Search</a:t>
            </a:r>
          </a:p>
        </p:txBody>
      </p:sp>
      <p:sp>
        <p:nvSpPr>
          <p:cNvPr id="6" name="TextBox 6"/>
          <p:cNvSpPr txBox="1"/>
          <p:nvPr/>
        </p:nvSpPr>
        <p:spPr>
          <a:xfrm>
            <a:off x="441038" y="7291285"/>
            <a:ext cx="1068694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Keyword section, type the following keyword: </a:t>
            </a:r>
            <a:r>
              <a:rPr lang="en-US" sz="3600" spc="215">
                <a:solidFill>
                  <a:srgbClr val="FFFFFF"/>
                </a:solidFill>
                <a:latin typeface="Aileron Regular Bold"/>
              </a:rPr>
              <a:t>shell*</a:t>
            </a:r>
          </a:p>
        </p:txBody>
      </p:sp>
      <p:sp>
        <p:nvSpPr>
          <p:cNvPr id="7" name="TextBox 7"/>
          <p:cNvSpPr txBox="1"/>
          <p:nvPr/>
        </p:nvSpPr>
        <p:spPr>
          <a:xfrm>
            <a:off x="441038" y="4383046"/>
            <a:ext cx="10686941" cy="1899285"/>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Add Subjects column, select the subject:</a:t>
            </a:r>
            <a:r>
              <a:rPr lang="en-US" sz="3600" spc="215">
                <a:solidFill>
                  <a:srgbClr val="FFFFFF"/>
                </a:solidFill>
                <a:latin typeface="Aileron Regular Bold"/>
              </a:rPr>
              <a:t> Bone, horn, and shell technology (321)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b="945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3989E"/>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ADVANCED SEARCH</a:t>
              </a:r>
            </a:p>
          </p:txBody>
        </p:sp>
      </p:grpSp>
      <p:grpSp>
        <p:nvGrpSpPr>
          <p:cNvPr id="5" name="Group 5"/>
          <p:cNvGrpSpPr/>
          <p:nvPr/>
        </p:nvGrpSpPr>
        <p:grpSpPr>
          <a:xfrm rot="-5911422">
            <a:off x="13460077" y="5863584"/>
            <a:ext cx="2519144" cy="366267"/>
            <a:chOff x="0" y="0"/>
            <a:chExt cx="8979503" cy="1305560"/>
          </a:xfrm>
        </p:grpSpPr>
        <p:sp>
          <p:nvSpPr>
            <p:cNvPr id="6" name="Freeform 6"/>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3989E"/>
            </a:solidFill>
          </p:spPr>
        </p:sp>
      </p:grpSp>
      <p:grpSp>
        <p:nvGrpSpPr>
          <p:cNvPr id="7" name="Group 7"/>
          <p:cNvGrpSpPr/>
          <p:nvPr/>
        </p:nvGrpSpPr>
        <p:grpSpPr>
          <a:xfrm>
            <a:off x="6446129" y="7680266"/>
            <a:ext cx="5975291" cy="1371600"/>
            <a:chOff x="0" y="0"/>
            <a:chExt cx="7967054" cy="1828800"/>
          </a:xfrm>
        </p:grpSpPr>
        <p:sp>
          <p:nvSpPr>
            <p:cNvPr id="8" name="AutoShape 8"/>
            <p:cNvSpPr/>
            <p:nvPr/>
          </p:nvSpPr>
          <p:spPr>
            <a:xfrm rot="-10800000">
              <a:off x="0" y="1030"/>
              <a:ext cx="7967054" cy="1798288"/>
            </a:xfrm>
            <a:prstGeom prst="rect">
              <a:avLst/>
            </a:prstGeom>
            <a:solidFill>
              <a:srgbClr val="FFFFFF"/>
            </a:solidFill>
          </p:spPr>
        </p:sp>
        <p:sp>
          <p:nvSpPr>
            <p:cNvPr id="9" name="TextBox 9"/>
            <p:cNvSpPr txBox="1"/>
            <p:nvPr/>
          </p:nvSpPr>
          <p:spPr>
            <a:xfrm>
              <a:off x="253085" y="-9525"/>
              <a:ext cx="7460885" cy="1838325"/>
            </a:xfrm>
            <a:prstGeom prst="rect">
              <a:avLst/>
            </a:prstGeom>
          </p:spPr>
          <p:txBody>
            <a:bodyPr lIns="0" tIns="0" rIns="0" bIns="0" rtlCol="0" anchor="t">
              <a:spAutoFit/>
            </a:bodyPr>
            <a:lstStyle/>
            <a:p>
              <a:pPr>
                <a:lnSpc>
                  <a:spcPts val="3600"/>
                </a:lnSpc>
              </a:pPr>
              <a:r>
                <a:rPr lang="en-US" sz="3000" spc="30">
                  <a:solidFill>
                    <a:srgbClr val="03989E"/>
                  </a:solidFill>
                  <a:latin typeface="Aileron Regular Bold"/>
                </a:rPr>
                <a:t>Add subjects: </a:t>
              </a:r>
            </a:p>
            <a:p>
              <a:pPr>
                <a:lnSpc>
                  <a:spcPts val="3600"/>
                </a:lnSpc>
              </a:pPr>
              <a:r>
                <a:rPr lang="en-US" sz="3000" spc="30">
                  <a:solidFill>
                    <a:srgbClr val="03989E"/>
                  </a:solidFill>
                  <a:latin typeface="Aileron Regular"/>
                </a:rPr>
                <a:t>Bone, horn, and shell technology (321)</a:t>
              </a:r>
            </a:p>
          </p:txBody>
        </p:sp>
      </p:grpSp>
      <p:grpSp>
        <p:nvGrpSpPr>
          <p:cNvPr id="10" name="Group 10"/>
          <p:cNvGrpSpPr/>
          <p:nvPr/>
        </p:nvGrpSpPr>
        <p:grpSpPr>
          <a:xfrm>
            <a:off x="12644178" y="7681038"/>
            <a:ext cx="5513428" cy="1348716"/>
            <a:chOff x="0" y="0"/>
            <a:chExt cx="7351238" cy="1798288"/>
          </a:xfrm>
        </p:grpSpPr>
        <p:sp>
          <p:nvSpPr>
            <p:cNvPr id="11" name="AutoShape 11"/>
            <p:cNvSpPr/>
            <p:nvPr/>
          </p:nvSpPr>
          <p:spPr>
            <a:xfrm rot="-10800000">
              <a:off x="0" y="0"/>
              <a:ext cx="7351238" cy="1798288"/>
            </a:xfrm>
            <a:prstGeom prst="rect">
              <a:avLst/>
            </a:prstGeom>
            <a:solidFill>
              <a:srgbClr val="FFFFFF"/>
            </a:solidFill>
          </p:spPr>
        </p:sp>
        <p:sp>
          <p:nvSpPr>
            <p:cNvPr id="12" name="TextBox 12"/>
            <p:cNvSpPr txBox="1"/>
            <p:nvPr/>
          </p:nvSpPr>
          <p:spPr>
            <a:xfrm>
              <a:off x="365001" y="280019"/>
              <a:ext cx="6621236" cy="1228725"/>
            </a:xfrm>
            <a:prstGeom prst="rect">
              <a:avLst/>
            </a:prstGeom>
          </p:spPr>
          <p:txBody>
            <a:bodyPr lIns="0" tIns="0" rIns="0" bIns="0" rtlCol="0" anchor="t">
              <a:spAutoFit/>
            </a:bodyPr>
            <a:lstStyle/>
            <a:p>
              <a:pPr>
                <a:lnSpc>
                  <a:spcPts val="3600"/>
                </a:lnSpc>
              </a:pPr>
              <a:r>
                <a:rPr lang="en-US" sz="3000" spc="30">
                  <a:solidFill>
                    <a:srgbClr val="03989E"/>
                  </a:solidFill>
                  <a:latin typeface="Aileron Regular Bold"/>
                </a:rPr>
                <a:t>Add keyword:</a:t>
              </a:r>
            </a:p>
            <a:p>
              <a:pPr>
                <a:lnSpc>
                  <a:spcPts val="3600"/>
                </a:lnSpc>
              </a:pPr>
              <a:r>
                <a:rPr lang="en-US" sz="3000" spc="30">
                  <a:solidFill>
                    <a:srgbClr val="03989E"/>
                  </a:solidFill>
                  <a:latin typeface="Aileron Regular Bold"/>
                </a:rPr>
                <a:t>shell*</a:t>
              </a:r>
            </a:p>
          </p:txBody>
        </p:sp>
      </p:grpSp>
      <p:grpSp>
        <p:nvGrpSpPr>
          <p:cNvPr id="13" name="Group 13"/>
          <p:cNvGrpSpPr/>
          <p:nvPr/>
        </p:nvGrpSpPr>
        <p:grpSpPr>
          <a:xfrm>
            <a:off x="285067" y="7681038"/>
            <a:ext cx="5975291" cy="1348716"/>
            <a:chOff x="0" y="0"/>
            <a:chExt cx="7967054" cy="1798288"/>
          </a:xfrm>
        </p:grpSpPr>
        <p:sp>
          <p:nvSpPr>
            <p:cNvPr id="14" name="AutoShape 14"/>
            <p:cNvSpPr/>
            <p:nvPr/>
          </p:nvSpPr>
          <p:spPr>
            <a:xfrm rot="-10800000">
              <a:off x="0" y="0"/>
              <a:ext cx="7967054" cy="1798288"/>
            </a:xfrm>
            <a:prstGeom prst="rect">
              <a:avLst/>
            </a:prstGeom>
            <a:solidFill>
              <a:srgbClr val="FFFFFF"/>
            </a:solidFill>
          </p:spPr>
        </p:sp>
        <p:sp>
          <p:nvSpPr>
            <p:cNvPr id="15" name="TextBox 15"/>
            <p:cNvSpPr txBox="1"/>
            <p:nvPr/>
          </p:nvSpPr>
          <p:spPr>
            <a:xfrm>
              <a:off x="253085" y="294245"/>
              <a:ext cx="7460885" cy="1228725"/>
            </a:xfrm>
            <a:prstGeom prst="rect">
              <a:avLst/>
            </a:prstGeom>
          </p:spPr>
          <p:txBody>
            <a:bodyPr lIns="0" tIns="0" rIns="0" bIns="0" rtlCol="0" anchor="t">
              <a:spAutoFit/>
            </a:bodyPr>
            <a:lstStyle/>
            <a:p>
              <a:pPr>
                <a:lnSpc>
                  <a:spcPts val="3600"/>
                </a:lnSpc>
              </a:pPr>
              <a:r>
                <a:rPr lang="en-US" sz="3000" spc="30">
                  <a:solidFill>
                    <a:srgbClr val="03989E"/>
                  </a:solidFill>
                  <a:latin typeface="Aileron Regular Bold"/>
                </a:rPr>
                <a:t>Add tradition: </a:t>
              </a:r>
            </a:p>
            <a:p>
              <a:pPr>
                <a:lnSpc>
                  <a:spcPts val="3600"/>
                </a:lnSpc>
              </a:pPr>
              <a:r>
                <a:rPr lang="en-US" sz="3000" spc="30">
                  <a:solidFill>
                    <a:srgbClr val="03989E"/>
                  </a:solidFill>
                  <a:latin typeface="Aileron Regular"/>
                </a:rPr>
                <a:t>Hawaiian (OV50)</a:t>
              </a:r>
            </a:p>
          </p:txBody>
        </p:sp>
      </p:grpSp>
      <p:grpSp>
        <p:nvGrpSpPr>
          <p:cNvPr id="16" name="Group 16"/>
          <p:cNvGrpSpPr/>
          <p:nvPr/>
        </p:nvGrpSpPr>
        <p:grpSpPr>
          <a:xfrm rot="-5911422">
            <a:off x="715590" y="5863584"/>
            <a:ext cx="2519144" cy="366267"/>
            <a:chOff x="0" y="0"/>
            <a:chExt cx="8979503" cy="1305560"/>
          </a:xfrm>
        </p:grpSpPr>
        <p:sp>
          <p:nvSpPr>
            <p:cNvPr id="17" name="Freeform 17"/>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3989E"/>
            </a:solidFill>
          </p:spPr>
        </p:sp>
      </p:grpSp>
      <p:grpSp>
        <p:nvGrpSpPr>
          <p:cNvPr id="18" name="Group 18"/>
          <p:cNvGrpSpPr/>
          <p:nvPr/>
        </p:nvGrpSpPr>
        <p:grpSpPr>
          <a:xfrm rot="-5911422">
            <a:off x="7203095" y="5863584"/>
            <a:ext cx="2519144" cy="366267"/>
            <a:chOff x="0" y="0"/>
            <a:chExt cx="8979503" cy="1305560"/>
          </a:xfrm>
        </p:grpSpPr>
        <p:sp>
          <p:nvSpPr>
            <p:cNvPr id="19" name="Freeform 19"/>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3989E"/>
            </a:solid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rcRect r="5111"/>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3989E"/>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SEARCH RESULTS</a:t>
              </a:r>
            </a:p>
          </p:txBody>
        </p:sp>
      </p:grpSp>
      <p:grpSp>
        <p:nvGrpSpPr>
          <p:cNvPr id="5" name="Group 5"/>
          <p:cNvGrpSpPr/>
          <p:nvPr/>
        </p:nvGrpSpPr>
        <p:grpSpPr>
          <a:xfrm>
            <a:off x="10958489" y="2347739"/>
            <a:ext cx="5239678" cy="1618152"/>
            <a:chOff x="0" y="0"/>
            <a:chExt cx="6986237" cy="2157536"/>
          </a:xfrm>
        </p:grpSpPr>
        <p:sp>
          <p:nvSpPr>
            <p:cNvPr id="6" name="AutoShape 6"/>
            <p:cNvSpPr/>
            <p:nvPr/>
          </p:nvSpPr>
          <p:spPr>
            <a:xfrm rot="-10800000">
              <a:off x="0" y="0"/>
              <a:ext cx="6986237" cy="2157536"/>
            </a:xfrm>
            <a:prstGeom prst="rect">
              <a:avLst/>
            </a:prstGeom>
            <a:solidFill>
              <a:srgbClr val="FFFFFF"/>
            </a:solidFill>
          </p:spPr>
        </p:sp>
        <p:sp>
          <p:nvSpPr>
            <p:cNvPr id="7" name="TextBox 7"/>
            <p:cNvSpPr txBox="1"/>
            <p:nvPr/>
          </p:nvSpPr>
          <p:spPr>
            <a:xfrm>
              <a:off x="365001" y="276763"/>
              <a:ext cx="6621236" cy="1594485"/>
            </a:xfrm>
            <a:prstGeom prst="rect">
              <a:avLst/>
            </a:prstGeom>
          </p:spPr>
          <p:txBody>
            <a:bodyPr lIns="0" tIns="0" rIns="0" bIns="0" rtlCol="0" anchor="t">
              <a:spAutoFit/>
            </a:bodyPr>
            <a:lstStyle/>
            <a:p>
              <a:pPr>
                <a:lnSpc>
                  <a:spcPts val="3120"/>
                </a:lnSpc>
              </a:pPr>
              <a:r>
                <a:rPr lang="en-US" sz="2600" spc="26">
                  <a:solidFill>
                    <a:srgbClr val="03989E"/>
                  </a:solidFill>
                  <a:latin typeface="Aileron Regular Bold"/>
                </a:rPr>
                <a:t>Click "Show Page" to view the paragraph in the full page context</a:t>
              </a:r>
            </a:p>
          </p:txBody>
        </p:sp>
      </p:grpSp>
      <p:grpSp>
        <p:nvGrpSpPr>
          <p:cNvPr id="8" name="Group 8"/>
          <p:cNvGrpSpPr/>
          <p:nvPr/>
        </p:nvGrpSpPr>
        <p:grpSpPr>
          <a:xfrm rot="8565154">
            <a:off x="10342685" y="4457520"/>
            <a:ext cx="2891706" cy="525324"/>
            <a:chOff x="0" y="0"/>
            <a:chExt cx="7186605" cy="1305560"/>
          </a:xfrm>
        </p:grpSpPr>
        <p:sp>
          <p:nvSpPr>
            <p:cNvPr id="9" name="Freeform 9"/>
            <p:cNvSpPr/>
            <p:nvPr/>
          </p:nvSpPr>
          <p:spPr>
            <a:xfrm>
              <a:off x="0" y="-27940"/>
              <a:ext cx="7205655" cy="1360170"/>
            </a:xfrm>
            <a:custGeom>
              <a:avLst/>
              <a:gdLst/>
              <a:ahLst/>
              <a:cxnLst/>
              <a:rect l="l" t="t" r="r" b="b"/>
              <a:pathLst>
                <a:path w="7205655" h="1360170">
                  <a:moveTo>
                    <a:pt x="7130725" y="579120"/>
                  </a:moveTo>
                  <a:lnTo>
                    <a:pt x="6430955" y="55880"/>
                  </a:lnTo>
                  <a:cubicBezTo>
                    <a:pt x="6357295" y="0"/>
                    <a:pt x="6296335" y="30480"/>
                    <a:pt x="6296335" y="123190"/>
                  </a:cubicBezTo>
                  <a:lnTo>
                    <a:pt x="6296335"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294968" y="805180"/>
                  </a:lnTo>
                  <a:lnTo>
                    <a:pt x="6294968" y="1236980"/>
                  </a:lnTo>
                  <a:cubicBezTo>
                    <a:pt x="6294968" y="1329690"/>
                    <a:pt x="6356025" y="1360170"/>
                    <a:pt x="6429685" y="1304290"/>
                  </a:cubicBezTo>
                  <a:lnTo>
                    <a:pt x="7130725" y="779780"/>
                  </a:lnTo>
                  <a:cubicBezTo>
                    <a:pt x="7205655" y="726440"/>
                    <a:pt x="7205655" y="635000"/>
                    <a:pt x="7130725" y="579120"/>
                  </a:cubicBezTo>
                  <a:close/>
                </a:path>
              </a:pathLst>
            </a:custGeom>
            <a:solidFill>
              <a:srgbClr val="03989E"/>
            </a:solidFill>
          </p:spPr>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rcRect r="444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3989E"/>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FULL CONTEXT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rcRect t="13283" b="2341"/>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564734"/>
            <a:ext cx="12118707" cy="3157531"/>
          </a:xfrm>
          <a:prstGeom prst="rect">
            <a:avLst/>
          </a:prstGeom>
          <a:solidFill>
            <a:srgbClr val="03989E"/>
          </a:solidFill>
        </p:spPr>
      </p:sp>
      <p:sp>
        <p:nvSpPr>
          <p:cNvPr id="3" name="TextBox 3"/>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84"/>
              </a:lnSpc>
            </a:pPr>
            <a:r>
              <a:rPr lang="en-US" sz="5600" spc="100">
                <a:solidFill>
                  <a:srgbClr val="FFFFFF"/>
                </a:solidFill>
                <a:latin typeface="Aileron Regular"/>
              </a:rPr>
              <a:t>Part 3: Assignment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085" r="31031"/>
          <a:stretch>
            <a:fillRect/>
          </a:stretch>
        </p:blipFill>
        <p:spPr>
          <a:xfrm>
            <a:off x="10485845" y="0"/>
            <a:ext cx="7802155" cy="10287000"/>
          </a:xfrm>
          <a:prstGeom prst="rect">
            <a:avLst/>
          </a:prstGeom>
        </p:spPr>
      </p:pic>
      <p:sp>
        <p:nvSpPr>
          <p:cNvPr id="3" name="TextBox 3"/>
          <p:cNvSpPr txBox="1"/>
          <p:nvPr/>
        </p:nvSpPr>
        <p:spPr>
          <a:xfrm>
            <a:off x="474306" y="442126"/>
            <a:ext cx="7730396" cy="923925"/>
          </a:xfrm>
          <a:prstGeom prst="rect">
            <a:avLst/>
          </a:prstGeom>
        </p:spPr>
        <p:txBody>
          <a:bodyPr lIns="0" tIns="0" rIns="0" bIns="0" rtlCol="0" anchor="t">
            <a:spAutoFit/>
          </a:bodyPr>
          <a:lstStyle/>
          <a:p>
            <a:pPr>
              <a:lnSpc>
                <a:spcPts val="7200"/>
              </a:lnSpc>
            </a:pPr>
            <a:r>
              <a:rPr lang="en-US" sz="6000" spc="120">
                <a:solidFill>
                  <a:srgbClr val="03989E"/>
                </a:solidFill>
                <a:latin typeface="Aileron Heavy Bold"/>
              </a:rPr>
              <a:t>Essay Assignment</a:t>
            </a:r>
          </a:p>
        </p:txBody>
      </p:sp>
      <p:sp>
        <p:nvSpPr>
          <p:cNvPr id="4" name="TextBox 4"/>
          <p:cNvSpPr txBox="1"/>
          <p:nvPr/>
        </p:nvSpPr>
        <p:spPr>
          <a:xfrm>
            <a:off x="474306" y="1675890"/>
            <a:ext cx="9765367" cy="7941945"/>
          </a:xfrm>
          <a:prstGeom prst="rect">
            <a:avLst/>
          </a:prstGeom>
        </p:spPr>
        <p:txBody>
          <a:bodyPr lIns="0" tIns="0" rIns="0" bIns="0" rtlCol="0" anchor="t">
            <a:spAutoFit/>
          </a:bodyPr>
          <a:lstStyle/>
          <a:p>
            <a:pPr>
              <a:lnSpc>
                <a:spcPts val="3960"/>
              </a:lnSpc>
            </a:pPr>
            <a:r>
              <a:rPr lang="en-US" sz="3600" spc="179">
                <a:solidFill>
                  <a:srgbClr val="03989E"/>
                </a:solidFill>
                <a:latin typeface="Aileron Regular"/>
              </a:rPr>
              <a:t>eHRAF Archaeology contains numerous descriptions of archaeological sites with artifacts from shell working activity. </a:t>
            </a:r>
          </a:p>
          <a:p>
            <a:pPr>
              <a:lnSpc>
                <a:spcPts val="3960"/>
              </a:lnSpc>
            </a:pPr>
            <a:endParaRPr lang="en-US" sz="3600" spc="179">
              <a:solidFill>
                <a:srgbClr val="03989E"/>
              </a:solidFill>
              <a:latin typeface="Aileron Regular"/>
            </a:endParaRPr>
          </a:p>
          <a:p>
            <a:pPr>
              <a:lnSpc>
                <a:spcPts val="3960"/>
              </a:lnSpc>
            </a:pPr>
            <a:r>
              <a:rPr lang="en-US" sz="3600" spc="179">
                <a:solidFill>
                  <a:srgbClr val="03989E"/>
                </a:solidFill>
                <a:latin typeface="Aileron Regular"/>
              </a:rPr>
              <a:t>Select any 3 archaeological traditions from 3 different regions. Write an essay in which you compare and contrast these traditions. Include the following information:</a:t>
            </a:r>
          </a:p>
          <a:p>
            <a:pPr>
              <a:lnSpc>
                <a:spcPts val="3960"/>
              </a:lnSpc>
            </a:pPr>
            <a:endParaRPr lang="en-US" sz="3600" spc="179">
              <a:solidFill>
                <a:srgbClr val="03989E"/>
              </a:solidFill>
              <a:latin typeface="Aileron Regular"/>
            </a:endParaRPr>
          </a:p>
          <a:p>
            <a:pPr marL="777240" lvl="1" indent="-388620">
              <a:lnSpc>
                <a:spcPts val="3960"/>
              </a:lnSpc>
              <a:buFont typeface="Arial"/>
              <a:buChar char="•"/>
            </a:pPr>
            <a:r>
              <a:rPr lang="en-US" sz="3600" spc="179">
                <a:solidFill>
                  <a:srgbClr val="03989E"/>
                </a:solidFill>
                <a:latin typeface="Aileron Regular"/>
              </a:rPr>
              <a:t>Name of the tradition and region</a:t>
            </a:r>
          </a:p>
          <a:p>
            <a:pPr marL="777240" lvl="1" indent="-388620">
              <a:lnSpc>
                <a:spcPts val="3960"/>
              </a:lnSpc>
              <a:buFont typeface="Arial"/>
              <a:buChar char="•"/>
            </a:pPr>
            <a:r>
              <a:rPr lang="en-US" sz="3600" spc="179">
                <a:solidFill>
                  <a:srgbClr val="03989E"/>
                </a:solidFill>
                <a:latin typeface="Aileron Regular"/>
              </a:rPr>
              <a:t>Subsistence type</a:t>
            </a:r>
          </a:p>
          <a:p>
            <a:pPr marL="777240" lvl="1" indent="-388620">
              <a:lnSpc>
                <a:spcPts val="3960"/>
              </a:lnSpc>
              <a:buFont typeface="Arial"/>
              <a:buChar char="•"/>
            </a:pPr>
            <a:r>
              <a:rPr lang="en-US" sz="3600" spc="179">
                <a:solidFill>
                  <a:srgbClr val="03989E"/>
                </a:solidFill>
                <a:latin typeface="Aileron Regular"/>
              </a:rPr>
              <a:t>Describe the shell working - e.g., types of shells, purpose of  artifacts, etc.</a:t>
            </a:r>
          </a:p>
          <a:p>
            <a:pPr marL="777240" lvl="1" indent="-388620">
              <a:lnSpc>
                <a:spcPts val="3960"/>
              </a:lnSpc>
              <a:buFont typeface="Arial"/>
              <a:buChar char="•"/>
            </a:pPr>
            <a:r>
              <a:rPr lang="en-US" sz="3600" spc="179">
                <a:solidFill>
                  <a:srgbClr val="03989E"/>
                </a:solidFill>
                <a:latin typeface="Aileron Regular"/>
              </a:rPr>
              <a:t>How do archaeologists interpret these  findings? </a:t>
            </a:r>
          </a:p>
          <a:p>
            <a:pPr marL="777240" lvl="1" indent="-388620">
              <a:lnSpc>
                <a:spcPts val="3960"/>
              </a:lnSpc>
              <a:buFont typeface="Arial"/>
              <a:buChar char="•"/>
            </a:pPr>
            <a:r>
              <a:rPr lang="en-US" sz="3600" spc="179">
                <a:solidFill>
                  <a:srgbClr val="03989E"/>
                </a:solidFill>
                <a:latin typeface="Aileron Regular"/>
              </a:rPr>
              <a:t>What do you think?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3989E"/>
                </a:solidFill>
                <a:latin typeface="Aileron Heavy"/>
              </a:rPr>
              <a:t>References</a:t>
            </a:r>
          </a:p>
        </p:txBody>
      </p:sp>
      <p:sp>
        <p:nvSpPr>
          <p:cNvPr id="3" name="AutoShape 3"/>
          <p:cNvSpPr/>
          <p:nvPr/>
        </p:nvSpPr>
        <p:spPr>
          <a:xfrm rot="-10800000">
            <a:off x="3044204" y="0"/>
            <a:ext cx="15243796" cy="10287000"/>
          </a:xfrm>
          <a:prstGeom prst="rect">
            <a:avLst/>
          </a:prstGeom>
          <a:solidFill>
            <a:srgbClr val="03989E"/>
          </a:solidFill>
        </p:spPr>
      </p:sp>
      <p:sp>
        <p:nvSpPr>
          <p:cNvPr id="4" name="TextBox 4"/>
          <p:cNvSpPr txBox="1"/>
          <p:nvPr/>
        </p:nvSpPr>
        <p:spPr>
          <a:xfrm>
            <a:off x="3654487" y="569115"/>
            <a:ext cx="13105252" cy="22790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Cordy-Collins, Alana. 1990. “Fonga Sigde, Shell Purveyor to the Chimu Kings.” In The Northern </a:t>
            </a:r>
            <a:r>
              <a:rPr lang="en-US" sz="2800" u="none" spc="28">
                <a:solidFill>
                  <a:srgbClr val="FFFFFF"/>
                </a:solidFill>
                <a:latin typeface="Aileron Regular"/>
              </a:rPr>
              <a:t>D</a:t>
            </a:r>
            <a:r>
              <a:rPr lang="en-US" sz="2800" spc="28">
                <a:solidFill>
                  <a:srgbClr val="FFFFFF"/>
                </a:solidFill>
                <a:latin typeface="Aileron Regular"/>
              </a:rPr>
              <a:t>ynasties: Kingship and Statecraft in Chimor: A Symposium at Dumbarton Oaks, 12th and 13th October 1985, 393–417. Washington, D.C.: Dumbarton Oaks Research Library and Collection. https://ehrafarchaeology.yale.edu/document?id=se75-030. </a:t>
            </a:r>
          </a:p>
        </p:txBody>
      </p:sp>
      <p:sp>
        <p:nvSpPr>
          <p:cNvPr id="5" name="TextBox 5"/>
          <p:cNvSpPr txBox="1"/>
          <p:nvPr/>
        </p:nvSpPr>
        <p:spPr>
          <a:xfrm>
            <a:off x="3654487" y="3309707"/>
            <a:ext cx="13604813"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Doyel, David E. (David Elmond), Stephen H. Lekson, and Devin Alan White. 2010. “Tradition Summary: Hohokam.” New Haven, Conn.: Human Relations Area Files. https://ehrafarchaeology.yale.edu/document?id=nt76-000</a:t>
            </a:r>
          </a:p>
        </p:txBody>
      </p:sp>
      <p:sp>
        <p:nvSpPr>
          <p:cNvPr id="6" name="TextBox 6"/>
          <p:cNvSpPr txBox="1"/>
          <p:nvPr/>
        </p:nvSpPr>
        <p:spPr>
          <a:xfrm>
            <a:off x="3654487" y="5114925"/>
            <a:ext cx="13604813"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Haury, Emil W. (Emil Walter). 1976. The Hohokam, Desert Farmers &amp; Craftsmen: Excavations at Snaketown, 1964-1965. Tucson: University of Arizona Press. https://ehrafarchaeology.yale.edu/document?id=nt76-002.</a:t>
            </a:r>
          </a:p>
        </p:txBody>
      </p:sp>
      <p:sp>
        <p:nvSpPr>
          <p:cNvPr id="7" name="TextBox 7"/>
          <p:cNvSpPr txBox="1"/>
          <p:nvPr/>
        </p:nvSpPr>
        <p:spPr>
          <a:xfrm>
            <a:off x="3654487" y="6915281"/>
            <a:ext cx="13874740" cy="18218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Kenoyer, Jonathan Mark. 1995. “Shell Trade and Shell Working during the Neolithic and Early Chalcolithic at Mehrgarh, Pakistan.” In Mehrgarh: Field Reports 1974-1985 from Neolithic Times to the Indus Civilization, 566–81. Karachi, Pakistan: Golden Graphics Limited. https://ehrafarchaeology.yale.edu/document?id=aq43-002.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3989E"/>
                </a:solidFill>
                <a:latin typeface="Aileron Heavy"/>
              </a:rPr>
              <a:t>References</a:t>
            </a:r>
          </a:p>
        </p:txBody>
      </p:sp>
      <p:sp>
        <p:nvSpPr>
          <p:cNvPr id="3" name="AutoShape 3"/>
          <p:cNvSpPr/>
          <p:nvPr/>
        </p:nvSpPr>
        <p:spPr>
          <a:xfrm rot="-10800000">
            <a:off x="3044204" y="0"/>
            <a:ext cx="15243796" cy="10287000"/>
          </a:xfrm>
          <a:prstGeom prst="rect">
            <a:avLst/>
          </a:prstGeom>
          <a:solidFill>
            <a:srgbClr val="03989E"/>
          </a:solidFill>
        </p:spPr>
      </p:sp>
      <p:sp>
        <p:nvSpPr>
          <p:cNvPr id="4" name="TextBox 4"/>
          <p:cNvSpPr txBox="1"/>
          <p:nvPr/>
        </p:nvSpPr>
        <p:spPr>
          <a:xfrm>
            <a:off x="3654487" y="1026315"/>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Kenoyer, Jonathan Mark. 2016. “Tradition Summary: Early Indus.” New Haven, Conn.: Human Relations Area Files. https://ehrafarchaeology.yale.edu/document?id=aq43-000. </a:t>
            </a:r>
          </a:p>
        </p:txBody>
      </p:sp>
      <p:sp>
        <p:nvSpPr>
          <p:cNvPr id="5" name="TextBox 5"/>
          <p:cNvSpPr txBox="1"/>
          <p:nvPr/>
        </p:nvSpPr>
        <p:spPr>
          <a:xfrm>
            <a:off x="3654487" y="3081107"/>
            <a:ext cx="13604813" cy="18218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Mester, Ann Marie. 1997. The Pearl Divers of Los Frailes: Archaeological and Ethnohistorical Explorations of Sumptuary Good Trade and Cosmology in the North and Central Andes. Ann Arbor, Michigan: University Microfilms International. https://ehrafarchaeology.yale.edu/document?id=sd50-001.</a:t>
            </a:r>
          </a:p>
        </p:txBody>
      </p:sp>
      <p:sp>
        <p:nvSpPr>
          <p:cNvPr id="6" name="TextBox 6"/>
          <p:cNvSpPr txBox="1"/>
          <p:nvPr/>
        </p:nvSpPr>
        <p:spPr>
          <a:xfrm>
            <a:off x="3654487" y="5523476"/>
            <a:ext cx="13604813"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Moore, Jerry D. 2015. “Tradition Summary: Chimu.” New Haven, Conn.: Human Relations Area Files. https://ehrafarchaeology.yale.edu/document?id=se75-000. </a:t>
            </a:r>
          </a:p>
        </p:txBody>
      </p:sp>
      <p:sp>
        <p:nvSpPr>
          <p:cNvPr id="7" name="TextBox 7"/>
          <p:cNvSpPr txBox="1"/>
          <p:nvPr/>
        </p:nvSpPr>
        <p:spPr>
          <a:xfrm>
            <a:off x="3654487" y="7072563"/>
            <a:ext cx="13874740"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Stothert, Karen. 1999. “Tradition Summary: Manteño.” New Haven, Conn.: HRAF. https://ehrafarchaeology.yale.edu/document?id=sd50-000.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3989E"/>
          </a:solidFill>
        </p:spPr>
      </p:sp>
      <p:sp>
        <p:nvSpPr>
          <p:cNvPr id="3" name="TextBox 3"/>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Bold"/>
              </a:rPr>
              <a:t>SHELL WORKING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3989E"/>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3989E"/>
                </a:solidFill>
                <a:latin typeface="Aileron Heavy Bold"/>
              </a:rPr>
              <a:t>Image Credits</a:t>
            </a:r>
          </a:p>
        </p:txBody>
      </p:sp>
      <p:sp>
        <p:nvSpPr>
          <p:cNvPr id="4" name="TextBox 4"/>
          <p:cNvSpPr txBox="1"/>
          <p:nvPr/>
        </p:nvSpPr>
        <p:spPr>
          <a:xfrm>
            <a:off x="3884121" y="768591"/>
            <a:ext cx="13105252" cy="19672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Indus bracelet, ALFGRN and Darafsh, CC BY-SA 3.0, via Wikimedia Commons: https://upload.wikimedia.org/wikipedia/commons/5/5c/Indus_bracelet_made_of_Fasciolaria_Trapezium_or_Xandus_Pyrum_imported_front_and_back_with_inscribed_chevron_to_Susa_in_2600-1700_BCE_LOUVRE_Sb14473.jpg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
          </a:blip>
          <a:srcRect/>
          <a:stretch>
            <a:fillRect/>
          </a:stretch>
        </p:blipFill>
        <p:spPr>
          <a:xfrm>
            <a:off x="5535090" y="514439"/>
            <a:ext cx="7217821" cy="7508786"/>
          </a:xfrm>
          <a:prstGeom prst="rect">
            <a:avLst/>
          </a:prstGeom>
        </p:spPr>
      </p:pic>
      <p:sp>
        <p:nvSpPr>
          <p:cNvPr id="3" name="TextBox 3"/>
          <p:cNvSpPr txBox="1"/>
          <p:nvPr/>
        </p:nvSpPr>
        <p:spPr>
          <a:xfrm>
            <a:off x="4511199" y="6576674"/>
            <a:ext cx="9265601" cy="622935"/>
          </a:xfrm>
          <a:prstGeom prst="rect">
            <a:avLst/>
          </a:prstGeom>
        </p:spPr>
        <p:txBody>
          <a:bodyPr lIns="0" tIns="0" rIns="0" bIns="0" rtlCol="0" anchor="t">
            <a:spAutoFit/>
          </a:bodyPr>
          <a:lstStyle/>
          <a:p>
            <a:pPr algn="ctr">
              <a:lnSpc>
                <a:spcPts val="5040"/>
              </a:lnSpc>
            </a:pPr>
            <a:r>
              <a:rPr lang="en-US" sz="3600" spc="215">
                <a:solidFill>
                  <a:srgbClr val="03989E"/>
                </a:solidFill>
                <a:latin typeface="Aileron Regular"/>
              </a:rPr>
              <a:t>in eHRAF Archaeology</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3989E"/>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3989E"/>
                </a:solidFill>
                <a:latin typeface="Aileron Regular Bold"/>
              </a:rPr>
              <a:t>Human Relations Area Files</a:t>
            </a:r>
          </a:p>
          <a:p>
            <a:pPr algn="r">
              <a:lnSpc>
                <a:spcPts val="3080"/>
              </a:lnSpc>
            </a:pPr>
            <a:r>
              <a:rPr lang="en-US" sz="2800" spc="196">
                <a:solidFill>
                  <a:srgbClr val="03989E"/>
                </a:solidFill>
                <a:latin typeface="Aileron Regular"/>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3989E"/>
                </a:solidFill>
                <a:latin typeface="Aileron Regular"/>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3989E"/>
                </a:solidFill>
                <a:latin typeface="Aileron Regular"/>
              </a:rPr>
              <a:t>hraf.yale.edu</a:t>
            </a:r>
          </a:p>
        </p:txBody>
      </p:sp>
      <p:sp>
        <p:nvSpPr>
          <p:cNvPr id="10" name="TextBox 10"/>
          <p:cNvSpPr txBox="1"/>
          <p:nvPr/>
        </p:nvSpPr>
        <p:spPr>
          <a:xfrm>
            <a:off x="4511199" y="2293347"/>
            <a:ext cx="9265601" cy="4027170"/>
          </a:xfrm>
          <a:prstGeom prst="rect">
            <a:avLst/>
          </a:prstGeom>
        </p:spPr>
        <p:txBody>
          <a:bodyPr lIns="0" tIns="0" rIns="0" bIns="0" rtlCol="0" anchor="t">
            <a:spAutoFit/>
          </a:bodyPr>
          <a:lstStyle/>
          <a:p>
            <a:pPr algn="ctr">
              <a:lnSpc>
                <a:spcPts val="10560"/>
              </a:lnSpc>
            </a:pPr>
            <a:r>
              <a:rPr lang="en-US" sz="9600">
                <a:solidFill>
                  <a:srgbClr val="03989E"/>
                </a:solidFill>
                <a:latin typeface="Aileron Heavy Bold"/>
              </a:rPr>
              <a:t>Shell Working:</a:t>
            </a:r>
          </a:p>
          <a:p>
            <a:pPr algn="ctr">
              <a:lnSpc>
                <a:spcPts val="10560"/>
              </a:lnSpc>
            </a:pPr>
            <a:r>
              <a:rPr lang="en-US" sz="1200">
                <a:solidFill>
                  <a:srgbClr val="03989E"/>
                </a:solidFill>
                <a:latin typeface="Arimo Bold"/>
              </a:rPr>
              <a:t>A Comparative Approach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582" t="583" r="26425"/>
          <a:stretch>
            <a:fillRect/>
          </a:stretch>
        </p:blipFill>
        <p:spPr>
          <a:xfrm>
            <a:off x="161675" y="59984"/>
            <a:ext cx="7704299" cy="10227016"/>
          </a:xfrm>
          <a:prstGeom prst="rect">
            <a:avLst/>
          </a:prstGeom>
        </p:spPr>
      </p:pic>
      <p:sp>
        <p:nvSpPr>
          <p:cNvPr id="3" name="AutoShape 3"/>
          <p:cNvSpPr/>
          <p:nvPr/>
        </p:nvSpPr>
        <p:spPr>
          <a:xfrm rot="-10800000">
            <a:off x="7865974" y="28575"/>
            <a:ext cx="10422026" cy="10287000"/>
          </a:xfrm>
          <a:prstGeom prst="rect">
            <a:avLst/>
          </a:prstGeom>
          <a:solidFill>
            <a:srgbClr val="03989E"/>
          </a:solidFill>
        </p:spPr>
      </p:sp>
      <p:sp>
        <p:nvSpPr>
          <p:cNvPr id="4" name="TextBox 4"/>
          <p:cNvSpPr txBox="1"/>
          <p:nvPr/>
        </p:nvSpPr>
        <p:spPr>
          <a:xfrm>
            <a:off x="8156624" y="1655416"/>
            <a:ext cx="9840725" cy="8281035"/>
          </a:xfrm>
          <a:prstGeom prst="rect">
            <a:avLst/>
          </a:prstGeom>
        </p:spPr>
        <p:txBody>
          <a:bodyPr lIns="0" tIns="0" rIns="0" bIns="0" rtlCol="0" anchor="t">
            <a:spAutoFit/>
          </a:bodyPr>
          <a:lstStyle/>
          <a:p>
            <a:pPr>
              <a:lnSpc>
                <a:spcPts val="5040"/>
              </a:lnSpc>
            </a:pPr>
            <a:r>
              <a:rPr lang="en-US" sz="3600" spc="234">
                <a:solidFill>
                  <a:srgbClr val="FFFFFF"/>
                </a:solidFill>
                <a:latin typeface="Aileron Regular"/>
              </a:rPr>
              <a:t>For thousands of years, shells (also known as molluscs) have served humans in a variety of ways, across many traditions.</a:t>
            </a:r>
          </a:p>
          <a:p>
            <a:pPr>
              <a:lnSpc>
                <a:spcPts val="5040"/>
              </a:lnSpc>
            </a:pPr>
            <a:endParaRPr lang="en-US" sz="3600" spc="234">
              <a:solidFill>
                <a:srgbClr val="FFFFFF"/>
              </a:solidFill>
              <a:latin typeface="Aileron Regular"/>
            </a:endParaRPr>
          </a:p>
          <a:p>
            <a:pPr>
              <a:lnSpc>
                <a:spcPts val="5040"/>
              </a:lnSpc>
            </a:pPr>
            <a:r>
              <a:rPr lang="en-US" sz="3600" spc="234">
                <a:solidFill>
                  <a:srgbClr val="FFFFFF"/>
                </a:solidFill>
                <a:latin typeface="Aileron Regular"/>
              </a:rPr>
              <a:t>Shells have been modified into jewelry and fashioned into musical instruments, like conch horns. Color dyes have been extracted from shells. They have even been used as building materials.</a:t>
            </a:r>
          </a:p>
          <a:p>
            <a:pPr>
              <a:lnSpc>
                <a:spcPts val="5040"/>
              </a:lnSpc>
            </a:pPr>
            <a:endParaRPr lang="en-US" sz="3600" spc="234">
              <a:solidFill>
                <a:srgbClr val="FFFFFF"/>
              </a:solidFill>
              <a:latin typeface="Aileron Regular"/>
            </a:endParaRPr>
          </a:p>
          <a:p>
            <a:pPr>
              <a:lnSpc>
                <a:spcPts val="5040"/>
              </a:lnSpc>
            </a:pPr>
            <a:r>
              <a:rPr lang="en-US" sz="3600" spc="234">
                <a:solidFill>
                  <a:srgbClr val="FFFFFF"/>
                </a:solidFill>
                <a:latin typeface="Aileron Regular"/>
              </a:rPr>
              <a:t>What can shells tell us about the people who collected them? How were shells part of social and cultural life?</a:t>
            </a:r>
          </a:p>
        </p:txBody>
      </p:sp>
      <p:sp>
        <p:nvSpPr>
          <p:cNvPr id="5" name="TextBox 5"/>
          <p:cNvSpPr txBox="1"/>
          <p:nvPr/>
        </p:nvSpPr>
        <p:spPr>
          <a:xfrm>
            <a:off x="8726035" y="431676"/>
            <a:ext cx="9215167"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Archaeology of Shells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468" r="40293"/>
          <a:stretch>
            <a:fillRect/>
          </a:stretch>
        </p:blipFill>
        <p:spPr>
          <a:xfrm>
            <a:off x="12233364" y="0"/>
            <a:ext cx="6054636" cy="10287000"/>
          </a:xfrm>
          <a:prstGeom prst="rect">
            <a:avLst/>
          </a:prstGeom>
        </p:spPr>
      </p:pic>
      <p:sp>
        <p:nvSpPr>
          <p:cNvPr id="3" name="TextBox 3"/>
          <p:cNvSpPr txBox="1"/>
          <p:nvPr/>
        </p:nvSpPr>
        <p:spPr>
          <a:xfrm>
            <a:off x="456110" y="877801"/>
            <a:ext cx="11499666" cy="1095375"/>
          </a:xfrm>
          <a:prstGeom prst="rect">
            <a:avLst/>
          </a:prstGeom>
        </p:spPr>
        <p:txBody>
          <a:bodyPr lIns="0" tIns="0" rIns="0" bIns="0" rtlCol="0" anchor="t">
            <a:spAutoFit/>
          </a:bodyPr>
          <a:lstStyle/>
          <a:p>
            <a:pPr>
              <a:lnSpc>
                <a:spcPts val="4320"/>
              </a:lnSpc>
            </a:pPr>
            <a:r>
              <a:rPr lang="en-US" sz="3600" spc="288">
                <a:solidFill>
                  <a:srgbClr val="FFFFFF"/>
                </a:solidFill>
                <a:latin typeface="Aileron Regular"/>
              </a:rPr>
              <a:t>To get started, review these videos about shell working:</a:t>
            </a:r>
          </a:p>
        </p:txBody>
      </p:sp>
      <p:grpSp>
        <p:nvGrpSpPr>
          <p:cNvPr id="4" name="Group 4"/>
          <p:cNvGrpSpPr/>
          <p:nvPr/>
        </p:nvGrpSpPr>
        <p:grpSpPr>
          <a:xfrm>
            <a:off x="456110" y="3042971"/>
            <a:ext cx="11657405" cy="561023"/>
            <a:chOff x="0" y="0"/>
            <a:chExt cx="15543207" cy="74803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6510"/>
              <a:ext cx="1132252" cy="731520"/>
            </a:xfrm>
            <a:prstGeom prst="rect">
              <a:avLst/>
            </a:prstGeom>
          </p:spPr>
        </p:pic>
        <p:sp>
          <p:nvSpPr>
            <p:cNvPr id="6" name="TextBox 6"/>
            <p:cNvSpPr txBox="1"/>
            <p:nvPr/>
          </p:nvSpPr>
          <p:spPr>
            <a:xfrm>
              <a:off x="1675143" y="-9525"/>
              <a:ext cx="13868063" cy="73342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5">
                    <a:extLst>
                      <a:ext uri="{A12FA001-AC4F-418D-AE19-62706E023703}">
                        <ahyp:hlinkClr xmlns:ahyp="http://schemas.microsoft.com/office/drawing/2018/hyperlinkcolor" val="tx"/>
                      </a:ext>
                    </a:extLst>
                  </a:hlinkClick>
                </a:rPr>
                <a:t>RSTV Documentary - The Shell Story</a:t>
              </a:r>
              <a:endParaRPr lang="en-US" sz="3600" u="sng" spc="288" dirty="0">
                <a:solidFill>
                  <a:schemeClr val="bg1"/>
                </a:solidFill>
                <a:latin typeface="Aileron Regular Bold"/>
              </a:endParaRPr>
            </a:p>
          </p:txBody>
        </p:sp>
      </p:grpSp>
      <p:grpSp>
        <p:nvGrpSpPr>
          <p:cNvPr id="7" name="Group 7"/>
          <p:cNvGrpSpPr/>
          <p:nvPr/>
        </p:nvGrpSpPr>
        <p:grpSpPr>
          <a:xfrm>
            <a:off x="456110" y="4572754"/>
            <a:ext cx="11777254" cy="1085850"/>
            <a:chOff x="0" y="0"/>
            <a:chExt cx="15703006" cy="1447800"/>
          </a:xfrm>
        </p:grpSpPr>
        <p:sp>
          <p:nvSpPr>
            <p:cNvPr id="8" name="TextBox 8"/>
            <p:cNvSpPr txBox="1"/>
            <p:nvPr/>
          </p:nvSpPr>
          <p:spPr>
            <a:xfrm>
              <a:off x="1675143" y="-9525"/>
              <a:ext cx="14027862" cy="145732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6">
                    <a:extLst>
                      <a:ext uri="{A12FA001-AC4F-418D-AE19-62706E023703}">
                        <ahyp:hlinkClr xmlns:ahyp="http://schemas.microsoft.com/office/drawing/2018/hyperlinkcolor" val="tx"/>
                      </a:ext>
                    </a:extLst>
                  </a:hlinkClick>
                </a:rPr>
                <a:t>Moments in Indigenous History: Shell rings/Shell Midden Mounds</a:t>
              </a:r>
              <a:endParaRPr lang="en-US" sz="3600" u="sng" spc="288" dirty="0">
                <a:solidFill>
                  <a:schemeClr val="bg1"/>
                </a:solidFill>
                <a:latin typeface="Aileron Regular Bold"/>
              </a:endParaRPr>
            </a:p>
          </p:txBody>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58140"/>
              <a:ext cx="1132252" cy="731520"/>
            </a:xfrm>
            <a:prstGeom prst="rect">
              <a:avLst/>
            </a:prstGeom>
          </p:spPr>
        </p:pic>
      </p:grpSp>
      <p:grpSp>
        <p:nvGrpSpPr>
          <p:cNvPr id="10" name="Group 10"/>
          <p:cNvGrpSpPr/>
          <p:nvPr/>
        </p:nvGrpSpPr>
        <p:grpSpPr>
          <a:xfrm>
            <a:off x="456110" y="6434004"/>
            <a:ext cx="11657405" cy="1085850"/>
            <a:chOff x="0" y="0"/>
            <a:chExt cx="15543207" cy="1447800"/>
          </a:xfrm>
        </p:grpSpPr>
        <p:sp>
          <p:nvSpPr>
            <p:cNvPr id="11" name="TextBox 11"/>
            <p:cNvSpPr txBox="1"/>
            <p:nvPr/>
          </p:nvSpPr>
          <p:spPr>
            <a:xfrm>
              <a:off x="1675143" y="-9525"/>
              <a:ext cx="13868063" cy="145732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7">
                    <a:extLst>
                      <a:ext uri="{A12FA001-AC4F-418D-AE19-62706E023703}">
                        <ahyp:hlinkClr xmlns:ahyp="http://schemas.microsoft.com/office/drawing/2018/hyperlinkcolor" val="tx"/>
                      </a:ext>
                    </a:extLst>
                  </a:hlinkClick>
                </a:rPr>
                <a:t>Listen as a 17,000-year-old conch shell is played once more</a:t>
              </a:r>
              <a:endParaRPr lang="en-US" sz="3600" u="sng" spc="288" dirty="0">
                <a:solidFill>
                  <a:schemeClr val="bg1"/>
                </a:solidFill>
                <a:latin typeface="Aileron Regular Bold"/>
              </a:endParaRPr>
            </a:p>
          </p:txBody>
        </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58140"/>
              <a:ext cx="1132252" cy="731520"/>
            </a:xfrm>
            <a:prstGeom prst="rect">
              <a:avLst/>
            </a:prstGeom>
          </p:spPr>
        </p:pic>
      </p:grpSp>
      <p:grpSp>
        <p:nvGrpSpPr>
          <p:cNvPr id="13" name="Group 13"/>
          <p:cNvGrpSpPr/>
          <p:nvPr/>
        </p:nvGrpSpPr>
        <p:grpSpPr>
          <a:xfrm>
            <a:off x="456110" y="8387955"/>
            <a:ext cx="11657405" cy="561023"/>
            <a:chOff x="0" y="0"/>
            <a:chExt cx="15543207" cy="748030"/>
          </a:xfrm>
        </p:grpSpPr>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6510"/>
              <a:ext cx="1132252" cy="731520"/>
            </a:xfrm>
            <a:prstGeom prst="rect">
              <a:avLst/>
            </a:prstGeom>
          </p:spPr>
        </p:pic>
        <p:sp>
          <p:nvSpPr>
            <p:cNvPr id="15" name="TextBox 15"/>
            <p:cNvSpPr txBox="1"/>
            <p:nvPr/>
          </p:nvSpPr>
          <p:spPr>
            <a:xfrm>
              <a:off x="1675143" y="-9525"/>
              <a:ext cx="13868063" cy="73342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8">
                    <a:extLst>
                      <a:ext uri="{A12FA001-AC4F-418D-AE19-62706E023703}">
                        <ahyp:hlinkClr xmlns:ahyp="http://schemas.microsoft.com/office/drawing/2018/hyperlinkcolor" val="tx"/>
                      </a:ext>
                    </a:extLst>
                  </a:hlinkClick>
                </a:rPr>
                <a:t>Virginia Oyster Heritage</a:t>
              </a:r>
              <a:endParaRPr lang="en-US" sz="3600" u="sng" spc="288" dirty="0">
                <a:solidFill>
                  <a:schemeClr val="bg1"/>
                </a:solidFill>
                <a:latin typeface="Aileron Regular Bold"/>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0828" r="30828"/>
          <a:stretch>
            <a:fillRect/>
          </a:stretch>
        </p:blipFill>
        <p:spPr>
          <a:xfrm>
            <a:off x="0" y="0"/>
            <a:ext cx="5914812" cy="10287000"/>
          </a:xfrm>
          <a:prstGeom prst="rect">
            <a:avLst/>
          </a:prstGeom>
        </p:spPr>
      </p:pic>
      <p:sp>
        <p:nvSpPr>
          <p:cNvPr id="3" name="TextBox 3"/>
          <p:cNvSpPr txBox="1"/>
          <p:nvPr/>
        </p:nvSpPr>
        <p:spPr>
          <a:xfrm>
            <a:off x="8554632" y="473392"/>
            <a:ext cx="9068899" cy="552450"/>
          </a:xfrm>
          <a:prstGeom prst="rect">
            <a:avLst/>
          </a:prstGeom>
        </p:spPr>
        <p:txBody>
          <a:bodyPr lIns="0" tIns="0" rIns="0" bIns="0" rtlCol="0" anchor="t">
            <a:spAutoFit/>
          </a:bodyPr>
          <a:lstStyle/>
          <a:p>
            <a:pPr algn="r">
              <a:lnSpc>
                <a:spcPts val="4320"/>
              </a:lnSpc>
            </a:pPr>
            <a:r>
              <a:rPr lang="en-US" sz="3600" spc="288">
                <a:solidFill>
                  <a:srgbClr val="FFFFFF"/>
                </a:solidFill>
                <a:latin typeface="Aileron Regular Bold"/>
              </a:rPr>
              <a:t>Articles about shell working</a:t>
            </a:r>
          </a:p>
        </p:txBody>
      </p:sp>
      <p:sp>
        <p:nvSpPr>
          <p:cNvPr id="4" name="TextBox 4"/>
          <p:cNvSpPr txBox="1"/>
          <p:nvPr/>
        </p:nvSpPr>
        <p:spPr>
          <a:xfrm>
            <a:off x="6684708" y="8431477"/>
            <a:ext cx="10438937" cy="552450"/>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3">
                  <a:extLst>
                    <a:ext uri="{A12FA001-AC4F-418D-AE19-62706E023703}">
                      <ahyp:hlinkClr xmlns:ahyp="http://schemas.microsoft.com/office/drawing/2018/hyperlinkcolor" val="tx"/>
                    </a:ext>
                  </a:extLst>
                </a:hlinkClick>
              </a:rPr>
              <a:t>Shell-Working in the Indus Civilization</a:t>
            </a:r>
            <a:endParaRPr lang="en-US" sz="3600" u="sng" spc="288" dirty="0">
              <a:solidFill>
                <a:schemeClr val="bg1"/>
              </a:solidFill>
              <a:latin typeface="Aileron Regular Bold"/>
            </a:endParaRPr>
          </a:p>
        </p:txBody>
      </p:sp>
      <p:sp>
        <p:nvSpPr>
          <p:cNvPr id="5" name="TextBox 5"/>
          <p:cNvSpPr txBox="1"/>
          <p:nvPr/>
        </p:nvSpPr>
        <p:spPr>
          <a:xfrm>
            <a:off x="6684708" y="3113484"/>
            <a:ext cx="10958284" cy="109537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4">
                  <a:extLst>
                    <a:ext uri="{A12FA001-AC4F-418D-AE19-62706E023703}">
                      <ahyp:hlinkClr xmlns:ahyp="http://schemas.microsoft.com/office/drawing/2018/hyperlinkcolor" val="tx"/>
                    </a:ext>
                  </a:extLst>
                </a:hlinkClick>
              </a:rPr>
              <a:t>Ancient hunter-gatherer seashell resonates after 17,000 years</a:t>
            </a:r>
            <a:endParaRPr lang="en-US" sz="3600" u="sng" spc="288" dirty="0">
              <a:solidFill>
                <a:schemeClr val="bg1"/>
              </a:solidFill>
              <a:latin typeface="Aileron Regular Bold"/>
            </a:endParaRPr>
          </a:p>
        </p:txBody>
      </p:sp>
      <p:sp>
        <p:nvSpPr>
          <p:cNvPr id="6" name="TextBox 6"/>
          <p:cNvSpPr txBox="1"/>
          <p:nvPr/>
        </p:nvSpPr>
        <p:spPr>
          <a:xfrm>
            <a:off x="6684708" y="4860977"/>
            <a:ext cx="10438937" cy="109537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5">
                  <a:extLst>
                    <a:ext uri="{A12FA001-AC4F-418D-AE19-62706E023703}">
                      <ahyp:hlinkClr xmlns:ahyp="http://schemas.microsoft.com/office/drawing/2018/hyperlinkcolor" val="tx"/>
                    </a:ext>
                  </a:extLst>
                </a:hlinkClick>
              </a:rPr>
              <a:t>The Ancient Use of Seashells in Arizona and Beyond</a:t>
            </a:r>
            <a:endParaRPr lang="en-US" sz="3600" u="sng" spc="288" dirty="0">
              <a:solidFill>
                <a:schemeClr val="bg1"/>
              </a:solidFill>
              <a:latin typeface="Aileron Regular Bold"/>
            </a:endParaRPr>
          </a:p>
        </p:txBody>
      </p:sp>
      <p:sp>
        <p:nvSpPr>
          <p:cNvPr id="7" name="TextBox 7"/>
          <p:cNvSpPr txBox="1"/>
          <p:nvPr/>
        </p:nvSpPr>
        <p:spPr>
          <a:xfrm>
            <a:off x="6684708" y="1884038"/>
            <a:ext cx="11417094" cy="552450"/>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6">
                  <a:extLst>
                    <a:ext uri="{A12FA001-AC4F-418D-AE19-62706E023703}">
                      <ahyp:hlinkClr xmlns:ahyp="http://schemas.microsoft.com/office/drawing/2018/hyperlinkcolor" val="tx"/>
                    </a:ext>
                  </a:extLst>
                </a:hlinkClick>
              </a:rPr>
              <a:t>The Archaeological Study of Shell Middens</a:t>
            </a:r>
            <a:endParaRPr lang="en-US" sz="3600" u="sng" spc="288" dirty="0">
              <a:solidFill>
                <a:schemeClr val="bg1"/>
              </a:solidFill>
              <a:latin typeface="Aileron Regular Bold"/>
            </a:endParaRPr>
          </a:p>
        </p:txBody>
      </p:sp>
      <p:sp>
        <p:nvSpPr>
          <p:cNvPr id="8" name="TextBox 8"/>
          <p:cNvSpPr txBox="1"/>
          <p:nvPr/>
        </p:nvSpPr>
        <p:spPr>
          <a:xfrm>
            <a:off x="6684708" y="6551003"/>
            <a:ext cx="10438937" cy="109537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7">
                  <a:extLst>
                    <a:ext uri="{A12FA001-AC4F-418D-AE19-62706E023703}">
                      <ahyp:hlinkClr xmlns:ahyp="http://schemas.microsoft.com/office/drawing/2018/hyperlinkcolor" val="tx"/>
                    </a:ext>
                  </a:extLst>
                </a:hlinkClick>
              </a:rPr>
              <a:t>Conservation of Archaeological Shell Objects</a:t>
            </a:r>
            <a:endParaRPr lang="en-US" sz="3600" u="sng" spc="288" dirty="0">
              <a:solidFill>
                <a:schemeClr val="bg1"/>
              </a:solidFill>
              <a:latin typeface="Aileron Regular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361" r="20361"/>
          <a:stretch>
            <a:fillRect/>
          </a:stretch>
        </p:blipFill>
        <p:spPr>
          <a:xfrm>
            <a:off x="0" y="0"/>
            <a:ext cx="9144000" cy="10287000"/>
          </a:xfrm>
          <a:prstGeom prst="rect">
            <a:avLst/>
          </a:prstGeom>
        </p:spPr>
      </p:pic>
      <p:sp>
        <p:nvSpPr>
          <p:cNvPr id="3" name="TextBox 3"/>
          <p:cNvSpPr txBox="1"/>
          <p:nvPr/>
        </p:nvSpPr>
        <p:spPr>
          <a:xfrm>
            <a:off x="9641956" y="3033712"/>
            <a:ext cx="8290036" cy="4219575"/>
          </a:xfrm>
          <a:prstGeom prst="rect">
            <a:avLst/>
          </a:prstGeom>
        </p:spPr>
        <p:txBody>
          <a:bodyPr lIns="0" tIns="0" rIns="0" bIns="0" rtlCol="0" anchor="t">
            <a:spAutoFit/>
          </a:bodyPr>
          <a:lstStyle/>
          <a:p>
            <a:pPr>
              <a:lnSpc>
                <a:spcPts val="4799"/>
              </a:lnSpc>
            </a:pPr>
            <a:r>
              <a:rPr lang="en-US" sz="4000" spc="80">
                <a:solidFill>
                  <a:srgbClr val="03989E"/>
                </a:solidFill>
                <a:latin typeface="Aileron Regular"/>
              </a:rPr>
              <a:t>The following slides feature excerpts from descriptions of </a:t>
            </a:r>
          </a:p>
          <a:p>
            <a:pPr>
              <a:lnSpc>
                <a:spcPts val="4799"/>
              </a:lnSpc>
            </a:pPr>
            <a:r>
              <a:rPr lang="en-US" sz="4000" spc="80">
                <a:solidFill>
                  <a:srgbClr val="03989E"/>
                </a:solidFill>
                <a:latin typeface="Aileron Regular"/>
              </a:rPr>
              <a:t>shell working in two different archaeological traditions.</a:t>
            </a:r>
          </a:p>
          <a:p>
            <a:pPr>
              <a:lnSpc>
                <a:spcPts val="4799"/>
              </a:lnSpc>
            </a:pPr>
            <a:endParaRPr lang="en-US" sz="4000" spc="80">
              <a:solidFill>
                <a:srgbClr val="03989E"/>
              </a:solidFill>
              <a:latin typeface="Aileron Regular"/>
            </a:endParaRPr>
          </a:p>
          <a:p>
            <a:pPr>
              <a:lnSpc>
                <a:spcPts val="4800"/>
              </a:lnSpc>
            </a:pPr>
            <a:r>
              <a:rPr lang="en-US" sz="3999" spc="79">
                <a:solidFill>
                  <a:srgbClr val="03989E"/>
                </a:solidFill>
                <a:latin typeface="Aileron Regular"/>
              </a:rPr>
              <a:t>You will learn more about these traditions in eHRAF Archaeology.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333" r="20333"/>
          <a:stretch>
            <a:fillRect/>
          </a:stretch>
        </p:blipFill>
        <p:spPr>
          <a:xfrm>
            <a:off x="0" y="0"/>
            <a:ext cx="9144000" cy="10287000"/>
          </a:xfrm>
          <a:prstGeom prst="rect">
            <a:avLst/>
          </a:prstGeom>
        </p:spPr>
      </p:pic>
      <p:sp>
        <p:nvSpPr>
          <p:cNvPr id="3" name="TextBox 3"/>
          <p:cNvSpPr txBox="1"/>
          <p:nvPr/>
        </p:nvSpPr>
        <p:spPr>
          <a:xfrm>
            <a:off x="9581972" y="1093100"/>
            <a:ext cx="8290036" cy="4886325"/>
          </a:xfrm>
          <a:prstGeom prst="rect">
            <a:avLst/>
          </a:prstGeom>
        </p:spPr>
        <p:txBody>
          <a:bodyPr lIns="0" tIns="0" rIns="0" bIns="0" rtlCol="0" anchor="t">
            <a:spAutoFit/>
          </a:bodyPr>
          <a:lstStyle/>
          <a:p>
            <a:pPr>
              <a:lnSpc>
                <a:spcPts val="4800"/>
              </a:lnSpc>
            </a:pPr>
            <a:r>
              <a:rPr lang="en-US" sz="4000" spc="80">
                <a:solidFill>
                  <a:srgbClr val="03989E"/>
                </a:solidFill>
                <a:latin typeface="Aileron Regular"/>
              </a:rPr>
              <a:t>"The king of Chimor had in his retinue a servant called the </a:t>
            </a:r>
            <a:r>
              <a:rPr lang="en-US" sz="4000" spc="80">
                <a:solidFill>
                  <a:srgbClr val="03989E"/>
                </a:solidFill>
                <a:latin typeface="Aileron Regular Italics"/>
              </a:rPr>
              <a:t>Fonga Sigde</a:t>
            </a:r>
            <a:r>
              <a:rPr lang="en-US" sz="4000" spc="80">
                <a:solidFill>
                  <a:srgbClr val="03989E"/>
                </a:solidFill>
                <a:latin typeface="Aileron Regular"/>
              </a:rPr>
              <a:t>, whose job it was to strew crushed </a:t>
            </a:r>
            <a:r>
              <a:rPr lang="en-US" sz="4000" spc="80">
                <a:solidFill>
                  <a:srgbClr val="03989E"/>
                </a:solidFill>
                <a:latin typeface="Aileron Regular Italics"/>
              </a:rPr>
              <a:t>Spondylus</a:t>
            </a:r>
            <a:r>
              <a:rPr lang="en-US" sz="4000" spc="80">
                <a:solidFill>
                  <a:srgbClr val="03989E"/>
                </a:solidFill>
                <a:latin typeface="Aileron Regular"/>
              </a:rPr>
              <a:t> powder before the king as he walked, creating a 'red carpet' for him to walk on and showing his extreme wealth and power."</a:t>
            </a:r>
          </a:p>
        </p:txBody>
      </p:sp>
      <p:sp>
        <p:nvSpPr>
          <p:cNvPr id="4" name="TextBox 4"/>
          <p:cNvSpPr txBox="1"/>
          <p:nvPr/>
        </p:nvSpPr>
        <p:spPr>
          <a:xfrm>
            <a:off x="9581972" y="6644005"/>
            <a:ext cx="8290036" cy="1393825"/>
          </a:xfrm>
          <a:prstGeom prst="rect">
            <a:avLst/>
          </a:prstGeom>
        </p:spPr>
        <p:txBody>
          <a:bodyPr lIns="0" tIns="0" rIns="0" bIns="0" rtlCol="0" anchor="t">
            <a:spAutoFit/>
          </a:bodyPr>
          <a:lstStyle/>
          <a:p>
            <a:pPr>
              <a:lnSpc>
                <a:spcPts val="5600"/>
              </a:lnSpc>
            </a:pPr>
            <a:r>
              <a:rPr lang="en-US" sz="4000" spc="40">
                <a:solidFill>
                  <a:srgbClr val="03989E"/>
                </a:solidFill>
                <a:latin typeface="Aileron Regular Bold Italics"/>
              </a:rPr>
              <a:t>Introduction to the Chimú culture</a:t>
            </a:r>
            <a:r>
              <a:rPr lang="en-US" sz="4000" spc="40">
                <a:solidFill>
                  <a:srgbClr val="03989E"/>
                </a:solidFill>
                <a:latin typeface="Aileron Regular Bold"/>
              </a:rPr>
              <a:t> Dr. Sarahh Scher, Khan Academy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40722"/>
          <a:stretch>
            <a:fillRect/>
          </a:stretch>
        </p:blipFill>
        <p:spPr>
          <a:xfrm>
            <a:off x="0" y="0"/>
            <a:ext cx="9144000" cy="10287000"/>
          </a:xfrm>
          <a:prstGeom prst="rect">
            <a:avLst/>
          </a:prstGeom>
        </p:spPr>
      </p:pic>
      <p:sp>
        <p:nvSpPr>
          <p:cNvPr id="3" name="TextBox 3"/>
          <p:cNvSpPr txBox="1"/>
          <p:nvPr/>
        </p:nvSpPr>
        <p:spPr>
          <a:xfrm>
            <a:off x="9581972" y="788300"/>
            <a:ext cx="8290036" cy="5495925"/>
          </a:xfrm>
          <a:prstGeom prst="rect">
            <a:avLst/>
          </a:prstGeom>
        </p:spPr>
        <p:txBody>
          <a:bodyPr lIns="0" tIns="0" rIns="0" bIns="0" rtlCol="0" anchor="t">
            <a:spAutoFit/>
          </a:bodyPr>
          <a:lstStyle/>
          <a:p>
            <a:pPr>
              <a:lnSpc>
                <a:spcPts val="4800"/>
              </a:lnSpc>
            </a:pPr>
            <a:r>
              <a:rPr lang="en-US" sz="4000" spc="80">
                <a:solidFill>
                  <a:srgbClr val="03989E"/>
                </a:solidFill>
                <a:latin typeface="Aileron Regular"/>
              </a:rPr>
              <a:t>"Evidence shows Harappans participated in a vast maritime—sea—trade network extending from Central Asia to the Middle East.  Harappans also engaged in shellworking, and shells used in their crafts have origins from as far away as the coast of modern-day Oman."</a:t>
            </a:r>
          </a:p>
        </p:txBody>
      </p:sp>
      <p:sp>
        <p:nvSpPr>
          <p:cNvPr id="4" name="TextBox 4"/>
          <p:cNvSpPr txBox="1"/>
          <p:nvPr/>
        </p:nvSpPr>
        <p:spPr>
          <a:xfrm>
            <a:off x="9581972" y="6653530"/>
            <a:ext cx="8290036" cy="1384300"/>
          </a:xfrm>
          <a:prstGeom prst="rect">
            <a:avLst/>
          </a:prstGeom>
        </p:spPr>
        <p:txBody>
          <a:bodyPr lIns="0" tIns="0" rIns="0" bIns="0" rtlCol="0" anchor="t">
            <a:spAutoFit/>
          </a:bodyPr>
          <a:lstStyle/>
          <a:p>
            <a:pPr>
              <a:lnSpc>
                <a:spcPts val="5599"/>
              </a:lnSpc>
            </a:pPr>
            <a:r>
              <a:rPr lang="en-US" sz="4000" spc="40">
                <a:solidFill>
                  <a:srgbClr val="03989E"/>
                </a:solidFill>
                <a:latin typeface="Aileron Regular Bold Italics"/>
              </a:rPr>
              <a:t>Indus River Valley civilizations</a:t>
            </a:r>
            <a:r>
              <a:rPr lang="en-US" sz="4000" spc="40">
                <a:solidFill>
                  <a:srgbClr val="03989E"/>
                </a:solidFill>
                <a:latin typeface="Aileron Regular Bold"/>
              </a:rPr>
              <a:t> </a:t>
            </a:r>
          </a:p>
          <a:p>
            <a:pPr>
              <a:lnSpc>
                <a:spcPts val="5600"/>
              </a:lnSpc>
            </a:pPr>
            <a:r>
              <a:rPr lang="en-US" sz="4000" spc="40">
                <a:solidFill>
                  <a:srgbClr val="03989E"/>
                </a:solidFill>
                <a:latin typeface="Aileron Regular Bold"/>
              </a:rPr>
              <a:t>Khan Academy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1733</Words>
  <Application>Microsoft Office PowerPoint</Application>
  <PresentationFormat>Custom</PresentationFormat>
  <Paragraphs>150</Paragraphs>
  <Slides>31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Arimo Bold</vt:lpstr>
      <vt:lpstr>Aileron Heavy Bold</vt:lpstr>
      <vt:lpstr>Arial</vt:lpstr>
      <vt:lpstr>Aileron Regular</vt:lpstr>
      <vt:lpstr>Aileron Regular Bold Italics</vt:lpstr>
      <vt:lpstr>Aileron Regular Bold</vt:lpstr>
      <vt:lpstr>Aileron Heavy</vt:lpstr>
      <vt:lpstr>Aileron Regular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Shell Working Workbook Activity</dc:title>
  <dc:creator>Matthew Longcore</dc:creator>
  <cp:lastModifiedBy>Longcore, Matthew</cp:lastModifiedBy>
  <cp:revision>6</cp:revision>
  <dcterms:created xsi:type="dcterms:W3CDTF">2006-08-16T00:00:00Z</dcterms:created>
  <dcterms:modified xsi:type="dcterms:W3CDTF">2021-06-02T16:11:33Z</dcterms:modified>
  <dc:identifier>DAEfgUSHz5w</dc:identifier>
</cp:coreProperties>
</file>