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87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Veronica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21f3343e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21f3343e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021f3343ec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021f3343ec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021f3343ec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021f3343ec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021f3343ec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021f3343ec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048d8260a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048d8260a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021f3343e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021f3343e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5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048d8260a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048d8260a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5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021f3343ec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021f3343ec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021f3343ec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021f3343ec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048d8260a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048d8260a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021f3343e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021f3343e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Veronica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021f3343ec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021f3343ec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Lisbeth		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048d8260a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048d8260a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Lisbeth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021f3343ec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021f3343ec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Lisbeth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048d8260a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048d8260a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Lisbeth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021f3343ec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021f3343ec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Lisbeth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048d8260a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048d8260a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Lisbeth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021f3343ec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021f3343ec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Alyssa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021f3343e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021f3343e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Alyssa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021f3343e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021f3343e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Alyssa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021f3343e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021f3343e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Alyssa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021f3343e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021f3343e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Veronica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048d8260a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048d8260a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Alyssa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048d8260a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048d8260a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Alyssa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02e97a93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02e97a93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048d8260a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048d8260a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048d8260a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048d8260af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48d8260a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048d8260a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Veronica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48d8260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48d8260a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Veronica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021f3343e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021f3343e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Veronica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048d8260a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048d8260a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Veronica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021f3343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021f3343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Veronica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021f3343ec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021f3343ec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Veronica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3287213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1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ed">
  <p:cSld name="BLANK_1">
    <p:bg>
      <p:bgPr>
        <a:solidFill>
          <a:schemeClr val="accen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2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13"/>
          <p:cNvGrpSpPr/>
          <p:nvPr/>
        </p:nvGrpSpPr>
        <p:grpSpPr>
          <a:xfrm>
            <a:off x="2368225" y="-152400"/>
            <a:ext cx="7167450" cy="5371458"/>
            <a:chOff x="2368225" y="-152400"/>
            <a:chExt cx="7167450" cy="5371458"/>
          </a:xfrm>
        </p:grpSpPr>
        <p:sp>
          <p:nvSpPr>
            <p:cNvPr id="62" name="Google Shape;62;p13"/>
            <p:cNvSpPr/>
            <p:nvPr/>
          </p:nvSpPr>
          <p:spPr>
            <a:xfrm>
              <a:off x="4241250" y="-26078"/>
              <a:ext cx="3758237" cy="4809837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4197937" y="-26078"/>
              <a:ext cx="2068144" cy="841960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3237982" y="4078545"/>
              <a:ext cx="2800232" cy="1120311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7189808" y="-26078"/>
              <a:ext cx="1969585" cy="4922184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7010248" y="4297263"/>
              <a:ext cx="2149149" cy="901589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2368225" y="3921502"/>
              <a:ext cx="3958471" cy="1277357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3237982" y="4462581"/>
              <a:ext cx="2800232" cy="736267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6405385" y="3019590"/>
              <a:ext cx="1115229" cy="139721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0" name="Google Shape;70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25943" y="3882258"/>
              <a:ext cx="4791070" cy="133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6525" y="-152400"/>
              <a:ext cx="3979150" cy="34224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4440950" y="804025"/>
            <a:ext cx="3934200" cy="3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4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78" name="Google Shape;78;p14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4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4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14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06" name="Google Shape;106;p14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85800" y="2726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85800" y="38306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 flipH="1"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757200" y="2161800"/>
            <a:ext cx="56298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 i="1">
                <a:solidFill>
                  <a:schemeClr val="dk1"/>
                </a:solidFill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 sz="3000" i="1">
                <a:solidFill>
                  <a:schemeClr val="dk1"/>
                </a:solidFill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  <a:defRPr sz="3000" i="1">
                <a:solidFill>
                  <a:schemeClr val="dk1"/>
                </a:solidFill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 i="1">
                <a:solidFill>
                  <a:schemeClr val="dk1"/>
                </a:solidFill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 sz="3000" i="1">
                <a:solidFill>
                  <a:schemeClr val="dk1"/>
                </a:solidFill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  <a:defRPr sz="3000" i="1">
                <a:solidFill>
                  <a:schemeClr val="dk1"/>
                </a:solidFill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 i="1">
                <a:solidFill>
                  <a:schemeClr val="dk1"/>
                </a:solidFill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 sz="3000" i="1">
                <a:solidFill>
                  <a:schemeClr val="dk1"/>
                </a:solidFill>
              </a:defRPr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  <a:defRPr sz="3000" i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205550" y="75075"/>
            <a:ext cx="799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sz="120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922000" y="1885951"/>
            <a:ext cx="6866100" cy="23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B600"/>
                </a:solidFill>
              </a:defRPr>
            </a:lvl1pPr>
            <a:lvl2pPr lvl="1">
              <a:buNone/>
              <a:defRPr>
                <a:solidFill>
                  <a:srgbClr val="FFB600"/>
                </a:solidFill>
              </a:defRPr>
            </a:lvl2pPr>
            <a:lvl3pPr lvl="2">
              <a:buNone/>
              <a:defRPr>
                <a:solidFill>
                  <a:srgbClr val="FFB600"/>
                </a:solidFill>
              </a:defRPr>
            </a:lvl3pPr>
            <a:lvl4pPr lvl="3">
              <a:buNone/>
              <a:defRPr>
                <a:solidFill>
                  <a:srgbClr val="FFB600"/>
                </a:solidFill>
              </a:defRPr>
            </a:lvl4pPr>
            <a:lvl5pPr lvl="4">
              <a:buNone/>
              <a:defRPr>
                <a:solidFill>
                  <a:srgbClr val="FFB600"/>
                </a:solidFill>
              </a:defRPr>
            </a:lvl5pPr>
            <a:lvl6pPr lvl="5">
              <a:buNone/>
              <a:defRPr>
                <a:solidFill>
                  <a:srgbClr val="FFB600"/>
                </a:solidFill>
              </a:defRPr>
            </a:lvl6pPr>
            <a:lvl7pPr lvl="6">
              <a:buNone/>
              <a:defRPr>
                <a:solidFill>
                  <a:srgbClr val="FFB600"/>
                </a:solidFill>
              </a:defRPr>
            </a:lvl7pPr>
            <a:lvl8pPr lvl="7">
              <a:buNone/>
              <a:defRPr>
                <a:solidFill>
                  <a:srgbClr val="FFB600"/>
                </a:solidFill>
              </a:defRPr>
            </a:lvl8pPr>
            <a:lvl9pPr lvl="8">
              <a:buNone/>
              <a:defRPr>
                <a:solidFill>
                  <a:srgbClr val="FFB6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922000" y="1887378"/>
            <a:ext cx="3543300" cy="30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4678687" y="1887378"/>
            <a:ext cx="3543300" cy="30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922000" y="1930500"/>
            <a:ext cx="2332200" cy="29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3373778" y="1930500"/>
            <a:ext cx="2332200" cy="29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5825557" y="1930500"/>
            <a:ext cx="2332200" cy="29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ompact">
  <p:cSld name="TITLE_ONLY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922000" y="815575"/>
            <a:ext cx="72870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457200" y="42539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ExtraBold"/>
              <a:buNone/>
              <a:defRPr sz="58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ExtraBold"/>
              <a:buNone/>
              <a:defRPr sz="58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ExtraBold"/>
              <a:buNone/>
              <a:defRPr sz="58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ExtraBold"/>
              <a:buNone/>
              <a:defRPr sz="58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ExtraBold"/>
              <a:buNone/>
              <a:defRPr sz="58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ExtraBold"/>
              <a:buNone/>
              <a:defRPr sz="58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ExtraBold"/>
              <a:buNone/>
              <a:defRPr sz="58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ExtraBold"/>
              <a:buNone/>
              <a:defRPr sz="58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ExtraBold"/>
              <a:buNone/>
              <a:defRPr sz="58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2000" y="1885951"/>
            <a:ext cx="6866100" cy="23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Raleway Light"/>
              <a:buChar char="●"/>
              <a:defRPr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Raleway Light"/>
              <a:buChar char="○"/>
              <a:defRPr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Raleway Light"/>
              <a:buChar char="■"/>
              <a:defRPr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Light"/>
              <a:buChar char="●"/>
              <a:defRPr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Light"/>
              <a:buChar char="○"/>
              <a:defRPr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Light"/>
              <a:buChar char="■"/>
              <a:defRPr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Light"/>
              <a:buChar char="●"/>
              <a:defRPr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Light"/>
              <a:buChar char="○"/>
              <a:defRPr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Light"/>
              <a:buChar char="■"/>
              <a:defRPr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>
                <a:solidFill>
                  <a:schemeClr val="accen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buNone/>
              <a:defRPr sz="1300">
                <a:solidFill>
                  <a:schemeClr val="accen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>
              <a:buNone/>
              <a:defRPr sz="1300">
                <a:solidFill>
                  <a:schemeClr val="accen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>
              <a:buNone/>
              <a:defRPr sz="1300">
                <a:solidFill>
                  <a:schemeClr val="accen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>
              <a:buNone/>
              <a:defRPr sz="1300">
                <a:solidFill>
                  <a:schemeClr val="accen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>
              <a:buNone/>
              <a:defRPr sz="1300">
                <a:solidFill>
                  <a:schemeClr val="accen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>
              <a:buNone/>
              <a:defRPr sz="1300">
                <a:solidFill>
                  <a:schemeClr val="accen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>
              <a:buNone/>
              <a:defRPr sz="1300">
                <a:solidFill>
                  <a:schemeClr val="accen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>
              <a:buNone/>
              <a:defRPr sz="1300">
                <a:solidFill>
                  <a:schemeClr val="accent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>
            <a:spLocks noGrp="1"/>
          </p:cNvSpPr>
          <p:nvPr>
            <p:ph type="ctrTitle"/>
          </p:nvPr>
        </p:nvSpPr>
        <p:spPr>
          <a:xfrm>
            <a:off x="202975" y="775400"/>
            <a:ext cx="5436300" cy="280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Honors Blue Team: Nascent Worlds</a:t>
            </a:r>
            <a:endParaRPr sz="4800"/>
          </a:p>
        </p:txBody>
      </p:sp>
      <p:sp>
        <p:nvSpPr>
          <p:cNvPr id="144" name="Google Shape;144;p16"/>
          <p:cNvSpPr txBox="1">
            <a:spLocks noGrp="1"/>
          </p:cNvSpPr>
          <p:nvPr>
            <p:ph type="subTitle" idx="1"/>
          </p:nvPr>
        </p:nvSpPr>
        <p:spPr>
          <a:xfrm>
            <a:off x="202975" y="3691950"/>
            <a:ext cx="5817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935"/>
              <a:buNone/>
            </a:pPr>
            <a:r>
              <a:rPr lang="en" sz="1979">
                <a:highlight>
                  <a:srgbClr val="FFF2CE"/>
                </a:highlight>
              </a:rPr>
              <a:t>Alyssa Pelletier, Veronica Paez-Deggeller, Natalie Bedoya, Lisbeth Peguero, Juliana Restrepo</a:t>
            </a:r>
            <a:endParaRPr sz="1979">
              <a:highlight>
                <a:srgbClr val="FFF2CE"/>
              </a:highlight>
            </a:endParaRPr>
          </a:p>
        </p:txBody>
      </p:sp>
      <p:pic>
        <p:nvPicPr>
          <p:cNvPr id="145" name="Google Shape;14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0875" y="-11796"/>
            <a:ext cx="1932750" cy="1993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9868" y="1407000"/>
            <a:ext cx="1447933" cy="21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4899" y="2531307"/>
            <a:ext cx="1695726" cy="254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>
            <a:spLocks noGrp="1"/>
          </p:cNvSpPr>
          <p:nvPr>
            <p:ph type="title" idx="4294967295"/>
          </p:nvPr>
        </p:nvSpPr>
        <p:spPr>
          <a:xfrm>
            <a:off x="554225" y="445025"/>
            <a:ext cx="8177400" cy="11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Identity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1" name="Google Shape;211;p26"/>
          <p:cNvSpPr txBox="1">
            <a:spLocks noGrp="1"/>
          </p:cNvSpPr>
          <p:nvPr>
            <p:ph type="body" idx="4294967295"/>
          </p:nvPr>
        </p:nvSpPr>
        <p:spPr>
          <a:xfrm>
            <a:off x="751900" y="1479525"/>
            <a:ext cx="7591800" cy="30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Bodies decorated in a way that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honors the Sun</a:t>
            </a:r>
            <a:r>
              <a:rPr lang="en"/>
              <a:t>. 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/>
              <a:t>Clothing lined with gold.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/>
              <a:t>Flower crowns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Self-expression incorporating gold.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/>
              <a:t>Gold body paint - display personality and style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Sex and gender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 b="1" i="1">
                <a:latin typeface="Raleway"/>
                <a:ea typeface="Raleway"/>
                <a:cs typeface="Raleway"/>
                <a:sym typeface="Raleway"/>
              </a:rPr>
              <a:t>Biological</a:t>
            </a:r>
            <a:r>
              <a:rPr lang="en"/>
              <a:t>: genetically female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 b="1" i="1">
                <a:latin typeface="Raleway"/>
                <a:ea typeface="Raleway"/>
                <a:cs typeface="Raleway"/>
                <a:sym typeface="Raleway"/>
              </a:rPr>
              <a:t>Gender</a:t>
            </a:r>
            <a:r>
              <a:rPr lang="en"/>
              <a:t>-</a:t>
            </a:r>
            <a:r>
              <a:rPr lang="en" b="1" i="1">
                <a:latin typeface="Raleway"/>
                <a:ea typeface="Raleway"/>
                <a:cs typeface="Raleway"/>
                <a:sym typeface="Raleway"/>
              </a:rPr>
              <a:t>expression</a:t>
            </a:r>
            <a:r>
              <a:rPr lang="en"/>
              <a:t>:  people in the Sun Society are perceived, evaluated, and expected to behave like females.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 b="1" i="1">
                <a:latin typeface="Raleway"/>
                <a:ea typeface="Raleway"/>
                <a:cs typeface="Raleway"/>
                <a:sym typeface="Raleway"/>
              </a:rPr>
              <a:t>Identify </a:t>
            </a:r>
            <a:r>
              <a:rPr lang="en"/>
              <a:t>as girls/women, female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-"/>
            </a:pPr>
            <a:endParaRPr/>
          </a:p>
        </p:txBody>
      </p:sp>
      <p:pic>
        <p:nvPicPr>
          <p:cNvPr id="212" name="Google Shape;21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4800" y="965450"/>
            <a:ext cx="2242024" cy="2681800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7"/>
          <p:cNvSpPr txBox="1">
            <a:spLocks noGrp="1"/>
          </p:cNvSpPr>
          <p:nvPr>
            <p:ph type="title" idx="4294967295"/>
          </p:nvPr>
        </p:nvSpPr>
        <p:spPr>
          <a:xfrm>
            <a:off x="311700" y="626825"/>
            <a:ext cx="8520600" cy="10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lt1"/>
                </a:solidFill>
              </a:rPr>
              <a:t>Location/Environment</a:t>
            </a:r>
            <a:endParaRPr sz="5400">
              <a:solidFill>
                <a:schemeClr val="lt1"/>
              </a:solidFill>
            </a:endParaRPr>
          </a:p>
        </p:txBody>
      </p:sp>
      <p:sp>
        <p:nvSpPr>
          <p:cNvPr id="218" name="Google Shape;218;p27"/>
          <p:cNvSpPr txBox="1">
            <a:spLocks noGrp="1"/>
          </p:cNvSpPr>
          <p:nvPr>
            <p:ph type="body" idx="4294967295"/>
          </p:nvPr>
        </p:nvSpPr>
        <p:spPr>
          <a:xfrm>
            <a:off x="862450" y="1697825"/>
            <a:ext cx="7862100" cy="28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Island</a:t>
            </a:r>
            <a:r>
              <a:rPr lang="en"/>
              <a:t> among the Hawaiian islands -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warm environment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/>
              <a:t>Open plains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/>
              <a:t>Sunny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Sandy area </a:t>
            </a:r>
            <a:r>
              <a:rPr lang="en"/>
              <a:t>- religious retreats </a:t>
            </a:r>
            <a:endParaRPr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/>
              <a:t>More connected to Sun God</a:t>
            </a:r>
            <a:endParaRPr/>
          </a:p>
          <a:p>
            <a:pPr marL="9144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-"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/>
          </a:p>
        </p:txBody>
      </p:sp>
      <p:pic>
        <p:nvPicPr>
          <p:cNvPr id="219" name="Google Shape;21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350" y="3572475"/>
            <a:ext cx="1452751" cy="137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9200" y="2447475"/>
            <a:ext cx="3659098" cy="2057424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>
            <a:spLocks noGrp="1"/>
          </p:cNvSpPr>
          <p:nvPr>
            <p:ph type="title" idx="4294967295"/>
          </p:nvPr>
        </p:nvSpPr>
        <p:spPr>
          <a:xfrm>
            <a:off x="311700" y="33225"/>
            <a:ext cx="8520600" cy="9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lt1"/>
                </a:solidFill>
              </a:rPr>
              <a:t>Consumption &amp; Subsistence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226" name="Google Shape;226;p28"/>
          <p:cNvSpPr txBox="1">
            <a:spLocks noGrp="1"/>
          </p:cNvSpPr>
          <p:nvPr>
            <p:ph type="body" idx="4294967295"/>
          </p:nvPr>
        </p:nvSpPr>
        <p:spPr>
          <a:xfrm>
            <a:off x="531800" y="619025"/>
            <a:ext cx="7316400" cy="36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Food grown naturally</a:t>
            </a:r>
            <a:r>
              <a:rPr lang="en"/>
              <a:t> through the Sun. 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Horticulture </a:t>
            </a:r>
            <a:r>
              <a:rPr lang="en"/>
              <a:t>- </a:t>
            </a:r>
            <a:r>
              <a:rPr lang="en" i="1"/>
              <a:t>plant cultivation with simple tools and small plots of land, relying solely on human power.</a:t>
            </a:r>
            <a:endParaRPr i="1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/>
              <a:t>All natural,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plant-based</a:t>
            </a:r>
            <a:r>
              <a:rPr lang="en"/>
              <a:t> food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Age-based division of labor.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/>
              <a:t>All family members - tend to </a:t>
            </a:r>
            <a:r>
              <a:rPr lang="en" i="1"/>
              <a:t>personal</a:t>
            </a:r>
            <a:endParaRPr i="1"/>
          </a:p>
          <a:p>
            <a:pPr marL="0" lvl="0" indent="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i="1">
                <a:latin typeface="Raleway"/>
                <a:ea typeface="Raleway"/>
                <a:cs typeface="Raleway"/>
                <a:sym typeface="Raleway"/>
              </a:rPr>
              <a:t>home gardens</a:t>
            </a:r>
            <a:endParaRPr b="1" i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Younger </a:t>
            </a:r>
            <a:r>
              <a:rPr lang="en"/>
              <a:t>- simple gardening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Older </a:t>
            </a:r>
            <a:r>
              <a:rPr lang="en"/>
              <a:t>- weave baskets, domestic tasks (cleaning, cooking, child care)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Middle</a:t>
            </a:r>
            <a:r>
              <a:rPr lang="en"/>
              <a:t>-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aged</a:t>
            </a:r>
            <a:r>
              <a:rPr lang="en"/>
              <a:t> woman: domestic tasks or leave home to pursue other careers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Elderly </a:t>
            </a:r>
            <a:r>
              <a:rPr lang="en"/>
              <a:t>- source of moral wisdom and guidance </a:t>
            </a:r>
            <a:endParaRPr sz="1200">
              <a:solidFill>
                <a:srgbClr val="55555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7" name="Google Shape;2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9125" y="1560000"/>
            <a:ext cx="2733350" cy="1605450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9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9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lt1"/>
                </a:solidFill>
              </a:rPr>
              <a:t>Consumption &amp; Subsistence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233" name="Google Shape;233;p29"/>
          <p:cNvSpPr txBox="1">
            <a:spLocks noGrp="1"/>
          </p:cNvSpPr>
          <p:nvPr>
            <p:ph type="body" idx="4294967295"/>
          </p:nvPr>
        </p:nvSpPr>
        <p:spPr>
          <a:xfrm>
            <a:off x="913800" y="1187225"/>
            <a:ext cx="4597200" cy="29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Consumption methodology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Yellow foods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/>
              <a:t>Daily meals pertain to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sun’s position</a:t>
            </a:r>
            <a:r>
              <a:rPr lang="en"/>
              <a:t> in sky.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Ceremonial feasts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i="1"/>
              <a:t>Start of each season</a:t>
            </a:r>
            <a:r>
              <a:rPr lang="en"/>
              <a:t> (celebrate relationship between Sun and Earth)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Illness and disease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Moon sickness -</a:t>
            </a:r>
            <a:r>
              <a:rPr lang="en"/>
              <a:t> exposure to moon and colder atmosphere (fatal symptoms)</a:t>
            </a:r>
            <a:endParaRPr sz="1200">
              <a:solidFill>
                <a:srgbClr val="55555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4" name="Google Shape;2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1000" y="1582025"/>
            <a:ext cx="3098749" cy="2324050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>
            <a:spLocks noGrp="1"/>
          </p:cNvSpPr>
          <p:nvPr>
            <p:ph type="title" idx="4294967295"/>
          </p:nvPr>
        </p:nvSpPr>
        <p:spPr>
          <a:xfrm>
            <a:off x="505750" y="353150"/>
            <a:ext cx="7989600" cy="9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lt1"/>
                </a:solidFill>
              </a:rPr>
              <a:t>Communication</a:t>
            </a:r>
            <a:endParaRPr sz="5200">
              <a:solidFill>
                <a:schemeClr val="lt1"/>
              </a:solidFill>
            </a:endParaRPr>
          </a:p>
        </p:txBody>
      </p:sp>
      <p:sp>
        <p:nvSpPr>
          <p:cNvPr id="240" name="Google Shape;240;p30"/>
          <p:cNvSpPr txBox="1">
            <a:spLocks noGrp="1"/>
          </p:cNvSpPr>
          <p:nvPr>
            <p:ph type="body" idx="4294967295"/>
          </p:nvPr>
        </p:nvSpPr>
        <p:spPr>
          <a:xfrm>
            <a:off x="842350" y="1351250"/>
            <a:ext cx="7316400" cy="3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Philosophy - continuous happiness </a:t>
            </a:r>
            <a:r>
              <a:rPr lang="en"/>
              <a:t>to </a:t>
            </a:r>
            <a:r>
              <a:rPr lang="en" i="1"/>
              <a:t>promote light of the Sun.</a:t>
            </a:r>
            <a:endParaRPr i="1"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Upbeat music </a:t>
            </a:r>
            <a:r>
              <a:rPr lang="en"/>
              <a:t>to </a:t>
            </a:r>
            <a:r>
              <a:rPr lang="en" i="1"/>
              <a:t>increase moods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Symbolic colors: </a:t>
            </a:r>
            <a:r>
              <a:rPr lang="en"/>
              <a:t>yellow and gold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Sacred objects:</a:t>
            </a:r>
            <a:r>
              <a:rPr lang="en"/>
              <a:t> anything gold or yellow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Verbal and physical </a:t>
            </a:r>
            <a:r>
              <a:rPr lang="en"/>
              <a:t>communication</a:t>
            </a:r>
            <a:endParaRPr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Sundabbi language</a:t>
            </a:r>
            <a:r>
              <a:rPr lang="en"/>
              <a:t> - written and spoken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/>
              <a:t>Objects classified in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Feminine terms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 i="1"/>
              <a:t>Personal pronouns</a:t>
            </a:r>
            <a:r>
              <a:rPr lang="en"/>
              <a:t>: I, you, she, her, it, we, </a:t>
            </a:r>
            <a:endParaRPr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they, me us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Body language </a:t>
            </a:r>
            <a:r>
              <a:rPr lang="en"/>
              <a:t>- peace and heart signs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5555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1" name="Google Shape;2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1493" y="2022938"/>
            <a:ext cx="2594176" cy="1767026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 txBox="1">
            <a:spLocks noGrp="1"/>
          </p:cNvSpPr>
          <p:nvPr>
            <p:ph type="title" idx="4294967295"/>
          </p:nvPr>
        </p:nvSpPr>
        <p:spPr>
          <a:xfrm>
            <a:off x="440875" y="398500"/>
            <a:ext cx="7989600" cy="9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lt1"/>
                </a:solidFill>
              </a:rPr>
              <a:t>Communication</a:t>
            </a:r>
            <a:endParaRPr sz="5200">
              <a:solidFill>
                <a:schemeClr val="lt1"/>
              </a:solidFill>
            </a:endParaRPr>
          </a:p>
        </p:txBody>
      </p:sp>
      <p:sp>
        <p:nvSpPr>
          <p:cNvPr id="247" name="Google Shape;247;p31"/>
          <p:cNvSpPr txBox="1">
            <a:spLocks noGrp="1"/>
          </p:cNvSpPr>
          <p:nvPr>
            <p:ph type="body" idx="4294967295"/>
          </p:nvPr>
        </p:nvSpPr>
        <p:spPr>
          <a:xfrm>
            <a:off x="969400" y="1730225"/>
            <a:ext cx="7316400" cy="1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Sacred rituals and ceremonies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/>
              <a:t>Start of each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season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Joyful celebration</a:t>
            </a:r>
            <a:r>
              <a:rPr lang="en"/>
              <a:t> around the Sun.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Lively </a:t>
            </a:r>
            <a:r>
              <a:rPr lang="en"/>
              <a:t>dancing and feasts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/>
              <a:t>Wear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bright colors </a:t>
            </a:r>
            <a:r>
              <a:rPr lang="en"/>
              <a:t>to encourage </a:t>
            </a:r>
            <a:endParaRPr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lively energy and spirits</a:t>
            </a:r>
            <a:endParaRPr sz="1200" i="1">
              <a:solidFill>
                <a:srgbClr val="555555"/>
              </a:solidFill>
              <a:highlight>
                <a:srgbClr val="FFFFFF"/>
              </a:highlight>
            </a:endParaRPr>
          </a:p>
        </p:txBody>
      </p:sp>
      <p:pic>
        <p:nvPicPr>
          <p:cNvPr id="248" name="Google Shape;2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8650" y="1596900"/>
            <a:ext cx="2252025" cy="2846850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 txBox="1">
            <a:spLocks noGrp="1"/>
          </p:cNvSpPr>
          <p:nvPr>
            <p:ph type="title" idx="4294967295"/>
          </p:nvPr>
        </p:nvSpPr>
        <p:spPr>
          <a:xfrm>
            <a:off x="240250" y="217600"/>
            <a:ext cx="8520600" cy="8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lt1"/>
                </a:solidFill>
              </a:rPr>
              <a:t>Homes &amp; Families</a:t>
            </a:r>
            <a:endParaRPr sz="5400">
              <a:solidFill>
                <a:schemeClr val="lt1"/>
              </a:solidFill>
            </a:endParaRPr>
          </a:p>
        </p:txBody>
      </p:sp>
      <p:sp>
        <p:nvSpPr>
          <p:cNvPr id="254" name="Google Shape;254;p32"/>
          <p:cNvSpPr txBox="1">
            <a:spLocks noGrp="1"/>
          </p:cNvSpPr>
          <p:nvPr>
            <p:ph type="body" idx="4294967295"/>
          </p:nvPr>
        </p:nvSpPr>
        <p:spPr>
          <a:xfrm>
            <a:off x="760850" y="984825"/>
            <a:ext cx="7316400" cy="37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Medium sized,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yellow villas along island coast.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Outside decoration: </a:t>
            </a:r>
            <a:r>
              <a:rPr lang="en"/>
              <a:t>Yellow </a:t>
            </a:r>
            <a:r>
              <a:rPr lang="en" i="1"/>
              <a:t>flowers </a:t>
            </a:r>
            <a:endParaRPr i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Materials: </a:t>
            </a:r>
            <a:r>
              <a:rPr lang="en"/>
              <a:t>yellow </a:t>
            </a:r>
            <a:r>
              <a:rPr lang="en" i="1"/>
              <a:t>straw </a:t>
            </a:r>
            <a:r>
              <a:rPr lang="en"/>
              <a:t>and </a:t>
            </a:r>
            <a:r>
              <a:rPr lang="en" i="1"/>
              <a:t>palm tree bark</a:t>
            </a:r>
            <a:endParaRPr i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Equipped:</a:t>
            </a:r>
            <a:r>
              <a:rPr lang="en"/>
              <a:t> sunroof and fireplace for warmth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i="1"/>
              <a:t>Home garden:</a:t>
            </a:r>
            <a:r>
              <a:rPr lang="en"/>
              <a:t> grow fruits and vegetables</a:t>
            </a:r>
            <a:endParaRPr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needed for survival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Homes put in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 name of oldest female</a:t>
            </a:r>
            <a:r>
              <a:rPr lang="en"/>
              <a:t> (</a:t>
            </a:r>
            <a:r>
              <a:rPr lang="en" i="1"/>
              <a:t>“head woman”</a:t>
            </a:r>
            <a:r>
              <a:rPr lang="en"/>
              <a:t>)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Head woman </a:t>
            </a:r>
            <a:r>
              <a:rPr lang="en"/>
              <a:t>- teaches girls about Society’s beliefs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/>
              <a:t>When she dies,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rituals are performed in her honor.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 i="1"/>
              <a:t>Ashes spread in dirt </a:t>
            </a:r>
            <a:r>
              <a:rPr lang="en"/>
              <a:t>of home garden.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○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Next oldest woman falls in line </a:t>
            </a:r>
            <a:r>
              <a:rPr lang="en"/>
              <a:t>of caring for home/family.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Division of labor</a:t>
            </a:r>
            <a:r>
              <a:rPr lang="en"/>
              <a:t> within home - </a:t>
            </a:r>
            <a:r>
              <a:rPr lang="en" i="1"/>
              <a:t>based on age. </a:t>
            </a:r>
            <a:endParaRPr sz="1200" i="1">
              <a:solidFill>
                <a:srgbClr val="55555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5" name="Google Shape;2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3250" y="1240900"/>
            <a:ext cx="2687601" cy="1563749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3"/>
          <p:cNvSpPr txBox="1">
            <a:spLocks noGrp="1"/>
          </p:cNvSpPr>
          <p:nvPr>
            <p:ph type="title" idx="4294967295"/>
          </p:nvPr>
        </p:nvSpPr>
        <p:spPr>
          <a:xfrm>
            <a:off x="213900" y="82025"/>
            <a:ext cx="85206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Beliefs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1" name="Google Shape;261;p33"/>
          <p:cNvSpPr txBox="1">
            <a:spLocks noGrp="1"/>
          </p:cNvSpPr>
          <p:nvPr>
            <p:ph type="body" idx="4294967295"/>
          </p:nvPr>
        </p:nvSpPr>
        <p:spPr>
          <a:xfrm>
            <a:off x="392375" y="909925"/>
            <a:ext cx="7316400" cy="14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Religious beliefs</a:t>
            </a:r>
            <a:r>
              <a:rPr lang="en" sz="1600"/>
              <a:t> - </a:t>
            </a:r>
            <a:r>
              <a:rPr lang="en" sz="1600" i="1"/>
              <a:t>Centered around all-knowing, powerful Sun.</a:t>
            </a:r>
            <a:endParaRPr sz="1600" i="1"/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aleway"/>
              <a:buChar char="●"/>
            </a:pP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Sun:</a:t>
            </a:r>
            <a:r>
              <a:rPr lang="en" sz="1600"/>
              <a:t> all-mighty </a:t>
            </a:r>
            <a:r>
              <a:rPr lang="en" sz="1600" i="1"/>
              <a:t>God, a woman </a:t>
            </a:r>
            <a:endParaRPr sz="1600" i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aleway"/>
              <a:buChar char="●"/>
            </a:pP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Moon: </a:t>
            </a:r>
            <a:r>
              <a:rPr lang="en" sz="1600" i="1"/>
              <a:t>ultimate sinner, </a:t>
            </a:r>
            <a:r>
              <a:rPr lang="en" sz="1600"/>
              <a:t>coerces Sun Society to engage in moral harms</a:t>
            </a:r>
            <a:endParaRPr sz="1000" b="1">
              <a:solidFill>
                <a:srgbClr val="55555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2" name="Google Shape;26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0150" y="2177188"/>
            <a:ext cx="3405526" cy="2076025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3" name="Google Shape;263;p33"/>
          <p:cNvSpPr txBox="1"/>
          <p:nvPr/>
        </p:nvSpPr>
        <p:spPr>
          <a:xfrm>
            <a:off x="392375" y="2134650"/>
            <a:ext cx="5301300" cy="23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Origins - Based on story of First Woman</a:t>
            </a:r>
            <a:endParaRPr sz="16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aleway Light"/>
              <a:buChar char="●"/>
            </a:pPr>
            <a:r>
              <a:rPr lang="en" sz="1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First Woman:</a:t>
            </a:r>
            <a:r>
              <a:rPr lang="en" sz="16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r>
              <a:rPr lang="en" sz="1600" i="1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Prophet</a:t>
            </a:r>
            <a:r>
              <a:rPr lang="en" sz="16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 that spoke to Sun God </a:t>
            </a:r>
            <a:endParaRPr sz="16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aleway"/>
              <a:buChar char="●"/>
            </a:pPr>
            <a:r>
              <a:rPr lang="en" sz="1600" i="1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Woman planted seeds</a:t>
            </a:r>
            <a:r>
              <a:rPr lang="en" sz="16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 that birthed early</a:t>
            </a:r>
            <a:endParaRPr sz="16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members of society.</a:t>
            </a:r>
            <a:endParaRPr sz="16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Taboo: Lack of gold </a:t>
            </a:r>
            <a:r>
              <a:rPr lang="en" sz="16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in attire.</a:t>
            </a:r>
            <a:endParaRPr sz="16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aleway Light"/>
              <a:buChar char="●"/>
            </a:pPr>
            <a:r>
              <a:rPr lang="en" sz="16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Wearing gold: Sign of respect toward Sun God.</a:t>
            </a:r>
            <a:endParaRPr sz="16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aleway"/>
              <a:buChar char="●"/>
            </a:pPr>
            <a:r>
              <a:rPr lang="en" sz="16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Lack of gold:</a:t>
            </a:r>
            <a:r>
              <a:rPr lang="en" sz="1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600" b="1" i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Sign of disrespect</a:t>
            </a:r>
            <a:r>
              <a:rPr lang="en" sz="1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000" b="1">
              <a:solidFill>
                <a:srgbClr val="555555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"/>
          <p:cNvSpPr txBox="1">
            <a:spLocks noGrp="1"/>
          </p:cNvSpPr>
          <p:nvPr>
            <p:ph type="title" idx="4294967295"/>
          </p:nvPr>
        </p:nvSpPr>
        <p:spPr>
          <a:xfrm>
            <a:off x="228300" y="90750"/>
            <a:ext cx="85206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Beliefs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9" name="Google Shape;269;p34"/>
          <p:cNvSpPr txBox="1">
            <a:spLocks noGrp="1"/>
          </p:cNvSpPr>
          <p:nvPr>
            <p:ph type="body" idx="4294967295"/>
          </p:nvPr>
        </p:nvSpPr>
        <p:spPr>
          <a:xfrm>
            <a:off x="830400" y="620575"/>
            <a:ext cx="731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Rituals  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/>
              <a:t>Sacred ritual: </a:t>
            </a: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New Moon festival 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○"/>
            </a:pPr>
            <a:r>
              <a:rPr lang="en" sz="1700" i="1"/>
              <a:t>One night without the threat of the moon.</a:t>
            </a:r>
            <a:endParaRPr sz="1700" i="1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○"/>
            </a:pPr>
            <a:r>
              <a:rPr lang="en" sz="1700"/>
              <a:t>Involves dancing and celebration honoring </a:t>
            </a:r>
            <a:endParaRPr sz="1700"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the Sun.</a:t>
            </a:r>
            <a:endParaRPr sz="1700"/>
          </a:p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Religious retreats: </a:t>
            </a:r>
            <a:r>
              <a:rPr lang="en" sz="1700"/>
              <a:t>Travel to </a:t>
            </a:r>
            <a:r>
              <a:rPr lang="en" sz="1700" i="1"/>
              <a:t>desert to </a:t>
            </a:r>
            <a:endParaRPr sz="1700" i="1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i="1"/>
              <a:t>immerse themselves</a:t>
            </a:r>
            <a:r>
              <a:rPr lang="en" sz="1700"/>
              <a:t> in Sun’s glory. </a:t>
            </a:r>
            <a:endParaRPr sz="17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Sacred items: </a:t>
            </a:r>
            <a:r>
              <a:rPr lang="en" sz="1700"/>
              <a:t>All </a:t>
            </a:r>
            <a:r>
              <a:rPr lang="en" sz="1700" i="1"/>
              <a:t>gold and yellow items</a:t>
            </a:r>
            <a:endParaRPr sz="1700" b="1" i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/>
              <a:t>Yellow/gold material goods (food, clothing, vases, instruments, art, etc.) 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Totem</a:t>
            </a:r>
            <a:r>
              <a:rPr lang="en" sz="1700"/>
              <a:t>: </a:t>
            </a: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Sunflower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 i="1"/>
              <a:t>Symbol of growth and unity.</a:t>
            </a:r>
            <a:endParaRPr sz="1700" i="1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/>
              <a:t>Tied to women’s dedication to Sun. </a:t>
            </a:r>
            <a:endParaRPr sz="1100" b="1">
              <a:solidFill>
                <a:srgbClr val="55555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0" name="Google Shape;27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8150" y="1035325"/>
            <a:ext cx="2543501" cy="1845525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>
            <a:spLocks noGrp="1"/>
          </p:cNvSpPr>
          <p:nvPr>
            <p:ph type="title"/>
          </p:nvPr>
        </p:nvSpPr>
        <p:spPr>
          <a:xfrm>
            <a:off x="5618800" y="783975"/>
            <a:ext cx="3274800" cy="34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Society </a:t>
            </a:r>
            <a:endParaRPr/>
          </a:p>
        </p:txBody>
      </p:sp>
      <p:pic>
        <p:nvPicPr>
          <p:cNvPr id="153" name="Google Shape;15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1375" y="1297825"/>
            <a:ext cx="2619149" cy="3550771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"/>
          <p:cNvSpPr txBox="1">
            <a:spLocks noGrp="1"/>
          </p:cNvSpPr>
          <p:nvPr>
            <p:ph type="title" idx="4294967295"/>
          </p:nvPr>
        </p:nvSpPr>
        <p:spPr>
          <a:xfrm>
            <a:off x="534125" y="33675"/>
            <a:ext cx="85206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Economics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6" name="Google Shape;276;p35"/>
          <p:cNvSpPr txBox="1">
            <a:spLocks noGrp="1"/>
          </p:cNvSpPr>
          <p:nvPr>
            <p:ph type="body" idx="4294967295"/>
          </p:nvPr>
        </p:nvSpPr>
        <p:spPr>
          <a:xfrm>
            <a:off x="534125" y="801900"/>
            <a:ext cx="7316400" cy="38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Freedom of choice  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/>
              <a:t>Middle-aged women may </a:t>
            </a:r>
            <a:r>
              <a:rPr lang="en" sz="1700" i="1"/>
              <a:t>choose to stay home</a:t>
            </a:r>
            <a:r>
              <a:rPr lang="en" sz="1700"/>
              <a:t> and do </a:t>
            </a:r>
            <a:r>
              <a:rPr lang="en" sz="1700" i="1"/>
              <a:t>domestic </a:t>
            </a:r>
            <a:r>
              <a:rPr lang="en" sz="1700"/>
              <a:t>tasks, or</a:t>
            </a:r>
            <a:r>
              <a:rPr lang="en" sz="1700" i="1"/>
              <a:t> leave to pursue other careers.</a:t>
            </a:r>
            <a:endParaRPr sz="1700" i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Career outside the home</a:t>
            </a:r>
            <a:r>
              <a:rPr lang="en" sz="1700"/>
              <a:t> - Related to </a:t>
            </a:r>
            <a:r>
              <a:rPr lang="en" sz="1700" i="1"/>
              <a:t>plants </a:t>
            </a:r>
            <a:r>
              <a:rPr lang="en" sz="1700"/>
              <a:t>/ Protection of nature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Expertise in farming </a:t>
            </a:r>
            <a:r>
              <a:rPr lang="en" sz="1700"/>
              <a:t>/ nurturing land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Scientists </a:t>
            </a:r>
            <a:r>
              <a:rPr lang="en" sz="1700"/>
              <a:t>- research on cultivation / </a:t>
            </a:r>
            <a:endParaRPr sz="170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botanical science 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Political authority </a:t>
            </a:r>
            <a:r>
              <a:rPr lang="en" sz="1700"/>
              <a:t>- member of </a:t>
            </a:r>
            <a:r>
              <a:rPr lang="en" sz="1700" i="1"/>
              <a:t>Sun Circle</a:t>
            </a:r>
            <a:r>
              <a:rPr lang="en" sz="1700"/>
              <a:t> council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Currency</a:t>
            </a:r>
            <a:r>
              <a:rPr lang="en" sz="1700"/>
              <a:t>: </a:t>
            </a:r>
            <a:r>
              <a:rPr lang="en" sz="1700" i="1"/>
              <a:t>gold coins</a:t>
            </a:r>
            <a:endParaRPr sz="1700" i="1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Wealth</a:t>
            </a:r>
            <a:r>
              <a:rPr lang="en" sz="1700"/>
              <a:t> - based on how much gold one has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 i="1"/>
              <a:t>Amount of gold </a:t>
            </a:r>
            <a:r>
              <a:rPr lang="en" sz="1700"/>
              <a:t>in clothing -</a:t>
            </a: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 symbolizes status </a:t>
            </a:r>
            <a:r>
              <a:rPr lang="en" sz="1700"/>
              <a:t>/ power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Gold is traded</a:t>
            </a:r>
            <a:r>
              <a:rPr lang="en" sz="1700"/>
              <a:t> in markets</a:t>
            </a:r>
            <a:endParaRPr sz="1100" b="1">
              <a:solidFill>
                <a:srgbClr val="55555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7" name="Google Shape;2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2875" y="2154675"/>
            <a:ext cx="2055675" cy="1598600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6"/>
          <p:cNvSpPr txBox="1">
            <a:spLocks noGrp="1"/>
          </p:cNvSpPr>
          <p:nvPr>
            <p:ph type="title" idx="4294967295"/>
          </p:nvPr>
        </p:nvSpPr>
        <p:spPr>
          <a:xfrm>
            <a:off x="311700" y="229900"/>
            <a:ext cx="85206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Economics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3" name="Google Shape;283;p36"/>
          <p:cNvSpPr txBox="1">
            <a:spLocks noGrp="1"/>
          </p:cNvSpPr>
          <p:nvPr>
            <p:ph type="body" idx="4294967295"/>
          </p:nvPr>
        </p:nvSpPr>
        <p:spPr>
          <a:xfrm>
            <a:off x="842350" y="1058200"/>
            <a:ext cx="7316400" cy="38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Gifts  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Jewelry from gold </a:t>
            </a:r>
            <a:r>
              <a:rPr lang="en"/>
              <a:t>- symbol of appreciation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Bridewealth</a:t>
            </a:r>
            <a:r>
              <a:rPr lang="en"/>
              <a:t> - In the Sun Society, this is defined as a </a:t>
            </a:r>
            <a:r>
              <a:rPr lang="en" i="1"/>
              <a:t>transfer of goods from one bride’s lineage to the other bride’s lineage</a:t>
            </a:r>
            <a:r>
              <a:rPr lang="en"/>
              <a:t> to legitimize the marriage.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/>
              <a:t>Gifting of object of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different metal 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- inappropriate </a:t>
            </a:r>
            <a:endParaRPr sz="1200" b="1">
              <a:solidFill>
                <a:srgbClr val="55555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4" name="Google Shape;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5950" y="3530175"/>
            <a:ext cx="1703150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6625" y="2702175"/>
            <a:ext cx="2763375" cy="1925424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"/>
          <p:cNvSpPr txBox="1">
            <a:spLocks noGrp="1"/>
          </p:cNvSpPr>
          <p:nvPr>
            <p:ph type="title" idx="4294967295"/>
          </p:nvPr>
        </p:nvSpPr>
        <p:spPr>
          <a:xfrm>
            <a:off x="311700" y="152875"/>
            <a:ext cx="85206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Morality &amp; Law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1" name="Google Shape;291;p37"/>
          <p:cNvSpPr txBox="1">
            <a:spLocks noGrp="1"/>
          </p:cNvSpPr>
          <p:nvPr>
            <p:ph type="body" idx="4294967295"/>
          </p:nvPr>
        </p:nvSpPr>
        <p:spPr>
          <a:xfrm>
            <a:off x="478250" y="857550"/>
            <a:ext cx="7316400" cy="38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Code of Laws  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/>
              <a:t>Used to </a:t>
            </a: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determine what is “right” and “wrong” 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/>
              <a:t>in the Society.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Punishment</a:t>
            </a:r>
            <a:r>
              <a:rPr lang="en" sz="1700"/>
              <a:t> 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/>
              <a:t>Determined by </a:t>
            </a: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vote through Sun Council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 i="1"/>
              <a:t>Consideration of time and place</a:t>
            </a:r>
            <a:endParaRPr sz="1700" i="1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/>
              <a:t>Punishments </a:t>
            </a: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vary over range of severity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○"/>
            </a:pPr>
            <a:r>
              <a:rPr lang="en" sz="1700"/>
              <a:t>Community service</a:t>
            </a:r>
            <a:endParaRPr sz="1700"/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○"/>
            </a:pPr>
            <a:r>
              <a:rPr lang="en" sz="1700"/>
              <a:t>Prison</a:t>
            </a:r>
            <a:endParaRPr sz="1700"/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○"/>
            </a:pPr>
            <a:r>
              <a:rPr lang="en" sz="1700"/>
              <a:t>Rehabilitation</a:t>
            </a:r>
            <a:endParaRPr sz="1700"/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○"/>
            </a:pPr>
            <a:r>
              <a:rPr lang="en" sz="1700"/>
              <a:t>Death penalty</a:t>
            </a:r>
            <a:endParaRPr sz="1700"/>
          </a:p>
          <a:p>
            <a:pPr marL="1371600" lvl="2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endParaRPr sz="1700"/>
          </a:p>
        </p:txBody>
      </p:sp>
      <p:pic>
        <p:nvPicPr>
          <p:cNvPr id="292" name="Google Shape;29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6700" y="1443787"/>
            <a:ext cx="2051224" cy="1306075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3" name="Google Shape;29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6125" y="3608800"/>
            <a:ext cx="2556375" cy="1306075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"/>
          <p:cNvSpPr txBox="1">
            <a:spLocks noGrp="1"/>
          </p:cNvSpPr>
          <p:nvPr>
            <p:ph type="title" idx="4294967295"/>
          </p:nvPr>
        </p:nvSpPr>
        <p:spPr>
          <a:xfrm>
            <a:off x="311700" y="230900"/>
            <a:ext cx="85206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Morality &amp; Law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9" name="Google Shape;299;p38"/>
          <p:cNvSpPr txBox="1">
            <a:spLocks noGrp="1"/>
          </p:cNvSpPr>
          <p:nvPr>
            <p:ph type="body" idx="4294967295"/>
          </p:nvPr>
        </p:nvSpPr>
        <p:spPr>
          <a:xfrm>
            <a:off x="807825" y="1110425"/>
            <a:ext cx="7316400" cy="38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Morality </a:t>
            </a:r>
            <a:endParaRPr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/>
              <a:t>Motivated to act in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 accordance with Sun God 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Older women -</a:t>
            </a:r>
            <a:r>
              <a:rPr lang="en"/>
              <a:t> influenced by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b="1" i="1">
                <a:latin typeface="Raleway"/>
                <a:ea typeface="Raleway"/>
                <a:cs typeface="Raleway"/>
                <a:sym typeface="Raleway"/>
              </a:rPr>
              <a:t>good nature </a:t>
            </a:r>
            <a:r>
              <a:rPr lang="en" i="1"/>
              <a:t>of Sun God</a:t>
            </a:r>
            <a:endParaRPr i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○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Guide youth </a:t>
            </a:r>
            <a:r>
              <a:rPr lang="en"/>
              <a:t>through life stages, ceremonial practices, caring for land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○"/>
            </a:pPr>
            <a:r>
              <a:rPr lang="en"/>
              <a:t>Help youth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understand their role in the community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Foster warmth and light </a:t>
            </a:r>
            <a:r>
              <a:rPr lang="en"/>
              <a:t>in communities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/>
              <a:t>Happy music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/>
              <a:t>Celebration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/>
              <a:t>Kindness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/>
              <a:t>Volunteering </a:t>
            </a:r>
            <a:endParaRPr/>
          </a:p>
        </p:txBody>
      </p:sp>
      <p:pic>
        <p:nvPicPr>
          <p:cNvPr id="300" name="Google Shape;3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0824" y="3300300"/>
            <a:ext cx="2249375" cy="1500300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9"/>
          <p:cNvSpPr txBox="1">
            <a:spLocks noGrp="1"/>
          </p:cNvSpPr>
          <p:nvPr>
            <p:ph type="title" idx="4294967295"/>
          </p:nvPr>
        </p:nvSpPr>
        <p:spPr>
          <a:xfrm>
            <a:off x="311700" y="-113275"/>
            <a:ext cx="8520600" cy="9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Politics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6" name="Google Shape;306;p39"/>
          <p:cNvSpPr txBox="1">
            <a:spLocks noGrp="1"/>
          </p:cNvSpPr>
          <p:nvPr>
            <p:ph type="body" idx="4294967295"/>
          </p:nvPr>
        </p:nvSpPr>
        <p:spPr>
          <a:xfrm>
            <a:off x="540875" y="622675"/>
            <a:ext cx="5359500" cy="33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Matriarchy </a:t>
            </a:r>
            <a:r>
              <a:rPr lang="en" sz="1600"/>
              <a:t>- In the Sun Society, there is </a:t>
            </a:r>
            <a:r>
              <a:rPr lang="en" sz="1600" i="1"/>
              <a:t>a system of governance whereby women rule</a:t>
            </a:r>
            <a:r>
              <a:rPr lang="en" sz="1600" b="1" i="1">
                <a:latin typeface="Raleway"/>
                <a:ea typeface="Raleway"/>
                <a:cs typeface="Raleway"/>
                <a:sym typeface="Raleway"/>
              </a:rPr>
              <a:t> </a:t>
            </a:r>
            <a:endParaRPr sz="1600" b="1" i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aleway"/>
              <a:buChar char="●"/>
            </a:pPr>
            <a:r>
              <a:rPr lang="en" sz="1600"/>
              <a:t>Women hold </a:t>
            </a: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positions of power</a:t>
            </a:r>
            <a:endParaRPr sz="16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aleway"/>
              <a:buChar char="●"/>
            </a:pPr>
            <a:r>
              <a:rPr lang="en" sz="1600"/>
              <a:t>Women</a:t>
            </a:r>
            <a:r>
              <a:rPr lang="en" sz="1600" i="1"/>
              <a:t> serve as leaders inside and outside the home.</a:t>
            </a:r>
            <a:endParaRPr sz="1600" i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Government officialized </a:t>
            </a:r>
            <a:r>
              <a:rPr lang="en" sz="1600"/>
              <a:t>through:</a:t>
            </a:r>
            <a:endParaRPr sz="1600"/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aleway"/>
              <a:buChar char="●"/>
            </a:pP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Flag</a:t>
            </a:r>
            <a:r>
              <a:rPr lang="en" sz="1600"/>
              <a:t> - symbol of Sun and birthing flowers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aleway"/>
              <a:buChar char="●"/>
            </a:pPr>
            <a:r>
              <a:rPr lang="en" sz="1600"/>
              <a:t>Focus on nature / Sun God: </a:t>
            </a:r>
            <a:r>
              <a:rPr lang="en" sz="1600" b="1" i="1">
                <a:latin typeface="Raleway"/>
                <a:ea typeface="Raleway"/>
                <a:cs typeface="Raleway"/>
                <a:sym typeface="Raleway"/>
              </a:rPr>
              <a:t>No separation of church and state </a:t>
            </a:r>
            <a:endParaRPr sz="1600" b="1" i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7" name="Google Shape;30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0475" y="1144550"/>
            <a:ext cx="2738452" cy="2854400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8" name="Google Shape;308;p39"/>
          <p:cNvSpPr txBox="1"/>
          <p:nvPr/>
        </p:nvSpPr>
        <p:spPr>
          <a:xfrm>
            <a:off x="540875" y="3410750"/>
            <a:ext cx="90081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Town Hall</a:t>
            </a:r>
            <a:endParaRPr sz="17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Located in village center</a:t>
            </a:r>
            <a:endParaRPr sz="17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Members of </a:t>
            </a:r>
            <a:r>
              <a:rPr lang="en" sz="1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Sun Circle</a:t>
            </a:r>
            <a:r>
              <a:rPr lang="en" sz="17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 reside here - council that upholds journal’s beliefs.</a:t>
            </a:r>
            <a:endParaRPr sz="17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Raleway"/>
              <a:buChar char="●"/>
            </a:pPr>
            <a:r>
              <a:rPr lang="en" sz="17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Holds </a:t>
            </a:r>
            <a:r>
              <a:rPr lang="en" sz="1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Sacred Text</a:t>
            </a:r>
            <a:r>
              <a:rPr lang="en" sz="17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 and </a:t>
            </a:r>
            <a:r>
              <a:rPr lang="en" sz="1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Code of Laws</a:t>
            </a:r>
            <a:endParaRPr sz="17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0"/>
          <p:cNvSpPr txBox="1">
            <a:spLocks noGrp="1"/>
          </p:cNvSpPr>
          <p:nvPr>
            <p:ph type="title" idx="4294967295"/>
          </p:nvPr>
        </p:nvSpPr>
        <p:spPr>
          <a:xfrm>
            <a:off x="311700" y="126700"/>
            <a:ext cx="8520600" cy="9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Politics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4" name="Google Shape;314;p40"/>
          <p:cNvSpPr txBox="1">
            <a:spLocks noGrp="1"/>
          </p:cNvSpPr>
          <p:nvPr>
            <p:ph type="body" idx="4294967295"/>
          </p:nvPr>
        </p:nvSpPr>
        <p:spPr>
          <a:xfrm>
            <a:off x="413950" y="925425"/>
            <a:ext cx="7316400" cy="10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Voting </a:t>
            </a:r>
            <a:r>
              <a:rPr lang="en"/>
              <a:t>- Decisions made through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collective and individual </a:t>
            </a:r>
            <a:r>
              <a:rPr lang="en"/>
              <a:t>views.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i="1"/>
              <a:t>All public members invited to Town Hall to vote on legislation.</a:t>
            </a:r>
            <a:endParaRPr i="1"/>
          </a:p>
        </p:txBody>
      </p:sp>
      <p:pic>
        <p:nvPicPr>
          <p:cNvPr id="315" name="Google Shape;31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2904" y="1989225"/>
            <a:ext cx="3122971" cy="2292250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6" name="Google Shape;316;p40"/>
          <p:cNvSpPr txBox="1"/>
          <p:nvPr/>
        </p:nvSpPr>
        <p:spPr>
          <a:xfrm>
            <a:off x="413950" y="3015050"/>
            <a:ext cx="533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317" name="Google Shape;317;p40"/>
          <p:cNvSpPr txBox="1"/>
          <p:nvPr/>
        </p:nvSpPr>
        <p:spPr>
          <a:xfrm>
            <a:off x="413950" y="1676575"/>
            <a:ext cx="49119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Two - Part Voting Process</a:t>
            </a:r>
            <a:endParaRPr sz="1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Public </a:t>
            </a: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participate in </a:t>
            </a:r>
            <a:r>
              <a:rPr lang="en" sz="1800" i="1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collective vote</a:t>
            </a:r>
            <a:endParaRPr sz="1800" i="1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Sun Circle </a:t>
            </a: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votes </a:t>
            </a:r>
            <a:r>
              <a:rPr lang="en" sz="1800" i="1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based on individual points </a:t>
            </a: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raised.</a:t>
            </a:r>
            <a:endParaRPr sz="18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○"/>
            </a:pP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This vote has </a:t>
            </a: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ultimate say</a:t>
            </a: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.</a:t>
            </a:r>
            <a:endParaRPr sz="18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Public</a:t>
            </a: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votes on electing</a:t>
            </a: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r>
              <a:rPr lang="en" sz="1800" i="1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new women into Sun Circle.</a:t>
            </a:r>
            <a:endParaRPr sz="1800" i="1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sz="1800" i="1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Elections held every year</a:t>
            </a: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 on </a:t>
            </a: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January 1</a:t>
            </a: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 (to honor Earth’s completion of another cycle around Sun)</a:t>
            </a:r>
            <a:endParaRPr sz="18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1"/>
          <p:cNvSpPr txBox="1">
            <a:spLocks noGrp="1"/>
          </p:cNvSpPr>
          <p:nvPr>
            <p:ph type="ctrTitle"/>
          </p:nvPr>
        </p:nvSpPr>
        <p:spPr>
          <a:xfrm>
            <a:off x="911200" y="2336600"/>
            <a:ext cx="3660900" cy="11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2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12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Cataclysmic Event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8" name="Google Shape;328;p42"/>
          <p:cNvSpPr txBox="1">
            <a:spLocks noGrp="1"/>
          </p:cNvSpPr>
          <p:nvPr>
            <p:ph type="body" idx="4294967295"/>
          </p:nvPr>
        </p:nvSpPr>
        <p:spPr>
          <a:xfrm>
            <a:off x="913800" y="1497925"/>
            <a:ext cx="7316400" cy="30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Global Catastrophe </a:t>
            </a:r>
            <a:r>
              <a:rPr lang="en"/>
              <a:t>- Earth’s Sun burns out!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b="1" i="1">
                <a:latin typeface="Raleway"/>
                <a:ea typeface="Raleway"/>
                <a:cs typeface="Raleway"/>
                <a:sym typeface="Raleway"/>
              </a:rPr>
              <a:t>Threatens </a:t>
            </a:r>
            <a:r>
              <a:rPr lang="en" i="1"/>
              <a:t>all way of life</a:t>
            </a:r>
            <a:endParaRPr i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Survival: </a:t>
            </a:r>
            <a:r>
              <a:rPr lang="en"/>
              <a:t>Food production, environment adapted to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Beliefs: </a:t>
            </a:r>
            <a:r>
              <a:rPr lang="en"/>
              <a:t>Losing “center of their universe”</a:t>
            </a:r>
            <a:endParaRPr/>
          </a:p>
        </p:txBody>
      </p:sp>
      <p:pic>
        <p:nvPicPr>
          <p:cNvPr id="329" name="Google Shape;32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7075" y="3072500"/>
            <a:ext cx="3178276" cy="1733425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3"/>
          <p:cNvSpPr txBox="1">
            <a:spLocks noGrp="1"/>
          </p:cNvSpPr>
          <p:nvPr>
            <p:ph type="title" idx="4294967295"/>
          </p:nvPr>
        </p:nvSpPr>
        <p:spPr>
          <a:xfrm>
            <a:off x="311700" y="190650"/>
            <a:ext cx="85206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Response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5" name="Google Shape;335;p43"/>
          <p:cNvSpPr txBox="1">
            <a:spLocks noGrp="1"/>
          </p:cNvSpPr>
          <p:nvPr>
            <p:ph type="body" idx="4294967295"/>
          </p:nvPr>
        </p:nvSpPr>
        <p:spPr>
          <a:xfrm>
            <a:off x="745525" y="1091850"/>
            <a:ext cx="7316400" cy="8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Response </a:t>
            </a:r>
            <a:r>
              <a:rPr lang="en"/>
              <a:t>- Sun Society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migrates to new planet</a:t>
            </a:r>
            <a:r>
              <a:rPr lang="en"/>
              <a:t> 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i="1"/>
              <a:t>Located in different region of Space</a:t>
            </a:r>
            <a:endParaRPr i="1"/>
          </a:p>
        </p:txBody>
      </p:sp>
      <p:pic>
        <p:nvPicPr>
          <p:cNvPr id="336" name="Google Shape;33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4400" y="2224800"/>
            <a:ext cx="3099600" cy="1920925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7" name="Google Shape;337;p43"/>
          <p:cNvSpPr txBox="1"/>
          <p:nvPr/>
        </p:nvSpPr>
        <p:spPr>
          <a:xfrm>
            <a:off x="802600" y="1841775"/>
            <a:ext cx="4633800" cy="29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New planet</a:t>
            </a:r>
            <a:endParaRPr sz="1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Further from </a:t>
            </a:r>
            <a:r>
              <a:rPr lang="en" sz="1800" i="1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new Sun </a:t>
            </a: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- </a:t>
            </a: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Colder environment </a:t>
            </a:r>
            <a:endParaRPr sz="1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Inhabited by </a:t>
            </a:r>
            <a:r>
              <a:rPr lang="en" sz="1800" i="1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population </a:t>
            </a: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of </a:t>
            </a: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males and females</a:t>
            </a:r>
            <a:endParaRPr sz="1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Motivates Sun Society to adapt to new way of life.</a:t>
            </a:r>
            <a:endParaRPr sz="1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sz="1800" b="1" i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Diffusion of cultural traits</a:t>
            </a: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 suited to their new environment.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4"/>
          <p:cNvSpPr txBox="1">
            <a:spLocks noGrp="1"/>
          </p:cNvSpPr>
          <p:nvPr>
            <p:ph type="title" idx="4294967295"/>
          </p:nvPr>
        </p:nvSpPr>
        <p:spPr>
          <a:xfrm>
            <a:off x="311700" y="0"/>
            <a:ext cx="8520600" cy="9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Cultural Diffusion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3" name="Google Shape;343;p44"/>
          <p:cNvSpPr txBox="1">
            <a:spLocks noGrp="1"/>
          </p:cNvSpPr>
          <p:nvPr>
            <p:ph type="body" idx="4294967295"/>
          </p:nvPr>
        </p:nvSpPr>
        <p:spPr>
          <a:xfrm>
            <a:off x="592850" y="965800"/>
            <a:ext cx="7547700" cy="44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Raleway"/>
                <a:ea typeface="Raleway"/>
                <a:cs typeface="Raleway"/>
                <a:sym typeface="Raleway"/>
              </a:rPr>
              <a:t>Change in food sources </a:t>
            </a:r>
            <a:r>
              <a:rPr lang="en" sz="1500"/>
              <a:t>- Alter diet.</a:t>
            </a:r>
            <a:endParaRPr sz="15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Raleway"/>
              <a:buChar char="●"/>
            </a:pPr>
            <a:r>
              <a:rPr lang="en" sz="1500" b="1">
                <a:latin typeface="Raleway"/>
                <a:ea typeface="Raleway"/>
                <a:cs typeface="Raleway"/>
                <a:sym typeface="Raleway"/>
              </a:rPr>
              <a:t>Cooked</a:t>
            </a:r>
            <a:r>
              <a:rPr lang="en" sz="1500"/>
              <a:t> food to </a:t>
            </a:r>
            <a:r>
              <a:rPr lang="en" sz="1500" i="1"/>
              <a:t>keep them warm</a:t>
            </a:r>
            <a:r>
              <a:rPr lang="en" sz="1500"/>
              <a:t>.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Raleway"/>
              <a:buChar char="●"/>
            </a:pPr>
            <a:r>
              <a:rPr lang="en" sz="1500"/>
              <a:t>Foods of </a:t>
            </a:r>
            <a:r>
              <a:rPr lang="en" sz="1500" b="1">
                <a:latin typeface="Raleway"/>
                <a:ea typeface="Raleway"/>
                <a:cs typeface="Raleway"/>
                <a:sym typeface="Raleway"/>
              </a:rPr>
              <a:t>greater caloric density</a:t>
            </a:r>
            <a:r>
              <a:rPr lang="en" sz="1500"/>
              <a:t> - </a:t>
            </a:r>
            <a:r>
              <a:rPr lang="en" sz="1500" i="1"/>
              <a:t>More sustainable energy for body warmth</a:t>
            </a:r>
            <a:r>
              <a:rPr lang="en" sz="1500"/>
              <a:t> in colder environment.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Raleway"/>
                <a:ea typeface="Raleway"/>
                <a:cs typeface="Raleway"/>
                <a:sym typeface="Raleway"/>
              </a:rPr>
              <a:t>Spread of disease</a:t>
            </a:r>
            <a:r>
              <a:rPr lang="en" sz="1500"/>
              <a:t> - Illness with </a:t>
            </a:r>
            <a:r>
              <a:rPr lang="en" sz="1500" b="1">
                <a:latin typeface="Raleway"/>
                <a:ea typeface="Raleway"/>
                <a:cs typeface="Raleway"/>
                <a:sym typeface="Raleway"/>
              </a:rPr>
              <a:t>colder weather</a:t>
            </a:r>
            <a:r>
              <a:rPr lang="en" sz="1500"/>
              <a:t> and greater proximity to the </a:t>
            </a:r>
            <a:r>
              <a:rPr lang="en" sz="1500" b="1">
                <a:latin typeface="Raleway"/>
                <a:ea typeface="Raleway"/>
                <a:cs typeface="Raleway"/>
                <a:sym typeface="Raleway"/>
              </a:rPr>
              <a:t>moon</a:t>
            </a:r>
            <a:r>
              <a:rPr lang="en" sz="1500"/>
              <a:t>.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Raleway"/>
              <a:buChar char="●"/>
            </a:pPr>
            <a:r>
              <a:rPr lang="en" sz="1500"/>
              <a:t>Flu virus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Raleway"/>
              <a:buChar char="●"/>
            </a:pPr>
            <a:r>
              <a:rPr lang="en" sz="1500"/>
              <a:t>Moon sickness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Adoption of </a:t>
            </a:r>
            <a:r>
              <a:rPr lang="en" sz="1500" b="1">
                <a:latin typeface="Raleway"/>
                <a:ea typeface="Raleway"/>
                <a:cs typeface="Raleway"/>
                <a:sym typeface="Raleway"/>
              </a:rPr>
              <a:t>new technology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Raleway"/>
              <a:buChar char="●"/>
            </a:pPr>
            <a:r>
              <a:rPr lang="en" sz="1500" b="1">
                <a:latin typeface="Raleway"/>
                <a:ea typeface="Raleway"/>
                <a:cs typeface="Raleway"/>
                <a:sym typeface="Raleway"/>
              </a:rPr>
              <a:t>Communication </a:t>
            </a:r>
            <a:r>
              <a:rPr lang="en" sz="1500" i="1"/>
              <a:t>on larger planet </a:t>
            </a:r>
            <a:endParaRPr sz="1500" i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(cell phones, computers)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Char char="●"/>
            </a:pPr>
            <a:r>
              <a:rPr lang="en" sz="1500" b="1">
                <a:latin typeface="Raleway"/>
                <a:ea typeface="Raleway"/>
                <a:cs typeface="Raleway"/>
                <a:sym typeface="Raleway"/>
              </a:rPr>
              <a:t>Cooking</a:t>
            </a:r>
            <a:r>
              <a:rPr lang="en" sz="1500"/>
              <a:t> - stoves and ovens 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Char char="●"/>
            </a:pPr>
            <a:r>
              <a:rPr lang="en" sz="1500"/>
              <a:t>Furnaces -</a:t>
            </a:r>
            <a:r>
              <a:rPr lang="en" sz="1500" b="1">
                <a:latin typeface="Raleway"/>
                <a:ea typeface="Raleway"/>
                <a:cs typeface="Raleway"/>
                <a:sym typeface="Raleway"/>
              </a:rPr>
              <a:t> reliable heat source</a:t>
            </a:r>
            <a:endParaRPr sz="15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Char char="●"/>
            </a:pPr>
            <a:r>
              <a:rPr lang="en" sz="1500" i="1"/>
              <a:t>Technological advancements </a:t>
            </a:r>
            <a:r>
              <a:rPr lang="en" sz="1500" b="1" i="1">
                <a:latin typeface="Raleway"/>
                <a:ea typeface="Raleway"/>
                <a:cs typeface="Raleway"/>
                <a:sym typeface="Raleway"/>
              </a:rPr>
              <a:t>threaten the women’s long-held traditions </a:t>
            </a:r>
            <a:r>
              <a:rPr lang="en" sz="1500" i="1"/>
              <a:t>of a more simplistic and natural lifestyle.</a:t>
            </a:r>
            <a:endParaRPr sz="1500" i="1"/>
          </a:p>
        </p:txBody>
      </p:sp>
      <p:pic>
        <p:nvPicPr>
          <p:cNvPr id="344" name="Google Shape;34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175" y="2571750"/>
            <a:ext cx="2559575" cy="1528852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>
            <a:spLocks noGrp="1"/>
          </p:cNvSpPr>
          <p:nvPr>
            <p:ph type="ctrTitle"/>
          </p:nvPr>
        </p:nvSpPr>
        <p:spPr>
          <a:xfrm>
            <a:off x="911100" y="1242000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Setting the Scene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5"/>
          <p:cNvSpPr txBox="1">
            <a:spLocks noGrp="1"/>
          </p:cNvSpPr>
          <p:nvPr>
            <p:ph type="title" idx="4294967295"/>
          </p:nvPr>
        </p:nvSpPr>
        <p:spPr>
          <a:xfrm>
            <a:off x="565475" y="-71250"/>
            <a:ext cx="8212200" cy="8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chemeClr val="lt1"/>
                </a:solidFill>
              </a:rPr>
              <a:t>Cultural Diffusion</a:t>
            </a:r>
            <a:endParaRPr sz="5100">
              <a:solidFill>
                <a:schemeClr val="lt1"/>
              </a:solidFill>
            </a:endParaRPr>
          </a:p>
        </p:txBody>
      </p:sp>
      <p:sp>
        <p:nvSpPr>
          <p:cNvPr id="350" name="Google Shape;350;p45"/>
          <p:cNvSpPr txBox="1">
            <a:spLocks noGrp="1"/>
          </p:cNvSpPr>
          <p:nvPr>
            <p:ph type="body" idx="4294967295"/>
          </p:nvPr>
        </p:nvSpPr>
        <p:spPr>
          <a:xfrm>
            <a:off x="329375" y="794550"/>
            <a:ext cx="8045100" cy="3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b="1">
                <a:latin typeface="Raleway"/>
                <a:ea typeface="Raleway"/>
                <a:cs typeface="Raleway"/>
                <a:sym typeface="Raleway"/>
              </a:rPr>
              <a:t>Economic diffusion </a:t>
            </a:r>
            <a:r>
              <a:rPr lang="en" sz="1550"/>
              <a:t>- </a:t>
            </a:r>
            <a:r>
              <a:rPr lang="en" sz="1550" i="1"/>
              <a:t>New material for clothes, bedding, and </a:t>
            </a:r>
            <a:endParaRPr sz="1550" i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i="1"/>
              <a:t>homes</a:t>
            </a:r>
            <a:r>
              <a:rPr lang="en" sz="1550"/>
              <a:t>, as well as sharing / diffusion of </a:t>
            </a:r>
            <a:r>
              <a:rPr lang="en" sz="1550" i="1"/>
              <a:t>food production methods.</a:t>
            </a:r>
            <a:endParaRPr sz="1550" b="1" i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50"/>
              <a:buFont typeface="Raleway"/>
              <a:buChar char="●"/>
            </a:pPr>
            <a:r>
              <a:rPr lang="en" sz="1550" b="1">
                <a:latin typeface="Raleway"/>
                <a:ea typeface="Raleway"/>
                <a:cs typeface="Raleway"/>
                <a:sym typeface="Raleway"/>
              </a:rPr>
              <a:t>Cotton imported </a:t>
            </a:r>
            <a:r>
              <a:rPr lang="en" sz="1550"/>
              <a:t>for</a:t>
            </a:r>
            <a:r>
              <a:rPr lang="en" sz="1550" i="1"/>
              <a:t> thicker clothes / blankets </a:t>
            </a:r>
            <a:endParaRPr sz="1550" i="1"/>
          </a:p>
          <a:p>
            <a:pPr marL="4572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50"/>
              <a:buFont typeface="Raleway"/>
              <a:buChar char="●"/>
            </a:pPr>
            <a:r>
              <a:rPr lang="en" sz="1550" b="1">
                <a:latin typeface="Raleway"/>
                <a:ea typeface="Raleway"/>
                <a:cs typeface="Raleway"/>
                <a:sym typeface="Raleway"/>
              </a:rPr>
              <a:t>Bricks and stone imported</a:t>
            </a:r>
            <a:r>
              <a:rPr lang="en" sz="1550"/>
              <a:t> to build</a:t>
            </a:r>
            <a:r>
              <a:rPr lang="en" sz="1550" i="1"/>
              <a:t> more </a:t>
            </a:r>
            <a:endParaRPr sz="1550" i="1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i="1"/>
              <a:t>insulated homes</a:t>
            </a:r>
            <a:endParaRPr sz="1550" i="1"/>
          </a:p>
          <a:p>
            <a:pPr marL="4572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50"/>
              <a:buFont typeface="Raleway"/>
              <a:buChar char="●"/>
            </a:pPr>
            <a:r>
              <a:rPr lang="en" sz="1550" b="1">
                <a:latin typeface="Raleway"/>
                <a:ea typeface="Raleway"/>
                <a:cs typeface="Raleway"/>
                <a:sym typeface="Raleway"/>
              </a:rPr>
              <a:t>Share farming techniques </a:t>
            </a:r>
            <a:r>
              <a:rPr lang="en" sz="1550"/>
              <a:t>for </a:t>
            </a:r>
            <a:r>
              <a:rPr lang="en" sz="1550" i="1"/>
              <a:t>familiar vegetables.</a:t>
            </a:r>
            <a:endParaRPr sz="1550" i="1"/>
          </a:p>
          <a:p>
            <a:pPr marL="4572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50"/>
              <a:buFont typeface="Raleway"/>
              <a:buChar char="●"/>
            </a:pPr>
            <a:r>
              <a:rPr lang="en" sz="1550" b="1">
                <a:latin typeface="Raleway"/>
                <a:ea typeface="Raleway"/>
                <a:cs typeface="Raleway"/>
                <a:sym typeface="Raleway"/>
              </a:rPr>
              <a:t>Adopt new farming methods </a:t>
            </a:r>
            <a:r>
              <a:rPr lang="en" sz="1550"/>
              <a:t>for </a:t>
            </a:r>
            <a:endParaRPr sz="155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/>
              <a:t>growing</a:t>
            </a:r>
            <a:r>
              <a:rPr lang="en" sz="1550" i="1"/>
              <a:t> unfamiliar vegetables</a:t>
            </a:r>
            <a:r>
              <a:rPr lang="en" sz="1550"/>
              <a:t>.in cold climate</a:t>
            </a:r>
            <a:endParaRPr sz="1550"/>
          </a:p>
          <a:p>
            <a:pPr marL="4572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50"/>
              <a:buChar char="●"/>
            </a:pPr>
            <a:r>
              <a:rPr lang="en" sz="1550" b="1">
                <a:latin typeface="Raleway"/>
                <a:ea typeface="Raleway"/>
                <a:cs typeface="Raleway"/>
                <a:sym typeface="Raleway"/>
              </a:rPr>
              <a:t>Develop hybrid plants </a:t>
            </a:r>
            <a:r>
              <a:rPr lang="en" sz="1550"/>
              <a:t>with </a:t>
            </a:r>
            <a:r>
              <a:rPr lang="en" sz="1550" i="1"/>
              <a:t>familiar and new vegetables</a:t>
            </a:r>
            <a:r>
              <a:rPr lang="en" sz="1550"/>
              <a:t>.</a:t>
            </a:r>
            <a:endParaRPr sz="155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5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b="1">
                <a:latin typeface="Raleway"/>
                <a:ea typeface="Raleway"/>
                <a:cs typeface="Raleway"/>
                <a:sym typeface="Raleway"/>
              </a:rPr>
              <a:t>Beliefs</a:t>
            </a:r>
            <a:r>
              <a:rPr lang="en" sz="1550"/>
              <a:t> - </a:t>
            </a:r>
            <a:r>
              <a:rPr lang="en" sz="1550" i="1"/>
              <a:t>Adopt new religions and perspectives on the Sun God</a:t>
            </a:r>
            <a:r>
              <a:rPr lang="en" sz="1550"/>
              <a:t>. </a:t>
            </a:r>
            <a:endParaRPr sz="1550"/>
          </a:p>
          <a:p>
            <a:pPr marL="4572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50"/>
              <a:buFont typeface="Raleway"/>
              <a:buChar char="●"/>
            </a:pPr>
            <a:r>
              <a:rPr lang="en" sz="1550" b="1">
                <a:latin typeface="Raleway"/>
                <a:ea typeface="Raleway"/>
                <a:cs typeface="Raleway"/>
                <a:sym typeface="Raleway"/>
              </a:rPr>
              <a:t>New religions</a:t>
            </a:r>
            <a:r>
              <a:rPr lang="en" sz="1550"/>
              <a:t> with </a:t>
            </a:r>
            <a:r>
              <a:rPr lang="en" sz="1550" b="1" i="1">
                <a:latin typeface="Raleway"/>
                <a:ea typeface="Raleway"/>
                <a:cs typeface="Raleway"/>
                <a:sym typeface="Raleway"/>
              </a:rPr>
              <a:t>polytheism</a:t>
            </a:r>
            <a:r>
              <a:rPr lang="en" sz="1550" i="1"/>
              <a:t> - multiple gods</a:t>
            </a:r>
            <a:r>
              <a:rPr lang="en" sz="1550"/>
              <a:t>, </a:t>
            </a:r>
            <a:endParaRPr sz="1550"/>
          </a:p>
          <a:p>
            <a:pPr marL="4572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50"/>
              <a:buFont typeface="Raleway"/>
              <a:buChar char="●"/>
            </a:pPr>
            <a:r>
              <a:rPr lang="en" sz="1550" i="1"/>
              <a:t>At first appalled </a:t>
            </a:r>
            <a:r>
              <a:rPr lang="en" sz="1550"/>
              <a:t>when new people didn’t believe in Sun God. </a:t>
            </a:r>
            <a:endParaRPr sz="155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○"/>
            </a:pPr>
            <a:r>
              <a:rPr lang="en" sz="1550"/>
              <a:t>Some women begin to </a:t>
            </a:r>
            <a:r>
              <a:rPr lang="en" sz="1550" b="1">
                <a:latin typeface="Raleway"/>
                <a:ea typeface="Raleway"/>
                <a:cs typeface="Raleway"/>
                <a:sym typeface="Raleway"/>
              </a:rPr>
              <a:t>change their views and despise the Sun </a:t>
            </a:r>
            <a:r>
              <a:rPr lang="en" sz="1550"/>
              <a:t>(due to </a:t>
            </a:r>
            <a:r>
              <a:rPr lang="en" sz="1550" i="1"/>
              <a:t>unpleasant qualities </a:t>
            </a:r>
            <a:r>
              <a:rPr lang="en" sz="1550"/>
              <a:t>like sweating, heat flashes, etc.)</a:t>
            </a:r>
            <a:r>
              <a:rPr lang="en" sz="1550" b="1">
                <a:latin typeface="Raleway"/>
                <a:ea typeface="Raleway"/>
                <a:cs typeface="Raleway"/>
                <a:sym typeface="Raleway"/>
              </a:rPr>
              <a:t>.</a:t>
            </a:r>
            <a:r>
              <a:rPr lang="en" sz="1550"/>
              <a:t> </a:t>
            </a:r>
            <a:r>
              <a:rPr lang="en" sz="1600"/>
              <a:t> </a:t>
            </a:r>
            <a:endParaRPr sz="1600"/>
          </a:p>
        </p:txBody>
      </p:sp>
      <p:pic>
        <p:nvPicPr>
          <p:cNvPr id="351" name="Google Shape;35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7825" y="1587900"/>
            <a:ext cx="2722875" cy="2042175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6"/>
          <p:cNvSpPr txBox="1">
            <a:spLocks noGrp="1"/>
          </p:cNvSpPr>
          <p:nvPr>
            <p:ph type="title" idx="4294967295"/>
          </p:nvPr>
        </p:nvSpPr>
        <p:spPr>
          <a:xfrm>
            <a:off x="477825" y="119150"/>
            <a:ext cx="8373000" cy="8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Cultural Diffusion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7" name="Google Shape;357;p46"/>
          <p:cNvSpPr txBox="1">
            <a:spLocks noGrp="1"/>
          </p:cNvSpPr>
          <p:nvPr>
            <p:ph type="body" idx="4294967295"/>
          </p:nvPr>
        </p:nvSpPr>
        <p:spPr>
          <a:xfrm>
            <a:off x="412800" y="1002650"/>
            <a:ext cx="6920700" cy="3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Encountering new type of human </a:t>
            </a:r>
            <a:r>
              <a:rPr lang="en" sz="1600"/>
              <a:t>- people of the </a:t>
            </a: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male sex.</a:t>
            </a:r>
            <a:endParaRPr sz="16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aleway"/>
              <a:buChar char="●"/>
            </a:pP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Accepting of men</a:t>
            </a:r>
            <a:r>
              <a:rPr lang="en" sz="1600"/>
              <a:t> - </a:t>
            </a:r>
            <a:r>
              <a:rPr lang="en" sz="1600" i="1"/>
              <a:t>Benefits provided in sexual reproduction and roles.</a:t>
            </a:r>
            <a:endParaRPr sz="1600" i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New methods of reproduction</a:t>
            </a:r>
            <a:r>
              <a:rPr lang="en" sz="1600"/>
              <a:t> 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○"/>
            </a:pPr>
            <a:r>
              <a:rPr lang="en" sz="1600"/>
              <a:t>Male and female </a:t>
            </a:r>
            <a:r>
              <a:rPr lang="en" sz="1600" i="1"/>
              <a:t>sexual intercourse</a:t>
            </a:r>
            <a:endParaRPr sz="1600" i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○"/>
            </a:pPr>
            <a:r>
              <a:rPr lang="en" sz="1600"/>
              <a:t>Reproduction </a:t>
            </a: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more efficient</a:t>
            </a:r>
            <a:endParaRPr sz="1600" b="1">
              <a:latin typeface="Raleway"/>
              <a:ea typeface="Raleway"/>
              <a:cs typeface="Raleway"/>
              <a:sym typeface="Raleway"/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</a:pPr>
            <a:r>
              <a:rPr lang="en" sz="1600"/>
              <a:t>Compared to previous flower-birthing.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aleway"/>
              <a:buChar char="●"/>
            </a:pP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Male roles emerge</a:t>
            </a:r>
            <a:endParaRPr sz="1600" b="1"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○"/>
            </a:pP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Hunting</a:t>
            </a:r>
            <a:r>
              <a:rPr lang="en" sz="1600"/>
              <a:t> - more </a:t>
            </a:r>
            <a:r>
              <a:rPr lang="en" sz="1600" i="1"/>
              <a:t>sustainable food </a:t>
            </a:r>
            <a:endParaRPr sz="1600" i="1"/>
          </a:p>
          <a:p>
            <a:pPr marL="9144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/>
              <a:t>sources (meat)</a:t>
            </a:r>
            <a:endParaRPr sz="1600"/>
          </a:p>
          <a:p>
            <a:pPr marL="914400" lvl="1" indent="-3302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600"/>
              <a:buChar char="○"/>
            </a:pP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Gathering rocks and stones</a:t>
            </a:r>
            <a:r>
              <a:rPr lang="en" sz="1600"/>
              <a:t> - more </a:t>
            </a:r>
            <a:endParaRPr sz="1600"/>
          </a:p>
          <a:p>
            <a:pPr marL="457200" lvl="0" indent="45720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i="1"/>
              <a:t>insulated houses</a:t>
            </a:r>
            <a:endParaRPr sz="1600" i="1"/>
          </a:p>
          <a:p>
            <a:pPr marL="914400" lvl="1" indent="-3302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600"/>
              <a:buChar char="○"/>
            </a:pPr>
            <a:r>
              <a:rPr lang="en" sz="1600" i="1"/>
              <a:t>Matriarchy still prevalent</a:t>
            </a:r>
            <a:r>
              <a:rPr lang="en" sz="1600"/>
              <a:t> - Women continue to rule, assume leading roles in domestic and political work.</a:t>
            </a:r>
            <a:endParaRPr sz="1600"/>
          </a:p>
        </p:txBody>
      </p:sp>
      <p:pic>
        <p:nvPicPr>
          <p:cNvPr id="358" name="Google Shape;35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5100" y="2064150"/>
            <a:ext cx="3181925" cy="2119175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7"/>
          <p:cNvSpPr txBox="1"/>
          <p:nvPr/>
        </p:nvSpPr>
        <p:spPr>
          <a:xfrm>
            <a:off x="2709700" y="579125"/>
            <a:ext cx="411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Photo Gallery - Sun Society</a:t>
            </a:r>
            <a:endParaRPr sz="22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64" name="Google Shape;36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826" y="1347300"/>
            <a:ext cx="1864525" cy="2796774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5" name="Google Shape;36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0836" y="1347300"/>
            <a:ext cx="1584038" cy="2796801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6" name="Google Shape;36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9700" y="1347288"/>
            <a:ext cx="1864525" cy="2796788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7" name="Google Shape;367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9587" y="1347300"/>
            <a:ext cx="1864525" cy="2796788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8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 Cited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9"/>
          <p:cNvSpPr txBox="1">
            <a:spLocks noGrp="1"/>
          </p:cNvSpPr>
          <p:nvPr>
            <p:ph type="title" idx="4294967295"/>
          </p:nvPr>
        </p:nvSpPr>
        <p:spPr>
          <a:xfrm>
            <a:off x="311700" y="279200"/>
            <a:ext cx="8520600" cy="9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Sources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8" name="Google Shape;378;p49"/>
          <p:cNvSpPr txBox="1">
            <a:spLocks noGrp="1"/>
          </p:cNvSpPr>
          <p:nvPr>
            <p:ph type="body" idx="4294967295"/>
          </p:nvPr>
        </p:nvSpPr>
        <p:spPr>
          <a:xfrm>
            <a:off x="913800" y="1265300"/>
            <a:ext cx="7316400" cy="30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i="1"/>
              <a:t>Cultural Anthropology: An Applied Perspective, 11th Edition, Ferraro and Andreatta, 2018.</a:t>
            </a:r>
            <a:endParaRPr i="1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/>
              <a:t>Mack, Jason, and Grace Pisano. "What Is Cultural Diffusion?| How Does Cultural Diffusion Spread?". Study.Com, 2021, </a:t>
            </a:r>
            <a:endParaRPr/>
          </a:p>
          <a:p>
            <a:pPr marL="9144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https://study.com/learn/lesson/cultural-diffusion-examples.html#:~:text=Cultural%20diffusion%20has%20to%20do,many%20different%20countries%20and%20cultures.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 txBox="1">
            <a:spLocks noGrp="1"/>
          </p:cNvSpPr>
          <p:nvPr>
            <p:ph type="title" idx="4294967295"/>
          </p:nvPr>
        </p:nvSpPr>
        <p:spPr>
          <a:xfrm>
            <a:off x="223975" y="529325"/>
            <a:ext cx="8520600" cy="10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First Encounter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body" idx="4294967295"/>
          </p:nvPr>
        </p:nvSpPr>
        <p:spPr>
          <a:xfrm>
            <a:off x="584550" y="1551725"/>
            <a:ext cx="7974900" cy="10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As a group of Honors Anthropology students, we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traveled to the Hawaiian islands…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9"/>
          <p:cNvSpPr txBox="1"/>
          <p:nvPr/>
        </p:nvSpPr>
        <p:spPr>
          <a:xfrm>
            <a:off x="737650" y="2320700"/>
            <a:ext cx="44802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 Light"/>
              <a:buChar char="●"/>
            </a:pP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Discovered a new island </a:t>
            </a: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in this area of the North Pacific ocean.</a:t>
            </a:r>
            <a:endParaRPr sz="18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 Light"/>
              <a:buChar char="●"/>
            </a:pP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Inhabited by a </a:t>
            </a: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distant culture: the Sun Society</a:t>
            </a:r>
            <a:endParaRPr sz="1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 Light"/>
              <a:buChar char="●"/>
            </a:pP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Centered around worshipping the Sun God.</a:t>
            </a:r>
            <a:endParaRPr sz="18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 Light"/>
              <a:buChar char="●"/>
            </a:pP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Filed a report </a:t>
            </a: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to the Intergalactic Board of Ethnographers.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166" name="Google Shape;16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6250" y="2475575"/>
            <a:ext cx="2638699" cy="1606875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>
            <a:spLocks noGrp="1"/>
          </p:cNvSpPr>
          <p:nvPr>
            <p:ph type="title" idx="4294967295"/>
          </p:nvPr>
        </p:nvSpPr>
        <p:spPr>
          <a:xfrm>
            <a:off x="214700" y="566400"/>
            <a:ext cx="8520600" cy="10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Artifacts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7" name="Google Shape;177;p21"/>
          <p:cNvSpPr txBox="1">
            <a:spLocks noGrp="1"/>
          </p:cNvSpPr>
          <p:nvPr>
            <p:ph type="body" idx="4294967295"/>
          </p:nvPr>
        </p:nvSpPr>
        <p:spPr>
          <a:xfrm>
            <a:off x="584550" y="1468325"/>
            <a:ext cx="7974900" cy="27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Our team uncovered various artifacts during our exploration of the Sun Society.:</a:t>
            </a:r>
            <a:endParaRPr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Sacred Text:</a:t>
            </a:r>
            <a:r>
              <a:rPr lang="en"/>
              <a:t> The journal of the First Woman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Golden seeds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8" name="Google Shape;17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9550" y="3015075"/>
            <a:ext cx="2931052" cy="1648725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 txBox="1">
            <a:spLocks noGrp="1"/>
          </p:cNvSpPr>
          <p:nvPr>
            <p:ph type="title" idx="4294967295"/>
          </p:nvPr>
        </p:nvSpPr>
        <p:spPr>
          <a:xfrm>
            <a:off x="311700" y="257900"/>
            <a:ext cx="8520600" cy="10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Origin Story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4" name="Google Shape;184;p22"/>
          <p:cNvSpPr txBox="1">
            <a:spLocks noGrp="1"/>
          </p:cNvSpPr>
          <p:nvPr>
            <p:ph type="body" idx="4294967295"/>
          </p:nvPr>
        </p:nvSpPr>
        <p:spPr>
          <a:xfrm>
            <a:off x="584550" y="1117275"/>
            <a:ext cx="7974900" cy="1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One day, the all-knowing </a:t>
            </a:r>
            <a:r>
              <a:rPr lang="en" i="1"/>
              <a:t>Sun God created the First Woman</a:t>
            </a:r>
            <a:r>
              <a:rPr lang="en"/>
              <a:t>.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Sun challenged </a:t>
            </a:r>
            <a:r>
              <a:rPr lang="en"/>
              <a:t>the Woman: 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 i="1"/>
              <a:t>Prove worthiness of species </a:t>
            </a:r>
            <a:endParaRPr i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/>
              <a:t>Woman was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gifted 10 seeds, </a:t>
            </a:r>
            <a:r>
              <a:rPr lang="en"/>
              <a:t>which she used to grow what would, eventually form the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Sun Society…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185" name="Google Shape;18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1975" y="2798575"/>
            <a:ext cx="2430324" cy="1618974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6" name="Google Shape;186;p22"/>
          <p:cNvSpPr txBox="1"/>
          <p:nvPr/>
        </p:nvSpPr>
        <p:spPr>
          <a:xfrm>
            <a:off x="523625" y="2880075"/>
            <a:ext cx="5755500" cy="19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1" indent="-34290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○"/>
            </a:pP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Beginning of the </a:t>
            </a: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method of reproduction </a:t>
            </a: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in an </a:t>
            </a: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all-female society: </a:t>
            </a: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growing flowers that would each produce a child. </a:t>
            </a:r>
            <a:endParaRPr sz="18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Char char="■"/>
            </a:pP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When </a:t>
            </a:r>
            <a:r>
              <a:rPr lang="en" sz="1800" i="1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each flower blossoms, a child emerges from the center of the petals</a:t>
            </a:r>
            <a:r>
              <a:rPr lang="en" sz="18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.</a:t>
            </a:r>
            <a:endParaRPr sz="18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>
            <a:spLocks noGrp="1"/>
          </p:cNvSpPr>
          <p:nvPr>
            <p:ph type="title" idx="4294967295"/>
          </p:nvPr>
        </p:nvSpPr>
        <p:spPr>
          <a:xfrm>
            <a:off x="602750" y="554175"/>
            <a:ext cx="8056200" cy="10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Sacred Relics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2" name="Google Shape;192;p23"/>
          <p:cNvSpPr txBox="1">
            <a:spLocks noGrp="1"/>
          </p:cNvSpPr>
          <p:nvPr>
            <p:ph type="body" idx="4294967295"/>
          </p:nvPr>
        </p:nvSpPr>
        <p:spPr>
          <a:xfrm>
            <a:off x="663350" y="1673575"/>
            <a:ext cx="7777200" cy="28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i="1"/>
              <a:t>First Woman kept a journal</a:t>
            </a:r>
            <a:r>
              <a:rPr lang="en"/>
              <a:t> - adapted into the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Sacred Text</a:t>
            </a:r>
            <a:r>
              <a:rPr lang="en"/>
              <a:t>.</a:t>
            </a:r>
            <a:endParaRPr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aleway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Journal shaped Sun Society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/>
              <a:t>Personal beliefs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/>
              <a:t>Morality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/>
              <a:t>Law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Protected display</a:t>
            </a:r>
            <a:r>
              <a:rPr lang="en"/>
              <a:t> in </a:t>
            </a:r>
            <a:r>
              <a:rPr lang="en" i="1"/>
              <a:t>Town Hall</a:t>
            </a:r>
            <a:endParaRPr i="1"/>
          </a:p>
          <a:p>
            <a:pPr marL="914400" lvl="1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800"/>
              <a:buChar char="○"/>
            </a:pPr>
            <a:r>
              <a:rPr lang="en"/>
              <a:t>Can only be touched by the</a:t>
            </a:r>
            <a:endParaRPr/>
          </a:p>
          <a:p>
            <a:pPr marL="9144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i="1"/>
              <a:t>governing council</a:t>
            </a:r>
            <a:r>
              <a:rPr lang="en"/>
              <a:t>, the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Sun Circle.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3" name="Google Shape;19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2299" y="2385900"/>
            <a:ext cx="2582999" cy="2283701"/>
          </a:xfrm>
          <a:prstGeom prst="rect">
            <a:avLst/>
          </a:prstGeom>
          <a:noFill/>
          <a:ln w="76200" cap="flat" cmpd="sng">
            <a:solidFill>
              <a:srgbClr val="F2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>
            <a:spLocks noGrp="1"/>
          </p:cNvSpPr>
          <p:nvPr>
            <p:ph type="title" idx="4294967295"/>
          </p:nvPr>
        </p:nvSpPr>
        <p:spPr>
          <a:xfrm>
            <a:off x="354575" y="579775"/>
            <a:ext cx="8520600" cy="11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lt1"/>
                </a:solidFill>
              </a:rPr>
              <a:t>Basis of Belief System</a:t>
            </a:r>
            <a:endParaRPr sz="5400">
              <a:solidFill>
                <a:schemeClr val="lt1"/>
              </a:solidFill>
            </a:endParaRPr>
          </a:p>
        </p:txBody>
      </p:sp>
      <p:sp>
        <p:nvSpPr>
          <p:cNvPr id="199" name="Google Shape;199;p24"/>
          <p:cNvSpPr txBox="1">
            <a:spLocks noGrp="1"/>
          </p:cNvSpPr>
          <p:nvPr>
            <p:ph type="body" idx="4294967295"/>
          </p:nvPr>
        </p:nvSpPr>
        <p:spPr>
          <a:xfrm>
            <a:off x="539700" y="1746350"/>
            <a:ext cx="8064600" cy="30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Beliefs </a:t>
            </a:r>
            <a:r>
              <a:rPr lang="en" sz="2000" b="1">
                <a:latin typeface="Raleway"/>
                <a:ea typeface="Raleway"/>
                <a:cs typeface="Raleway"/>
                <a:sym typeface="Raleway"/>
              </a:rPr>
              <a:t>centered around the Sun. 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Char char="●"/>
            </a:pPr>
            <a:r>
              <a:rPr lang="en" sz="2000"/>
              <a:t>All-knowing, center of the sky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●"/>
            </a:pPr>
            <a:r>
              <a:rPr lang="en" sz="2000"/>
              <a:t>Moral justice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>
                <a:latin typeface="Raleway"/>
                <a:ea typeface="Raleway"/>
                <a:cs typeface="Raleway"/>
                <a:sym typeface="Raleway"/>
              </a:rPr>
              <a:t>Moon is ultimate symbol of sin.</a:t>
            </a:r>
            <a:endParaRPr sz="20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Char char="●"/>
            </a:pPr>
            <a:r>
              <a:rPr lang="en" sz="2000"/>
              <a:t>Avoided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●"/>
            </a:pPr>
            <a:r>
              <a:rPr lang="en" sz="2000"/>
              <a:t>Harmful coercion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4425" y="1640550"/>
            <a:ext cx="2878000" cy="287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livia template">
  <a:themeElements>
    <a:clrScheme name="Custom 347">
      <a:dk1>
        <a:srgbClr val="434343"/>
      </a:dk1>
      <a:lt1>
        <a:srgbClr val="FFFFFF"/>
      </a:lt1>
      <a:dk2>
        <a:srgbClr val="666666"/>
      </a:dk2>
      <a:lt2>
        <a:srgbClr val="ECE9E6"/>
      </a:lt2>
      <a:accent1>
        <a:srgbClr val="FFB600"/>
      </a:accent1>
      <a:accent2>
        <a:srgbClr val="FF8400"/>
      </a:accent2>
      <a:accent3>
        <a:srgbClr val="FA5E5E"/>
      </a:accent3>
      <a:accent4>
        <a:srgbClr val="E42A87"/>
      </a:accent4>
      <a:accent5>
        <a:srgbClr val="B143C7"/>
      </a:accent5>
      <a:accent6>
        <a:srgbClr val="7241B4"/>
      </a:accent6>
      <a:hlink>
        <a:srgbClr val="43434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1722</Words>
  <Application>Microsoft Office PowerPoint</Application>
  <PresentationFormat>On-screen Show (16:9)</PresentationFormat>
  <Paragraphs>277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Lato</vt:lpstr>
      <vt:lpstr>Montserrat Black</vt:lpstr>
      <vt:lpstr>Raleway</vt:lpstr>
      <vt:lpstr>Raleway ExtraBold</vt:lpstr>
      <vt:lpstr>Raleway Light</vt:lpstr>
      <vt:lpstr>Roboto Condensed Light</vt:lpstr>
      <vt:lpstr>Staatliches</vt:lpstr>
      <vt:lpstr>Times New Roman</vt:lpstr>
      <vt:lpstr>Olivia template</vt:lpstr>
      <vt:lpstr>Honors Blue Team: Nascent Worlds</vt:lpstr>
      <vt:lpstr>Sun  Society </vt:lpstr>
      <vt:lpstr>Setting the Scene</vt:lpstr>
      <vt:lpstr>First Encounter</vt:lpstr>
      <vt:lpstr>Past</vt:lpstr>
      <vt:lpstr>Artifacts </vt:lpstr>
      <vt:lpstr>Origin Story</vt:lpstr>
      <vt:lpstr>Sacred Relics</vt:lpstr>
      <vt:lpstr>Basis of Belief System</vt:lpstr>
      <vt:lpstr>Present</vt:lpstr>
      <vt:lpstr>Identity</vt:lpstr>
      <vt:lpstr>Location/Environment</vt:lpstr>
      <vt:lpstr>Consumption &amp; Subsistence</vt:lpstr>
      <vt:lpstr>Consumption &amp; Subsistence</vt:lpstr>
      <vt:lpstr>Communication</vt:lpstr>
      <vt:lpstr>Communication</vt:lpstr>
      <vt:lpstr>Homes &amp; Families</vt:lpstr>
      <vt:lpstr>Beliefs</vt:lpstr>
      <vt:lpstr>Beliefs</vt:lpstr>
      <vt:lpstr>Economics</vt:lpstr>
      <vt:lpstr>Economics</vt:lpstr>
      <vt:lpstr>Morality &amp; Law</vt:lpstr>
      <vt:lpstr>Morality &amp; Law</vt:lpstr>
      <vt:lpstr>Politics</vt:lpstr>
      <vt:lpstr>Politics</vt:lpstr>
      <vt:lpstr>Future</vt:lpstr>
      <vt:lpstr>Cataclysmic Event</vt:lpstr>
      <vt:lpstr>Response</vt:lpstr>
      <vt:lpstr>Cultural Diffusion</vt:lpstr>
      <vt:lpstr>Cultural Diffusion</vt:lpstr>
      <vt:lpstr>Cultural Diffusion</vt:lpstr>
      <vt:lpstr>PowerPoint Presentation</vt:lpstr>
      <vt:lpstr>Works Cited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Honors Blue Team: Nascent Worlds</dc:title>
  <dc:creator>Matthew Longcore</dc:creator>
  <cp:lastModifiedBy>Longcore, Matthew</cp:lastModifiedBy>
  <cp:revision>1</cp:revision>
  <dcterms:modified xsi:type="dcterms:W3CDTF">2022-03-09T15:29:22Z</dcterms:modified>
</cp:coreProperties>
</file>