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://hraf.yale.edu" TargetMode="External" Type="http://schemas.openxmlformats.org/officeDocument/2006/relationships/hyperlink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029" t="0" r="26384" b="14921"/>
          <a:stretch>
            <a:fillRect/>
          </a:stretch>
        </p:blipFill>
        <p:spPr>
          <a:xfrm flipH="false" flipV="false" rot="0">
            <a:off x="0" y="0"/>
            <a:ext cx="863607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9815825" y="1389107"/>
            <a:ext cx="7217821" cy="750878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91935" y="3680460"/>
            <a:ext cx="9265601" cy="292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694C26"/>
                </a:solidFill>
                <a:latin typeface="Aileron Heavy Bold"/>
              </a:rPr>
              <a:t>Agrarian Societies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91935" y="7459914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694C26"/>
                </a:solidFill>
                <a:latin typeface="Aileron Regular"/>
              </a:rPr>
              <a:t>in eHRAF World Cultures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1028700"/>
            <a:ext cx="7142940" cy="843619"/>
            <a:chOff x="0" y="0"/>
            <a:chExt cx="9523921" cy="1124825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9523921" cy="1124825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443163" y="9678035"/>
            <a:ext cx="6614374" cy="62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563" t="0" r="26563" b="0"/>
          <a:stretch>
            <a:fillRect/>
          </a:stretch>
        </p:blipFill>
        <p:spPr>
          <a:xfrm flipH="false" flipV="false" rot="0">
            <a:off x="0" y="0"/>
            <a:ext cx="7200206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200206" y="0"/>
            <a:ext cx="11087794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7613295" y="4330927"/>
            <a:ext cx="10261615" cy="254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Bemba of northern Zambia 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Garo of no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r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thern India 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Serbs of 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Serbi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a (former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ly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 Yugos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lav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ia) 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Taiwan Ho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kkie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n of Ta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iwan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613295" y="7614594"/>
            <a:ext cx="10261615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9">
                <a:solidFill>
                  <a:srgbClr val="694C26"/>
                </a:solidFill>
                <a:latin typeface="Aileron Regular"/>
              </a:rPr>
              <a:t>Then, compare and contrast your findings in order to answer the questions provided below.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613295" y="2254626"/>
            <a:ext cx="10261615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9">
                <a:solidFill>
                  <a:srgbClr val="694C26"/>
                </a:solidFill>
                <a:latin typeface="Aileron Regular"/>
              </a:rPr>
              <a:t>You will read extracts from the following culture collections: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13295" y="721090"/>
            <a:ext cx="10261615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89">
                <a:solidFill>
                  <a:srgbClr val="694C26"/>
                </a:solidFill>
                <a:latin typeface="Aileron Regular"/>
              </a:rPr>
              <a:t>Explore and contrast different types of agriculture.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5404" y="556228"/>
            <a:ext cx="7361215" cy="47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6"/>
              </a:lnSpc>
            </a:pPr>
            <a:r>
              <a:rPr lang="en-US" sz="3600">
                <a:solidFill>
                  <a:srgbClr val="694C26"/>
                </a:solidFill>
                <a:latin typeface="Aileron Heavy"/>
              </a:rPr>
              <a:t>Read the following passages: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54085" y="1431222"/>
            <a:ext cx="16505215" cy="2227646"/>
            <a:chOff x="0" y="0"/>
            <a:chExt cx="22006954" cy="297019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871520"/>
              <a:ext cx="22006954" cy="2098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694C26"/>
                  </a:solidFill>
                  <a:latin typeface="Aileron Regular"/>
                </a:rPr>
                <a:t>Audrey Richards: </a:t>
              </a:r>
              <a:r>
                <a:rPr lang="en-US" sz="3000" spc="78">
                  <a:solidFill>
                    <a:srgbClr val="694C26"/>
                  </a:solidFill>
                  <a:latin typeface="Aileron Regular Italics"/>
                </a:rPr>
                <a:t>Land, Labour and Diet in Northern Rhodesia</a:t>
              </a:r>
              <a:r>
                <a:rPr lang="en-US" sz="3000" spc="78">
                  <a:solidFill>
                    <a:srgbClr val="694C26"/>
                  </a:solidFill>
                  <a:latin typeface="Aileron Regular"/>
                </a:rPr>
                <a:t> - pages 288, 290, 293, 296, 304-305, and 390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694C26"/>
                  </a:solidFill>
                  <a:ea typeface="Aileron Regular"/>
                </a:rPr>
                <a:t>🌐 https://ehrafworldcultures.yale.edu/document?id=fq05-002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66675"/>
              <a:ext cx="17028554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694C26"/>
                  </a:solidFill>
                  <a:latin typeface="Aileron Regular Bold"/>
                </a:rPr>
                <a:t>Bemba (FQ05)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54085" y="4074493"/>
            <a:ext cx="16505215" cy="1694246"/>
            <a:chOff x="0" y="0"/>
            <a:chExt cx="22006954" cy="225899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871520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Dhirendra Majumdar:</a:t>
              </a: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 </a:t>
              </a:r>
              <a:r>
                <a:rPr lang="en-US" sz="3000">
                  <a:solidFill>
                    <a:srgbClr val="694C26"/>
                  </a:solidFill>
                  <a:latin typeface="Aileron Regular Italics"/>
                </a:rPr>
                <a:t>Calcutta: Anthropological Survey of India</a:t>
              </a: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 - pages 52-57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694C26"/>
                  </a:solidFill>
                  <a:ea typeface="Aileron Regular"/>
                </a:rPr>
                <a:t>🌐 https://ehrafworldcultures.yale.edu/document?id=ar05-010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6675"/>
              <a:ext cx="17028554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694C26"/>
                  </a:solidFill>
                  <a:latin typeface="Aileron Regular Bold"/>
                </a:rPr>
                <a:t>Garo (AR05)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54085" y="6184363"/>
            <a:ext cx="16505215" cy="1663861"/>
            <a:chOff x="0" y="0"/>
            <a:chExt cx="22006954" cy="2218482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831007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J. M. Halpern</a:t>
              </a: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: </a:t>
              </a:r>
              <a:r>
                <a:rPr lang="en-US" sz="3000">
                  <a:solidFill>
                    <a:srgbClr val="694C26"/>
                  </a:solidFill>
                  <a:latin typeface="Aileron Regular Italics"/>
                </a:rPr>
                <a:t>A Serbian Village</a:t>
              </a: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 - pages 52, 64, and 66-68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694C26"/>
                  </a:solidFill>
                  <a:ea typeface="Aileron Regular"/>
                </a:rPr>
                <a:t>🌐 https://ehrafworldcultures.yale.edu/document?id=ef06-025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6200"/>
              <a:ext cx="17028554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694C26"/>
                  </a:solidFill>
                  <a:latin typeface="Aileron Regular Bold"/>
                </a:rPr>
                <a:t>Serbs (EF06) 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54085" y="8263849"/>
            <a:ext cx="16505215" cy="1663861"/>
            <a:chOff x="0" y="0"/>
            <a:chExt cx="22006954" cy="2218482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831007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Bernard Gallin: </a:t>
              </a:r>
              <a:r>
                <a:rPr lang="en-US" sz="3000">
                  <a:solidFill>
                    <a:srgbClr val="694C26"/>
                  </a:solidFill>
                  <a:latin typeface="Aileron Regular Italics"/>
                </a:rPr>
                <a:t>Taiwan</a:t>
              </a:r>
              <a:r>
                <a:rPr lang="en-US" sz="3000">
                  <a:solidFill>
                    <a:srgbClr val="694C26"/>
                  </a:solidFill>
                  <a:latin typeface="Aileron Regular Italics"/>
                </a:rPr>
                <a:t>: A Chinese Village in Change</a:t>
              </a:r>
              <a:r>
                <a:rPr lang="en-US" sz="3000">
                  <a:solidFill>
                    <a:srgbClr val="694C26"/>
                  </a:solidFill>
                  <a:latin typeface="Aileron Regular"/>
                </a:rPr>
                <a:t> - pages 12-14, 57, 64, 79 and 82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694C26"/>
                  </a:solidFill>
                  <a:ea typeface="Aileron Regular"/>
                </a:rPr>
                <a:t>🌐 https://ehrafworldcultures.yale.edu/document?id=ad05-001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76200"/>
              <a:ext cx="17028554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694C26"/>
                  </a:solidFill>
                  <a:latin typeface="Aileron Regular Bold"/>
                </a:rPr>
                <a:t>Taiwan Hokkien (AD05)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0" y="0"/>
            <a:ext cx="11087794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413089" y="760883"/>
            <a:ext cx="10261615" cy="1655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1.</a:t>
            </a:r>
            <a:r>
              <a:rPr lang="en-US" sz="3600">
                <a:solidFill>
                  <a:srgbClr val="694C26"/>
                </a:solidFill>
                <a:latin typeface="Aileron Regular Bold"/>
              </a:rPr>
              <a:t> 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How would you describe the differences in agricultural practices comparing the </a:t>
            </a:r>
            <a:r>
              <a:rPr lang="en-US" sz="3600">
                <a:solidFill>
                  <a:srgbClr val="694C26"/>
                </a:solidFill>
                <a:latin typeface="Aileron Regular Bold"/>
              </a:rPr>
              <a:t>(a) Bemba and Garo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 and </a:t>
            </a:r>
            <a:r>
              <a:rPr lang="en-US" sz="3600">
                <a:solidFill>
                  <a:srgbClr val="694C26"/>
                </a:solidFill>
                <a:latin typeface="Aileron Regular Bold"/>
              </a:rPr>
              <a:t>(b) Serbs and Taiwan Hokkien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3089" y="5143404"/>
            <a:ext cx="10261615" cy="2752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2. Compare the </a:t>
            </a:r>
            <a:r>
              <a:rPr lang="en-US" sz="3600">
                <a:solidFill>
                  <a:srgbClr val="694C26"/>
                </a:solidFill>
                <a:latin typeface="Aileron Regular Bold"/>
              </a:rPr>
              <a:t>two shifting cultivation societies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 with the </a:t>
            </a:r>
            <a:r>
              <a:rPr lang="en-US" sz="3600">
                <a:solidFill>
                  <a:srgbClr val="694C26"/>
                </a:solidFill>
                <a:latin typeface="Aileron Regular Bold"/>
              </a:rPr>
              <a:t>two intensive agricultural societies</a:t>
            </a:r>
            <a:r>
              <a:rPr lang="en-US" sz="3600">
                <a:solidFill>
                  <a:srgbClr val="694C26"/>
                </a:solidFill>
                <a:latin typeface="Aileron Regular"/>
              </a:rPr>
              <a:t> with respect to total population, division of labor by gender, land ownership, and degree of dependence on other subsistence activities.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3089" y="8700135"/>
            <a:ext cx="10261615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You can find additional material on these topics in the culture summaries of each society.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9706" t="0" r="43660" b="0"/>
          <a:stretch>
            <a:fillRect/>
          </a:stretch>
        </p:blipFill>
        <p:spPr>
          <a:xfrm flipH="false" flipV="false" rot="0">
            <a:off x="11087794" y="0"/>
            <a:ext cx="7200206" cy="102870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2652560" y="464032"/>
            <a:ext cx="4070674" cy="1129336"/>
            <a:chOff x="0" y="0"/>
            <a:chExt cx="5427566" cy="1505782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5427566" cy="1505782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540331" y="370621"/>
              <a:ext cx="4346904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 Bold"/>
                </a:rPr>
                <a:t>QUESTIONS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413089" y="2952144"/>
            <a:ext cx="10261615" cy="1655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694C26"/>
                </a:solidFill>
                <a:latin typeface="Aileron Regular"/>
              </a:rPr>
              <a:t>Consider differences in land use, techniques of restoring nutrients to the soil, agricultural implements, and types of crops.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454" t="0" r="66474" b="0"/>
          <a:stretch>
            <a:fillRect/>
          </a:stretch>
        </p:blipFill>
        <p:spPr>
          <a:xfrm flipH="false" flipV="false" rot="0">
            <a:off x="0" y="0"/>
            <a:ext cx="4797344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18166" y="3619279"/>
            <a:ext cx="4248273" cy="3048441"/>
            <a:chOff x="0" y="0"/>
            <a:chExt cx="5664364" cy="406458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5664364" cy="4064588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54550" y="566128"/>
              <a:ext cx="4755265" cy="2922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eHRAF</a:t>
              </a:r>
            </a:p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World</a:t>
              </a:r>
            </a:p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Cultures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315928" y="470535"/>
            <a:ext cx="11424756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694C26"/>
                </a:solidFill>
                <a:latin typeface="Aileron Heavy Bold"/>
              </a:rPr>
              <a:t>Culture Summaries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69269" y="2047993"/>
            <a:ext cx="11403805" cy="4742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694C26"/>
                </a:solidFill>
                <a:latin typeface="Aileron Regular"/>
              </a:rPr>
              <a:t>A brief overview for societies in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eHRAF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W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or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ld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Cultures is provided in the form of 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Culture Summaries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. </a:t>
            </a:r>
          </a:p>
          <a:p>
            <a:pPr>
              <a:lnSpc>
                <a:spcPts val="4160"/>
              </a:lnSpc>
            </a:pPr>
          </a:p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694C26"/>
                </a:solidFill>
                <a:latin typeface="Aileron Regular"/>
              </a:rPr>
              <a:t>The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form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a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t, general o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ut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l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in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e,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and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h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a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din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gs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a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re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t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he same fo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r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ea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ch sum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m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ary. You will fi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nd a basic overview about the culture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, such a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s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its economy, history, environment and sociopolitical organization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.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69269" y="7117528"/>
            <a:ext cx="11718074" cy="2603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To find a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 culture summary, go to the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Browse Cultures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 tab. Enter the culture name into the box, then click to expand the result. Click on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Full Profile 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to reach the Culture Profile, then access the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 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Culture Summary via the 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Summary </a:t>
            </a:r>
            <a:r>
              <a:rPr lang="en-US" sz="3200" spc="320">
                <a:solidFill>
                  <a:srgbClr val="694C26"/>
                </a:solidFill>
                <a:latin typeface="Aileron Regular Bold"/>
              </a:rPr>
              <a:t>tab</a:t>
            </a:r>
            <a:r>
              <a:rPr lang="en-US" sz="3200" spc="320">
                <a:solidFill>
                  <a:srgbClr val="694C26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619473"/>
            <a:ext cx="12118707" cy="3048055"/>
            <a:chOff x="0" y="0"/>
            <a:chExt cx="16158275" cy="4064073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064073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1890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 </a:t>
              </a:r>
            </a:p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 2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4C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5395" y="413511"/>
            <a:ext cx="10554440" cy="2204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Regular"/>
              </a:rPr>
              <a:t>Read the passages below to explore a society that practices both shifting and intensive agriculture: the </a:t>
            </a:r>
            <a:r>
              <a:rPr lang="en-US" sz="3600" spc="72">
                <a:solidFill>
                  <a:srgbClr val="FFFFFF"/>
                </a:solidFill>
                <a:latin typeface="Aileron Regular Bold"/>
              </a:rPr>
              <a:t>Kapauku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 of western New Guinea (now Irian Jaya,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 Indones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ia).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 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6284" t="6284" r="6285" b="0"/>
          <a:stretch>
            <a:fillRect/>
          </a:stretch>
        </p:blipFill>
        <p:spPr>
          <a:xfrm flipH="false" flipV="false" rot="0">
            <a:off x="11914989" y="0"/>
            <a:ext cx="6373011" cy="102870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81397" y="3208519"/>
            <a:ext cx="10810178" cy="55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Regular"/>
              </a:rPr>
              <a:t>L. Pospisil: </a:t>
            </a:r>
            <a:r>
              <a:rPr lang="en-US" sz="3600" spc="72">
                <a:solidFill>
                  <a:srgbClr val="FFFFFF"/>
                </a:solidFill>
                <a:latin typeface="Aileron Regular Italics"/>
              </a:rPr>
              <a:t>Kapauku Papuan Economy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 - page 197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246255" y="4101549"/>
            <a:ext cx="8237853" cy="975360"/>
            <a:chOff x="0" y="0"/>
            <a:chExt cx="10983804" cy="130048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785764" y="0"/>
              <a:ext cx="10198041" cy="1300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Regular"/>
                </a:rPr>
                <a:t>https://ehrafworldcultures.yale.edu/document?id=oj29-005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76200"/>
              <a:ext cx="733477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581397" y="5402249"/>
            <a:ext cx="10810178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Regular"/>
              </a:rPr>
              <a:t>L. Pospisil: </a:t>
            </a:r>
            <a:r>
              <a:rPr lang="en-US" sz="3600" spc="72">
                <a:solidFill>
                  <a:srgbClr val="FFFFFF"/>
                </a:solidFill>
                <a:latin typeface="Aileron Regular Italics"/>
              </a:rPr>
              <a:t>Kapauku Papuans and Their Law</a:t>
            </a:r>
            <a:r>
              <a:rPr lang="en-US" sz="3600" spc="72">
                <a:solidFill>
                  <a:srgbClr val="FFFFFF"/>
                </a:solidFill>
                <a:latin typeface="Aileron Regular"/>
              </a:rPr>
              <a:t> - pages 14 and 69-70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46255" y="6843919"/>
            <a:ext cx="8237853" cy="975360"/>
            <a:chOff x="0" y="0"/>
            <a:chExt cx="10983804" cy="130048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785764" y="0"/>
              <a:ext cx="10198041" cy="1300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Regular"/>
                </a:rPr>
                <a:t>https://ehrafworldcultures.yale.edu/document?id=oj29-001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6200"/>
              <a:ext cx="733477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Heavy"/>
                </a:rPr>
                <a:t>🌐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65395" y="8451102"/>
            <a:ext cx="10554440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72">
                <a:solidFill>
                  <a:srgbClr val="FFFFFF"/>
                </a:solidFill>
                <a:latin typeface="Aileron Regular Bold"/>
              </a:rPr>
              <a:t>What are the conditions that seem to underlie the two different practic</a:t>
            </a:r>
            <a:r>
              <a:rPr lang="en-US" sz="3600" spc="72">
                <a:solidFill>
                  <a:srgbClr val="FFFFFF"/>
                </a:solidFill>
                <a:latin typeface="Aileron Regular Bold"/>
              </a:rPr>
              <a:t>es?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694C26"/>
                </a:solidFill>
                <a:latin typeface="Aileron Heavy"/>
              </a:rPr>
              <a:t>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694C26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54487" y="616997"/>
            <a:ext cx="13105252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1. Gallin, Bernard. 1966. Hsin Hsing, </a:t>
            </a:r>
            <a:r>
              <a:rPr lang="en-US" sz="2800" spc="28" u="none">
                <a:solidFill>
                  <a:srgbClr val="FFFFFF"/>
                </a:solidFill>
                <a:latin typeface="Aileron Regular"/>
              </a:rPr>
              <a:t>Taiw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an</a:t>
            </a:r>
            <a:r>
              <a:rPr lang="en-US" sz="2800" spc="28" u="none">
                <a:solidFill>
                  <a:srgbClr val="FFFFFF"/>
                </a:solidFill>
                <a:latin typeface="Aileron Regular"/>
              </a:rPr>
              <a:t>: 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Chinese Village in Change. Berkeley: University of California Press. https://ehrafworldcultures.yale.edu/document?id=ad05-001.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2809827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2. Halp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ern, Jo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Ma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rtin. 1967. “A Serbian Village.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” In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Harper Colophon Books, xxvi, 358. New York: Harper &amp;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Row.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http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://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hraf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worldcultures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.yale.edu/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cument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?id=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f06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025.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4487" y="5002658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3. Majumda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r, Dhire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ndra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Narayan. 1978. “Culture Change in Two Garo Villages.” In Memoir, xi, 188 , plates. Calcutta: Anthropological Survey of India, Go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vt. of India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https://ehrafworldcultures.yale.edu/document?id=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5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4487" y="7195489"/>
            <a:ext cx="13604813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4. Pospisil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Leopold J. 1963. “Kapauku Papuan Economy.” In Yale University Publications in Anthropology, 502 , plates. New Haven, Conn.: Dept. of Anthropology, Yale Univ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ersi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https://ehrafworldcultures.yale.edu/document?id=oj29-00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5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694C26"/>
                </a:solidFill>
                <a:latin typeface="Aileron Heavy"/>
              </a:rPr>
              <a:t>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694C26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54487" y="3301365"/>
            <a:ext cx="13604813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6. Richa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rds, Audre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I. (Audrey Isabel). 1939. Land, Labour and Diet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 Northern Rhodesia: An Economic Study of the Bemba Tribe. Pub. for the International Institute of African Languages &amp; Cultures by the Oxfo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rd University Press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https://ehrafworldcultures.yale.edu/document?id=f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q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5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-002.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810100"/>
            <a:ext cx="13604813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5. Pospisil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Leopold J. 1958. “Kapauku Papuans and Their Law.” In Yale University Publications in Anthropology, 296 , plates. New Haven, Conn.: Published for the Dept. Anthropology, Yale University. https://ehrafworldcultures.yale.edu/document?id=oj29-001.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5535090" y="504914"/>
            <a:ext cx="7217821" cy="750878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511199" y="2796267"/>
            <a:ext cx="9265601" cy="292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694C26"/>
                </a:solidFill>
                <a:latin typeface="Aileron Heavy Bold"/>
              </a:rPr>
              <a:t>Agrarian Societies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11199" y="6575721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694C26"/>
                </a:solidFill>
                <a:latin typeface="Aileron Regular"/>
              </a:rPr>
              <a:t>in eHRAF World Cultures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98074" y="8623131"/>
            <a:ext cx="6878657" cy="843619"/>
            <a:chOff x="0" y="0"/>
            <a:chExt cx="9171543" cy="112482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171543" cy="1124825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147136" y="8468995"/>
            <a:ext cx="97151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694C26"/>
                </a:solidFill>
                <a:latin typeface="Aileron Regular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694C26"/>
                </a:solidFill>
                <a:latin typeface="Aileron Regular"/>
              </a:rPr>
              <a:t>at Yale University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75318" y="8042275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694C26"/>
                </a:solidFill>
                <a:latin typeface="Aileron Regular"/>
              </a:rPr>
              <a:t>Produced by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75318" y="9281964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 u="sng">
                <a:solidFill>
                  <a:srgbClr val="694C26"/>
                </a:solidFill>
                <a:latin typeface="Aileron Regular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4C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6516" t="0" r="32295" b="0"/>
          <a:stretch>
            <a:fillRect/>
          </a:stretch>
        </p:blipFill>
        <p:spPr>
          <a:xfrm flipH="false" flipV="false" rot="0">
            <a:off x="1728159" y="762019"/>
            <a:ext cx="8093405" cy="8762962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840139" y="4174337"/>
            <a:ext cx="1753429" cy="1938326"/>
          </a:xfrm>
          <a:prstGeom prst="rect">
            <a:avLst/>
          </a:prstGeom>
          <a:solidFill>
            <a:srgbClr val="694C26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2235246" y="1019175"/>
            <a:ext cx="5024054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In this 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59969" y="4199346"/>
            <a:ext cx="6974609" cy="5459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Learn about the place of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agriculture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in human cultural evolution</a:t>
            </a:r>
          </a:p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Explore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the range of agrarian societies across cultures</a:t>
            </a:r>
          </a:p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Consider how differences in agricultural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p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ra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ct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ce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mig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ht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b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el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at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ed to ot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her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cultural differences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16853" y="4852987"/>
            <a:ext cx="508495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Topics We'll Cover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4024701"/>
            <a:ext cx="12118707" cy="2237598"/>
            <a:chOff x="0" y="0"/>
            <a:chExt cx="16158275" cy="2983464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2983464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1108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83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AGRARIAN SOCIETIES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6232" y="728345"/>
            <a:ext cx="11068513" cy="8782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spc="380">
                <a:solidFill>
                  <a:srgbClr val="694C26"/>
                </a:solidFill>
                <a:latin typeface="Aileron Regular"/>
              </a:rPr>
              <a:t>Agricultural societies rely primarily on the cultivation of varieties of crops, often combined with the rearing of domesticated animals. </a:t>
            </a:r>
            <a:r>
              <a:rPr lang="en-US" sz="3800" spc="380">
                <a:solidFill>
                  <a:srgbClr val="694C26"/>
                </a:solidFill>
                <a:latin typeface="Aileron Regular"/>
              </a:rPr>
              <a:t>This type of livelihood is generally believed to date to about 10,000 years ago in the Near East.</a:t>
            </a:r>
          </a:p>
          <a:p>
            <a:pPr>
              <a:lnSpc>
                <a:spcPts val="4940"/>
              </a:lnSpc>
            </a:pPr>
          </a:p>
          <a:p>
            <a:pPr>
              <a:lnSpc>
                <a:spcPts val="4940"/>
              </a:lnSpc>
            </a:pPr>
            <a:r>
              <a:rPr lang="en-US" sz="3800" spc="380">
                <a:solidFill>
                  <a:srgbClr val="694C26"/>
                </a:solidFill>
                <a:latin typeface="Aileron Regular"/>
              </a:rPr>
              <a:t>While food production often involves more labor than food collection and does not necessarily lead to better nutrition, it does allow more people to live in a given region. This may have given agriculturalists competitive advantages over food collectors (hunter-gatherers).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4271" t="0" r="27374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1122338" y="3974312"/>
            <a:ext cx="2781579" cy="2338376"/>
          </a:xfrm>
          <a:prstGeom prst="rect">
            <a:avLst/>
          </a:prstGeom>
          <a:solidFill>
            <a:srgbClr val="694C26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1545911" y="4572000"/>
            <a:ext cx="1934433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Did you know?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4503" t="0" r="24503" b="0"/>
          <a:stretch>
            <a:fillRect/>
          </a:stretch>
        </p:blipFill>
        <p:spPr>
          <a:xfrm flipH="false" flipV="false" rot="0">
            <a:off x="0" y="0"/>
            <a:ext cx="7865974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694C26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347852" y="676477"/>
            <a:ext cx="9458269" cy="134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Agricul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tura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 soc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eties dif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f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 co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nsi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dera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b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ly on 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ve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ral features 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including reliance on: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47852" y="2721319"/>
            <a:ext cx="9458269" cy="683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Shifting or extensive vs. intensive agricul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ture </a:t>
            </a:r>
          </a:p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Rain vs. i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rriga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tion </a:t>
            </a:r>
          </a:p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Cer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eal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 crops vs. roots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 an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d tubers </a:t>
            </a:r>
          </a:p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Simple tools vs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. compl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ex tools (e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.g. the plow o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r plough) </a:t>
            </a:r>
          </a:p>
          <a:p>
            <a:pPr marL="777240" indent="-388620" lvl="1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Plant cultivation in comparison to other subsistence types (herdin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g, hunting fishing, gathering, 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raft prod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ction, and tra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ding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4" t="0" r="74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619650"/>
            <a:ext cx="12118707" cy="3047699"/>
            <a:chOff x="0" y="0"/>
            <a:chExt cx="16158275" cy="4063599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063599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188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83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SHIFTING VS. INTENSIVE CULTIVATION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4C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175" t="0" r="20333" b="0"/>
          <a:stretch>
            <a:fillRect/>
          </a:stretch>
        </p:blipFill>
        <p:spPr>
          <a:xfrm flipH="false" flipV="false" rot="0">
            <a:off x="10044352" y="0"/>
            <a:ext cx="8243648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77880" y="516255"/>
            <a:ext cx="9536594" cy="9244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 Bold"/>
              </a:rPr>
              <a:t>Shifting cultivation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involves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leaving some land unplanted after a few seasons, opening new plots (or in some cases re-cultivating fallowed ones after a considerable time period), and using the organic matter that has grown up to replenish the soil.</a:t>
            </a:r>
          </a:p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FFFFFF"/>
                </a:solidFill>
                <a:latin typeface="Aileron Regular"/>
              </a:rPr>
              <a:t> </a:t>
            </a: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Cutt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ing and burning trees and bushes (</a:t>
            </a:r>
            <a:r>
              <a:rPr lang="en-US" sz="3600" spc="359">
                <a:solidFill>
                  <a:srgbClr val="FFFFFF"/>
                </a:solidFill>
                <a:latin typeface="Aileron Regular Bold"/>
              </a:rPr>
              <a:t>slash-and-burn agriculture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) is the predominant way of returning nutrie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the soil. This method is most effective in areas of low human population densities where there is sufficient land to allo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w leaving land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fallow.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94C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79115" y="1064895"/>
            <a:ext cx="9134310" cy="8147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 Bold"/>
              </a:rPr>
              <a:t>Intensive cultivation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us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es techniques that allow more-or-less permanent field cultivation.</a:t>
            </a:r>
          </a:p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FFFFFF"/>
                </a:solidFill>
                <a:latin typeface="Aileron Regular"/>
              </a:rPr>
              <a:t> </a:t>
            </a: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Commo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nly used intensification techniques include enhancing soil fertility by applying manure or chemical fertilizers, building irrigatio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sys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tems, or building terraces. 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Agriculture often intensifies where, in the absence of alternative livelihoods, more food is needed to feed a rapidly growing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popu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la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on.  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9676" t="0" r="43884" b="0"/>
          <a:stretch>
            <a:fillRect/>
          </a:stretch>
        </p:blipFill>
        <p:spPr>
          <a:xfrm flipH="false" flipV="false" rot="0">
            <a:off x="0" y="0"/>
            <a:ext cx="849268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362933"/>
            <a:ext cx="12118707" cy="3561135"/>
            <a:chOff x="0" y="0"/>
            <a:chExt cx="16158275" cy="474818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748180"/>
            </a:xfrm>
            <a:prstGeom prst="rect">
              <a:avLst/>
            </a:prstGeom>
            <a:solidFill>
              <a:srgbClr val="694C2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8731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 </a:t>
              </a: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</a:t>
              </a:r>
            </a:p>
            <a:p>
              <a:pPr algn="ctr">
                <a:lnSpc>
                  <a:spcPts val="4103"/>
                </a:lnSpc>
              </a:pPr>
              <a:r>
                <a:rPr lang="en-US" sz="3600" spc="64">
                  <a:solidFill>
                    <a:srgbClr val="FFFFFF"/>
                  </a:solidFill>
                  <a:latin typeface="Aileron Regular"/>
                </a:rPr>
                <a:t>compare and contrast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DAFhCPee51Q</dc:identifier>
  <dcterms:modified xsi:type="dcterms:W3CDTF">2011-08-01T06:04:30Z</dcterms:modified>
  <cp:revision>1</cp:revision>
  <dc:title>eHRAF Workbook - Agrarian Societies v2</dc:title>
</cp:coreProperties>
</file>