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</p:sldIdLst>
  <p:sldSz cx="18288000" cy="10287000"/>
  <p:notesSz cx="6858000" cy="9144000"/>
  <p:embeddedFontLst>
    <p:embeddedFont>
      <p:font typeface="Aileron Regular" charset="1" panose="00000500000000000000"/>
      <p:regular r:id="rId6"/>
    </p:embeddedFont>
    <p:embeddedFont>
      <p:font typeface="Aileron Regular Bold" charset="1" panose="00000800000000000000"/>
      <p:regular r:id="rId7"/>
    </p:embeddedFont>
    <p:embeddedFont>
      <p:font typeface="Aileron Regular Italics" charset="1" panose="00000500000000000000"/>
      <p:regular r:id="rId8"/>
    </p:embeddedFont>
    <p:embeddedFont>
      <p:font typeface="Aileron Regular Bold Italics" charset="1" panose="00000800000000000000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Aileron Heavy" charset="1" panose="00000A00000000000000"/>
      <p:regular r:id="rId14"/>
    </p:embeddedFont>
    <p:embeddedFont>
      <p:font typeface="Aileron Heavy Bold" charset="1" panose="00000A00000000000000"/>
      <p:regular r:id="rId15"/>
    </p:embeddedFont>
    <p:embeddedFont>
      <p:font typeface="Aileron Heavy Italics" charset="1" panose="00000A00000000000000"/>
      <p:regular r:id="rId16"/>
    </p:embeddedFont>
    <p:embeddedFont>
      <p:font typeface="Aileron Heavy Bold Italics" charset="1" panose="00000A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slides/slide1.xml" Type="http://schemas.openxmlformats.org/officeDocument/2006/relationships/slide"/><Relationship Id="rId19" Target="slides/slide2.xml" Type="http://schemas.openxmlformats.org/officeDocument/2006/relationships/slide"/><Relationship Id="rId2" Target="presProps.xml" Type="http://schemas.openxmlformats.org/officeDocument/2006/relationships/presProps"/><Relationship Id="rId20" Target="slides/slide3.xml" Type="http://schemas.openxmlformats.org/officeDocument/2006/relationships/slide"/><Relationship Id="rId21" Target="slides/slide4.xml" Type="http://schemas.openxmlformats.org/officeDocument/2006/relationships/slide"/><Relationship Id="rId22" Target="slides/slide5.xml" Type="http://schemas.openxmlformats.org/officeDocument/2006/relationships/slide"/><Relationship Id="rId23" Target="slides/slide6.xml" Type="http://schemas.openxmlformats.org/officeDocument/2006/relationships/slide"/><Relationship Id="rId24" Target="slides/slide7.xml" Type="http://schemas.openxmlformats.org/officeDocument/2006/relationships/slide"/><Relationship Id="rId25" Target="slides/slide8.xml" Type="http://schemas.openxmlformats.org/officeDocument/2006/relationships/slide"/><Relationship Id="rId26" Target="slides/slide9.xml" Type="http://schemas.openxmlformats.org/officeDocument/2006/relationships/slide"/><Relationship Id="rId27" Target="slides/slide10.xml" Type="http://schemas.openxmlformats.org/officeDocument/2006/relationships/slide"/><Relationship Id="rId28" Target="slides/slide11.xml" Type="http://schemas.openxmlformats.org/officeDocument/2006/relationships/slide"/><Relationship Id="rId29" Target="slides/slide12.xml" Type="http://schemas.openxmlformats.org/officeDocument/2006/relationships/slide"/><Relationship Id="rId3" Target="viewProps.xml" Type="http://schemas.openxmlformats.org/officeDocument/2006/relationships/viewProps"/><Relationship Id="rId30" Target="slides/slide13.xml" Type="http://schemas.openxmlformats.org/officeDocument/2006/relationships/slide"/><Relationship Id="rId31" Target="slides/slide14.xml" Type="http://schemas.openxmlformats.org/officeDocument/2006/relationships/slide"/><Relationship Id="rId32" Target="slides/slide15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http://hraf.yale.edu" TargetMode="External" Type="http://schemas.openxmlformats.org/officeDocument/2006/relationships/hyperlink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89000"/>
          </a:blip>
          <a:srcRect l="6797" t="0" r="25516" b="0"/>
          <a:stretch>
            <a:fillRect/>
          </a:stretch>
        </p:blipFill>
        <p:spPr>
          <a:xfrm flipH="false" flipV="false" rot="0">
            <a:off x="0" y="0"/>
            <a:ext cx="863607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4000"/>
          </a:blip>
          <a:srcRect l="0" t="0" r="0" b="0"/>
          <a:stretch>
            <a:fillRect/>
          </a:stretch>
        </p:blipFill>
        <p:spPr>
          <a:xfrm flipH="false" flipV="false" rot="0">
            <a:off x="9815825" y="1389107"/>
            <a:ext cx="7217821" cy="7508786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791935" y="3460575"/>
            <a:ext cx="9265601" cy="35849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16"/>
              </a:lnSpc>
            </a:pPr>
            <a:r>
              <a:rPr lang="en-US" sz="9600">
                <a:solidFill>
                  <a:srgbClr val="758E9C"/>
                </a:solidFill>
                <a:latin typeface="Aileron Heavy Bold"/>
              </a:rPr>
              <a:t>Altered States of Consciousness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791935" y="7459914"/>
            <a:ext cx="9265601" cy="624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215">
                <a:solidFill>
                  <a:srgbClr val="758E9C"/>
                </a:solidFill>
                <a:latin typeface="Aileron Regular"/>
              </a:rPr>
              <a:t>in eHRAF World Cultures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0" y="1028700"/>
            <a:ext cx="7142940" cy="843619"/>
            <a:chOff x="0" y="0"/>
            <a:chExt cx="9523921" cy="1124825"/>
          </a:xfrm>
        </p:grpSpPr>
        <p:sp>
          <p:nvSpPr>
            <p:cNvPr name="AutoShape 7" id="7"/>
            <p:cNvSpPr/>
            <p:nvPr/>
          </p:nvSpPr>
          <p:spPr>
            <a:xfrm rot="0">
              <a:off x="0" y="0"/>
              <a:ext cx="9523921" cy="1124825"/>
            </a:xfrm>
            <a:prstGeom prst="rect">
              <a:avLst/>
            </a:prstGeom>
            <a:solidFill>
              <a:srgbClr val="758E9C"/>
            </a:solid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52378" y="180143"/>
              <a:ext cx="8819165" cy="7073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spc="224">
                  <a:solidFill>
                    <a:srgbClr val="FFFFFF"/>
                  </a:solidFill>
                  <a:latin typeface="Aileron Regular Bold"/>
                </a:rPr>
                <a:t>An eHRAF Workbook Activity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1443163" y="9678035"/>
            <a:ext cx="6614374" cy="623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20"/>
              </a:lnSpc>
            </a:pPr>
            <a:r>
              <a:rPr lang="en-US" sz="2200" spc="153">
                <a:solidFill>
                  <a:srgbClr val="000000"/>
                </a:solidFill>
                <a:latin typeface="Aileron Regular"/>
              </a:rPr>
              <a:t>Human Relations Area Files</a:t>
            </a:r>
          </a:p>
          <a:p>
            <a:pPr algn="r">
              <a:lnSpc>
                <a:spcPts val="2420"/>
              </a:lnSpc>
            </a:pPr>
            <a:r>
              <a:rPr lang="en-US" sz="2200" spc="153">
                <a:solidFill>
                  <a:srgbClr val="000000"/>
                </a:solidFill>
                <a:latin typeface="Aileron Regular"/>
              </a:rPr>
              <a:t> at Yale University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3265" t="16581" r="12585" b="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3189403" y="3329973"/>
            <a:ext cx="12118707" cy="3627054"/>
            <a:chOff x="0" y="0"/>
            <a:chExt cx="16158275" cy="4836072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16158275" cy="4836072"/>
            </a:xfrm>
            <a:prstGeom prst="rect">
              <a:avLst/>
            </a:prstGeom>
            <a:solidFill>
              <a:srgbClr val="758E9C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773114" y="951791"/>
              <a:ext cx="14612047" cy="296106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378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Regular Bold"/>
                </a:rPr>
                <a:t>eHRAF Workbook</a:t>
              </a:r>
            </a:p>
            <a:p>
              <a:pPr algn="ctr">
                <a:lnSpc>
                  <a:spcPts val="6378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Regular Bold"/>
                </a:rPr>
                <a:t>ACTIVITY</a:t>
              </a:r>
            </a:p>
            <a:p>
              <a:pPr algn="ctr">
                <a:lnSpc>
                  <a:spcPts val="4559"/>
                </a:lnSpc>
              </a:pPr>
              <a:r>
                <a:rPr lang="en-US" sz="4000" spc="72">
                  <a:solidFill>
                    <a:srgbClr val="FFFFFF"/>
                  </a:solidFill>
                  <a:latin typeface="Aileron Regular"/>
                </a:rPr>
                <a:t>compare and contrast ASC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58E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5760971" y="0"/>
            <a:ext cx="12527029" cy="102870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0" t="15434" r="0" b="15434"/>
          <a:stretch>
            <a:fillRect/>
          </a:stretch>
        </p:blipFill>
        <p:spPr>
          <a:xfrm flipH="false" flipV="false" rot="0">
            <a:off x="5760971" y="-41520"/>
            <a:ext cx="12527029" cy="5769709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358260" y="2986899"/>
            <a:ext cx="7287542" cy="3438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spc="150">
                <a:solidFill>
                  <a:srgbClr val="FFFFFF"/>
                </a:solidFill>
                <a:latin typeface="Aileron Heavy Bold"/>
              </a:rPr>
              <a:t>ASC </a:t>
            </a:r>
          </a:p>
          <a:p>
            <a:pPr>
              <a:lnSpc>
                <a:spcPts val="9000"/>
              </a:lnSpc>
            </a:pPr>
            <a:r>
              <a:rPr lang="en-US" sz="7500" spc="150">
                <a:solidFill>
                  <a:srgbClr val="FFFFFF"/>
                </a:solidFill>
                <a:latin typeface="Aileron Heavy Bold"/>
              </a:rPr>
              <a:t>Across Cultures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58260" y="6120906"/>
            <a:ext cx="7287542" cy="55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500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6172596" y="5956821"/>
            <a:ext cx="11799046" cy="4040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60"/>
              </a:lnSpc>
            </a:pPr>
            <a:r>
              <a:rPr lang="en-US" sz="3600" spc="89">
                <a:solidFill>
                  <a:srgbClr val="758E9C"/>
                </a:solidFill>
                <a:latin typeface="Aileron Regular"/>
              </a:rPr>
              <a:t>Conduct an </a:t>
            </a:r>
            <a:r>
              <a:rPr lang="en-US" sz="3600" spc="89">
                <a:solidFill>
                  <a:srgbClr val="758E9C"/>
                </a:solidFill>
                <a:latin typeface="Aileron Regular Bold"/>
              </a:rPr>
              <a:t>Advanced Search </a:t>
            </a:r>
            <a:r>
              <a:rPr lang="en-US" sz="3600" spc="89">
                <a:solidFill>
                  <a:srgbClr val="758E9C"/>
                </a:solidFill>
                <a:latin typeface="Aileron Regular"/>
              </a:rPr>
              <a:t>in eHRAF World Cultures to compare altered states of consciousness among the </a:t>
            </a:r>
            <a:r>
              <a:rPr lang="en-US" sz="3600" spc="89">
                <a:solidFill>
                  <a:srgbClr val="758E9C"/>
                </a:solidFill>
                <a:latin typeface="Aileron Regular Bold"/>
              </a:rPr>
              <a:t>Chipewyans (ND07)</a:t>
            </a:r>
            <a:r>
              <a:rPr lang="en-US" sz="3600" spc="89">
                <a:solidFill>
                  <a:srgbClr val="758E9C"/>
                </a:solidFill>
                <a:latin typeface="Aileron Regular"/>
              </a:rPr>
              <a:t> of North America and the </a:t>
            </a:r>
            <a:r>
              <a:rPr lang="en-US" sz="3600" spc="89">
                <a:solidFill>
                  <a:srgbClr val="758E9C"/>
                </a:solidFill>
                <a:latin typeface="Aileron Regular Bold"/>
              </a:rPr>
              <a:t>Central Thai (AO07)</a:t>
            </a:r>
            <a:r>
              <a:rPr lang="en-US" sz="3600" spc="89">
                <a:solidFill>
                  <a:srgbClr val="758E9C"/>
                </a:solidFill>
                <a:latin typeface="Aileron Regular"/>
              </a:rPr>
              <a:t> of Asia. </a:t>
            </a:r>
          </a:p>
          <a:p>
            <a:pPr>
              <a:lnSpc>
                <a:spcPts val="3960"/>
              </a:lnSpc>
            </a:pPr>
          </a:p>
          <a:p>
            <a:pPr>
              <a:lnSpc>
                <a:spcPts val="3960"/>
              </a:lnSpc>
            </a:pPr>
            <a:r>
              <a:rPr lang="en-US" sz="3600" spc="89">
                <a:solidFill>
                  <a:srgbClr val="758E9C"/>
                </a:solidFill>
                <a:latin typeface="Aileron Regular"/>
              </a:rPr>
              <a:t>As shown below, use the following OCM subject categories: </a:t>
            </a:r>
            <a:r>
              <a:rPr lang="en-US" sz="3600" spc="89">
                <a:solidFill>
                  <a:srgbClr val="758E9C"/>
                </a:solidFill>
                <a:latin typeface="Aileron Regular Bold"/>
              </a:rPr>
              <a:t>Rev</a:t>
            </a:r>
            <a:r>
              <a:rPr lang="en-US" sz="3600" spc="89">
                <a:solidFill>
                  <a:srgbClr val="758E9C"/>
                </a:solidFill>
                <a:latin typeface="Aileron Regular Bold"/>
              </a:rPr>
              <a:t>e</a:t>
            </a:r>
            <a:r>
              <a:rPr lang="en-US" sz="3600" spc="89">
                <a:solidFill>
                  <a:srgbClr val="758E9C"/>
                </a:solidFill>
                <a:latin typeface="Aileron Regular Bold"/>
              </a:rPr>
              <a:t>l</a:t>
            </a:r>
            <a:r>
              <a:rPr lang="en-US" sz="3600" spc="89">
                <a:solidFill>
                  <a:srgbClr val="758E9C"/>
                </a:solidFill>
                <a:latin typeface="Aileron Regular Bold"/>
              </a:rPr>
              <a:t>ation a</a:t>
            </a:r>
            <a:r>
              <a:rPr lang="en-US" sz="3600" spc="89">
                <a:solidFill>
                  <a:srgbClr val="758E9C"/>
                </a:solidFill>
                <a:latin typeface="Aileron Regular Bold"/>
              </a:rPr>
              <a:t>nd</a:t>
            </a:r>
            <a:r>
              <a:rPr lang="en-US" sz="3600" spc="89">
                <a:solidFill>
                  <a:srgbClr val="758E9C"/>
                </a:solidFill>
                <a:latin typeface="Aileron Regular Bold"/>
              </a:rPr>
              <a:t> Divina</a:t>
            </a:r>
            <a:r>
              <a:rPr lang="en-US" sz="3600" spc="89">
                <a:solidFill>
                  <a:srgbClr val="758E9C"/>
                </a:solidFill>
                <a:latin typeface="Aileron Regular Bold"/>
              </a:rPr>
              <a:t>tio</a:t>
            </a:r>
            <a:r>
              <a:rPr lang="en-US" sz="3600" spc="89">
                <a:solidFill>
                  <a:srgbClr val="758E9C"/>
                </a:solidFill>
                <a:latin typeface="Aileron Regular Bold"/>
              </a:rPr>
              <a:t>n (787)</a:t>
            </a:r>
            <a:r>
              <a:rPr lang="en-US" sz="3600" spc="89">
                <a:solidFill>
                  <a:srgbClr val="758E9C"/>
                </a:solidFill>
                <a:latin typeface="Aileron Regular"/>
              </a:rPr>
              <a:t> </a:t>
            </a:r>
            <a:r>
              <a:rPr lang="en-US" sz="3600" spc="89">
                <a:solidFill>
                  <a:srgbClr val="758E9C"/>
                </a:solidFill>
                <a:latin typeface="Aileron Regular"/>
              </a:rPr>
              <a:t>o</a:t>
            </a:r>
            <a:r>
              <a:rPr lang="en-US" sz="3600" spc="89">
                <a:solidFill>
                  <a:srgbClr val="758E9C"/>
                </a:solidFill>
                <a:latin typeface="Aileron Regular"/>
              </a:rPr>
              <a:t>r </a:t>
            </a:r>
            <a:r>
              <a:rPr lang="en-US" sz="3600" spc="89">
                <a:solidFill>
                  <a:srgbClr val="758E9C"/>
                </a:solidFill>
                <a:latin typeface="Aileron Regular Bold"/>
              </a:rPr>
              <a:t>Ecst</a:t>
            </a:r>
            <a:r>
              <a:rPr lang="en-US" sz="3600" spc="89">
                <a:solidFill>
                  <a:srgbClr val="758E9C"/>
                </a:solidFill>
                <a:latin typeface="Aileron Regular Bold"/>
              </a:rPr>
              <a:t>a</a:t>
            </a:r>
            <a:r>
              <a:rPr lang="en-US" sz="3600" spc="89">
                <a:solidFill>
                  <a:srgbClr val="758E9C"/>
                </a:solidFill>
                <a:latin typeface="Aileron Regular Bold"/>
              </a:rPr>
              <a:t>t</a:t>
            </a:r>
            <a:r>
              <a:rPr lang="en-US" sz="3600" spc="89">
                <a:solidFill>
                  <a:srgbClr val="758E9C"/>
                </a:solidFill>
                <a:latin typeface="Aileron Regular Bold"/>
              </a:rPr>
              <a:t>ic</a:t>
            </a:r>
            <a:r>
              <a:rPr lang="en-US" sz="3600" spc="89">
                <a:solidFill>
                  <a:srgbClr val="758E9C"/>
                </a:solidFill>
                <a:latin typeface="Aileron Regular Bold"/>
              </a:rPr>
              <a:t> Reli</a:t>
            </a:r>
            <a:r>
              <a:rPr lang="en-US" sz="3600" spc="89">
                <a:solidFill>
                  <a:srgbClr val="758E9C"/>
                </a:solidFill>
                <a:latin typeface="Aileron Regular Bold"/>
              </a:rPr>
              <a:t>gi</a:t>
            </a:r>
            <a:r>
              <a:rPr lang="en-US" sz="3600" spc="89">
                <a:solidFill>
                  <a:srgbClr val="758E9C"/>
                </a:solidFill>
                <a:latin typeface="Aileron Regular Bold"/>
              </a:rPr>
              <a:t>ous Prac</a:t>
            </a:r>
            <a:r>
              <a:rPr lang="en-US" sz="3600" spc="89">
                <a:solidFill>
                  <a:srgbClr val="758E9C"/>
                </a:solidFill>
                <a:latin typeface="Aileron Regular Bold"/>
              </a:rPr>
              <a:t>tices (786)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808" t="0" r="5546" b="1902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-5911422">
            <a:off x="10091865" y="4750563"/>
            <a:ext cx="2519144" cy="366267"/>
            <a:chOff x="0" y="0"/>
            <a:chExt cx="8979503" cy="1305560"/>
          </a:xfrm>
        </p:grpSpPr>
        <p:sp>
          <p:nvSpPr>
            <p:cNvPr name="Freeform 4" id="4"/>
            <p:cNvSpPr/>
            <p:nvPr/>
          </p:nvSpPr>
          <p:spPr>
            <a:xfrm flipH="false" flipV="false">
              <a:off x="0" y="-27940"/>
              <a:ext cx="8998552" cy="1360170"/>
            </a:xfrm>
            <a:custGeom>
              <a:avLst/>
              <a:gdLst/>
              <a:ahLst/>
              <a:cxnLst/>
              <a:rect r="r" b="b" t="t" l="l"/>
              <a:pathLst>
                <a:path h="1360170" w="8998552">
                  <a:moveTo>
                    <a:pt x="8923623" y="579120"/>
                  </a:moveTo>
                  <a:lnTo>
                    <a:pt x="8223852" y="55880"/>
                  </a:lnTo>
                  <a:cubicBezTo>
                    <a:pt x="8150192" y="0"/>
                    <a:pt x="8089233" y="30480"/>
                    <a:pt x="8089233" y="123190"/>
                  </a:cubicBezTo>
                  <a:lnTo>
                    <a:pt x="8089233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8087659" y="805180"/>
                  </a:lnTo>
                  <a:lnTo>
                    <a:pt x="8087659" y="1236980"/>
                  </a:lnTo>
                  <a:cubicBezTo>
                    <a:pt x="8087659" y="1329690"/>
                    <a:pt x="8148923" y="1360170"/>
                    <a:pt x="8222583" y="1304290"/>
                  </a:cubicBezTo>
                  <a:lnTo>
                    <a:pt x="8923623" y="779780"/>
                  </a:lnTo>
                  <a:cubicBezTo>
                    <a:pt x="8998552" y="726440"/>
                    <a:pt x="8998552" y="635000"/>
                    <a:pt x="8923623" y="579120"/>
                  </a:cubicBezTo>
                  <a:close/>
                </a:path>
              </a:pathLst>
            </a:custGeom>
            <a:solidFill>
              <a:srgbClr val="758E9C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849695" y="6739534"/>
            <a:ext cx="5087711" cy="1864596"/>
            <a:chOff x="0" y="0"/>
            <a:chExt cx="6783615" cy="2486128"/>
          </a:xfrm>
        </p:grpSpPr>
        <p:sp>
          <p:nvSpPr>
            <p:cNvPr name="AutoShape 6" id="6"/>
            <p:cNvSpPr/>
            <p:nvPr/>
          </p:nvSpPr>
          <p:spPr>
            <a:xfrm rot="-10800000">
              <a:off x="0" y="0"/>
              <a:ext cx="6783615" cy="248612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 rot="0">
              <a:off x="534808" y="319139"/>
              <a:ext cx="5713999" cy="1838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758E9C"/>
                  </a:solidFill>
                  <a:latin typeface="Aileron Regular Bold"/>
                </a:rPr>
                <a:t>Add 2 cultures: </a:t>
              </a:r>
            </a:p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758E9C"/>
                  </a:solidFill>
                  <a:latin typeface="Aileron Regular"/>
                </a:rPr>
                <a:t>Chipewyans (ND07) and Central Thai (AO07)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151298" y="703385"/>
            <a:ext cx="7136702" cy="1037896"/>
            <a:chOff x="0" y="0"/>
            <a:chExt cx="9515602" cy="1383862"/>
          </a:xfrm>
        </p:grpSpPr>
        <p:sp>
          <p:nvSpPr>
            <p:cNvPr name="AutoShape 9" id="9"/>
            <p:cNvSpPr/>
            <p:nvPr/>
          </p:nvSpPr>
          <p:spPr>
            <a:xfrm rot="0">
              <a:off x="0" y="0"/>
              <a:ext cx="9515602" cy="1383862"/>
            </a:xfrm>
            <a:prstGeom prst="rect">
              <a:avLst/>
            </a:prstGeom>
            <a:solidFill>
              <a:srgbClr val="758E9C"/>
            </a:solid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947307" y="370621"/>
              <a:ext cx="7620987" cy="5854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 Bold"/>
                </a:rPr>
                <a:t>ADVANCED SEARCH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004746" y="6739534"/>
            <a:ext cx="5102008" cy="1864596"/>
            <a:chOff x="0" y="0"/>
            <a:chExt cx="6802677" cy="2486128"/>
          </a:xfrm>
        </p:grpSpPr>
        <p:sp>
          <p:nvSpPr>
            <p:cNvPr name="AutoShape 12" id="12"/>
            <p:cNvSpPr/>
            <p:nvPr/>
          </p:nvSpPr>
          <p:spPr>
            <a:xfrm rot="-10800000">
              <a:off x="0" y="0"/>
              <a:ext cx="6802677" cy="248612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434838" y="14339"/>
              <a:ext cx="6367839" cy="2447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758E9C"/>
                  </a:solidFill>
                  <a:latin typeface="Aileron Regular Bold"/>
                </a:rPr>
                <a:t>Add subjects: </a:t>
              </a:r>
            </a:p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758E9C"/>
                  </a:solidFill>
                  <a:latin typeface="Aileron Regular"/>
                </a:rPr>
                <a:t>Ecstatic religious practices (786) or Revelation and divination (787)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-5911422">
            <a:off x="2766176" y="4750563"/>
            <a:ext cx="2519144" cy="366267"/>
            <a:chOff x="0" y="0"/>
            <a:chExt cx="8979503" cy="1305560"/>
          </a:xfrm>
        </p:grpSpPr>
        <p:sp>
          <p:nvSpPr>
            <p:cNvPr name="Freeform 15" id="15"/>
            <p:cNvSpPr/>
            <p:nvPr/>
          </p:nvSpPr>
          <p:spPr>
            <a:xfrm flipH="false" flipV="false">
              <a:off x="0" y="-27940"/>
              <a:ext cx="8998552" cy="1360170"/>
            </a:xfrm>
            <a:custGeom>
              <a:avLst/>
              <a:gdLst/>
              <a:ahLst/>
              <a:cxnLst/>
              <a:rect r="r" b="b" t="t" l="l"/>
              <a:pathLst>
                <a:path h="1360170" w="8998552">
                  <a:moveTo>
                    <a:pt x="8923623" y="579120"/>
                  </a:moveTo>
                  <a:lnTo>
                    <a:pt x="8223852" y="55880"/>
                  </a:lnTo>
                  <a:cubicBezTo>
                    <a:pt x="8150192" y="0"/>
                    <a:pt x="8089233" y="30480"/>
                    <a:pt x="8089233" y="123190"/>
                  </a:cubicBezTo>
                  <a:lnTo>
                    <a:pt x="8089233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8087659" y="805180"/>
                  </a:lnTo>
                  <a:lnTo>
                    <a:pt x="8087659" y="1236980"/>
                  </a:lnTo>
                  <a:cubicBezTo>
                    <a:pt x="8087659" y="1329690"/>
                    <a:pt x="8148923" y="1360170"/>
                    <a:pt x="8222583" y="1304290"/>
                  </a:cubicBezTo>
                  <a:lnTo>
                    <a:pt x="8923623" y="779780"/>
                  </a:lnTo>
                  <a:cubicBezTo>
                    <a:pt x="8998552" y="726440"/>
                    <a:pt x="8998552" y="635000"/>
                    <a:pt x="8923623" y="579120"/>
                  </a:cubicBezTo>
                  <a:close/>
                </a:path>
              </a:pathLst>
            </a:custGeom>
            <a:solidFill>
              <a:srgbClr val="758E9C"/>
            </a:solid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7507" t="0" r="21535" b="0"/>
          <a:stretch>
            <a:fillRect/>
          </a:stretch>
        </p:blipFill>
        <p:spPr>
          <a:xfrm flipH="false" flipV="false" rot="0">
            <a:off x="0" y="0"/>
            <a:ext cx="7865974" cy="10287000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-10800000">
            <a:off x="7865974" y="0"/>
            <a:ext cx="10422026" cy="10287000"/>
          </a:xfrm>
          <a:prstGeom prst="rect">
            <a:avLst/>
          </a:prstGeom>
          <a:solidFill>
            <a:srgbClr val="758E9C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8270920" y="1963935"/>
            <a:ext cx="9758793" cy="7690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spc="36">
                <a:solidFill>
                  <a:srgbClr val="FFFFFF"/>
                </a:solidFill>
                <a:latin typeface="Aileron Regular"/>
              </a:rPr>
              <a:t>Based on the ethnographic data that you found in </a:t>
            </a:r>
            <a:r>
              <a:rPr lang="en-US" sz="3600" spc="36">
                <a:solidFill>
                  <a:srgbClr val="FFFFFF"/>
                </a:solidFill>
                <a:latin typeface="Aileron Regular Bold"/>
              </a:rPr>
              <a:t>eHRAF World Cultures, 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compare and contrast the ethnographic descriptions of ASC among the Chipewyans and Central Thai. </a:t>
            </a:r>
          </a:p>
          <a:p>
            <a:pPr>
              <a:lnSpc>
                <a:spcPts val="4320"/>
              </a:lnSpc>
            </a:pPr>
          </a:p>
          <a:p>
            <a:pPr marL="594360" indent="-297180" lvl="1">
              <a:lnSpc>
                <a:spcPts val="4320"/>
              </a:lnSpc>
              <a:buFont typeface="Arial"/>
              <a:buChar char="•"/>
            </a:pPr>
            <a:r>
              <a:rPr lang="en-US" sz="3600" spc="36">
                <a:solidFill>
                  <a:srgbClr val="FFFFFF"/>
                </a:solidFill>
                <a:latin typeface="Aileron Regular"/>
              </a:rPr>
              <a:t>What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 types of altered states did you find described among these two groups? </a:t>
            </a:r>
          </a:p>
          <a:p>
            <a:pPr marL="594360" indent="-297180" lvl="1">
              <a:lnSpc>
                <a:spcPts val="4320"/>
              </a:lnSpc>
              <a:buFont typeface="Arial"/>
              <a:buChar char="•"/>
            </a:pPr>
            <a:r>
              <a:rPr lang="en-US" sz="3600" spc="36">
                <a:solidFill>
                  <a:srgbClr val="FFFFFF"/>
                </a:solidFill>
                <a:latin typeface="Aileron Regular"/>
              </a:rPr>
              <a:t>What similarities or differences do you note between the trance experiences in the two cultures?</a:t>
            </a:r>
          </a:p>
          <a:p>
            <a:pPr marL="594360" indent="-297180" lvl="1">
              <a:lnSpc>
                <a:spcPts val="4320"/>
              </a:lnSpc>
              <a:buFont typeface="Arial"/>
              <a:buChar char="•"/>
            </a:pPr>
            <a:r>
              <a:rPr lang="en-US" sz="3600" spc="36">
                <a:solidFill>
                  <a:srgbClr val="FFFFFF"/>
                </a:solidFill>
                <a:latin typeface="Aileron Regular"/>
              </a:rPr>
              <a:t>Did you notice any similarities between these trance experiences and any religious or ecstatic experiences that you may have already been familiar with?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0" y="-9196"/>
            <a:ext cx="5604586" cy="1037896"/>
            <a:chOff x="0" y="0"/>
            <a:chExt cx="7472781" cy="1383862"/>
          </a:xfrm>
        </p:grpSpPr>
        <p:sp>
          <p:nvSpPr>
            <p:cNvPr name="AutoShape 6" id="6"/>
            <p:cNvSpPr/>
            <p:nvPr/>
          </p:nvSpPr>
          <p:spPr>
            <a:xfrm rot="0">
              <a:off x="0" y="0"/>
              <a:ext cx="7472781" cy="1383862"/>
            </a:xfrm>
            <a:prstGeom prst="rect">
              <a:avLst/>
            </a:prstGeom>
            <a:solidFill>
              <a:srgbClr val="758E9C"/>
            </a:solidFill>
          </p:spPr>
        </p:sp>
        <p:sp>
          <p:nvSpPr>
            <p:cNvPr name="TextBox 7" id="7"/>
            <p:cNvSpPr txBox="true"/>
            <p:nvPr/>
          </p:nvSpPr>
          <p:spPr>
            <a:xfrm rot="0">
              <a:off x="743938" y="370621"/>
              <a:ext cx="5984904" cy="5854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 Bold"/>
                </a:rPr>
                <a:t>COMPARE &amp; CONTRAST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9144000" y="321967"/>
            <a:ext cx="8625309" cy="1152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000"/>
              </a:lnSpc>
            </a:pPr>
            <a:r>
              <a:rPr lang="en-US" sz="7500" spc="150">
                <a:solidFill>
                  <a:srgbClr val="FFFFFF"/>
                </a:solidFill>
                <a:latin typeface="Aileron Heavy Bold"/>
              </a:rPr>
              <a:t>Questions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-5400000">
            <a:off x="-2711726" y="4529138"/>
            <a:ext cx="8229600" cy="1228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60">
                <a:solidFill>
                  <a:srgbClr val="758E9C"/>
                </a:solidFill>
                <a:latin typeface="Aileron Heavy Bold"/>
              </a:rPr>
              <a:t>References</a:t>
            </a:r>
          </a:p>
        </p:txBody>
      </p:sp>
      <p:sp>
        <p:nvSpPr>
          <p:cNvPr name="AutoShape 3" id="3"/>
          <p:cNvSpPr/>
          <p:nvPr/>
        </p:nvSpPr>
        <p:spPr>
          <a:xfrm rot="-10800000">
            <a:off x="3044204" y="0"/>
            <a:ext cx="15243796" cy="10287000"/>
          </a:xfrm>
          <a:prstGeom prst="rect">
            <a:avLst/>
          </a:prstGeom>
          <a:solidFill>
            <a:srgbClr val="758E9C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3780194" y="624203"/>
            <a:ext cx="13479106" cy="1379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This activity was adapted in part from Altered</a:t>
            </a:r>
            <a:r>
              <a:rPr lang="en-US" sz="2800" spc="28" u="none">
                <a:solidFill>
                  <a:srgbClr val="FFFFFF"/>
                </a:solidFill>
                <a:latin typeface="Aileron Regular"/>
              </a:rPr>
              <a:t> States of Consciousness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(Explaining Human Culture), by Carol R. Ember and Christina Carolus. https://hraf.yale.edu/ehc/summaries/altered-states-of-consciousness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4000"/>
          </a:blip>
          <a:srcRect l="0" t="0" r="0" b="0"/>
          <a:stretch>
            <a:fillRect/>
          </a:stretch>
        </p:blipFill>
        <p:spPr>
          <a:xfrm flipH="false" flipV="false" rot="0">
            <a:off x="5535090" y="504914"/>
            <a:ext cx="7217821" cy="7508786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4511199" y="2576382"/>
            <a:ext cx="9265601" cy="35849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16"/>
              </a:lnSpc>
            </a:pPr>
            <a:r>
              <a:rPr lang="en-US" sz="9600">
                <a:solidFill>
                  <a:srgbClr val="758E9C"/>
                </a:solidFill>
                <a:latin typeface="Aileron Heavy Bold"/>
              </a:rPr>
              <a:t>Altered States of Consciousness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511199" y="6575721"/>
            <a:ext cx="9265601" cy="624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215">
                <a:solidFill>
                  <a:srgbClr val="758E9C"/>
                </a:solidFill>
                <a:latin typeface="Aileron Regular"/>
              </a:rPr>
              <a:t>in eHRAF World Cultures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398074" y="8623131"/>
            <a:ext cx="6878657" cy="843619"/>
            <a:chOff x="0" y="0"/>
            <a:chExt cx="9171543" cy="1124825"/>
          </a:xfrm>
        </p:grpSpPr>
        <p:sp>
          <p:nvSpPr>
            <p:cNvPr name="AutoShape 6" id="6"/>
            <p:cNvSpPr/>
            <p:nvPr/>
          </p:nvSpPr>
          <p:spPr>
            <a:xfrm rot="0">
              <a:off x="0" y="0"/>
              <a:ext cx="9171543" cy="1124825"/>
            </a:xfrm>
            <a:prstGeom prst="rect">
              <a:avLst/>
            </a:prstGeom>
            <a:solidFill>
              <a:srgbClr val="758E9C"/>
            </a:solidFill>
          </p:spPr>
        </p:sp>
        <p:sp>
          <p:nvSpPr>
            <p:cNvPr name="TextBox 7" id="7"/>
            <p:cNvSpPr txBox="true"/>
            <p:nvPr/>
          </p:nvSpPr>
          <p:spPr>
            <a:xfrm rot="0">
              <a:off x="352378" y="180143"/>
              <a:ext cx="8819165" cy="7073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spc="224">
                  <a:solidFill>
                    <a:srgbClr val="FFFFFF"/>
                  </a:solidFill>
                  <a:latin typeface="Aileron Regular Bold"/>
                </a:rPr>
                <a:t>An eHRAF Workbook Activity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8147136" y="8468995"/>
            <a:ext cx="9715159" cy="789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800" spc="196">
                <a:solidFill>
                  <a:srgbClr val="758E9C"/>
                </a:solidFill>
                <a:latin typeface="Aileron Regular Bold"/>
              </a:rPr>
              <a:t>Human Relations Area Files</a:t>
            </a:r>
          </a:p>
          <a:p>
            <a:pPr algn="r">
              <a:lnSpc>
                <a:spcPts val="3080"/>
              </a:lnSpc>
            </a:pPr>
            <a:r>
              <a:rPr lang="en-US" sz="2800" spc="196">
                <a:solidFill>
                  <a:srgbClr val="758E9C"/>
                </a:solidFill>
                <a:latin typeface="Aileron Regular"/>
              </a:rPr>
              <a:t>at Yale University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5375318" y="8042275"/>
            <a:ext cx="2486977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800" spc="196">
                <a:solidFill>
                  <a:srgbClr val="758E9C"/>
                </a:solidFill>
                <a:latin typeface="Aileron Regular"/>
              </a:rPr>
              <a:t>Produced by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375318" y="9281964"/>
            <a:ext cx="2486977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800" spc="196" u="sng">
                <a:solidFill>
                  <a:srgbClr val="758E9C"/>
                </a:solidFill>
                <a:latin typeface="Aileron Regular"/>
                <a:hlinkClick r:id="rId3" tooltip="http://hraf.yale.edu"/>
              </a:rPr>
              <a:t>hraf.yale.edu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58E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0"/>
            <a:ext cx="11130697" cy="102870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0" t="0" r="38812" b="0"/>
          <a:stretch>
            <a:fillRect/>
          </a:stretch>
        </p:blipFill>
        <p:spPr>
          <a:xfrm flipH="false" flipV="false" rot="0">
            <a:off x="1905414" y="767654"/>
            <a:ext cx="8082996" cy="8751692"/>
          </a:xfrm>
          <a:prstGeom prst="rect">
            <a:avLst/>
          </a:prstGeom>
        </p:spPr>
      </p:pic>
      <p:sp>
        <p:nvSpPr>
          <p:cNvPr name="AutoShape 4" id="4"/>
          <p:cNvSpPr/>
          <p:nvPr/>
        </p:nvSpPr>
        <p:spPr>
          <a:xfrm rot="0">
            <a:off x="1028700" y="4435383"/>
            <a:ext cx="1753429" cy="1938326"/>
          </a:xfrm>
          <a:prstGeom prst="rect">
            <a:avLst/>
          </a:prstGeom>
          <a:solidFill>
            <a:srgbClr val="758E9C"/>
          </a:solidFill>
        </p:spPr>
      </p:sp>
      <p:sp>
        <p:nvSpPr>
          <p:cNvPr name="TextBox 5" id="5"/>
          <p:cNvSpPr txBox="true"/>
          <p:nvPr/>
        </p:nvSpPr>
        <p:spPr>
          <a:xfrm rot="0">
            <a:off x="12507613" y="1019175"/>
            <a:ext cx="5024054" cy="2447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600"/>
              </a:lnSpc>
            </a:pPr>
            <a:r>
              <a:rPr lang="en-US" sz="8000" spc="160">
                <a:solidFill>
                  <a:srgbClr val="FFFFFF"/>
                </a:solidFill>
                <a:latin typeface="Aileron Heavy Bold"/>
              </a:rPr>
              <a:t>In this activity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460050" y="3831628"/>
            <a:ext cx="6576535" cy="581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28320" indent="-264160" lvl="1">
              <a:lnSpc>
                <a:spcPts val="512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 Regular"/>
              </a:rPr>
              <a:t>Learn about </a:t>
            </a:r>
            <a:r>
              <a:rPr lang="en-US" sz="3200" spc="32">
                <a:solidFill>
                  <a:srgbClr val="FFFFFF"/>
                </a:solidFill>
                <a:latin typeface="Aileron Regular Bold"/>
              </a:rPr>
              <a:t>altered states of consciousness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 (ASC)</a:t>
            </a:r>
          </a:p>
          <a:p>
            <a:pPr marL="528320" indent="-264160" lvl="1">
              <a:lnSpc>
                <a:spcPts val="512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 Regular"/>
              </a:rPr>
              <a:t>Conduct an Advanced Search in</a:t>
            </a:r>
            <a:r>
              <a:rPr lang="en-US" sz="3200" spc="32">
                <a:solidFill>
                  <a:srgbClr val="FFFFFF"/>
                </a:solidFill>
                <a:latin typeface="Aileron Regular Bold"/>
              </a:rPr>
              <a:t> eHRAF World Cultures</a:t>
            </a:r>
          </a:p>
          <a:p>
            <a:pPr marL="528320" indent="-264160" lvl="1">
              <a:lnSpc>
                <a:spcPts val="512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 Regular"/>
              </a:rPr>
              <a:t>Read and interpret </a:t>
            </a:r>
            <a:r>
              <a:rPr lang="en-US" sz="3200" spc="32">
                <a:solidFill>
                  <a:srgbClr val="FFFFFF"/>
                </a:solidFill>
                <a:latin typeface="Aileron Regular Bold"/>
              </a:rPr>
              <a:t>ethnographic data</a:t>
            </a:r>
          </a:p>
          <a:p>
            <a:pPr marL="528320" indent="-264160" lvl="1">
              <a:lnSpc>
                <a:spcPts val="512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 Regular Bold"/>
              </a:rPr>
              <a:t>Describe 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similarities and d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i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ffer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ence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s in ASC 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a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c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r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o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ss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 cultures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905414" y="5114033"/>
            <a:ext cx="5084955" cy="571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40"/>
              </a:lnSpc>
            </a:pPr>
            <a:r>
              <a:rPr lang="en-US" sz="3700" spc="136">
                <a:solidFill>
                  <a:srgbClr val="FFFFFF"/>
                </a:solidFill>
                <a:latin typeface="Aileron Regular Bold"/>
              </a:rPr>
              <a:t>Topics We'll Cover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8408" t="17535" r="2678" b="3552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3189403" y="3619650"/>
            <a:ext cx="12118707" cy="3047699"/>
            <a:chOff x="0" y="0"/>
            <a:chExt cx="16158275" cy="4063599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16158275" cy="4063599"/>
            </a:xfrm>
            <a:prstGeom prst="rect">
              <a:avLst/>
            </a:prstGeom>
            <a:solidFill>
              <a:srgbClr val="758E9C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773114" y="951791"/>
              <a:ext cx="14612047" cy="21885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383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Regular Bold"/>
                </a:rPr>
                <a:t>ALTERED STATES OF CONSCIOUSNESS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9784" t="0" r="23584" b="0"/>
          <a:stretch>
            <a:fillRect/>
          </a:stretch>
        </p:blipFill>
        <p:spPr>
          <a:xfrm flipH="false" flipV="false" rot="0">
            <a:off x="0" y="0"/>
            <a:ext cx="8743922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217837" y="3831826"/>
            <a:ext cx="6708326" cy="2623348"/>
            <a:chOff x="0" y="0"/>
            <a:chExt cx="8944435" cy="3497798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8944435" cy="3497798"/>
            </a:xfrm>
            <a:prstGeom prst="rect">
              <a:avLst/>
            </a:prstGeom>
            <a:solidFill>
              <a:srgbClr val="758E9C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545591" y="642094"/>
              <a:ext cx="7853252" cy="22040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 spc="133">
                  <a:solidFill>
                    <a:srgbClr val="FFFFFF"/>
                  </a:solidFill>
                  <a:latin typeface="Aileron Regular Bold"/>
                </a:rPr>
                <a:t>http</a:t>
              </a:r>
              <a:r>
                <a:rPr lang="en-US" sz="3600" spc="133">
                  <a:solidFill>
                    <a:srgbClr val="FFFFFF"/>
                  </a:solidFill>
                  <a:latin typeface="Aileron Regular Bold"/>
                </a:rPr>
                <a:t>s://hraf.yale.edu/ehc/summaries/altered-st</a:t>
              </a:r>
              <a:r>
                <a:rPr lang="en-US" sz="3600" spc="133">
                  <a:solidFill>
                    <a:srgbClr val="FFFFFF"/>
                  </a:solidFill>
                  <a:latin typeface="Aileron Regular Bold"/>
                </a:rPr>
                <a:t>ates-of-consciousness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9144000" y="774301"/>
            <a:ext cx="9128086" cy="3057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 spc="100">
                <a:solidFill>
                  <a:srgbClr val="758E9C"/>
                </a:solidFill>
                <a:latin typeface="Aileron Regular"/>
              </a:rPr>
              <a:t>This workbook is based on the</a:t>
            </a:r>
            <a:r>
              <a:rPr lang="en-US" sz="5000" spc="100">
                <a:solidFill>
                  <a:srgbClr val="758E9C"/>
                </a:solidFill>
                <a:latin typeface="Aileron Regular Bold"/>
              </a:rPr>
              <a:t> Explaining Human Culture (EHC) </a:t>
            </a:r>
            <a:r>
              <a:rPr lang="en-US" sz="5000" spc="100">
                <a:solidFill>
                  <a:srgbClr val="758E9C"/>
                </a:solidFill>
                <a:latin typeface="Aileron Regular"/>
              </a:rPr>
              <a:t>summary on</a:t>
            </a:r>
            <a:r>
              <a:rPr lang="en-US" sz="5000" spc="100">
                <a:solidFill>
                  <a:srgbClr val="758E9C"/>
                </a:solidFill>
                <a:latin typeface="Aileron Regular Bold"/>
              </a:rPr>
              <a:t> Altered States of Consciousness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414362" y="6086029"/>
            <a:ext cx="8457646" cy="2838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758E9C"/>
                </a:solidFill>
                <a:latin typeface="Aileron Regular"/>
              </a:rPr>
              <a:t>You may wish to read the EHC summary to learn more about altered states of consciousness, trance, healing, dreaming, and out-of-body experiences before beginning the exercises in this workbook.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024496" y="3957567"/>
            <a:ext cx="9367094" cy="977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2600" spc="26">
                <a:solidFill>
                  <a:srgbClr val="758E9C"/>
                </a:solidFill>
                <a:latin typeface="Aileron Regular Bold"/>
              </a:rPr>
              <a:t>by </a:t>
            </a:r>
          </a:p>
          <a:p>
            <a:pPr algn="ctr">
              <a:lnSpc>
                <a:spcPts val="3900"/>
              </a:lnSpc>
            </a:pPr>
            <a:r>
              <a:rPr lang="en-US" sz="2600" spc="26">
                <a:solidFill>
                  <a:srgbClr val="758E9C"/>
                </a:solidFill>
                <a:latin typeface="Aileron Regular Bold"/>
              </a:rPr>
              <a:t>Carol R. Ember and Christina Carolus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40066" y="2186591"/>
            <a:ext cx="10148285" cy="70717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76"/>
              </a:lnSpc>
            </a:pPr>
            <a:r>
              <a:rPr lang="en-US" sz="3600" spc="431">
                <a:solidFill>
                  <a:srgbClr val="758E9C"/>
                </a:solidFill>
                <a:latin typeface="Aileron Regular"/>
              </a:rPr>
              <a:t>Nearly all societies are known to engage in practices that lead to altered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 state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s of conscio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usn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ess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. However,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 the methods, functions, and c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ultu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r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al cont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ext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 vary w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i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d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ely between societies. </a:t>
            </a:r>
          </a:p>
          <a:p>
            <a:pPr>
              <a:lnSpc>
                <a:spcPts val="5076"/>
              </a:lnSpc>
            </a:pPr>
          </a:p>
          <a:p>
            <a:pPr>
              <a:lnSpc>
                <a:spcPts val="5076"/>
              </a:lnSpc>
            </a:pPr>
            <a:r>
              <a:rPr lang="en-US" sz="3600" spc="431">
                <a:solidFill>
                  <a:srgbClr val="758E9C"/>
                </a:solidFill>
                <a:latin typeface="Aileron Regular"/>
              </a:rPr>
              <a:t>One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 su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c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h va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r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i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ation is whether or not societies believe in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 spiri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t possessi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o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n, tran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ce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, relig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ious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 ecst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asy, 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or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 th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e possibility of one’s “soul” traveling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 to</a:t>
            </a:r>
            <a:r>
              <a:rPr lang="en-US" sz="3600" spc="431">
                <a:solidFill>
                  <a:srgbClr val="758E9C"/>
                </a:solidFill>
                <a:latin typeface="Aileron Regular"/>
              </a:rPr>
              <a:t> another realm.</a:t>
            </a:r>
          </a:p>
        </p:txBody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5784" t="0" r="45907" b="0"/>
          <a:stretch>
            <a:fillRect/>
          </a:stretch>
        </p:blipFill>
        <p:spPr>
          <a:xfrm flipH="false" flipV="false" rot="0">
            <a:off x="12373188" y="0"/>
            <a:ext cx="5914812" cy="10287000"/>
          </a:xfrm>
          <a:prstGeom prst="rect">
            <a:avLst/>
          </a:prstGeom>
        </p:spPr>
      </p:pic>
      <p:sp>
        <p:nvSpPr>
          <p:cNvPr name="AutoShape 4" id="4"/>
          <p:cNvSpPr/>
          <p:nvPr/>
        </p:nvSpPr>
        <p:spPr>
          <a:xfrm rot="0">
            <a:off x="10982399" y="3974312"/>
            <a:ext cx="2781579" cy="2338376"/>
          </a:xfrm>
          <a:prstGeom prst="rect">
            <a:avLst/>
          </a:prstGeom>
          <a:solidFill>
            <a:srgbClr val="758E9C"/>
          </a:solidFill>
        </p:spPr>
      </p:sp>
      <p:sp>
        <p:nvSpPr>
          <p:cNvPr name="TextBox 5" id="5"/>
          <p:cNvSpPr txBox="true"/>
          <p:nvPr/>
        </p:nvSpPr>
        <p:spPr>
          <a:xfrm rot="0">
            <a:off x="540066" y="592694"/>
            <a:ext cx="10653843" cy="1152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spc="150">
                <a:solidFill>
                  <a:srgbClr val="758E9C"/>
                </a:solidFill>
                <a:latin typeface="Aileron Heavy Bold"/>
              </a:rPr>
              <a:t>Cultural Variation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405971" y="4572000"/>
            <a:ext cx="1934433" cy="1133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700" spc="136">
                <a:solidFill>
                  <a:srgbClr val="FFFFFF"/>
                </a:solidFill>
                <a:latin typeface="Aileron Regular Bold"/>
              </a:rPr>
              <a:t>Did you know?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58E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9157" t="0" r="32926" b="0"/>
          <a:stretch>
            <a:fillRect/>
          </a:stretch>
        </p:blipFill>
        <p:spPr>
          <a:xfrm flipH="false" flipV="false" rot="0">
            <a:off x="0" y="0"/>
            <a:ext cx="7167722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7565796" y="344827"/>
            <a:ext cx="10565755" cy="9336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spc="359">
                <a:solidFill>
                  <a:srgbClr val="FFFFFF"/>
                </a:solidFill>
                <a:latin typeface="Aileron Regular"/>
              </a:rPr>
              <a:t>Humans can also experience altered states of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 co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nsc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iousn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s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s (ASC) in wake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ful mom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en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ts.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 </a:t>
            </a:r>
          </a:p>
          <a:p>
            <a:pPr>
              <a:lnSpc>
                <a:spcPts val="4320"/>
              </a:lnSpc>
            </a:pPr>
          </a:p>
          <a:p>
            <a:pPr>
              <a:lnSpc>
                <a:spcPts val="4320"/>
              </a:lnSpc>
            </a:pPr>
            <a:r>
              <a:rPr lang="en-US" sz="3600" spc="359">
                <a:solidFill>
                  <a:srgbClr val="FFFFFF"/>
                </a:solidFill>
                <a:latin typeface="Aileron Regular"/>
              </a:rPr>
              <a:t>In cont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em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po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rary 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North Americ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an 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cu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l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t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u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r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,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 thes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e w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ake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ful ASC ar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 thought of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 either as unus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ual even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t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s, o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r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a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re connec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ted 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to practice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s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o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f spe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ci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alists, such as hypno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ti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c stat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es 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ind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u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c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d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by t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hera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pists o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r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 magi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c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ians;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tr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ances entere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d i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nt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o by med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i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ums conducting séances; medit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ation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 in yoga classes;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 or drug-induced hypnotic states.</a:t>
            </a:r>
          </a:p>
          <a:p>
            <a:pPr>
              <a:lnSpc>
                <a:spcPts val="4320"/>
              </a:lnSpc>
            </a:pPr>
          </a:p>
          <a:p>
            <a:pPr>
              <a:lnSpc>
                <a:spcPts val="4320"/>
              </a:lnSpc>
            </a:pPr>
            <a:r>
              <a:rPr lang="en-US" sz="3600" spc="359">
                <a:solidFill>
                  <a:srgbClr val="FFFFFF"/>
                </a:solidFill>
                <a:latin typeface="Aileron Regular"/>
              </a:rPr>
              <a:t>The i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dea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 that 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bod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i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s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 migh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t 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b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e 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p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o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ss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ssed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by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d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emo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ns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, 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wi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t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c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he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s,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o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r 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sp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irits 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a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l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s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o exists as a po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pu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lar 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th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eme 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i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n so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m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e relig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iou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s tra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di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t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ion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s.</a:t>
            </a:r>
            <a:r>
              <a:rPr lang="en-US" sz="3600" spc="359">
                <a:solidFill>
                  <a:srgbClr val="FFFFFF"/>
                </a:solidFill>
                <a:latin typeface="Aileron Regular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0414" r="4374" b="887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3189403" y="3619650"/>
            <a:ext cx="12118707" cy="3047699"/>
            <a:chOff x="0" y="0"/>
            <a:chExt cx="16158275" cy="4063599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16158275" cy="4063599"/>
            </a:xfrm>
            <a:prstGeom prst="rect">
              <a:avLst/>
            </a:prstGeom>
            <a:solidFill>
              <a:srgbClr val="758E9C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773114" y="951791"/>
              <a:ext cx="14612047" cy="21885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383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Regular Bold"/>
                </a:rPr>
                <a:t>ETHNOGRAPHIC EXPLANATIONS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5518" t="0" r="25518" b="0"/>
          <a:stretch>
            <a:fillRect/>
          </a:stretch>
        </p:blipFill>
        <p:spPr>
          <a:xfrm flipH="false" flipV="false" rot="0">
            <a:off x="10729757" y="0"/>
            <a:ext cx="7558243" cy="10287000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-10800000">
            <a:off x="0" y="-9196"/>
            <a:ext cx="10729757" cy="10287000"/>
          </a:xfrm>
          <a:prstGeom prst="rect">
            <a:avLst/>
          </a:prstGeom>
          <a:solidFill>
            <a:srgbClr val="758E9C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367329" y="1187779"/>
            <a:ext cx="9995100" cy="780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 spc="200">
                <a:solidFill>
                  <a:srgbClr val="FFFFFF"/>
                </a:solidFill>
                <a:latin typeface="Aileron Regular"/>
              </a:rPr>
              <a:t>Altered sta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t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es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o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f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 c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o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nsciousness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 h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av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e 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likely been p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ar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t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of th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e 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h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u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ma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n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 co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g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nitive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repert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o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i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r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 for at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 le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as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t 100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,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000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y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ars,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if n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o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t 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l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o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n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g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er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.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 </a:t>
            </a:r>
          </a:p>
          <a:p>
            <a:pPr>
              <a:lnSpc>
                <a:spcPts val="5600"/>
              </a:lnSpc>
            </a:pPr>
          </a:p>
          <a:p>
            <a:pPr>
              <a:lnSpc>
                <a:spcPts val="5600"/>
              </a:lnSpc>
            </a:pPr>
            <a:r>
              <a:rPr lang="en-US" sz="4000" spc="200">
                <a:solidFill>
                  <a:srgbClr val="FFFFFF"/>
                </a:solidFill>
                <a:latin typeface="Aileron Regular"/>
              </a:rPr>
              <a:t>For example, a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r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t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compos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d of motif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s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 indi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ca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ting sensory d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p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r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ivati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o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n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 a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nd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commonly assoc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ia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t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d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 for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ms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of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 vi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sual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h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a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lluci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n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ation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c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an 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be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s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ee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n as 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arly as </a:t>
            </a:r>
            <a:r>
              <a:rPr lang="en-US" sz="4000" spc="200">
                <a:solidFill>
                  <a:srgbClr val="FFFFFF"/>
                </a:solidFill>
                <a:latin typeface="Aileron Regular Bold"/>
              </a:rPr>
              <a:t>70,000-100,000 years 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ago 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at Blombos Ca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ve 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in S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o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u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th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 Af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r</a:t>
            </a:r>
            <a:r>
              <a:rPr lang="en-US" sz="4000" spc="200">
                <a:solidFill>
                  <a:srgbClr val="FFFFFF"/>
                </a:solidFill>
                <a:latin typeface="Aileron Regular"/>
              </a:rPr>
              <a:t>ica.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1154715" y="535142"/>
            <a:ext cx="6708326" cy="2105188"/>
            <a:chOff x="0" y="0"/>
            <a:chExt cx="8944435" cy="2806918"/>
          </a:xfrm>
        </p:grpSpPr>
        <p:sp>
          <p:nvSpPr>
            <p:cNvPr name="AutoShape 6" id="6"/>
            <p:cNvSpPr/>
            <p:nvPr/>
          </p:nvSpPr>
          <p:spPr>
            <a:xfrm rot="0">
              <a:off x="0" y="0"/>
              <a:ext cx="8944435" cy="2806918"/>
            </a:xfrm>
            <a:prstGeom prst="rect">
              <a:avLst/>
            </a:prstGeom>
            <a:solidFill>
              <a:srgbClr val="758E9C"/>
            </a:solidFill>
          </p:spPr>
        </p:sp>
        <p:sp>
          <p:nvSpPr>
            <p:cNvPr name="TextBox 7" id="7"/>
            <p:cNvSpPr txBox="true"/>
            <p:nvPr/>
          </p:nvSpPr>
          <p:spPr>
            <a:xfrm rot="0">
              <a:off x="545591" y="642094"/>
              <a:ext cx="7853252" cy="15132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3700" spc="136">
                  <a:solidFill>
                    <a:srgbClr val="FFFFFF"/>
                  </a:solidFill>
                  <a:latin typeface="Aileron Regular Bold"/>
                </a:rPr>
                <a:t>Ancient History of Altered States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0800000">
            <a:off x="7558243" y="0"/>
            <a:ext cx="10729757" cy="10287000"/>
          </a:xfrm>
          <a:prstGeom prst="rect">
            <a:avLst/>
          </a:prstGeom>
          <a:solidFill>
            <a:srgbClr val="758E9C"/>
          </a:solidFill>
        </p:spPr>
      </p:sp>
      <p:sp>
        <p:nvSpPr>
          <p:cNvPr name="TextBox 3" id="3"/>
          <p:cNvSpPr txBox="true"/>
          <p:nvPr/>
        </p:nvSpPr>
        <p:spPr>
          <a:xfrm rot="0">
            <a:off x="7925572" y="632460"/>
            <a:ext cx="9995100" cy="894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179">
                <a:solidFill>
                  <a:srgbClr val="FFFFFF"/>
                </a:solidFill>
                <a:latin typeface="Aileron Regular"/>
              </a:rPr>
              <a:t>Similarly, archaeological evidence for institutionalized ASC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 ha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s be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en found i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n human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soci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ti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s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 across t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he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 glo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be and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 th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roughout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 human 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h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i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s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t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ory.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 For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 instance, p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r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e-C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olumbi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an Maya 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ritually consumed </a:t>
            </a:r>
            <a:r>
              <a:rPr lang="en-US" sz="3600" spc="179">
                <a:solidFill>
                  <a:srgbClr val="FFFFFF"/>
                </a:solidFill>
                <a:latin typeface="Aileron Regular Italics"/>
              </a:rPr>
              <a:t>bal</a:t>
            </a:r>
            <a:r>
              <a:rPr lang="en-US" sz="3600" spc="179">
                <a:solidFill>
                  <a:srgbClr val="FFFFFF"/>
                </a:solidFill>
                <a:latin typeface="Aileron Regular Italics"/>
              </a:rPr>
              <a:t>ché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, a mea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d-like d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r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ink made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 wi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th the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halluci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nogenic plant </a:t>
            </a:r>
            <a:r>
              <a:rPr lang="en-US" sz="3600" spc="179">
                <a:solidFill>
                  <a:srgbClr val="FFFFFF"/>
                </a:solidFill>
                <a:latin typeface="Aileron Regular Italics"/>
              </a:rPr>
              <a:t>Lonchocarpus </a:t>
            </a:r>
            <a:r>
              <a:rPr lang="en-US" sz="3600" spc="179">
                <a:solidFill>
                  <a:srgbClr val="FFFFFF"/>
                </a:solidFill>
                <a:latin typeface="Aileron Regular Italics"/>
              </a:rPr>
              <a:t>long</a:t>
            </a:r>
            <a:r>
              <a:rPr lang="en-US" sz="3600" spc="179">
                <a:solidFill>
                  <a:srgbClr val="FFFFFF"/>
                </a:solidFill>
                <a:latin typeface="Aileron Regular Italics"/>
              </a:rPr>
              <a:t>istylus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.</a:t>
            </a:r>
          </a:p>
          <a:p>
            <a:pPr>
              <a:lnSpc>
                <a:spcPts val="5040"/>
              </a:lnSpc>
            </a:pPr>
          </a:p>
          <a:p>
            <a:pPr>
              <a:lnSpc>
                <a:spcPts val="5040"/>
              </a:lnSpc>
            </a:pPr>
            <a:r>
              <a:rPr lang="en-US" sz="3600" spc="179">
                <a:solidFill>
                  <a:srgbClr val="FFFFFF"/>
                </a:solidFill>
                <a:latin typeface="Aileron Regular"/>
              </a:rPr>
              <a:t>As the s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cope of the 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archae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o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log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i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cal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 record i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s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limit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d b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y 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mat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eria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l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i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ty,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 pharmaco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l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o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gical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ly-o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r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iented exam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ple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s represent o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nly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 a small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 fra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ction of the his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toric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al a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nd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 archaeological 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vidence for in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stit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uti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on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a</a:t>
            </a:r>
            <a:r>
              <a:rPr lang="en-US" sz="3600" spc="179">
                <a:solidFill>
                  <a:srgbClr val="FFFFFF"/>
                </a:solidFill>
                <a:latin typeface="Aileron Regular"/>
              </a:rPr>
              <a:t>lized ASC. 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38400" t="0" r="13153" b="0"/>
          <a:stretch>
            <a:fillRect/>
          </a:stretch>
        </p:blipFill>
        <p:spPr>
          <a:xfrm flipH="false" flipV="false" rot="0">
            <a:off x="0" y="0"/>
            <a:ext cx="7558243" cy="10287000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424958" y="535142"/>
            <a:ext cx="6708326" cy="2105188"/>
            <a:chOff x="0" y="0"/>
            <a:chExt cx="8944435" cy="2806918"/>
          </a:xfrm>
        </p:grpSpPr>
        <p:sp>
          <p:nvSpPr>
            <p:cNvPr name="AutoShape 6" id="6"/>
            <p:cNvSpPr/>
            <p:nvPr/>
          </p:nvSpPr>
          <p:spPr>
            <a:xfrm rot="0">
              <a:off x="0" y="0"/>
              <a:ext cx="8944435" cy="2806918"/>
            </a:xfrm>
            <a:prstGeom prst="rect">
              <a:avLst/>
            </a:prstGeom>
            <a:solidFill>
              <a:srgbClr val="758E9C"/>
            </a:solidFill>
          </p:spPr>
        </p:sp>
        <p:sp>
          <p:nvSpPr>
            <p:cNvPr name="TextBox 7" id="7"/>
            <p:cNvSpPr txBox="true"/>
            <p:nvPr/>
          </p:nvSpPr>
          <p:spPr>
            <a:xfrm rot="0">
              <a:off x="545591" y="642094"/>
              <a:ext cx="7853252" cy="15132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3700" spc="136">
                  <a:solidFill>
                    <a:srgbClr val="FFFFFF"/>
                  </a:solidFill>
                  <a:latin typeface="Aileron Regular Bold"/>
                </a:rPr>
                <a:t>Ancient History of Altered States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DAFh5LZqG_A</dc:identifier>
  <dcterms:modified xsi:type="dcterms:W3CDTF">2011-08-01T06:04:30Z</dcterms:modified>
  <cp:revision>1</cp:revision>
  <dc:title>eHRAF Workbook - Altered States of Consciousness v2</dc:title>
</cp:coreProperties>
</file>