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18"/>
    <p:sldId id="257" r:id="rId19"/>
    <p:sldId id="258" r:id="rId20"/>
    <p:sldId id="259" r:id="rId21"/>
    <p:sldId id="260"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6" r:id="rId38"/>
    <p:sldId id="277" r:id="rId39"/>
    <p:sldId id="278" r:id="rId40"/>
    <p:sldId id="279" r:id="rId41"/>
  </p:sldIdLst>
  <p:sldSz cx="18288000" cy="10287000"/>
  <p:notesSz cx="6858000" cy="9144000"/>
  <p:embeddedFontLst>
    <p:embeddedFont>
      <p:font typeface="Aileron Regular" charset="1" panose="00000500000000000000"/>
      <p:regular r:id="rId6"/>
    </p:embeddedFont>
    <p:embeddedFont>
      <p:font typeface="Aileron Regular Bold" charset="1" panose="00000800000000000000"/>
      <p:regular r:id="rId7"/>
    </p:embeddedFont>
    <p:embeddedFont>
      <p:font typeface="Aileron Regular Italics" charset="1" panose="00000500000000000000"/>
      <p:regular r:id="rId8"/>
    </p:embeddedFont>
    <p:embeddedFont>
      <p:font typeface="Aileron Regular Bold Italics" charset="1" panose="00000800000000000000"/>
      <p:regular r:id="rId9"/>
    </p:embeddedFont>
    <p:embeddedFont>
      <p:font typeface="Arimo" charset="1" panose="020B0604020202020204"/>
      <p:regular r:id="rId10"/>
    </p:embeddedFont>
    <p:embeddedFont>
      <p:font typeface="Arimo Bold" charset="1" panose="020B0704020202020204"/>
      <p:regular r:id="rId11"/>
    </p:embeddedFont>
    <p:embeddedFont>
      <p:font typeface="Arimo Italics" charset="1" panose="020B0604020202090204"/>
      <p:regular r:id="rId12"/>
    </p:embeddedFont>
    <p:embeddedFont>
      <p:font typeface="Arimo Bold Italics" charset="1" panose="020B0704020202090204"/>
      <p:regular r:id="rId13"/>
    </p:embeddedFont>
    <p:embeddedFont>
      <p:font typeface="Aileron Heavy" charset="1" panose="00000A00000000000000"/>
      <p:regular r:id="rId14"/>
    </p:embeddedFont>
    <p:embeddedFont>
      <p:font typeface="Aileron Heavy Bold" charset="1" panose="00000A00000000000000"/>
      <p:regular r:id="rId15"/>
    </p:embeddedFont>
    <p:embeddedFont>
      <p:font typeface="Aileron Heavy Italics" charset="1" panose="00000A00000000000000"/>
      <p:regular r:id="rId16"/>
    </p:embeddedFont>
    <p:embeddedFont>
      <p:font typeface="Aileron Heavy Bold Italics" charset="1" panose="00000A0000000000000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slides/slide1.xml" Type="http://schemas.openxmlformats.org/officeDocument/2006/relationships/slide"/><Relationship Id="rId19" Target="slides/slide2.xml" Type="http://schemas.openxmlformats.org/officeDocument/2006/relationships/slide"/><Relationship Id="rId2" Target="presProps.xml" Type="http://schemas.openxmlformats.org/officeDocument/2006/relationships/presProps"/><Relationship Id="rId20" Target="slides/slide3.xml" Type="http://schemas.openxmlformats.org/officeDocument/2006/relationships/slide"/><Relationship Id="rId21" Target="slides/slide4.xml" Type="http://schemas.openxmlformats.org/officeDocument/2006/relationships/slide"/><Relationship Id="rId22" Target="slides/slide5.xml" Type="http://schemas.openxmlformats.org/officeDocument/2006/relationships/slide"/><Relationship Id="rId23" Target="slides/slide6.xml" Type="http://schemas.openxmlformats.org/officeDocument/2006/relationships/slide"/><Relationship Id="rId24" Target="slides/slide7.xml" Type="http://schemas.openxmlformats.org/officeDocument/2006/relationships/slide"/><Relationship Id="rId25" Target="slides/slide8.xml" Type="http://schemas.openxmlformats.org/officeDocument/2006/relationships/slide"/><Relationship Id="rId26" Target="slides/slide9.xml" Type="http://schemas.openxmlformats.org/officeDocument/2006/relationships/slide"/><Relationship Id="rId27" Target="slides/slide10.xml" Type="http://schemas.openxmlformats.org/officeDocument/2006/relationships/slide"/><Relationship Id="rId28" Target="slides/slide11.xml" Type="http://schemas.openxmlformats.org/officeDocument/2006/relationships/slide"/><Relationship Id="rId29" Target="slides/slide12.xml" Type="http://schemas.openxmlformats.org/officeDocument/2006/relationships/slide"/><Relationship Id="rId3" Target="viewProps.xml" Type="http://schemas.openxmlformats.org/officeDocument/2006/relationships/viewProps"/><Relationship Id="rId30" Target="slides/slide13.xml" Type="http://schemas.openxmlformats.org/officeDocument/2006/relationships/slide"/><Relationship Id="rId31" Target="slides/slide14.xml" Type="http://schemas.openxmlformats.org/officeDocument/2006/relationships/slide"/><Relationship Id="rId32" Target="slides/slide15.xml" Type="http://schemas.openxmlformats.org/officeDocument/2006/relationships/slide"/><Relationship Id="rId33" Target="slides/slide16.xml" Type="http://schemas.openxmlformats.org/officeDocument/2006/relationships/slide"/><Relationship Id="rId34" Target="slides/slide17.xml" Type="http://schemas.openxmlformats.org/officeDocument/2006/relationships/slide"/><Relationship Id="rId35" Target="slides/slide18.xml" Type="http://schemas.openxmlformats.org/officeDocument/2006/relationships/slide"/><Relationship Id="rId36" Target="slides/slide19.xml" Type="http://schemas.openxmlformats.org/officeDocument/2006/relationships/slide"/><Relationship Id="rId37" Target="slides/slide20.xml" Type="http://schemas.openxmlformats.org/officeDocument/2006/relationships/slide"/><Relationship Id="rId38" Target="slides/slide21.xml" Type="http://schemas.openxmlformats.org/officeDocument/2006/relationships/slide"/><Relationship Id="rId39" Target="slides/slide22.xml" Type="http://schemas.openxmlformats.org/officeDocument/2006/relationships/slide"/><Relationship Id="rId4" Target="theme/theme1.xml" Type="http://schemas.openxmlformats.org/officeDocument/2006/relationships/theme"/><Relationship Id="rId40" Target="slides/slide23.xml" Type="http://schemas.openxmlformats.org/officeDocument/2006/relationships/slide"/><Relationship Id="rId41" Target="slides/slide24.xml" Type="http://schemas.openxmlformats.org/officeDocument/2006/relationships/slide"/><Relationship Id="rId5" Target="tableStyles.xml" Type="http://schemas.openxmlformats.org/officeDocument/2006/relationships/tableStyles"/><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https://ehrafarchaeology.yale.edu/ehrafa/citation.do?method=citation&amp;forward=browseAuthorsFullContext&amp;id=nt93-001#" TargetMode="External" Type="http://schemas.openxmlformats.org/officeDocument/2006/relationships/hyperlink"/></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pn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10" Target="https://slate.com/news-and-politics/2021/04/move-bombing-victims-princeton-penn-museum-history-anthropology.html" TargetMode="External" Type="http://schemas.openxmlformats.org/officeDocument/2006/relationships/hyperlink"/><Relationship Id="rId11" Target="http://www.americananthropologist.org/2020/06/29/an-interview-with-the-editor-of-american-anthropologist-about-the-march-2020-cover-controversy/" TargetMode="External" Type="http://schemas.openxmlformats.org/officeDocument/2006/relationships/hyperlink"/><Relationship Id="rId12" Target="https://www.sapiens.org/culture/fbi-repatriation/" TargetMode="External" Type="http://schemas.openxmlformats.org/officeDocument/2006/relationships/hyperlink"/><Relationship Id="rId2" Target="../media/image22.jpeg" Type="http://schemas.openxmlformats.org/officeDocument/2006/relationships/image"/><Relationship Id="rId3" Target="https://www.sciencemag.org/news/2021/04/archaeology-society-hosted-talk-against-returning-indigenous-remains-some-want-new" TargetMode="External" Type="http://schemas.openxmlformats.org/officeDocument/2006/relationships/hyperlink"/><Relationship Id="rId4" Target="https://www.sciencemag.org/news/2021/04/archaeology-society-hosted-talk-against-returning-indigenous-remains-some-want-new" TargetMode="External" Type="http://schemas.openxmlformats.org/officeDocument/2006/relationships/hyperlink"/><Relationship Id="rId5" Target="https://www.sciencemag.org/news/2021/04/archaeology-society-hosted-talk-against-returning-indigenous-remains-some-want-new" TargetMode="External" Type="http://schemas.openxmlformats.org/officeDocument/2006/relationships/hyperlink"/><Relationship Id="rId6" Target="https://www.sciencemag.org/news/2021/04/archaeology-society-hosted-talk-against-returning-indigenous-remains-some-want-new" TargetMode="External" Type="http://schemas.openxmlformats.org/officeDocument/2006/relationships/hyperlink"/><Relationship Id="rId7" Target="../media/image23.png" Type="http://schemas.openxmlformats.org/officeDocument/2006/relationships/image"/><Relationship Id="rId8" Target="../media/image24.svg" Type="http://schemas.openxmlformats.org/officeDocument/2006/relationships/image"/><Relationship Id="rId9" Target="https://www.insidehighered.com/news/2021/04/23/anthropological-mystery-involving-penn-and-princeton-scandal-too" TargetMode="External" Type="http://schemas.openxmlformats.org/officeDocument/2006/relationships/hyperlink"/></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http://hraf.yale.edu" TargetMode="External" Type="http://schemas.openxmlformats.org/officeDocument/2006/relationships/hyperlink"/></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 Id="rId3" Target="../media/image6.jpeg" Type="http://schemas.openxmlformats.org/officeDocument/2006/relationships/image"/><Relationship Id="rId4" Target="https://www.youtube.com/watch?v=hoTxiRWrvp8" TargetMode="External" Type="http://schemas.openxmlformats.org/officeDocument/2006/relationships/video"/><Relationship Id="rId5" Target="https://www.youtube.com/watch?v=hoTxiRWrvp8" TargetMode="External" Type="http://schemas.openxmlformats.org/officeDocument/2006/relationships/hyperlink"/></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7.jpeg" Type="http://schemas.openxmlformats.org/officeDocument/2006/relationships/image"/></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https://documents.saa.org/container/docs/default-source/doc-careerpractice/saa_ethics.pdf" TargetMode="External" Type="http://schemas.openxmlformats.org/officeDocument/2006/relationships/hyperlink"/><Relationship Id="rId4" Target="https://www.e-a-a.org/About/About_EAA/EAA_Codes/EAA/Navigation_About/EAA_Codes.aspx#practice" TargetMode="External" Type="http://schemas.openxmlformats.org/officeDocument/2006/relationships/hyperlink"/><Relationship Id="rId5" Target="https://archaeologicalethics.org" TargetMode="External" Type="http://schemas.openxmlformats.org/officeDocument/2006/relationships/hyperlink"/></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89000"/>
          </a:blip>
          <a:srcRect l="6523" t="0" r="37509" b="0"/>
          <a:stretch>
            <a:fillRect/>
          </a:stretch>
        </p:blipFill>
        <p:spPr>
          <a:xfrm flipH="false" flipV="false" rot="0">
            <a:off x="0" y="9525"/>
            <a:ext cx="8636070" cy="10287000"/>
          </a:xfrm>
          <a:prstGeom prst="rect">
            <a:avLst/>
          </a:prstGeom>
        </p:spPr>
      </p:pic>
      <p:pic>
        <p:nvPicPr>
          <p:cNvPr name="Picture 3" id="3"/>
          <p:cNvPicPr>
            <a:picLocks noChangeAspect="true"/>
          </p:cNvPicPr>
          <p:nvPr/>
        </p:nvPicPr>
        <p:blipFill>
          <a:blip r:embed="rId3">
            <a:alphaModFix amt="4000"/>
          </a:blip>
          <a:srcRect l="0" t="0" r="0" b="0"/>
          <a:stretch>
            <a:fillRect/>
          </a:stretch>
        </p:blipFill>
        <p:spPr>
          <a:xfrm flipH="false" flipV="false" rot="0">
            <a:off x="9815825" y="1389107"/>
            <a:ext cx="7217821" cy="7508786"/>
          </a:xfrm>
          <a:prstGeom prst="rect">
            <a:avLst/>
          </a:prstGeom>
        </p:spPr>
      </p:pic>
      <p:grpSp>
        <p:nvGrpSpPr>
          <p:cNvPr name="Group 4" id="4"/>
          <p:cNvGrpSpPr/>
          <p:nvPr/>
        </p:nvGrpSpPr>
        <p:grpSpPr>
          <a:xfrm rot="0">
            <a:off x="0" y="1028700"/>
            <a:ext cx="7142940" cy="843619"/>
            <a:chOff x="0" y="0"/>
            <a:chExt cx="9523921" cy="1124825"/>
          </a:xfrm>
        </p:grpSpPr>
        <p:sp>
          <p:nvSpPr>
            <p:cNvPr name="AutoShape 5" id="5"/>
            <p:cNvSpPr/>
            <p:nvPr/>
          </p:nvSpPr>
          <p:spPr>
            <a:xfrm rot="0">
              <a:off x="0" y="0"/>
              <a:ext cx="9523921" cy="1124825"/>
            </a:xfrm>
            <a:prstGeom prst="rect">
              <a:avLst/>
            </a:prstGeom>
            <a:solidFill>
              <a:srgbClr val="5D0E5D"/>
            </a:solidFill>
          </p:spPr>
        </p:sp>
        <p:sp>
          <p:nvSpPr>
            <p:cNvPr name="TextBox 6" id="6"/>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7" id="7"/>
          <p:cNvSpPr txBox="true"/>
          <p:nvPr/>
        </p:nvSpPr>
        <p:spPr>
          <a:xfrm rot="0">
            <a:off x="8791935" y="3680460"/>
            <a:ext cx="9265601" cy="2926080"/>
          </a:xfrm>
          <a:prstGeom prst="rect">
            <a:avLst/>
          </a:prstGeom>
        </p:spPr>
        <p:txBody>
          <a:bodyPr anchor="t" rtlCol="false" tIns="0" lIns="0" bIns="0" rIns="0">
            <a:spAutoFit/>
          </a:bodyPr>
          <a:lstStyle/>
          <a:p>
            <a:pPr algn="ctr">
              <a:lnSpc>
                <a:spcPts val="11519"/>
              </a:lnSpc>
            </a:pPr>
            <a:r>
              <a:rPr lang="en-US" sz="9600">
                <a:solidFill>
                  <a:srgbClr val="5D0E5D"/>
                </a:solidFill>
                <a:latin typeface="Aileron Heavy Bold"/>
              </a:rPr>
              <a:t>Archaeological Ethics</a:t>
            </a:r>
          </a:p>
        </p:txBody>
      </p:sp>
      <p:sp>
        <p:nvSpPr>
          <p:cNvPr name="TextBox 8" id="8"/>
          <p:cNvSpPr txBox="true"/>
          <p:nvPr/>
        </p:nvSpPr>
        <p:spPr>
          <a:xfrm rot="0">
            <a:off x="8791935" y="7459914"/>
            <a:ext cx="9265601" cy="624840"/>
          </a:xfrm>
          <a:prstGeom prst="rect">
            <a:avLst/>
          </a:prstGeom>
        </p:spPr>
        <p:txBody>
          <a:bodyPr anchor="t" rtlCol="false" tIns="0" lIns="0" bIns="0" rIns="0">
            <a:spAutoFit/>
          </a:bodyPr>
          <a:lstStyle/>
          <a:p>
            <a:pPr algn="ctr">
              <a:lnSpc>
                <a:spcPts val="5040"/>
              </a:lnSpc>
            </a:pPr>
            <a:r>
              <a:rPr lang="en-US" sz="3600" spc="215">
                <a:solidFill>
                  <a:srgbClr val="5D0E5D"/>
                </a:solidFill>
                <a:latin typeface="Aileron Regular"/>
              </a:rPr>
              <a:t>in eHRAF Archaeology</a:t>
            </a:r>
          </a:p>
        </p:txBody>
      </p:sp>
      <p:sp>
        <p:nvSpPr>
          <p:cNvPr name="TextBox 9" id="9"/>
          <p:cNvSpPr txBox="true"/>
          <p:nvPr/>
        </p:nvSpPr>
        <p:spPr>
          <a:xfrm rot="0">
            <a:off x="11443163" y="9678035"/>
            <a:ext cx="6614374" cy="623570"/>
          </a:xfrm>
          <a:prstGeom prst="rect">
            <a:avLst/>
          </a:prstGeom>
        </p:spPr>
        <p:txBody>
          <a:bodyPr anchor="t" rtlCol="false" tIns="0" lIns="0" bIns="0" rIns="0">
            <a:spAutoFit/>
          </a:bodyPr>
          <a:lstStyle/>
          <a:p>
            <a:pPr algn="r">
              <a:lnSpc>
                <a:spcPts val="2420"/>
              </a:lnSpc>
            </a:pPr>
            <a:r>
              <a:rPr lang="en-US" sz="2200" spc="153">
                <a:solidFill>
                  <a:srgbClr val="000000"/>
                </a:solidFill>
                <a:latin typeface="Aileron Regular"/>
              </a:rPr>
              <a:t>Human Relations Area Files</a:t>
            </a:r>
          </a:p>
          <a:p>
            <a:pPr algn="r">
              <a:lnSpc>
                <a:spcPts val="2420"/>
              </a:lnSpc>
            </a:pPr>
            <a:r>
              <a:rPr lang="en-US" sz="2200" spc="153">
                <a:solidFill>
                  <a:srgbClr val="000000"/>
                </a:solidFill>
                <a:latin typeface="Aileron Regular"/>
              </a:rPr>
              <a:t> at Yale University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0789" t="1085" r="104" b="30060"/>
          <a:stretch>
            <a:fillRect/>
          </a:stretch>
        </p:blipFill>
        <p:spPr>
          <a:xfrm flipH="false" flipV="false">
            <a:off x="0" y="0"/>
            <a:ext cx="18288000" cy="10287000"/>
          </a:xfrm>
          <a:prstGeom prst="rect">
            <a:avLst/>
          </a:prstGeom>
        </p:spPr>
      </p:pic>
      <p:grpSp>
        <p:nvGrpSpPr>
          <p:cNvPr name="Group 3" id="3"/>
          <p:cNvGrpSpPr/>
          <p:nvPr/>
        </p:nvGrpSpPr>
        <p:grpSpPr>
          <a:xfrm rot="0">
            <a:off x="3189403" y="4024701"/>
            <a:ext cx="12118707" cy="2237598"/>
            <a:chOff x="0" y="0"/>
            <a:chExt cx="16158275" cy="2983464"/>
          </a:xfrm>
        </p:grpSpPr>
        <p:sp>
          <p:nvSpPr>
            <p:cNvPr name="AutoShape 4" id="4"/>
            <p:cNvSpPr/>
            <p:nvPr/>
          </p:nvSpPr>
          <p:spPr>
            <a:xfrm rot="0">
              <a:off x="0" y="0"/>
              <a:ext cx="16158275" cy="2983464"/>
            </a:xfrm>
            <a:prstGeom prst="rect">
              <a:avLst/>
            </a:prstGeom>
            <a:solidFill>
              <a:srgbClr val="4B0D45"/>
            </a:solidFill>
          </p:spPr>
        </p:sp>
        <p:sp>
          <p:nvSpPr>
            <p:cNvPr name="TextBox 5" id="5"/>
            <p:cNvSpPr txBox="true"/>
            <p:nvPr/>
          </p:nvSpPr>
          <p:spPr>
            <a:xfrm rot="0">
              <a:off x="773114" y="951791"/>
              <a:ext cx="14612047" cy="1108456"/>
            </a:xfrm>
            <a:prstGeom prst="rect">
              <a:avLst/>
            </a:prstGeom>
          </p:spPr>
          <p:txBody>
            <a:bodyPr anchor="t" rtlCol="false" tIns="0" lIns="0" bIns="0" rIns="0">
              <a:spAutoFit/>
            </a:bodyPr>
            <a:lstStyle/>
            <a:p>
              <a:pPr algn="ctr">
                <a:lnSpc>
                  <a:spcPts val="6383"/>
                </a:lnSpc>
              </a:pPr>
              <a:r>
                <a:rPr lang="en-US" sz="5600" spc="100">
                  <a:solidFill>
                    <a:srgbClr val="FFFFFF"/>
                  </a:solidFill>
                  <a:latin typeface="Aileron Regular Bold"/>
                </a:rPr>
                <a:t>CASE STUDY</a:t>
              </a:r>
            </a:p>
          </p:txBody>
        </p:sp>
      </p:gr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92288" y="9525"/>
            <a:ext cx="3995712" cy="1037896"/>
            <a:chOff x="0" y="0"/>
            <a:chExt cx="5327616" cy="1383862"/>
          </a:xfrm>
        </p:grpSpPr>
        <p:sp>
          <p:nvSpPr>
            <p:cNvPr name="AutoShape 3" id="3"/>
            <p:cNvSpPr/>
            <p:nvPr/>
          </p:nvSpPr>
          <p:spPr>
            <a:xfrm rot="0">
              <a:off x="0" y="0"/>
              <a:ext cx="5327616" cy="1383862"/>
            </a:xfrm>
            <a:prstGeom prst="rect">
              <a:avLst/>
            </a:prstGeom>
            <a:solidFill>
              <a:srgbClr val="4B0D45"/>
            </a:solidFill>
          </p:spPr>
        </p:sp>
        <p:sp>
          <p:nvSpPr>
            <p:cNvPr name="TextBox 4" id="4"/>
            <p:cNvSpPr txBox="true"/>
            <p:nvPr/>
          </p:nvSpPr>
          <p:spPr>
            <a:xfrm rot="0">
              <a:off x="530381" y="370621"/>
              <a:ext cx="4266855"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INSTRUCTIONS</a:t>
              </a:r>
            </a:p>
          </p:txBody>
        </p:sp>
      </p:grpSp>
      <p:pic>
        <p:nvPicPr>
          <p:cNvPr name="Picture 5" id="5"/>
          <p:cNvPicPr>
            <a:picLocks noChangeAspect="true"/>
          </p:cNvPicPr>
          <p:nvPr/>
        </p:nvPicPr>
        <p:blipFill>
          <a:blip r:embed="rId2"/>
          <a:srcRect l="1764" t="352" r="4872" b="41195"/>
          <a:stretch>
            <a:fillRect/>
          </a:stretch>
        </p:blipFill>
        <p:spPr>
          <a:xfrm flipH="false" flipV="false" rot="0">
            <a:off x="0" y="4887750"/>
            <a:ext cx="18288000" cy="6327951"/>
          </a:xfrm>
          <a:prstGeom prst="rect">
            <a:avLst/>
          </a:prstGeom>
        </p:spPr>
      </p:pic>
      <p:grpSp>
        <p:nvGrpSpPr>
          <p:cNvPr name="Group 6" id="6"/>
          <p:cNvGrpSpPr/>
          <p:nvPr/>
        </p:nvGrpSpPr>
        <p:grpSpPr>
          <a:xfrm rot="-8804453">
            <a:off x="14666197" y="7516037"/>
            <a:ext cx="2232517" cy="543326"/>
            <a:chOff x="0" y="0"/>
            <a:chExt cx="2087362" cy="508000"/>
          </a:xfrm>
        </p:grpSpPr>
        <p:sp>
          <p:nvSpPr>
            <p:cNvPr name="Freeform 7" id="7"/>
            <p:cNvSpPr/>
            <p:nvPr/>
          </p:nvSpPr>
          <p:spPr>
            <a:xfrm flipH="false" flipV="false">
              <a:off x="0" y="215900"/>
              <a:ext cx="1791452" cy="76200"/>
            </a:xfrm>
            <a:custGeom>
              <a:avLst/>
              <a:gdLst/>
              <a:ahLst/>
              <a:cxnLst/>
              <a:rect r="r" b="b" t="t" l="l"/>
              <a:pathLst>
                <a:path h="76200" w="1791452">
                  <a:moveTo>
                    <a:pt x="0" y="0"/>
                  </a:moveTo>
                  <a:lnTo>
                    <a:pt x="1791452" y="0"/>
                  </a:lnTo>
                  <a:lnTo>
                    <a:pt x="1791452" y="76200"/>
                  </a:lnTo>
                  <a:lnTo>
                    <a:pt x="0" y="76200"/>
                  </a:lnTo>
                  <a:close/>
                </a:path>
              </a:pathLst>
            </a:custGeom>
            <a:solidFill>
              <a:srgbClr val="FF1616"/>
            </a:solidFill>
          </p:spPr>
        </p:sp>
        <p:sp>
          <p:nvSpPr>
            <p:cNvPr name="Freeform 8" id="8"/>
            <p:cNvSpPr/>
            <p:nvPr/>
          </p:nvSpPr>
          <p:spPr>
            <a:xfrm flipH="false" flipV="false">
              <a:off x="1712712" y="1270"/>
              <a:ext cx="374650" cy="505460"/>
            </a:xfrm>
            <a:custGeom>
              <a:avLst/>
              <a:gdLst/>
              <a:ahLst/>
              <a:cxnLst/>
              <a:rect r="r" b="b" t="t" l="l"/>
              <a:pathLst>
                <a:path h="505460" w="374650">
                  <a:moveTo>
                    <a:pt x="0" y="505460"/>
                  </a:moveTo>
                  <a:lnTo>
                    <a:pt x="0" y="0"/>
                  </a:lnTo>
                  <a:lnTo>
                    <a:pt x="374650" y="252730"/>
                  </a:lnTo>
                  <a:close/>
                </a:path>
              </a:pathLst>
            </a:custGeom>
            <a:solidFill>
              <a:srgbClr val="FF1616"/>
            </a:solidFill>
          </p:spPr>
        </p:sp>
      </p:grpSp>
      <p:sp>
        <p:nvSpPr>
          <p:cNvPr name="TextBox 9" id="9"/>
          <p:cNvSpPr txBox="true"/>
          <p:nvPr/>
        </p:nvSpPr>
        <p:spPr>
          <a:xfrm rot="0">
            <a:off x="1232198" y="2532907"/>
            <a:ext cx="17648215" cy="506730"/>
          </a:xfrm>
          <a:prstGeom prst="rect">
            <a:avLst/>
          </a:prstGeom>
        </p:spPr>
        <p:txBody>
          <a:bodyPr anchor="t" rtlCol="false" tIns="0" lIns="0" bIns="0" rIns="0">
            <a:spAutoFit/>
          </a:bodyPr>
          <a:lstStyle/>
          <a:p>
            <a:pPr>
              <a:lnSpc>
                <a:spcPts val="4000"/>
              </a:lnSpc>
            </a:pPr>
            <a:r>
              <a:rPr lang="en-US" sz="3200" spc="83">
                <a:solidFill>
                  <a:srgbClr val="4B0D45"/>
                </a:solidFill>
                <a:latin typeface="Aileron Regular"/>
              </a:rPr>
              <a:t>For example:</a:t>
            </a:r>
          </a:p>
        </p:txBody>
      </p:sp>
      <p:sp>
        <p:nvSpPr>
          <p:cNvPr name="TextBox 10" id="10"/>
          <p:cNvSpPr txBox="true"/>
          <p:nvPr/>
        </p:nvSpPr>
        <p:spPr>
          <a:xfrm rot="0">
            <a:off x="1232198" y="1354563"/>
            <a:ext cx="15092163" cy="906145"/>
          </a:xfrm>
          <a:prstGeom prst="rect">
            <a:avLst/>
          </a:prstGeom>
        </p:spPr>
        <p:txBody>
          <a:bodyPr anchor="t" rtlCol="false" tIns="0" lIns="0" bIns="0" rIns="0">
            <a:spAutoFit/>
          </a:bodyPr>
          <a:lstStyle/>
          <a:p>
            <a:pPr>
              <a:lnSpc>
                <a:spcPts val="3520"/>
              </a:lnSpc>
            </a:pPr>
            <a:r>
              <a:rPr lang="en-US" sz="3200">
                <a:solidFill>
                  <a:srgbClr val="4B0D45"/>
                </a:solidFill>
                <a:latin typeface="Aileron Heavy"/>
              </a:rPr>
              <a:t>First, follow the permalinks provided in the activities below to get to the relevant documents.</a:t>
            </a:r>
          </a:p>
        </p:txBody>
      </p:sp>
      <p:sp>
        <p:nvSpPr>
          <p:cNvPr name="TextBox 11" id="11"/>
          <p:cNvSpPr txBox="true"/>
          <p:nvPr/>
        </p:nvSpPr>
        <p:spPr>
          <a:xfrm rot="0">
            <a:off x="3066023" y="3345769"/>
            <a:ext cx="12155954" cy="411543"/>
          </a:xfrm>
          <a:prstGeom prst="rect">
            <a:avLst/>
          </a:prstGeom>
        </p:spPr>
        <p:txBody>
          <a:bodyPr anchor="t" rtlCol="false" tIns="0" lIns="0" bIns="0" rIns="0">
            <a:spAutoFit/>
          </a:bodyPr>
          <a:lstStyle/>
          <a:p>
            <a:pPr>
              <a:lnSpc>
                <a:spcPts val="3072"/>
              </a:lnSpc>
            </a:pPr>
            <a:r>
              <a:rPr lang="en-US" sz="3200">
                <a:solidFill>
                  <a:srgbClr val="4B0D45"/>
                </a:solidFill>
                <a:latin typeface="Aileron Heavy"/>
              </a:rPr>
              <a:t>https://ehrafarchaeology.yale.edu/document?id=nt76-001</a:t>
            </a:r>
          </a:p>
        </p:txBody>
      </p:sp>
      <p:sp>
        <p:nvSpPr>
          <p:cNvPr name="TextBox 12" id="12"/>
          <p:cNvSpPr txBox="true"/>
          <p:nvPr/>
        </p:nvSpPr>
        <p:spPr>
          <a:xfrm rot="0">
            <a:off x="1232198" y="4187224"/>
            <a:ext cx="17648215" cy="411543"/>
          </a:xfrm>
          <a:prstGeom prst="rect">
            <a:avLst/>
          </a:prstGeom>
        </p:spPr>
        <p:txBody>
          <a:bodyPr anchor="t" rtlCol="false" tIns="0" lIns="0" bIns="0" rIns="0">
            <a:spAutoFit/>
          </a:bodyPr>
          <a:lstStyle/>
          <a:p>
            <a:pPr>
              <a:lnSpc>
                <a:spcPts val="3072"/>
              </a:lnSpc>
            </a:pPr>
            <a:r>
              <a:rPr lang="en-US" sz="3200">
                <a:solidFill>
                  <a:srgbClr val="4B0D45"/>
                </a:solidFill>
                <a:latin typeface="Aileron Heavy"/>
              </a:rPr>
              <a:t>Then, use the Page List dropdown menu to navigate to the required page(s). </a:t>
            </a:r>
          </a:p>
        </p:txBody>
      </p:sp>
      <p:sp>
        <p:nvSpPr>
          <p:cNvPr name="TextBox 13" id="13"/>
          <p:cNvSpPr txBox="true"/>
          <p:nvPr/>
        </p:nvSpPr>
        <p:spPr>
          <a:xfrm rot="0">
            <a:off x="479448" y="227483"/>
            <a:ext cx="13416062" cy="611505"/>
          </a:xfrm>
          <a:prstGeom prst="rect">
            <a:avLst/>
          </a:prstGeom>
        </p:spPr>
        <p:txBody>
          <a:bodyPr anchor="t" rtlCol="false" tIns="0" lIns="0" bIns="0" rIns="0">
            <a:spAutoFit/>
          </a:bodyPr>
          <a:lstStyle/>
          <a:p>
            <a:pPr>
              <a:lnSpc>
                <a:spcPts val="4620"/>
              </a:lnSpc>
            </a:pPr>
            <a:r>
              <a:rPr lang="en-US" sz="4200">
                <a:solidFill>
                  <a:srgbClr val="4B0D45"/>
                </a:solidFill>
                <a:latin typeface="Aileron Heavy"/>
              </a:rPr>
              <a:t>To read documents or pages in eHRAF:</a:t>
            </a:r>
          </a:p>
        </p:txBody>
      </p:sp>
      <p:sp>
        <p:nvSpPr>
          <p:cNvPr name="TextBox 14" id="14"/>
          <p:cNvSpPr txBox="true"/>
          <p:nvPr/>
        </p:nvSpPr>
        <p:spPr>
          <a:xfrm rot="0">
            <a:off x="2355312" y="3345769"/>
            <a:ext cx="550108" cy="411543"/>
          </a:xfrm>
          <a:prstGeom prst="rect">
            <a:avLst/>
          </a:prstGeom>
        </p:spPr>
        <p:txBody>
          <a:bodyPr anchor="t" rtlCol="false" tIns="0" lIns="0" bIns="0" rIns="0">
            <a:spAutoFit/>
          </a:bodyPr>
          <a:lstStyle/>
          <a:p>
            <a:pPr>
              <a:lnSpc>
                <a:spcPts val="3072"/>
              </a:lnSpc>
            </a:pPr>
            <a:r>
              <a:rPr lang="en-US" sz="3200">
                <a:solidFill>
                  <a:srgbClr val="4B0D45"/>
                </a:solidFill>
                <a:ea typeface="Aileron Heavy"/>
              </a:rPr>
              <a: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92288" y="0"/>
            <a:ext cx="3995712" cy="1037896"/>
            <a:chOff x="0" y="0"/>
            <a:chExt cx="5327616" cy="1383862"/>
          </a:xfrm>
        </p:grpSpPr>
        <p:sp>
          <p:nvSpPr>
            <p:cNvPr name="AutoShape 3" id="3"/>
            <p:cNvSpPr/>
            <p:nvPr/>
          </p:nvSpPr>
          <p:spPr>
            <a:xfrm rot="0">
              <a:off x="0" y="0"/>
              <a:ext cx="5327616" cy="1383862"/>
            </a:xfrm>
            <a:prstGeom prst="rect">
              <a:avLst/>
            </a:prstGeom>
            <a:solidFill>
              <a:srgbClr val="4B0D45"/>
            </a:solidFill>
          </p:spPr>
        </p:sp>
        <p:sp>
          <p:nvSpPr>
            <p:cNvPr name="TextBox 4" id="4"/>
            <p:cNvSpPr txBox="true"/>
            <p:nvPr/>
          </p:nvSpPr>
          <p:spPr>
            <a:xfrm rot="0">
              <a:off x="530381" y="370621"/>
              <a:ext cx="4266855"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INSTRUCTIONS</a:t>
              </a:r>
            </a:p>
          </p:txBody>
        </p:sp>
      </p:grpSp>
      <p:pic>
        <p:nvPicPr>
          <p:cNvPr name="Picture 5" id="5"/>
          <p:cNvPicPr>
            <a:picLocks noChangeAspect="true"/>
          </p:cNvPicPr>
          <p:nvPr/>
        </p:nvPicPr>
        <p:blipFill>
          <a:blip r:embed="rId2"/>
          <a:srcRect l="184" t="0" r="1336" b="56760"/>
          <a:stretch>
            <a:fillRect/>
          </a:stretch>
        </p:blipFill>
        <p:spPr>
          <a:xfrm flipH="false" flipV="false" rot="0">
            <a:off x="0" y="5849176"/>
            <a:ext cx="18288000" cy="4437824"/>
          </a:xfrm>
          <a:prstGeom prst="rect">
            <a:avLst/>
          </a:prstGeom>
        </p:spPr>
      </p:pic>
      <p:sp>
        <p:nvSpPr>
          <p:cNvPr name="TextBox 6" id="6"/>
          <p:cNvSpPr txBox="true"/>
          <p:nvPr/>
        </p:nvSpPr>
        <p:spPr>
          <a:xfrm rot="0">
            <a:off x="1232198" y="1131043"/>
            <a:ext cx="15092163" cy="1353185"/>
          </a:xfrm>
          <a:prstGeom prst="rect">
            <a:avLst/>
          </a:prstGeom>
        </p:spPr>
        <p:txBody>
          <a:bodyPr anchor="t" rtlCol="false" tIns="0" lIns="0" bIns="0" rIns="0">
            <a:spAutoFit/>
          </a:bodyPr>
          <a:lstStyle/>
          <a:p>
            <a:pPr>
              <a:lnSpc>
                <a:spcPts val="3520"/>
              </a:lnSpc>
            </a:pPr>
            <a:r>
              <a:rPr lang="en-US" sz="3200">
                <a:solidFill>
                  <a:srgbClr val="4B0D45"/>
                </a:solidFill>
                <a:latin typeface="Aileron Regular"/>
              </a:rPr>
              <a:t>Follow these steps if you are having trouble with permalinks from off campus while using a proxy or VPN service, or if you have been provided with a HRAF-issued username and password.</a:t>
            </a:r>
          </a:p>
        </p:txBody>
      </p:sp>
      <p:sp>
        <p:nvSpPr>
          <p:cNvPr name="TextBox 7" id="7"/>
          <p:cNvSpPr txBox="true"/>
          <p:nvPr/>
        </p:nvSpPr>
        <p:spPr>
          <a:xfrm rot="0">
            <a:off x="1232198" y="4111341"/>
            <a:ext cx="15667016" cy="406146"/>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4B0D45"/>
                </a:solidFill>
                <a:latin typeface="Aileron Heavy"/>
              </a:rPr>
              <a:t>Enter the author's name or document title into Search Document List box.</a:t>
            </a:r>
          </a:p>
        </p:txBody>
      </p:sp>
      <p:sp>
        <p:nvSpPr>
          <p:cNvPr name="TextBox 8" id="8"/>
          <p:cNvSpPr txBox="true"/>
          <p:nvPr/>
        </p:nvSpPr>
        <p:spPr>
          <a:xfrm rot="0">
            <a:off x="479448" y="227483"/>
            <a:ext cx="13416062" cy="611505"/>
          </a:xfrm>
          <a:prstGeom prst="rect">
            <a:avLst/>
          </a:prstGeom>
        </p:spPr>
        <p:txBody>
          <a:bodyPr anchor="t" rtlCol="false" tIns="0" lIns="0" bIns="0" rIns="0">
            <a:spAutoFit/>
          </a:bodyPr>
          <a:lstStyle/>
          <a:p>
            <a:pPr>
              <a:lnSpc>
                <a:spcPts val="4620"/>
              </a:lnSpc>
            </a:pPr>
            <a:r>
              <a:rPr lang="en-US" sz="4200">
                <a:solidFill>
                  <a:srgbClr val="4B0D45"/>
                </a:solidFill>
                <a:latin typeface="Aileron Heavy"/>
              </a:rPr>
              <a:t>Finding documents without permalinks</a:t>
            </a:r>
          </a:p>
        </p:txBody>
      </p:sp>
      <p:sp>
        <p:nvSpPr>
          <p:cNvPr name="TextBox 9" id="9"/>
          <p:cNvSpPr txBox="true"/>
          <p:nvPr/>
        </p:nvSpPr>
        <p:spPr>
          <a:xfrm rot="0">
            <a:off x="1232198" y="2764478"/>
            <a:ext cx="15364529" cy="411543"/>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4B0D45"/>
                </a:solidFill>
                <a:latin typeface="Aileron Heavy"/>
              </a:rPr>
              <a:t>Sign in via your library proxy or VPN, or using the HRAF-issued credentials.</a:t>
            </a:r>
          </a:p>
        </p:txBody>
      </p:sp>
      <p:sp>
        <p:nvSpPr>
          <p:cNvPr name="TextBox 10" id="10"/>
          <p:cNvSpPr txBox="true"/>
          <p:nvPr/>
        </p:nvSpPr>
        <p:spPr>
          <a:xfrm rot="0">
            <a:off x="1232198" y="4780724"/>
            <a:ext cx="15490435" cy="801751"/>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4B0D45"/>
                </a:solidFill>
                <a:latin typeface="Aileron Heavy"/>
              </a:rPr>
              <a:t>Click on the required title to access the document, then select the page number from the Page List dropdown menu as shown above.</a:t>
            </a:r>
          </a:p>
        </p:txBody>
      </p:sp>
      <p:sp>
        <p:nvSpPr>
          <p:cNvPr name="TextBox 11" id="11"/>
          <p:cNvSpPr txBox="true"/>
          <p:nvPr/>
        </p:nvSpPr>
        <p:spPr>
          <a:xfrm rot="0">
            <a:off x="1232198" y="3436560"/>
            <a:ext cx="12326597" cy="411543"/>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4B0D45"/>
                </a:solidFill>
                <a:latin typeface="Aileron Heavy"/>
              </a:rPr>
              <a:t>Go to the Browse Documents tab.</a:t>
            </a:r>
          </a:p>
        </p:txBody>
      </p:sp>
      <p:grpSp>
        <p:nvGrpSpPr>
          <p:cNvPr name="Group 12" id="12"/>
          <p:cNvGrpSpPr/>
          <p:nvPr/>
        </p:nvGrpSpPr>
        <p:grpSpPr>
          <a:xfrm rot="2342102">
            <a:off x="950600" y="8222143"/>
            <a:ext cx="2232517" cy="543326"/>
            <a:chOff x="0" y="0"/>
            <a:chExt cx="2087362" cy="508000"/>
          </a:xfrm>
        </p:grpSpPr>
        <p:sp>
          <p:nvSpPr>
            <p:cNvPr name="Freeform 13" id="13"/>
            <p:cNvSpPr/>
            <p:nvPr/>
          </p:nvSpPr>
          <p:spPr>
            <a:xfrm flipH="false" flipV="false">
              <a:off x="0" y="215900"/>
              <a:ext cx="1791452" cy="76200"/>
            </a:xfrm>
            <a:custGeom>
              <a:avLst/>
              <a:gdLst/>
              <a:ahLst/>
              <a:cxnLst/>
              <a:rect r="r" b="b" t="t" l="l"/>
              <a:pathLst>
                <a:path h="76200" w="1791452">
                  <a:moveTo>
                    <a:pt x="0" y="0"/>
                  </a:moveTo>
                  <a:lnTo>
                    <a:pt x="1791452" y="0"/>
                  </a:lnTo>
                  <a:lnTo>
                    <a:pt x="1791452" y="76200"/>
                  </a:lnTo>
                  <a:lnTo>
                    <a:pt x="0" y="76200"/>
                  </a:lnTo>
                  <a:close/>
                </a:path>
              </a:pathLst>
            </a:custGeom>
            <a:solidFill>
              <a:srgbClr val="FF1616"/>
            </a:solidFill>
          </p:spPr>
        </p:sp>
        <p:sp>
          <p:nvSpPr>
            <p:cNvPr name="Freeform 14" id="14"/>
            <p:cNvSpPr/>
            <p:nvPr/>
          </p:nvSpPr>
          <p:spPr>
            <a:xfrm flipH="false" flipV="false">
              <a:off x="1712712" y="1270"/>
              <a:ext cx="374650" cy="505460"/>
            </a:xfrm>
            <a:custGeom>
              <a:avLst/>
              <a:gdLst/>
              <a:ahLst/>
              <a:cxnLst/>
              <a:rect r="r" b="b" t="t" l="l"/>
              <a:pathLst>
                <a:path h="505460" w="374650">
                  <a:moveTo>
                    <a:pt x="0" y="505460"/>
                  </a:moveTo>
                  <a:lnTo>
                    <a:pt x="0" y="0"/>
                  </a:lnTo>
                  <a:lnTo>
                    <a:pt x="374650" y="252730"/>
                  </a:lnTo>
                  <a:close/>
                </a:path>
              </a:pathLst>
            </a:custGeom>
            <a:solidFill>
              <a:srgbClr val="FF1616"/>
            </a:solidFill>
          </p:spPr>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6427010" y="0"/>
            <a:ext cx="11860990" cy="10287000"/>
          </a:xfrm>
          <a:prstGeom prst="rect">
            <a:avLst/>
          </a:prstGeom>
          <a:solidFill>
            <a:srgbClr val="4B0D45"/>
          </a:solidFill>
        </p:spPr>
      </p:sp>
      <p:sp>
        <p:nvSpPr>
          <p:cNvPr name="TextBox 3" id="3"/>
          <p:cNvSpPr txBox="true"/>
          <p:nvPr/>
        </p:nvSpPr>
        <p:spPr>
          <a:xfrm rot="0">
            <a:off x="6997345" y="1950747"/>
            <a:ext cx="10720319" cy="2028825"/>
          </a:xfrm>
          <a:prstGeom prst="rect">
            <a:avLst/>
          </a:prstGeom>
        </p:spPr>
        <p:txBody>
          <a:bodyPr anchor="t" rtlCol="false" tIns="0" lIns="0" bIns="0" rIns="0">
            <a:spAutoFit/>
          </a:bodyPr>
          <a:lstStyle/>
          <a:p>
            <a:pPr>
              <a:lnSpc>
                <a:spcPts val="3960"/>
              </a:lnSpc>
            </a:pPr>
            <a:r>
              <a:rPr lang="en-US" sz="3600" spc="197">
                <a:solidFill>
                  <a:srgbClr val="FFFFFF"/>
                </a:solidFill>
                <a:latin typeface="Aileron Regular"/>
              </a:rPr>
              <a:t>In eHRAF Archaeology, read "</a:t>
            </a:r>
            <a:r>
              <a:rPr lang="en-US" sz="3600" spc="197">
                <a:solidFill>
                  <a:srgbClr val="FFFFFF"/>
                </a:solidFill>
                <a:latin typeface="Aileron Regular Bold"/>
              </a:rPr>
              <a:t>Section 7: The Future of the Past</a:t>
            </a:r>
            <a:r>
              <a:rPr lang="en-US" sz="3600" spc="197">
                <a:solidFill>
                  <a:srgbClr val="FFFFFF"/>
                </a:solidFill>
                <a:latin typeface="Aileron Regular"/>
              </a:rPr>
              <a:t>" in Blackburn &amp; Williamson (1997) </a:t>
            </a:r>
            <a:r>
              <a:rPr lang="en-US" sz="3600" spc="197">
                <a:solidFill>
                  <a:srgbClr val="FFFFFF"/>
                </a:solidFill>
                <a:latin typeface="Aileron Regular Italics"/>
              </a:rPr>
              <a:t>Cowboys &amp; Cave Dwellers: Basketmaker Archaeology in Utah’s Grand Gulch</a:t>
            </a:r>
          </a:p>
        </p:txBody>
      </p:sp>
      <p:sp>
        <p:nvSpPr>
          <p:cNvPr name="TextBox 4" id="4"/>
          <p:cNvSpPr txBox="true"/>
          <p:nvPr/>
        </p:nvSpPr>
        <p:spPr>
          <a:xfrm rot="0">
            <a:off x="7044447" y="6604635"/>
            <a:ext cx="10915890" cy="3034665"/>
          </a:xfrm>
          <a:prstGeom prst="rect">
            <a:avLst/>
          </a:prstGeom>
        </p:spPr>
        <p:txBody>
          <a:bodyPr anchor="t" rtlCol="false" tIns="0" lIns="0" bIns="0" rIns="0">
            <a:spAutoFit/>
          </a:bodyPr>
          <a:lstStyle/>
          <a:p>
            <a:pPr marL="777240" indent="-388620" lvl="1">
              <a:lnSpc>
                <a:spcPts val="3960"/>
              </a:lnSpc>
              <a:buFont typeface="Arial"/>
              <a:buChar char="•"/>
            </a:pPr>
            <a:r>
              <a:rPr lang="en-US" sz="3600" spc="197">
                <a:solidFill>
                  <a:srgbClr val="FFFFFF"/>
                </a:solidFill>
                <a:latin typeface="Aileron Regular Bold"/>
              </a:rPr>
              <a:t>149-156</a:t>
            </a:r>
            <a:r>
              <a:rPr lang="en-US" sz="3600" spc="197">
                <a:solidFill>
                  <a:srgbClr val="FFFFFF"/>
                </a:solidFill>
                <a:latin typeface="Aileron Regular"/>
              </a:rPr>
              <a:t> on the Turkey Pen Ruin</a:t>
            </a:r>
          </a:p>
          <a:p>
            <a:pPr marL="777240" indent="-388620" lvl="1">
              <a:lnSpc>
                <a:spcPts val="3960"/>
              </a:lnSpc>
              <a:buFont typeface="Arial"/>
              <a:buChar char="•"/>
            </a:pPr>
            <a:r>
              <a:rPr lang="en-US" sz="3600" spc="197">
                <a:solidFill>
                  <a:srgbClr val="FFFFFF"/>
                </a:solidFill>
                <a:latin typeface="Aileron Regular Bold"/>
              </a:rPr>
              <a:t>159-160</a:t>
            </a:r>
            <a:r>
              <a:rPr lang="en-US" sz="3600" spc="197">
                <a:solidFill>
                  <a:srgbClr val="FFFFFF"/>
                </a:solidFill>
                <a:latin typeface="Aileron Regular"/>
              </a:rPr>
              <a:t> on federal laws aimed at preserving and protecting archaeological sites and cultural resources</a:t>
            </a:r>
          </a:p>
          <a:p>
            <a:pPr marL="777240" indent="-388620" lvl="1">
              <a:lnSpc>
                <a:spcPts val="3960"/>
              </a:lnSpc>
              <a:buFont typeface="Arial"/>
              <a:buChar char="•"/>
            </a:pPr>
            <a:r>
              <a:rPr lang="en-US" sz="3600" spc="197">
                <a:solidFill>
                  <a:srgbClr val="FFFFFF"/>
                </a:solidFill>
                <a:latin typeface="Aileron Regular Bold"/>
              </a:rPr>
              <a:t>164</a:t>
            </a:r>
            <a:r>
              <a:rPr lang="en-US" sz="3600" spc="197">
                <a:solidFill>
                  <a:srgbClr val="FFFFFF"/>
                </a:solidFill>
                <a:latin typeface="Aileron Regular"/>
              </a:rPr>
              <a:t> on the ethical responsibilities of anthropologists</a:t>
            </a:r>
          </a:p>
        </p:txBody>
      </p:sp>
      <p:pic>
        <p:nvPicPr>
          <p:cNvPr name="Picture 5" id="5"/>
          <p:cNvPicPr>
            <a:picLocks noChangeAspect="true"/>
          </p:cNvPicPr>
          <p:nvPr/>
        </p:nvPicPr>
        <p:blipFill>
          <a:blip r:embed="rId2"/>
          <a:srcRect l="43222" t="0" r="12861" b="0"/>
          <a:stretch>
            <a:fillRect/>
          </a:stretch>
        </p:blipFill>
        <p:spPr>
          <a:xfrm flipH="false" flipV="false" rot="0">
            <a:off x="0" y="0"/>
            <a:ext cx="6427010" cy="10287000"/>
          </a:xfrm>
          <a:prstGeom prst="rect">
            <a:avLst/>
          </a:prstGeom>
        </p:spPr>
      </p:pic>
      <p:grpSp>
        <p:nvGrpSpPr>
          <p:cNvPr name="Group 6" id="6"/>
          <p:cNvGrpSpPr/>
          <p:nvPr/>
        </p:nvGrpSpPr>
        <p:grpSpPr>
          <a:xfrm rot="0">
            <a:off x="0" y="0"/>
            <a:ext cx="3709940" cy="1129336"/>
            <a:chOff x="0" y="0"/>
            <a:chExt cx="4946586" cy="1505782"/>
          </a:xfrm>
        </p:grpSpPr>
        <p:sp>
          <p:nvSpPr>
            <p:cNvPr name="AutoShape 7" id="7"/>
            <p:cNvSpPr/>
            <p:nvPr/>
          </p:nvSpPr>
          <p:spPr>
            <a:xfrm rot="0">
              <a:off x="0" y="0"/>
              <a:ext cx="4946586" cy="1505782"/>
            </a:xfrm>
            <a:prstGeom prst="rect">
              <a:avLst/>
            </a:prstGeom>
            <a:solidFill>
              <a:srgbClr val="4B0D45"/>
            </a:solidFill>
          </p:spPr>
        </p:sp>
        <p:sp>
          <p:nvSpPr>
            <p:cNvPr name="TextBox 8" id="8"/>
            <p:cNvSpPr txBox="true"/>
            <p:nvPr/>
          </p:nvSpPr>
          <p:spPr>
            <a:xfrm rot="0">
              <a:off x="492448" y="370621"/>
              <a:ext cx="3961691" cy="707390"/>
            </a:xfrm>
            <a:prstGeom prst="rect">
              <a:avLst/>
            </a:prstGeom>
          </p:spPr>
          <p:txBody>
            <a:bodyPr anchor="t" rtlCol="false" tIns="0" lIns="0" bIns="0" rIns="0">
              <a:spAutoFit/>
            </a:bodyPr>
            <a:lstStyle/>
            <a:p>
              <a:pPr algn="ctr">
                <a:lnSpc>
                  <a:spcPts val="4480"/>
                </a:lnSpc>
              </a:pPr>
              <a:r>
                <a:rPr lang="en-US" sz="3200" spc="256">
                  <a:solidFill>
                    <a:srgbClr val="FFFFFF"/>
                  </a:solidFill>
                  <a:latin typeface="Aileron Heavy Bold"/>
                </a:rPr>
                <a:t>CASE STUDY</a:t>
              </a:r>
            </a:p>
          </p:txBody>
        </p:sp>
      </p:grpSp>
      <p:sp>
        <p:nvSpPr>
          <p:cNvPr name="TextBox 9" id="9"/>
          <p:cNvSpPr txBox="true"/>
          <p:nvPr/>
        </p:nvSpPr>
        <p:spPr>
          <a:xfrm rot="0">
            <a:off x="7348729" y="238125"/>
            <a:ext cx="10612310" cy="695325"/>
          </a:xfrm>
          <a:prstGeom prst="rect">
            <a:avLst/>
          </a:prstGeom>
        </p:spPr>
        <p:txBody>
          <a:bodyPr anchor="t" rtlCol="false" tIns="0" lIns="0" bIns="0" rIns="0">
            <a:spAutoFit/>
          </a:bodyPr>
          <a:lstStyle/>
          <a:p>
            <a:pPr algn="r">
              <a:lnSpc>
                <a:spcPts val="5400"/>
              </a:lnSpc>
            </a:pPr>
            <a:r>
              <a:rPr lang="en-US" sz="4500" spc="180">
                <a:solidFill>
                  <a:srgbClr val="FFFFFF"/>
                </a:solidFill>
                <a:latin typeface="Aileron Regular Bold"/>
                <a:hlinkClick r:id="rId3" tooltip="https://ehrafarchaeology.yale.edu/ehrafa/citation.do?method=citation&amp;forward=browseAuthorsFullContext&amp;id=nt93-001#"/>
              </a:rPr>
              <a:t>Basketmaker (NT93)</a:t>
            </a:r>
          </a:p>
        </p:txBody>
      </p:sp>
      <p:sp>
        <p:nvSpPr>
          <p:cNvPr name="TextBox 10" id="10"/>
          <p:cNvSpPr txBox="true"/>
          <p:nvPr/>
        </p:nvSpPr>
        <p:spPr>
          <a:xfrm rot="0">
            <a:off x="7196237" y="954405"/>
            <a:ext cx="10612310" cy="558165"/>
          </a:xfrm>
          <a:prstGeom prst="rect">
            <a:avLst/>
          </a:prstGeom>
        </p:spPr>
        <p:txBody>
          <a:bodyPr anchor="t" rtlCol="false" tIns="0" lIns="0" bIns="0" rIns="0">
            <a:spAutoFit/>
          </a:bodyPr>
          <a:lstStyle/>
          <a:p>
            <a:pPr algn="r">
              <a:lnSpc>
                <a:spcPts val="4319"/>
              </a:lnSpc>
            </a:pPr>
            <a:r>
              <a:rPr lang="en-US" sz="3599" spc="143">
                <a:solidFill>
                  <a:srgbClr val="FFFFFF"/>
                </a:solidFill>
                <a:latin typeface="Aileron Regular"/>
              </a:rPr>
              <a:t>Grand Gulch, Utah</a:t>
            </a:r>
          </a:p>
        </p:txBody>
      </p:sp>
      <p:grpSp>
        <p:nvGrpSpPr>
          <p:cNvPr name="Group 11" id="11"/>
          <p:cNvGrpSpPr/>
          <p:nvPr/>
        </p:nvGrpSpPr>
        <p:grpSpPr>
          <a:xfrm rot="0">
            <a:off x="7348729" y="4267200"/>
            <a:ext cx="10175259" cy="1066800"/>
            <a:chOff x="0" y="0"/>
            <a:chExt cx="13567013" cy="1422400"/>
          </a:xfrm>
        </p:grpSpPr>
        <p:sp>
          <p:nvSpPr>
            <p:cNvPr name="TextBox 12" id="12"/>
            <p:cNvSpPr txBox="true"/>
            <p:nvPr/>
          </p:nvSpPr>
          <p:spPr>
            <a:xfrm rot="0">
              <a:off x="1127270" y="31115"/>
              <a:ext cx="12439742" cy="1391285"/>
            </a:xfrm>
            <a:prstGeom prst="rect">
              <a:avLst/>
            </a:prstGeom>
          </p:spPr>
          <p:txBody>
            <a:bodyPr anchor="t" rtlCol="false" tIns="0" lIns="0" bIns="0" rIns="0">
              <a:spAutoFit/>
            </a:bodyPr>
            <a:lstStyle/>
            <a:p>
              <a:pPr>
                <a:lnSpc>
                  <a:spcPts val="4079"/>
                </a:lnSpc>
              </a:pPr>
              <a:r>
                <a:rPr lang="en-US" sz="3400" spc="272" u="sng">
                  <a:solidFill>
                    <a:srgbClr val="FFFFFF"/>
                  </a:solidFill>
                  <a:latin typeface="Aileron Regular"/>
                </a:rPr>
                <a:t>https://ehrafarchaeology.yale.edu/document?id=nt93-001</a:t>
              </a:r>
            </a:p>
          </p:txBody>
        </p:sp>
        <p:sp>
          <p:nvSpPr>
            <p:cNvPr name="TextBox 13" id="13"/>
            <p:cNvSpPr txBox="true"/>
            <p:nvPr/>
          </p:nvSpPr>
          <p:spPr>
            <a:xfrm rot="0">
              <a:off x="0" y="76200"/>
              <a:ext cx="810356"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14" id="14"/>
          <p:cNvSpPr txBox="true"/>
          <p:nvPr/>
        </p:nvSpPr>
        <p:spPr>
          <a:xfrm rot="0">
            <a:off x="7045149" y="5793373"/>
            <a:ext cx="11084925" cy="520065"/>
          </a:xfrm>
          <a:prstGeom prst="rect">
            <a:avLst/>
          </a:prstGeom>
        </p:spPr>
        <p:txBody>
          <a:bodyPr anchor="t" rtlCol="false" tIns="0" lIns="0" bIns="0" rIns="0">
            <a:spAutoFit/>
          </a:bodyPr>
          <a:lstStyle/>
          <a:p>
            <a:pPr>
              <a:lnSpc>
                <a:spcPts val="3960"/>
              </a:lnSpc>
            </a:pPr>
            <a:r>
              <a:rPr lang="en-US" sz="3600" spc="197">
                <a:solidFill>
                  <a:srgbClr val="FFFFFF"/>
                </a:solidFill>
                <a:latin typeface="Aileron Regular Bold"/>
              </a:rPr>
              <a:t>Pages: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7186" t="0" r="33462" b="0"/>
          <a:stretch>
            <a:fillRect/>
          </a:stretch>
        </p:blipFill>
        <p:spPr>
          <a:xfrm flipH="false" flipV="false" rot="0">
            <a:off x="10672948" y="0"/>
            <a:ext cx="7615052" cy="10287000"/>
          </a:xfrm>
          <a:prstGeom prst="rect">
            <a:avLst/>
          </a:prstGeom>
        </p:spPr>
      </p:pic>
      <p:grpSp>
        <p:nvGrpSpPr>
          <p:cNvPr name="Group 3" id="3"/>
          <p:cNvGrpSpPr/>
          <p:nvPr/>
        </p:nvGrpSpPr>
        <p:grpSpPr>
          <a:xfrm rot="0">
            <a:off x="13895784" y="0"/>
            <a:ext cx="4392216" cy="1129336"/>
            <a:chOff x="0" y="0"/>
            <a:chExt cx="5856287" cy="1505782"/>
          </a:xfrm>
        </p:grpSpPr>
        <p:sp>
          <p:nvSpPr>
            <p:cNvPr name="AutoShape 4" id="4"/>
            <p:cNvSpPr/>
            <p:nvPr/>
          </p:nvSpPr>
          <p:spPr>
            <a:xfrm rot="0">
              <a:off x="0" y="0"/>
              <a:ext cx="5856287" cy="1505782"/>
            </a:xfrm>
            <a:prstGeom prst="rect">
              <a:avLst/>
            </a:prstGeom>
            <a:solidFill>
              <a:srgbClr val="4B0D45"/>
            </a:solidFill>
          </p:spPr>
        </p:sp>
        <p:sp>
          <p:nvSpPr>
            <p:cNvPr name="TextBox 5" id="5"/>
            <p:cNvSpPr txBox="true"/>
            <p:nvPr/>
          </p:nvSpPr>
          <p:spPr>
            <a:xfrm rot="0">
              <a:off x="583011" y="370621"/>
              <a:ext cx="4690265" cy="707390"/>
            </a:xfrm>
            <a:prstGeom prst="rect">
              <a:avLst/>
            </a:prstGeom>
          </p:spPr>
          <p:txBody>
            <a:bodyPr anchor="t" rtlCol="false" tIns="0" lIns="0" bIns="0" rIns="0">
              <a:spAutoFit/>
            </a:bodyPr>
            <a:lstStyle/>
            <a:p>
              <a:pPr algn="ctr">
                <a:lnSpc>
                  <a:spcPts val="4480"/>
                </a:lnSpc>
              </a:pPr>
              <a:r>
                <a:rPr lang="en-US" sz="3200" spc="256">
                  <a:solidFill>
                    <a:srgbClr val="FFFFFF"/>
                  </a:solidFill>
                  <a:latin typeface="Aileron Heavy Bold"/>
                </a:rPr>
                <a:t>QUESTIONS</a:t>
              </a:r>
            </a:p>
          </p:txBody>
        </p:sp>
      </p:grpSp>
      <p:sp>
        <p:nvSpPr>
          <p:cNvPr name="AutoShape 6" id="6"/>
          <p:cNvSpPr/>
          <p:nvPr/>
        </p:nvSpPr>
        <p:spPr>
          <a:xfrm rot="-10800000">
            <a:off x="0" y="0"/>
            <a:ext cx="10672948" cy="10287000"/>
          </a:xfrm>
          <a:prstGeom prst="rect">
            <a:avLst/>
          </a:prstGeom>
          <a:solidFill>
            <a:srgbClr val="4B0D45"/>
          </a:solidFill>
        </p:spPr>
      </p:sp>
      <p:sp>
        <p:nvSpPr>
          <p:cNvPr name="TextBox 7" id="7"/>
          <p:cNvSpPr txBox="true"/>
          <p:nvPr/>
        </p:nvSpPr>
        <p:spPr>
          <a:xfrm rot="0">
            <a:off x="149477" y="675767"/>
            <a:ext cx="10180812" cy="8925941"/>
          </a:xfrm>
          <a:prstGeom prst="rect">
            <a:avLst/>
          </a:prstGeom>
        </p:spPr>
        <p:txBody>
          <a:bodyPr anchor="t" rtlCol="false" tIns="0" lIns="0" bIns="0" rIns="0">
            <a:spAutoFit/>
          </a:bodyPr>
          <a:lstStyle/>
          <a:p>
            <a:pPr marL="777240" indent="-388620" lvl="1">
              <a:lnSpc>
                <a:spcPts val="4392"/>
              </a:lnSpc>
              <a:buFont typeface="Arial"/>
              <a:buChar char="•"/>
            </a:pPr>
            <a:r>
              <a:rPr lang="en-US" sz="3600" spc="197">
                <a:solidFill>
                  <a:srgbClr val="FFFFFF"/>
                </a:solidFill>
                <a:latin typeface="Aileron Regular"/>
              </a:rPr>
              <a:t>What happened at Turkey</a:t>
            </a:r>
            <a:r>
              <a:rPr lang="en-US" sz="3600" spc="197">
                <a:solidFill>
                  <a:srgbClr val="FFFFFF"/>
                </a:solidFill>
                <a:latin typeface="Aileron Regular"/>
              </a:rPr>
              <a:t> P</a:t>
            </a:r>
            <a:r>
              <a:rPr lang="en-US" sz="3600" spc="197">
                <a:solidFill>
                  <a:srgbClr val="FFFFFF"/>
                </a:solidFill>
                <a:latin typeface="Aileron Regular"/>
              </a:rPr>
              <a:t>en Ruin?</a:t>
            </a:r>
          </a:p>
          <a:p>
            <a:pPr marL="777240" indent="-388620" lvl="1">
              <a:lnSpc>
                <a:spcPts val="4392"/>
              </a:lnSpc>
              <a:buFont typeface="Arial"/>
              <a:buChar char="•"/>
            </a:pPr>
            <a:r>
              <a:rPr lang="en-US" sz="3600" spc="197">
                <a:solidFill>
                  <a:srgbClr val="FFFFFF"/>
                </a:solidFill>
                <a:latin typeface="Aileron Regular"/>
              </a:rPr>
              <a:t>Desc</a:t>
            </a:r>
            <a:r>
              <a:rPr lang="en-US" sz="3600" spc="197">
                <a:solidFill>
                  <a:srgbClr val="FFFFFF"/>
                </a:solidFill>
                <a:latin typeface="Aileron Regular"/>
              </a:rPr>
              <a:t>rib</a:t>
            </a:r>
            <a:r>
              <a:rPr lang="en-US" sz="3600" spc="197">
                <a:solidFill>
                  <a:srgbClr val="FFFFFF"/>
                </a:solidFill>
                <a:latin typeface="Aileron Regular"/>
              </a:rPr>
              <a:t>e</a:t>
            </a:r>
            <a:r>
              <a:rPr lang="en-US" sz="3600" spc="197">
                <a:solidFill>
                  <a:srgbClr val="FFFFFF"/>
                </a:solidFill>
                <a:latin typeface="Aileron Regular"/>
              </a:rPr>
              <a:t> th</a:t>
            </a:r>
            <a:r>
              <a:rPr lang="en-US" sz="3600" spc="197">
                <a:solidFill>
                  <a:srgbClr val="FFFFFF"/>
                </a:solidFill>
                <a:latin typeface="Aileron Regular"/>
              </a:rPr>
              <a:t>e site. Which culture or tradition is it fr</a:t>
            </a:r>
            <a:r>
              <a:rPr lang="en-US" sz="3600" spc="197">
                <a:solidFill>
                  <a:srgbClr val="FFFFFF"/>
                </a:solidFill>
                <a:latin typeface="Aileron Regular"/>
              </a:rPr>
              <a:t>om?</a:t>
            </a:r>
            <a:r>
              <a:rPr lang="en-US" sz="3600" spc="197">
                <a:solidFill>
                  <a:srgbClr val="FFFFFF"/>
                </a:solidFill>
                <a:latin typeface="Aileron Regular"/>
              </a:rPr>
              <a:t> </a:t>
            </a:r>
          </a:p>
          <a:p>
            <a:pPr marL="777240" indent="-388620" lvl="1">
              <a:lnSpc>
                <a:spcPts val="4392"/>
              </a:lnSpc>
              <a:buFont typeface="Arial"/>
              <a:buChar char="•"/>
            </a:pPr>
            <a:r>
              <a:rPr lang="en-US" sz="3600" spc="197">
                <a:solidFill>
                  <a:srgbClr val="FFFFFF"/>
                </a:solidFill>
                <a:latin typeface="Aileron Regular"/>
              </a:rPr>
              <a:t>What a</a:t>
            </a:r>
            <a:r>
              <a:rPr lang="en-US" sz="3600" spc="197">
                <a:solidFill>
                  <a:srgbClr val="FFFFFF"/>
                </a:solidFill>
                <a:latin typeface="Aileron Regular"/>
              </a:rPr>
              <a:t>r</a:t>
            </a:r>
            <a:r>
              <a:rPr lang="en-US" sz="3600" spc="197">
                <a:solidFill>
                  <a:srgbClr val="FFFFFF"/>
                </a:solidFill>
                <a:latin typeface="Aileron Regular"/>
              </a:rPr>
              <a:t>tifacts</a:t>
            </a:r>
            <a:r>
              <a:rPr lang="en-US" sz="3600" spc="197">
                <a:solidFill>
                  <a:srgbClr val="FFFFFF"/>
                </a:solidFill>
                <a:latin typeface="Aileron Regular"/>
              </a:rPr>
              <a:t> </a:t>
            </a:r>
            <a:r>
              <a:rPr lang="en-US" sz="3600" spc="197">
                <a:solidFill>
                  <a:srgbClr val="FFFFFF"/>
                </a:solidFill>
                <a:latin typeface="Aileron Regular"/>
              </a:rPr>
              <a:t>were uncovered? </a:t>
            </a:r>
          </a:p>
          <a:p>
            <a:pPr marL="777240" indent="-388620" lvl="1">
              <a:lnSpc>
                <a:spcPts val="4392"/>
              </a:lnSpc>
              <a:buFont typeface="Arial"/>
              <a:buChar char="•"/>
            </a:pPr>
            <a:r>
              <a:rPr lang="en-US" sz="3600" spc="197">
                <a:solidFill>
                  <a:srgbClr val="FFFFFF"/>
                </a:solidFill>
                <a:latin typeface="Aileron Regular"/>
              </a:rPr>
              <a:t>What are some of</a:t>
            </a:r>
            <a:r>
              <a:rPr lang="en-US" sz="3600" spc="197">
                <a:solidFill>
                  <a:srgbClr val="FFFFFF"/>
                </a:solidFill>
                <a:latin typeface="Aileron Regular"/>
              </a:rPr>
              <a:t> the major t</a:t>
            </a:r>
            <a:r>
              <a:rPr lang="en-US" sz="3600" spc="197">
                <a:solidFill>
                  <a:srgbClr val="FFFFFF"/>
                </a:solidFill>
                <a:latin typeface="Aileron Regular"/>
              </a:rPr>
              <a:t>hreats to cultural resources, history, and the environment when digging takes place? </a:t>
            </a:r>
          </a:p>
          <a:p>
            <a:pPr marL="777240" indent="-388620" lvl="1">
              <a:lnSpc>
                <a:spcPts val="4392"/>
              </a:lnSpc>
              <a:buFont typeface="Arial"/>
              <a:buChar char="•"/>
            </a:pPr>
            <a:r>
              <a:rPr lang="en-US" sz="3600" spc="197">
                <a:solidFill>
                  <a:srgbClr val="FFFFFF"/>
                </a:solidFill>
                <a:latin typeface="Aileron Regular"/>
              </a:rPr>
              <a:t>What does the author mean by "people who remove artifacts from public lands literally rob the rest of us twice" (p. 156)? </a:t>
            </a:r>
          </a:p>
          <a:p>
            <a:pPr marL="777240" indent="-388620" lvl="1">
              <a:lnSpc>
                <a:spcPts val="4392"/>
              </a:lnSpc>
              <a:buFont typeface="Arial"/>
              <a:buChar char="•"/>
            </a:pPr>
            <a:r>
              <a:rPr lang="en-US" sz="3600" spc="197">
                <a:solidFill>
                  <a:srgbClr val="FFFFFF"/>
                </a:solidFill>
                <a:latin typeface="Aileron Regular"/>
              </a:rPr>
              <a:t>Which federal preservation laws or legal protections were in place at the time, and how effective were they at Turkey Pen Ruin? </a:t>
            </a:r>
          </a:p>
          <a:p>
            <a:pPr marL="777240" indent="-388620" lvl="1">
              <a:lnSpc>
                <a:spcPts val="4392"/>
              </a:lnSpc>
              <a:buFont typeface="Arial"/>
              <a:buChar char="•"/>
            </a:pPr>
            <a:r>
              <a:rPr lang="en-US" sz="3600" spc="197">
                <a:solidFill>
                  <a:srgbClr val="FFFFFF"/>
                </a:solidFill>
                <a:latin typeface="Aileron Regular"/>
              </a:rPr>
              <a:t>What distinguishes NAGPRA from other federal statutes?</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3160" r="0" b="2464"/>
          <a:stretch>
            <a:fillRect/>
          </a:stretch>
        </p:blipFill>
        <p:spPr>
          <a:xfrm flipH="false" flipV="false">
            <a:off x="0" y="0"/>
            <a:ext cx="18288000" cy="10287000"/>
          </a:xfrm>
          <a:prstGeom prst="rect">
            <a:avLst/>
          </a:prstGeom>
        </p:spPr>
      </p:pic>
      <p:grpSp>
        <p:nvGrpSpPr>
          <p:cNvPr name="Group 3" id="3"/>
          <p:cNvGrpSpPr/>
          <p:nvPr/>
        </p:nvGrpSpPr>
        <p:grpSpPr>
          <a:xfrm rot="0">
            <a:off x="3189403" y="3723422"/>
            <a:ext cx="12118707" cy="2840156"/>
            <a:chOff x="0" y="0"/>
            <a:chExt cx="16158275" cy="3786874"/>
          </a:xfrm>
        </p:grpSpPr>
        <p:sp>
          <p:nvSpPr>
            <p:cNvPr name="AutoShape 4" id="4"/>
            <p:cNvSpPr/>
            <p:nvPr/>
          </p:nvSpPr>
          <p:spPr>
            <a:xfrm rot="0">
              <a:off x="0" y="0"/>
              <a:ext cx="16158275" cy="3786874"/>
            </a:xfrm>
            <a:prstGeom prst="rect">
              <a:avLst/>
            </a:prstGeom>
            <a:solidFill>
              <a:srgbClr val="4B0D45"/>
            </a:solidFill>
          </p:spPr>
        </p:sp>
        <p:sp>
          <p:nvSpPr>
            <p:cNvPr name="TextBox 5" id="5"/>
            <p:cNvSpPr txBox="true"/>
            <p:nvPr/>
          </p:nvSpPr>
          <p:spPr>
            <a:xfrm rot="0">
              <a:off x="773114" y="951791"/>
              <a:ext cx="14612047" cy="1911866"/>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Regular Bold"/>
                </a:rPr>
                <a:t>eHRAF Workbook Activity</a:t>
              </a:r>
            </a:p>
            <a:p>
              <a:pPr algn="ctr">
                <a:lnSpc>
                  <a:spcPts val="4787"/>
                </a:lnSpc>
              </a:pPr>
              <a:r>
                <a:rPr lang="en-US" sz="4200" spc="75">
                  <a:solidFill>
                    <a:srgbClr val="FFFFFF"/>
                  </a:solidFill>
                  <a:latin typeface="Aileron Regular"/>
                </a:rPr>
                <a:t>Advanced Search</a:t>
              </a:r>
            </a:p>
          </p:txBody>
        </p:sp>
      </p:gr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3279" r="0" b="6661"/>
          <a:stretch>
            <a:fillRect/>
          </a:stretch>
        </p:blipFill>
        <p:spPr>
          <a:xfrm flipH="false" flipV="false" rot="0">
            <a:off x="0" y="0"/>
            <a:ext cx="7615052" cy="10287000"/>
          </a:xfrm>
          <a:prstGeom prst="rect">
            <a:avLst/>
          </a:prstGeom>
        </p:spPr>
      </p:pic>
      <p:sp>
        <p:nvSpPr>
          <p:cNvPr name="AutoShape 3" id="3"/>
          <p:cNvSpPr/>
          <p:nvPr/>
        </p:nvSpPr>
        <p:spPr>
          <a:xfrm rot="-10800000">
            <a:off x="7615052" y="0"/>
            <a:ext cx="10672948" cy="10287000"/>
          </a:xfrm>
          <a:prstGeom prst="rect">
            <a:avLst/>
          </a:prstGeom>
          <a:solidFill>
            <a:srgbClr val="4B0D45"/>
          </a:solidFill>
        </p:spPr>
      </p:sp>
      <p:sp>
        <p:nvSpPr>
          <p:cNvPr name="TextBox 4" id="4"/>
          <p:cNvSpPr txBox="true"/>
          <p:nvPr/>
        </p:nvSpPr>
        <p:spPr>
          <a:xfrm rot="0">
            <a:off x="7949232" y="1779755"/>
            <a:ext cx="10004588" cy="5935980"/>
          </a:xfrm>
          <a:prstGeom prst="rect">
            <a:avLst/>
          </a:prstGeom>
        </p:spPr>
        <p:txBody>
          <a:bodyPr anchor="t" rtlCol="false" tIns="0" lIns="0" bIns="0" rIns="0">
            <a:spAutoFit/>
          </a:bodyPr>
          <a:lstStyle/>
          <a:p>
            <a:pPr>
              <a:lnSpc>
                <a:spcPts val="4680"/>
              </a:lnSpc>
            </a:pPr>
            <a:r>
              <a:rPr lang="en-US" sz="3600" spc="215">
                <a:solidFill>
                  <a:srgbClr val="FFFFFF"/>
                </a:solidFill>
                <a:latin typeface="Aileron Regular"/>
              </a:rPr>
              <a:t>There</a:t>
            </a:r>
            <a:r>
              <a:rPr lang="en-US" sz="3600" spc="215">
                <a:solidFill>
                  <a:srgbClr val="FFFFFF"/>
                </a:solidFill>
                <a:latin typeface="Aileron Regular"/>
              </a:rPr>
              <a:t> </a:t>
            </a:r>
            <a:r>
              <a:rPr lang="en-US" sz="3600" spc="215">
                <a:solidFill>
                  <a:srgbClr val="FFFFFF"/>
                </a:solidFill>
                <a:latin typeface="Aileron Regular"/>
              </a:rPr>
              <a:t>a</a:t>
            </a:r>
            <a:r>
              <a:rPr lang="en-US" sz="3600" spc="215">
                <a:solidFill>
                  <a:srgbClr val="FFFFFF"/>
                </a:solidFill>
                <a:latin typeface="Aileron Regular"/>
              </a:rPr>
              <a:t>r</a:t>
            </a:r>
            <a:r>
              <a:rPr lang="en-US" sz="3600" spc="215">
                <a:solidFill>
                  <a:srgbClr val="FFFFFF"/>
                </a:solidFill>
                <a:latin typeface="Aileron Regular"/>
              </a:rPr>
              <a:t>e,</a:t>
            </a:r>
            <a:r>
              <a:rPr lang="en-US" sz="3600" spc="215">
                <a:solidFill>
                  <a:srgbClr val="FFFFFF"/>
                </a:solidFill>
                <a:latin typeface="Aileron Regular"/>
              </a:rPr>
              <a:t> </a:t>
            </a:r>
            <a:r>
              <a:rPr lang="en-US" sz="3600" spc="215">
                <a:solidFill>
                  <a:srgbClr val="FFFFFF"/>
                </a:solidFill>
                <a:latin typeface="Aileron Regular"/>
              </a:rPr>
              <a:t>unf</a:t>
            </a:r>
            <a:r>
              <a:rPr lang="en-US" sz="3600" spc="215">
                <a:solidFill>
                  <a:srgbClr val="FFFFFF"/>
                </a:solidFill>
                <a:latin typeface="Aileron Regular"/>
              </a:rPr>
              <a:t>or</a:t>
            </a:r>
            <a:r>
              <a:rPr lang="en-US" sz="3600" spc="215">
                <a:solidFill>
                  <a:srgbClr val="FFFFFF"/>
                </a:solidFill>
                <a:latin typeface="Aileron Regular"/>
              </a:rPr>
              <a:t>tunat</a:t>
            </a:r>
            <a:r>
              <a:rPr lang="en-US" sz="3600" spc="215">
                <a:solidFill>
                  <a:srgbClr val="FFFFFF"/>
                </a:solidFill>
                <a:latin typeface="Aileron Regular"/>
              </a:rPr>
              <a:t>e</a:t>
            </a:r>
            <a:r>
              <a:rPr lang="en-US" sz="3600" spc="215">
                <a:solidFill>
                  <a:srgbClr val="FFFFFF"/>
                </a:solidFill>
                <a:latin typeface="Aileron Regular"/>
              </a:rPr>
              <a:t>ly,</a:t>
            </a:r>
            <a:r>
              <a:rPr lang="en-US" sz="3600" spc="215">
                <a:solidFill>
                  <a:srgbClr val="FFFFFF"/>
                </a:solidFill>
                <a:latin typeface="Aileron Regular"/>
              </a:rPr>
              <a:t> </a:t>
            </a:r>
            <a:r>
              <a:rPr lang="en-US" sz="3600" spc="215">
                <a:solidFill>
                  <a:srgbClr val="FFFFFF"/>
                </a:solidFill>
                <a:latin typeface="Aileron Regular"/>
              </a:rPr>
              <a:t>c</a:t>
            </a:r>
            <a:r>
              <a:rPr lang="en-US" sz="3600" spc="215">
                <a:solidFill>
                  <a:srgbClr val="FFFFFF"/>
                </a:solidFill>
                <a:latin typeface="Aileron Regular"/>
              </a:rPr>
              <a:t>o</a:t>
            </a:r>
            <a:r>
              <a:rPr lang="en-US" sz="3600" spc="215">
                <a:solidFill>
                  <a:srgbClr val="FFFFFF"/>
                </a:solidFill>
                <a:latin typeface="Aileron Regular"/>
              </a:rPr>
              <a:t>un</a:t>
            </a:r>
            <a:r>
              <a:rPr lang="en-US" sz="3600" spc="215">
                <a:solidFill>
                  <a:srgbClr val="FFFFFF"/>
                </a:solidFill>
                <a:latin typeface="Aileron Regular"/>
              </a:rPr>
              <a:t>t</a:t>
            </a:r>
            <a:r>
              <a:rPr lang="en-US" sz="3600" spc="215">
                <a:solidFill>
                  <a:srgbClr val="FFFFFF"/>
                </a:solidFill>
                <a:latin typeface="Aileron Regular"/>
              </a:rPr>
              <a:t>l</a:t>
            </a:r>
            <a:r>
              <a:rPr lang="en-US" sz="3600" spc="215">
                <a:solidFill>
                  <a:srgbClr val="FFFFFF"/>
                </a:solidFill>
                <a:latin typeface="Aileron Regular"/>
              </a:rPr>
              <a:t>e</a:t>
            </a:r>
            <a:r>
              <a:rPr lang="en-US" sz="3600" spc="215">
                <a:solidFill>
                  <a:srgbClr val="FFFFFF"/>
                </a:solidFill>
                <a:latin typeface="Aileron Regular"/>
              </a:rPr>
              <a:t>ss</a:t>
            </a:r>
            <a:r>
              <a:rPr lang="en-US" sz="3600" spc="215">
                <a:solidFill>
                  <a:srgbClr val="FFFFFF"/>
                </a:solidFill>
                <a:latin typeface="Aileron Regular"/>
              </a:rPr>
              <a:t> </a:t>
            </a:r>
            <a:r>
              <a:rPr lang="en-US" sz="3600" spc="215">
                <a:solidFill>
                  <a:srgbClr val="FFFFFF"/>
                </a:solidFill>
                <a:latin typeface="Aileron Regular"/>
              </a:rPr>
              <a:t>c</a:t>
            </a:r>
            <a:r>
              <a:rPr lang="en-US" sz="3600" spc="215">
                <a:solidFill>
                  <a:srgbClr val="FFFFFF"/>
                </a:solidFill>
                <a:latin typeface="Aileron Regular"/>
              </a:rPr>
              <a:t>a</a:t>
            </a:r>
            <a:r>
              <a:rPr lang="en-US" sz="3600" spc="215">
                <a:solidFill>
                  <a:srgbClr val="FFFFFF"/>
                </a:solidFill>
                <a:latin typeface="Aileron Regular"/>
              </a:rPr>
              <a:t>ses of loo</a:t>
            </a:r>
            <a:r>
              <a:rPr lang="en-US" sz="3600" spc="215">
                <a:solidFill>
                  <a:srgbClr val="FFFFFF"/>
                </a:solidFill>
                <a:latin typeface="Aileron Regular"/>
              </a:rPr>
              <a:t>ting which have caused </a:t>
            </a:r>
            <a:r>
              <a:rPr lang="en-US" sz="3600" spc="215">
                <a:solidFill>
                  <a:srgbClr val="FFFFFF"/>
                </a:solidFill>
                <a:latin typeface="Aileron Regular"/>
              </a:rPr>
              <a:t>irreparable da</a:t>
            </a:r>
            <a:r>
              <a:rPr lang="en-US" sz="3600" spc="215">
                <a:solidFill>
                  <a:srgbClr val="FFFFFF"/>
                </a:solidFill>
                <a:latin typeface="Aileron Regular"/>
              </a:rPr>
              <a:t>m</a:t>
            </a:r>
            <a:r>
              <a:rPr lang="en-US" sz="3600" spc="215">
                <a:solidFill>
                  <a:srgbClr val="FFFFFF"/>
                </a:solidFill>
                <a:latin typeface="Aileron Regular"/>
              </a:rPr>
              <a:t>ag</a:t>
            </a:r>
            <a:r>
              <a:rPr lang="en-US" sz="3600" spc="215">
                <a:solidFill>
                  <a:srgbClr val="FFFFFF"/>
                </a:solidFill>
                <a:latin typeface="Aileron Regular"/>
              </a:rPr>
              <a:t>e</a:t>
            </a:r>
            <a:r>
              <a:rPr lang="en-US" sz="3600" spc="215">
                <a:solidFill>
                  <a:srgbClr val="FFFFFF"/>
                </a:solidFill>
                <a:latin typeface="Aileron Regular"/>
              </a:rPr>
              <a:t> </a:t>
            </a:r>
            <a:r>
              <a:rPr lang="en-US" sz="3600" spc="215">
                <a:solidFill>
                  <a:srgbClr val="FFFFFF"/>
                </a:solidFill>
                <a:latin typeface="Aileron Regular"/>
              </a:rPr>
              <a:t>to</a:t>
            </a:r>
            <a:r>
              <a:rPr lang="en-US" sz="3600" spc="215">
                <a:solidFill>
                  <a:srgbClr val="FFFFFF"/>
                </a:solidFill>
                <a:latin typeface="Aileron Regular"/>
              </a:rPr>
              <a:t> artifact</a:t>
            </a:r>
            <a:r>
              <a:rPr lang="en-US" sz="3600" spc="215">
                <a:solidFill>
                  <a:srgbClr val="FFFFFF"/>
                </a:solidFill>
                <a:latin typeface="Aileron Regular"/>
              </a:rPr>
              <a:t>s </a:t>
            </a:r>
            <a:r>
              <a:rPr lang="en-US" sz="3600" spc="215">
                <a:solidFill>
                  <a:srgbClr val="FFFFFF"/>
                </a:solidFill>
                <a:latin typeface="Aileron Regular"/>
              </a:rPr>
              <a:t>an</a:t>
            </a:r>
            <a:r>
              <a:rPr lang="en-US" sz="3600" spc="215">
                <a:solidFill>
                  <a:srgbClr val="FFFFFF"/>
                </a:solidFill>
                <a:latin typeface="Aileron Regular"/>
              </a:rPr>
              <a:t>d</a:t>
            </a:r>
            <a:r>
              <a:rPr lang="en-US" sz="3600" spc="215">
                <a:solidFill>
                  <a:srgbClr val="FFFFFF"/>
                </a:solidFill>
                <a:latin typeface="Aileron Regular"/>
              </a:rPr>
              <a:t> sit</a:t>
            </a:r>
            <a:r>
              <a:rPr lang="en-US" sz="3600" spc="215">
                <a:solidFill>
                  <a:srgbClr val="FFFFFF"/>
                </a:solidFill>
                <a:latin typeface="Aileron Regular"/>
              </a:rPr>
              <a:t>e</a:t>
            </a:r>
            <a:r>
              <a:rPr lang="en-US" sz="3600" spc="215">
                <a:solidFill>
                  <a:srgbClr val="FFFFFF"/>
                </a:solidFill>
                <a:latin typeface="Aileron Regular"/>
              </a:rPr>
              <a:t>s of historical significance </a:t>
            </a:r>
            <a:r>
              <a:rPr lang="en-US" sz="3600" spc="215">
                <a:solidFill>
                  <a:srgbClr val="FFFFFF"/>
                </a:solidFill>
                <a:latin typeface="Aileron Regular"/>
              </a:rPr>
              <a:t>in</a:t>
            </a:r>
            <a:r>
              <a:rPr lang="en-US" sz="3600" spc="215">
                <a:solidFill>
                  <a:srgbClr val="FFFFFF"/>
                </a:solidFill>
                <a:latin typeface="Aileron Regular"/>
              </a:rPr>
              <a:t> th</a:t>
            </a:r>
            <a:r>
              <a:rPr lang="en-US" sz="3600" spc="215">
                <a:solidFill>
                  <a:srgbClr val="FFFFFF"/>
                </a:solidFill>
                <a:latin typeface="Aileron Regular"/>
              </a:rPr>
              <a:t>e a</a:t>
            </a:r>
            <a:r>
              <a:rPr lang="en-US" sz="3600" spc="215">
                <a:solidFill>
                  <a:srgbClr val="FFFFFF"/>
                </a:solidFill>
                <a:latin typeface="Aileron Regular"/>
              </a:rPr>
              <a:t>rchaeol</a:t>
            </a:r>
            <a:r>
              <a:rPr lang="en-US" sz="3600" spc="215">
                <a:solidFill>
                  <a:srgbClr val="FFFFFF"/>
                </a:solidFill>
                <a:latin typeface="Aileron Regular"/>
              </a:rPr>
              <a:t>o</a:t>
            </a:r>
            <a:r>
              <a:rPr lang="en-US" sz="3600" spc="215">
                <a:solidFill>
                  <a:srgbClr val="FFFFFF"/>
                </a:solidFill>
                <a:latin typeface="Aileron Regular"/>
              </a:rPr>
              <a:t>gical r</a:t>
            </a:r>
            <a:r>
              <a:rPr lang="en-US" sz="3600" spc="215">
                <a:solidFill>
                  <a:srgbClr val="FFFFFF"/>
                </a:solidFill>
                <a:latin typeface="Aileron Regular"/>
              </a:rPr>
              <a:t>e</a:t>
            </a:r>
            <a:r>
              <a:rPr lang="en-US" sz="3600" spc="215">
                <a:solidFill>
                  <a:srgbClr val="FFFFFF"/>
                </a:solidFill>
                <a:latin typeface="Aileron Regular"/>
              </a:rPr>
              <a:t>cord. </a:t>
            </a:r>
          </a:p>
          <a:p>
            <a:pPr>
              <a:lnSpc>
                <a:spcPts val="4680"/>
              </a:lnSpc>
            </a:pPr>
          </a:p>
          <a:p>
            <a:pPr>
              <a:lnSpc>
                <a:spcPts val="4680"/>
              </a:lnSpc>
            </a:pPr>
            <a:r>
              <a:rPr lang="en-US" sz="3600" spc="179">
                <a:solidFill>
                  <a:srgbClr val="FFFFFF"/>
                </a:solidFill>
                <a:latin typeface="Aileron Regular"/>
              </a:rPr>
              <a:t>You can learn more about how widespread the issue of looting is and the devastating impact this has on archaeology at various sites around the world by searching in eHRAF Archaeology. </a:t>
            </a:r>
          </a:p>
        </p:txBody>
      </p:sp>
      <p:grpSp>
        <p:nvGrpSpPr>
          <p:cNvPr name="Group 5" id="5"/>
          <p:cNvGrpSpPr/>
          <p:nvPr/>
        </p:nvGrpSpPr>
        <p:grpSpPr>
          <a:xfrm rot="0">
            <a:off x="0" y="0"/>
            <a:ext cx="4700607" cy="1576376"/>
            <a:chOff x="0" y="0"/>
            <a:chExt cx="6267476" cy="2101835"/>
          </a:xfrm>
        </p:grpSpPr>
        <p:sp>
          <p:nvSpPr>
            <p:cNvPr name="AutoShape 6" id="6"/>
            <p:cNvSpPr/>
            <p:nvPr/>
          </p:nvSpPr>
          <p:spPr>
            <a:xfrm rot="0">
              <a:off x="0" y="0"/>
              <a:ext cx="6267476" cy="2101835"/>
            </a:xfrm>
            <a:prstGeom prst="rect">
              <a:avLst/>
            </a:prstGeom>
            <a:solidFill>
              <a:srgbClr val="4B0D45"/>
            </a:solidFill>
          </p:spPr>
        </p:sp>
        <p:sp>
          <p:nvSpPr>
            <p:cNvPr name="TextBox 7" id="7"/>
            <p:cNvSpPr txBox="true"/>
            <p:nvPr/>
          </p:nvSpPr>
          <p:spPr>
            <a:xfrm rot="0">
              <a:off x="623947" y="456346"/>
              <a:ext cx="5019583" cy="1217718"/>
            </a:xfrm>
            <a:prstGeom prst="rect">
              <a:avLst/>
            </a:prstGeom>
          </p:spPr>
          <p:txBody>
            <a:bodyPr anchor="t" rtlCol="false" tIns="0" lIns="0" bIns="0" rIns="0">
              <a:spAutoFit/>
            </a:bodyPr>
            <a:lstStyle/>
            <a:p>
              <a:pPr algn="ctr">
                <a:lnSpc>
                  <a:spcPts val="3520"/>
                </a:lnSpc>
              </a:pPr>
              <a:r>
                <a:rPr lang="en-US" sz="3200" spc="256">
                  <a:solidFill>
                    <a:srgbClr val="FFFFFF"/>
                  </a:solidFill>
                  <a:latin typeface="Aileron Heavy Bold"/>
                </a:rPr>
                <a:t>eHRAF ARCHAEOLOGY</a:t>
              </a:r>
            </a:p>
          </p:txBody>
        </p:sp>
      </p:grpSp>
      <p:grpSp>
        <p:nvGrpSpPr>
          <p:cNvPr name="Group 8" id="8"/>
          <p:cNvGrpSpPr/>
          <p:nvPr/>
        </p:nvGrpSpPr>
        <p:grpSpPr>
          <a:xfrm rot="0">
            <a:off x="8622658" y="8314998"/>
            <a:ext cx="8657736" cy="518160"/>
            <a:chOff x="0" y="0"/>
            <a:chExt cx="11543648" cy="690880"/>
          </a:xfrm>
        </p:grpSpPr>
        <p:sp>
          <p:nvSpPr>
            <p:cNvPr name="TextBox 9" id="9"/>
            <p:cNvSpPr txBox="true"/>
            <p:nvPr/>
          </p:nvSpPr>
          <p:spPr>
            <a:xfrm rot="0">
              <a:off x="810356" y="-9525"/>
              <a:ext cx="10733292" cy="700405"/>
            </a:xfrm>
            <a:prstGeom prst="rect">
              <a:avLst/>
            </a:prstGeom>
          </p:spPr>
          <p:txBody>
            <a:bodyPr anchor="t" rtlCol="false" tIns="0" lIns="0" bIns="0" rIns="0">
              <a:spAutoFit/>
            </a:bodyPr>
            <a:lstStyle/>
            <a:p>
              <a:pPr>
                <a:lnSpc>
                  <a:spcPts val="4079"/>
                </a:lnSpc>
              </a:pPr>
              <a:r>
                <a:rPr lang="en-US" sz="3400" spc="272" u="sng">
                  <a:solidFill>
                    <a:srgbClr val="FFFFFF"/>
                  </a:solidFill>
                  <a:latin typeface="Aileron Regular"/>
                </a:rPr>
                <a:t>https://ehrafarchaeology.yale.edu</a:t>
              </a:r>
            </a:p>
          </p:txBody>
        </p:sp>
        <p:sp>
          <p:nvSpPr>
            <p:cNvPr name="TextBox 10" id="10"/>
            <p:cNvSpPr txBox="true"/>
            <p:nvPr/>
          </p:nvSpPr>
          <p:spPr>
            <a:xfrm rot="0">
              <a:off x="0" y="76200"/>
              <a:ext cx="810356" cy="574125"/>
            </a:xfrm>
            <a:prstGeom prst="rect">
              <a:avLst/>
            </a:prstGeom>
          </p:spPr>
          <p:txBody>
            <a:bodyPr anchor="t" rtlCol="false" tIns="0" lIns="0" bIns="0" rIns="0">
              <a:spAutoFit/>
            </a:bodyPr>
            <a:lstStyle/>
            <a:p>
              <a:pPr>
                <a:lnSpc>
                  <a:spcPts val="3072"/>
                </a:lnSpc>
              </a:pPr>
              <a:r>
                <a:rPr lang="en-US" sz="3200">
                  <a:solidFill>
                    <a:srgbClr val="841B7A"/>
                  </a:solidFill>
                  <a:ea typeface="Aileron Heavy"/>
                </a:rPr>
                <a:t>🌐</a:t>
              </a:r>
            </a:p>
          </p:txBody>
        </p:sp>
      </p:grpSp>
      <p:sp>
        <p:nvSpPr>
          <p:cNvPr name="TextBox 11" id="11"/>
          <p:cNvSpPr txBox="true"/>
          <p:nvPr/>
        </p:nvSpPr>
        <p:spPr>
          <a:xfrm rot="0">
            <a:off x="7996241" y="435763"/>
            <a:ext cx="9910571" cy="695325"/>
          </a:xfrm>
          <a:prstGeom prst="rect">
            <a:avLst/>
          </a:prstGeom>
        </p:spPr>
        <p:txBody>
          <a:bodyPr anchor="t" rtlCol="false" tIns="0" lIns="0" bIns="0" rIns="0">
            <a:spAutoFit/>
          </a:bodyPr>
          <a:lstStyle/>
          <a:p>
            <a:pPr algn="r">
              <a:lnSpc>
                <a:spcPts val="5400"/>
              </a:lnSpc>
            </a:pPr>
            <a:r>
              <a:rPr lang="en-US" sz="4500" spc="180">
                <a:solidFill>
                  <a:srgbClr val="FFFFFF"/>
                </a:solidFill>
                <a:latin typeface="Aileron Regular Bold"/>
              </a:rPr>
              <a:t>Looting &amp; Cultural Heritage</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40210" t="0" r="17107" b="0"/>
          <a:stretch>
            <a:fillRect/>
          </a:stretch>
        </p:blipFill>
        <p:spPr>
          <a:xfrm flipH="false" flipV="false" rot="0">
            <a:off x="11685536" y="0"/>
            <a:ext cx="6602464" cy="10287000"/>
          </a:xfrm>
          <a:prstGeom prst="rect">
            <a:avLst/>
          </a:prstGeom>
        </p:spPr>
      </p:pic>
      <p:sp>
        <p:nvSpPr>
          <p:cNvPr name="AutoShape 3" id="3"/>
          <p:cNvSpPr/>
          <p:nvPr/>
        </p:nvSpPr>
        <p:spPr>
          <a:xfrm rot="-10800000">
            <a:off x="0" y="0"/>
            <a:ext cx="11685536" cy="10287000"/>
          </a:xfrm>
          <a:prstGeom prst="rect">
            <a:avLst/>
          </a:prstGeom>
          <a:solidFill>
            <a:srgbClr val="4B0D45"/>
          </a:solidFill>
        </p:spPr>
      </p:sp>
      <p:sp>
        <p:nvSpPr>
          <p:cNvPr name="TextBox 4" id="4"/>
          <p:cNvSpPr txBox="true"/>
          <p:nvPr/>
        </p:nvSpPr>
        <p:spPr>
          <a:xfrm rot="0">
            <a:off x="277351" y="788804"/>
            <a:ext cx="11130833" cy="1022985"/>
          </a:xfrm>
          <a:prstGeom prst="rect">
            <a:avLst/>
          </a:prstGeom>
        </p:spPr>
        <p:txBody>
          <a:bodyPr anchor="t" rtlCol="false" tIns="0" lIns="0" bIns="0" rIns="0">
            <a:spAutoFit/>
          </a:bodyPr>
          <a:lstStyle/>
          <a:p>
            <a:pPr>
              <a:lnSpc>
                <a:spcPts val="3960"/>
              </a:lnSpc>
            </a:pPr>
            <a:r>
              <a:rPr lang="en-US" sz="3600" spc="197">
                <a:solidFill>
                  <a:srgbClr val="FFFFFF"/>
                </a:solidFill>
                <a:latin typeface="Aileron Regular"/>
              </a:rPr>
              <a:t>Construct an Advanced </a:t>
            </a:r>
            <a:r>
              <a:rPr lang="en-US" sz="3600" spc="197">
                <a:solidFill>
                  <a:srgbClr val="FFFFFF"/>
                </a:solidFill>
                <a:latin typeface="Aileron Regular"/>
              </a:rPr>
              <a:t>Se</a:t>
            </a:r>
            <a:r>
              <a:rPr lang="en-US" sz="3600" spc="197">
                <a:solidFill>
                  <a:srgbClr val="FFFFFF"/>
                </a:solidFill>
                <a:latin typeface="Aileron Regular"/>
              </a:rPr>
              <a:t>ar</a:t>
            </a:r>
            <a:r>
              <a:rPr lang="en-US" sz="3600" spc="197">
                <a:solidFill>
                  <a:srgbClr val="FFFFFF"/>
                </a:solidFill>
                <a:latin typeface="Aileron Regular"/>
              </a:rPr>
              <a:t>ch as</a:t>
            </a:r>
            <a:r>
              <a:rPr lang="en-US" sz="3600" spc="197">
                <a:solidFill>
                  <a:srgbClr val="FFFFFF"/>
                </a:solidFill>
                <a:latin typeface="Aileron Regular"/>
              </a:rPr>
              <a:t> shown </a:t>
            </a:r>
            <a:r>
              <a:rPr lang="en-US" sz="3600" spc="197">
                <a:solidFill>
                  <a:srgbClr val="FFFFFF"/>
                </a:solidFill>
                <a:latin typeface="Aileron Regular"/>
              </a:rPr>
              <a:t>o</a:t>
            </a:r>
            <a:r>
              <a:rPr lang="en-US" sz="3600" spc="197">
                <a:solidFill>
                  <a:srgbClr val="FFFFFF"/>
                </a:solidFill>
                <a:latin typeface="Aileron Regular"/>
              </a:rPr>
              <a:t>n</a:t>
            </a:r>
            <a:r>
              <a:rPr lang="en-US" sz="3600" spc="197">
                <a:solidFill>
                  <a:srgbClr val="FFFFFF"/>
                </a:solidFill>
                <a:latin typeface="Aileron Regular"/>
              </a:rPr>
              <a:t> the</a:t>
            </a:r>
            <a:r>
              <a:rPr lang="en-US" sz="3600" spc="197">
                <a:solidFill>
                  <a:srgbClr val="FFFFFF"/>
                </a:solidFill>
                <a:latin typeface="Aileron Regular"/>
              </a:rPr>
              <a:t> f</a:t>
            </a:r>
            <a:r>
              <a:rPr lang="en-US" sz="3600" spc="197">
                <a:solidFill>
                  <a:srgbClr val="FFFFFF"/>
                </a:solidFill>
                <a:latin typeface="Aileron Regular"/>
              </a:rPr>
              <a:t>o</a:t>
            </a:r>
            <a:r>
              <a:rPr lang="en-US" sz="3600" spc="197">
                <a:solidFill>
                  <a:srgbClr val="FFFFFF"/>
                </a:solidFill>
                <a:latin typeface="Aileron Regular"/>
              </a:rPr>
              <a:t>l</a:t>
            </a:r>
            <a:r>
              <a:rPr lang="en-US" sz="3600" spc="197">
                <a:solidFill>
                  <a:srgbClr val="FFFFFF"/>
                </a:solidFill>
                <a:latin typeface="Aileron Regular"/>
              </a:rPr>
              <a:t>lo</a:t>
            </a:r>
            <a:r>
              <a:rPr lang="en-US" sz="3600" spc="197">
                <a:solidFill>
                  <a:srgbClr val="FFFFFF"/>
                </a:solidFill>
                <a:latin typeface="Aileron Regular"/>
              </a:rPr>
              <a:t>w</a:t>
            </a:r>
            <a:r>
              <a:rPr lang="en-US" sz="3600" spc="197">
                <a:solidFill>
                  <a:srgbClr val="FFFFFF"/>
                </a:solidFill>
                <a:latin typeface="Aileron Regular"/>
              </a:rPr>
              <a:t>in</a:t>
            </a:r>
            <a:r>
              <a:rPr lang="en-US" sz="3600" spc="197">
                <a:solidFill>
                  <a:srgbClr val="FFFFFF"/>
                </a:solidFill>
                <a:latin typeface="Aileron Regular"/>
              </a:rPr>
              <a:t>g</a:t>
            </a:r>
            <a:r>
              <a:rPr lang="en-US" sz="3600" spc="197">
                <a:solidFill>
                  <a:srgbClr val="FFFFFF"/>
                </a:solidFill>
                <a:latin typeface="Aileron Regular"/>
              </a:rPr>
              <a:t> </a:t>
            </a:r>
            <a:r>
              <a:rPr lang="en-US" sz="3600" spc="197">
                <a:solidFill>
                  <a:srgbClr val="FFFFFF"/>
                </a:solidFill>
                <a:latin typeface="Aileron Regular"/>
              </a:rPr>
              <a:t>p</a:t>
            </a:r>
            <a:r>
              <a:rPr lang="en-US" sz="3600" spc="197">
                <a:solidFill>
                  <a:srgbClr val="FFFFFF"/>
                </a:solidFill>
                <a:latin typeface="Aileron Regular"/>
              </a:rPr>
              <a:t>a</a:t>
            </a:r>
            <a:r>
              <a:rPr lang="en-US" sz="3600" spc="197">
                <a:solidFill>
                  <a:srgbClr val="FFFFFF"/>
                </a:solidFill>
                <a:latin typeface="Aileron Regular"/>
              </a:rPr>
              <a:t>ge.</a:t>
            </a:r>
            <a:r>
              <a:rPr lang="en-US" sz="3600" spc="197">
                <a:solidFill>
                  <a:srgbClr val="FFFFFF"/>
                </a:solidFill>
                <a:latin typeface="Aileron Regular"/>
              </a:rPr>
              <a:t> </a:t>
            </a:r>
          </a:p>
        </p:txBody>
      </p:sp>
      <p:grpSp>
        <p:nvGrpSpPr>
          <p:cNvPr name="Group 5" id="5"/>
          <p:cNvGrpSpPr/>
          <p:nvPr/>
        </p:nvGrpSpPr>
        <p:grpSpPr>
          <a:xfrm rot="0">
            <a:off x="12503580" y="-45720"/>
            <a:ext cx="5784420" cy="1129336"/>
            <a:chOff x="0" y="0"/>
            <a:chExt cx="7712560" cy="1505782"/>
          </a:xfrm>
        </p:grpSpPr>
        <p:sp>
          <p:nvSpPr>
            <p:cNvPr name="AutoShape 6" id="6"/>
            <p:cNvSpPr/>
            <p:nvPr/>
          </p:nvSpPr>
          <p:spPr>
            <a:xfrm rot="0">
              <a:off x="0" y="0"/>
              <a:ext cx="7712560" cy="1505782"/>
            </a:xfrm>
            <a:prstGeom prst="rect">
              <a:avLst/>
            </a:prstGeom>
            <a:solidFill>
              <a:srgbClr val="4B0D45"/>
            </a:solidFill>
          </p:spPr>
        </p:sp>
        <p:sp>
          <p:nvSpPr>
            <p:cNvPr name="TextBox 7" id="7"/>
            <p:cNvSpPr txBox="true"/>
            <p:nvPr/>
          </p:nvSpPr>
          <p:spPr>
            <a:xfrm rot="0">
              <a:off x="767809" y="370621"/>
              <a:ext cx="6176942" cy="707390"/>
            </a:xfrm>
            <a:prstGeom prst="rect">
              <a:avLst/>
            </a:prstGeom>
          </p:spPr>
          <p:txBody>
            <a:bodyPr anchor="t" rtlCol="false" tIns="0" lIns="0" bIns="0" rIns="0">
              <a:spAutoFit/>
            </a:bodyPr>
            <a:lstStyle/>
            <a:p>
              <a:pPr algn="ctr">
                <a:lnSpc>
                  <a:spcPts val="4480"/>
                </a:lnSpc>
              </a:pPr>
              <a:r>
                <a:rPr lang="en-US" sz="3200" spc="256">
                  <a:solidFill>
                    <a:srgbClr val="FFFFFF"/>
                  </a:solidFill>
                  <a:latin typeface="Aileron Heavy Bold"/>
                </a:rPr>
                <a:t>ADVANCED SEARCH</a:t>
              </a:r>
            </a:p>
          </p:txBody>
        </p:sp>
      </p:grpSp>
      <p:sp>
        <p:nvSpPr>
          <p:cNvPr name="TextBox 8" id="8"/>
          <p:cNvSpPr txBox="true"/>
          <p:nvPr/>
        </p:nvSpPr>
        <p:spPr>
          <a:xfrm rot="0">
            <a:off x="182101" y="2254179"/>
            <a:ext cx="11130833" cy="1525905"/>
          </a:xfrm>
          <a:prstGeom prst="rect">
            <a:avLst/>
          </a:prstGeom>
        </p:spPr>
        <p:txBody>
          <a:bodyPr anchor="t" rtlCol="false" tIns="0" lIns="0" bIns="0" rIns="0">
            <a:spAutoFit/>
          </a:bodyPr>
          <a:lstStyle/>
          <a:p>
            <a:pPr marL="777240" indent="-388620" lvl="1">
              <a:lnSpc>
                <a:spcPts val="3960"/>
              </a:lnSpc>
              <a:buFont typeface="Arial"/>
              <a:buChar char="•"/>
            </a:pPr>
            <a:r>
              <a:rPr lang="en-US" sz="3600" spc="197">
                <a:solidFill>
                  <a:srgbClr val="FFFFFF"/>
                </a:solidFill>
                <a:latin typeface="Aileron Regular"/>
              </a:rPr>
              <a:t>To find cases of looting, use the OCM subject id</a:t>
            </a:r>
            <a:r>
              <a:rPr lang="en-US" sz="3600" spc="197">
                <a:solidFill>
                  <a:srgbClr val="FFFFFF"/>
                </a:solidFill>
                <a:latin typeface="Aileron Regular"/>
              </a:rPr>
              <a:t>entifie</a:t>
            </a:r>
            <a:r>
              <a:rPr lang="en-US" sz="3600" spc="197">
                <a:solidFill>
                  <a:srgbClr val="FFFFFF"/>
                </a:solidFill>
                <a:latin typeface="Aileron Regular"/>
              </a:rPr>
              <a:t>r</a:t>
            </a:r>
            <a:r>
              <a:rPr lang="en-US" sz="3600" spc="197">
                <a:solidFill>
                  <a:srgbClr val="FFFFFF"/>
                </a:solidFill>
                <a:latin typeface="Aileron Regular"/>
              </a:rPr>
              <a:t> </a:t>
            </a:r>
            <a:r>
              <a:rPr lang="en-US" sz="3600" spc="197">
                <a:solidFill>
                  <a:srgbClr val="FFFFFF"/>
                </a:solidFill>
                <a:latin typeface="Aileron Regular Bold"/>
              </a:rPr>
              <a:t>Post depositional pr</a:t>
            </a:r>
            <a:r>
              <a:rPr lang="en-US" sz="3600" spc="197">
                <a:solidFill>
                  <a:srgbClr val="FFFFFF"/>
                </a:solidFill>
                <a:latin typeface="Aileron Regular Bold"/>
              </a:rPr>
              <a:t>ocesses i</a:t>
            </a:r>
            <a:r>
              <a:rPr lang="en-US" sz="3600" spc="197">
                <a:solidFill>
                  <a:srgbClr val="FFFFFF"/>
                </a:solidFill>
                <a:latin typeface="Aileron Regular Bold"/>
              </a:rPr>
              <a:t>n</a:t>
            </a:r>
            <a:r>
              <a:rPr lang="en-US" sz="3600" spc="197">
                <a:solidFill>
                  <a:srgbClr val="FFFFFF"/>
                </a:solidFill>
                <a:latin typeface="Aileron Regular Bold"/>
              </a:rPr>
              <a:t> archaeological sit</a:t>
            </a:r>
            <a:r>
              <a:rPr lang="en-US" sz="3600" spc="197">
                <a:solidFill>
                  <a:srgbClr val="FFFFFF"/>
                </a:solidFill>
                <a:latin typeface="Aileron Regular Bold"/>
              </a:rPr>
              <a:t>es</a:t>
            </a:r>
            <a:r>
              <a:rPr lang="en-US" sz="3600" spc="197">
                <a:solidFill>
                  <a:srgbClr val="FFFFFF"/>
                </a:solidFill>
                <a:latin typeface="Aileron Regular Bold"/>
              </a:rPr>
              <a:t> (138)</a:t>
            </a:r>
            <a:r>
              <a:rPr lang="en-US" sz="3600" spc="197">
                <a:solidFill>
                  <a:srgbClr val="FFFFFF"/>
                </a:solidFill>
                <a:latin typeface="Aileron Regular"/>
              </a:rPr>
              <a:t>.</a:t>
            </a:r>
          </a:p>
        </p:txBody>
      </p:sp>
      <p:sp>
        <p:nvSpPr>
          <p:cNvPr name="TextBox 9" id="9"/>
          <p:cNvSpPr txBox="true"/>
          <p:nvPr/>
        </p:nvSpPr>
        <p:spPr>
          <a:xfrm rot="0">
            <a:off x="182101" y="4222473"/>
            <a:ext cx="11130833" cy="1525905"/>
          </a:xfrm>
          <a:prstGeom prst="rect">
            <a:avLst/>
          </a:prstGeom>
        </p:spPr>
        <p:txBody>
          <a:bodyPr anchor="t" rtlCol="false" tIns="0" lIns="0" bIns="0" rIns="0">
            <a:spAutoFit/>
          </a:bodyPr>
          <a:lstStyle/>
          <a:p>
            <a:pPr marL="777240" indent="-388620" lvl="1">
              <a:lnSpc>
                <a:spcPts val="3960"/>
              </a:lnSpc>
              <a:buFont typeface="Arial"/>
              <a:buChar char="•"/>
            </a:pPr>
            <a:r>
              <a:rPr lang="en-US" sz="3600" spc="197">
                <a:solidFill>
                  <a:srgbClr val="FFFFFF"/>
                </a:solidFill>
                <a:latin typeface="Aileron Regular"/>
              </a:rPr>
              <a:t>Add the keyword </a:t>
            </a:r>
            <a:r>
              <a:rPr lang="en-US" sz="3600" spc="197">
                <a:solidFill>
                  <a:srgbClr val="FFFFFF"/>
                </a:solidFill>
                <a:latin typeface="Aileron Regular Bold"/>
              </a:rPr>
              <a:t>loot*</a:t>
            </a:r>
            <a:r>
              <a:rPr lang="en-US" sz="3600" spc="197">
                <a:solidFill>
                  <a:srgbClr val="FFFFFF"/>
                </a:solidFill>
                <a:latin typeface="Aileron Regular"/>
              </a:rPr>
              <a:t> to include paragraph-level results </a:t>
            </a:r>
            <a:r>
              <a:rPr lang="en-US" sz="3600" spc="197">
                <a:solidFill>
                  <a:srgbClr val="FFFFFF"/>
                </a:solidFill>
                <a:latin typeface="Aileron Regular"/>
              </a:rPr>
              <a:t>that </a:t>
            </a:r>
            <a:r>
              <a:rPr lang="en-US" sz="3600" spc="197">
                <a:solidFill>
                  <a:srgbClr val="FFFFFF"/>
                </a:solidFill>
                <a:latin typeface="Aileron Regular"/>
              </a:rPr>
              <a:t>m</a:t>
            </a:r>
            <a:r>
              <a:rPr lang="en-US" sz="3600" spc="197">
                <a:solidFill>
                  <a:srgbClr val="FFFFFF"/>
                </a:solidFill>
                <a:latin typeface="Aileron Regular"/>
              </a:rPr>
              <a:t>e</a:t>
            </a:r>
            <a:r>
              <a:rPr lang="en-US" sz="3600" spc="197">
                <a:solidFill>
                  <a:srgbClr val="FFFFFF"/>
                </a:solidFill>
                <a:latin typeface="Aileron Regular"/>
              </a:rPr>
              <a:t>n</a:t>
            </a:r>
            <a:r>
              <a:rPr lang="en-US" sz="3600" spc="197">
                <a:solidFill>
                  <a:srgbClr val="FFFFFF"/>
                </a:solidFill>
                <a:latin typeface="Aileron Regular"/>
              </a:rPr>
              <a:t>tion </a:t>
            </a:r>
            <a:r>
              <a:rPr lang="en-US" sz="3600" spc="197">
                <a:solidFill>
                  <a:srgbClr val="FFFFFF"/>
                </a:solidFill>
                <a:latin typeface="Aileron Regular"/>
              </a:rPr>
              <a:t>b</a:t>
            </a:r>
            <a:r>
              <a:rPr lang="en-US" sz="3600" spc="197">
                <a:solidFill>
                  <a:srgbClr val="FFFFFF"/>
                </a:solidFill>
                <a:latin typeface="Aileron Regular"/>
              </a:rPr>
              <a:t>o</a:t>
            </a:r>
            <a:r>
              <a:rPr lang="en-US" sz="3600" spc="197">
                <a:solidFill>
                  <a:srgbClr val="FFFFFF"/>
                </a:solidFill>
                <a:latin typeface="Aileron Regular"/>
              </a:rPr>
              <a:t>th loot</a:t>
            </a:r>
            <a:r>
              <a:rPr lang="en-US" sz="3600" spc="197">
                <a:solidFill>
                  <a:srgbClr val="FFFFFF"/>
                </a:solidFill>
                <a:latin typeface="Aileron Regular"/>
              </a:rPr>
              <a:t>e</a:t>
            </a:r>
            <a:r>
              <a:rPr lang="en-US" sz="3600" spc="197">
                <a:solidFill>
                  <a:srgbClr val="FFFFFF"/>
                </a:solidFill>
                <a:latin typeface="Aileron Regular"/>
              </a:rPr>
              <a:t>r</a:t>
            </a:r>
            <a:r>
              <a:rPr lang="en-US" sz="3600" spc="197">
                <a:solidFill>
                  <a:srgbClr val="FFFFFF"/>
                </a:solidFill>
                <a:latin typeface="Aileron Regular"/>
              </a:rPr>
              <a:t>s and/or lo</a:t>
            </a:r>
            <a:r>
              <a:rPr lang="en-US" sz="3600" spc="197">
                <a:solidFill>
                  <a:srgbClr val="FFFFFF"/>
                </a:solidFill>
                <a:latin typeface="Aileron Regular"/>
              </a:rPr>
              <a:t>o</a:t>
            </a:r>
            <a:r>
              <a:rPr lang="en-US" sz="3600" spc="197">
                <a:solidFill>
                  <a:srgbClr val="FFFFFF"/>
                </a:solidFill>
                <a:latin typeface="Aileron Regular"/>
              </a:rPr>
              <a:t>t</a:t>
            </a:r>
            <a:r>
              <a:rPr lang="en-US" sz="3600" spc="197">
                <a:solidFill>
                  <a:srgbClr val="FFFFFF"/>
                </a:solidFill>
                <a:latin typeface="Aileron Regular"/>
              </a:rPr>
              <a:t>ing.</a:t>
            </a:r>
          </a:p>
        </p:txBody>
      </p:sp>
      <p:sp>
        <p:nvSpPr>
          <p:cNvPr name="TextBox 10" id="10"/>
          <p:cNvSpPr txBox="true"/>
          <p:nvPr/>
        </p:nvSpPr>
        <p:spPr>
          <a:xfrm rot="0">
            <a:off x="277351" y="6190767"/>
            <a:ext cx="11130833" cy="2028825"/>
          </a:xfrm>
          <a:prstGeom prst="rect">
            <a:avLst/>
          </a:prstGeom>
        </p:spPr>
        <p:txBody>
          <a:bodyPr anchor="t" rtlCol="false" tIns="0" lIns="0" bIns="0" rIns="0">
            <a:spAutoFit/>
          </a:bodyPr>
          <a:lstStyle/>
          <a:p>
            <a:pPr>
              <a:lnSpc>
                <a:spcPts val="3960"/>
              </a:lnSpc>
            </a:pPr>
            <a:r>
              <a:rPr lang="en-US" sz="3600" spc="197">
                <a:solidFill>
                  <a:srgbClr val="FFFFFF"/>
                </a:solidFill>
                <a:latin typeface="Aileron Regular"/>
              </a:rPr>
              <a:t>While exploring </a:t>
            </a:r>
            <a:r>
              <a:rPr lang="en-US" sz="3600" spc="197">
                <a:solidFill>
                  <a:srgbClr val="FFFFFF"/>
                </a:solidFill>
                <a:latin typeface="Aileron Regular"/>
              </a:rPr>
              <a:t>t</a:t>
            </a:r>
            <a:r>
              <a:rPr lang="en-US" sz="3600" spc="197">
                <a:solidFill>
                  <a:srgbClr val="FFFFFF"/>
                </a:solidFill>
                <a:latin typeface="Aileron Regular"/>
              </a:rPr>
              <a:t>he data in eHRAF, consider how your findings from different traditions </a:t>
            </a:r>
            <a:r>
              <a:rPr lang="en-US" sz="3600" spc="197">
                <a:solidFill>
                  <a:srgbClr val="FFFFFF"/>
                </a:solidFill>
                <a:latin typeface="Aileron Regular"/>
              </a:rPr>
              <a:t>and countries c</a:t>
            </a:r>
            <a:r>
              <a:rPr lang="en-US" sz="3600" spc="197">
                <a:solidFill>
                  <a:srgbClr val="FFFFFF"/>
                </a:solidFill>
                <a:latin typeface="Aileron Regular"/>
              </a:rPr>
              <a:t>ompare wi</a:t>
            </a:r>
            <a:r>
              <a:rPr lang="en-US" sz="3600" spc="197">
                <a:solidFill>
                  <a:srgbClr val="FFFFFF"/>
                </a:solidFill>
                <a:latin typeface="Aileron Regular"/>
              </a:rPr>
              <a:t>th th</a:t>
            </a:r>
            <a:r>
              <a:rPr lang="en-US" sz="3600" spc="197">
                <a:solidFill>
                  <a:srgbClr val="FFFFFF"/>
                </a:solidFill>
                <a:latin typeface="Aileron Regular"/>
              </a:rPr>
              <a:t>e case study from Turkey Pen Ru</a:t>
            </a:r>
            <a:r>
              <a:rPr lang="en-US" sz="3600" spc="197">
                <a:solidFill>
                  <a:srgbClr val="FFFFFF"/>
                </a:solidFill>
                <a:latin typeface="Aileron Regular"/>
              </a:rPr>
              <a:t>in. </a:t>
            </a:r>
          </a:p>
        </p:txBody>
      </p:sp>
      <p:sp>
        <p:nvSpPr>
          <p:cNvPr name="TextBox 11" id="11"/>
          <p:cNvSpPr txBox="true"/>
          <p:nvPr/>
        </p:nvSpPr>
        <p:spPr>
          <a:xfrm rot="0">
            <a:off x="277351" y="8661981"/>
            <a:ext cx="11130833" cy="1022985"/>
          </a:xfrm>
          <a:prstGeom prst="rect">
            <a:avLst/>
          </a:prstGeom>
        </p:spPr>
        <p:txBody>
          <a:bodyPr anchor="t" rtlCol="false" tIns="0" lIns="0" bIns="0" rIns="0">
            <a:spAutoFit/>
          </a:bodyPr>
          <a:lstStyle/>
          <a:p>
            <a:pPr>
              <a:lnSpc>
                <a:spcPts val="3960"/>
              </a:lnSpc>
            </a:pPr>
            <a:r>
              <a:rPr lang="en-US" sz="3600" spc="197">
                <a:solidFill>
                  <a:srgbClr val="FFFFFF"/>
                </a:solidFill>
                <a:latin typeface="Aileron Regular"/>
              </a:rPr>
              <a:t>How prevalent is looting? How does it </a:t>
            </a:r>
            <a:r>
              <a:rPr lang="en-US" sz="3600" spc="197">
                <a:solidFill>
                  <a:srgbClr val="FFFFFF"/>
                </a:solidFill>
                <a:latin typeface="Aileron Regular"/>
              </a:rPr>
              <a:t>i</a:t>
            </a:r>
            <a:r>
              <a:rPr lang="en-US" sz="3600" spc="197">
                <a:solidFill>
                  <a:srgbClr val="FFFFFF"/>
                </a:solidFill>
                <a:latin typeface="Aileron Regular"/>
              </a:rPr>
              <a:t>mpac</a:t>
            </a:r>
            <a:r>
              <a:rPr lang="en-US" sz="3600" spc="197">
                <a:solidFill>
                  <a:srgbClr val="FFFFFF"/>
                </a:solidFill>
                <a:latin typeface="Aileron Regular"/>
              </a:rPr>
              <a:t>t th</a:t>
            </a:r>
            <a:r>
              <a:rPr lang="en-US" sz="3600" spc="197">
                <a:solidFill>
                  <a:srgbClr val="FFFFFF"/>
                </a:solidFill>
                <a:latin typeface="Aileron Regular"/>
              </a:rPr>
              <a:t>e work of archaeolog</a:t>
            </a:r>
            <a:r>
              <a:rPr lang="en-US" sz="3600" spc="197">
                <a:solidFill>
                  <a:srgbClr val="FFFFFF"/>
                </a:solidFill>
                <a:latin typeface="Aileron Regular"/>
              </a:rPr>
              <a:t>ists?</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332" t="301" r="134" b="19496"/>
          <a:stretch>
            <a:fillRect/>
          </a:stretch>
        </p:blipFill>
        <p:spPr>
          <a:xfrm flipH="false" flipV="false">
            <a:off x="0" y="0"/>
            <a:ext cx="18288000" cy="10287000"/>
          </a:xfrm>
          <a:prstGeom prst="rect">
            <a:avLst/>
          </a:prstGeom>
        </p:spPr>
      </p:pic>
      <p:grpSp>
        <p:nvGrpSpPr>
          <p:cNvPr name="Group 3" id="3"/>
          <p:cNvGrpSpPr/>
          <p:nvPr/>
        </p:nvGrpSpPr>
        <p:grpSpPr>
          <a:xfrm rot="0">
            <a:off x="11151298" y="0"/>
            <a:ext cx="7136702" cy="1037896"/>
            <a:chOff x="0" y="0"/>
            <a:chExt cx="9515602" cy="1383862"/>
          </a:xfrm>
        </p:grpSpPr>
        <p:sp>
          <p:nvSpPr>
            <p:cNvPr name="AutoShape 4" id="4"/>
            <p:cNvSpPr/>
            <p:nvPr/>
          </p:nvSpPr>
          <p:spPr>
            <a:xfrm rot="0">
              <a:off x="0" y="0"/>
              <a:ext cx="9515602" cy="1383862"/>
            </a:xfrm>
            <a:prstGeom prst="rect">
              <a:avLst/>
            </a:prstGeom>
            <a:solidFill>
              <a:srgbClr val="4B0D45"/>
            </a:solidFill>
          </p:spPr>
        </p:sp>
        <p:sp>
          <p:nvSpPr>
            <p:cNvPr name="TextBox 5" id="5"/>
            <p:cNvSpPr txBox="true"/>
            <p:nvPr/>
          </p:nvSpPr>
          <p:spPr>
            <a:xfrm rot="0">
              <a:off x="947307" y="370621"/>
              <a:ext cx="7620987"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Bold"/>
                </a:rPr>
                <a:t>SAMPLE ADVANCED SEARCH</a:t>
              </a:r>
            </a:p>
          </p:txBody>
        </p:sp>
      </p:grpSp>
      <p:grpSp>
        <p:nvGrpSpPr>
          <p:cNvPr name="Group 6" id="6"/>
          <p:cNvGrpSpPr/>
          <p:nvPr/>
        </p:nvGrpSpPr>
        <p:grpSpPr>
          <a:xfrm rot="-5911422">
            <a:off x="1861604" y="4960367"/>
            <a:ext cx="2270002" cy="366267"/>
            <a:chOff x="0" y="0"/>
            <a:chExt cx="8091434" cy="1305560"/>
          </a:xfrm>
        </p:grpSpPr>
        <p:sp>
          <p:nvSpPr>
            <p:cNvPr name="Freeform 7" id="7"/>
            <p:cNvSpPr/>
            <p:nvPr/>
          </p:nvSpPr>
          <p:spPr>
            <a:xfrm flipH="false" flipV="false">
              <a:off x="0" y="-27940"/>
              <a:ext cx="8110483" cy="1360170"/>
            </a:xfrm>
            <a:custGeom>
              <a:avLst/>
              <a:gdLst/>
              <a:ahLst/>
              <a:cxnLst/>
              <a:rect r="r" b="b" t="t" l="l"/>
              <a:pathLst>
                <a:path h="1360170" w="8110483">
                  <a:moveTo>
                    <a:pt x="8035554" y="579120"/>
                  </a:moveTo>
                  <a:lnTo>
                    <a:pt x="7335783" y="55880"/>
                  </a:lnTo>
                  <a:cubicBezTo>
                    <a:pt x="7262123" y="0"/>
                    <a:pt x="7201164" y="30480"/>
                    <a:pt x="7201164" y="123190"/>
                  </a:cubicBezTo>
                  <a:lnTo>
                    <a:pt x="7201164"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7199692" y="805180"/>
                  </a:lnTo>
                  <a:lnTo>
                    <a:pt x="7199692" y="1236980"/>
                  </a:lnTo>
                  <a:cubicBezTo>
                    <a:pt x="7199692" y="1329690"/>
                    <a:pt x="7260854" y="1360170"/>
                    <a:pt x="7334514" y="1304290"/>
                  </a:cubicBezTo>
                  <a:lnTo>
                    <a:pt x="8035554" y="779780"/>
                  </a:lnTo>
                  <a:cubicBezTo>
                    <a:pt x="8110483" y="726440"/>
                    <a:pt x="8110483" y="635000"/>
                    <a:pt x="8035554" y="579120"/>
                  </a:cubicBezTo>
                  <a:close/>
                </a:path>
              </a:pathLst>
            </a:custGeom>
            <a:solidFill>
              <a:srgbClr val="4B0D45"/>
            </a:solidFill>
          </p:spPr>
        </p:sp>
      </p:grpSp>
      <p:grpSp>
        <p:nvGrpSpPr>
          <p:cNvPr name="Group 8" id="8"/>
          <p:cNvGrpSpPr/>
          <p:nvPr/>
        </p:nvGrpSpPr>
        <p:grpSpPr>
          <a:xfrm rot="0">
            <a:off x="6501239" y="6455068"/>
            <a:ext cx="5975291" cy="1986083"/>
            <a:chOff x="0" y="0"/>
            <a:chExt cx="7967054" cy="2648110"/>
          </a:xfrm>
        </p:grpSpPr>
        <p:sp>
          <p:nvSpPr>
            <p:cNvPr name="AutoShape 9" id="9"/>
            <p:cNvSpPr/>
            <p:nvPr/>
          </p:nvSpPr>
          <p:spPr>
            <a:xfrm rot="-10800000">
              <a:off x="0" y="0"/>
              <a:ext cx="7967054" cy="2648110"/>
            </a:xfrm>
            <a:prstGeom prst="rect">
              <a:avLst/>
            </a:prstGeom>
            <a:solidFill>
              <a:srgbClr val="FFFFFF"/>
            </a:solidFill>
          </p:spPr>
        </p:sp>
        <p:sp>
          <p:nvSpPr>
            <p:cNvPr name="TextBox 10" id="10"/>
            <p:cNvSpPr txBox="true"/>
            <p:nvPr/>
          </p:nvSpPr>
          <p:spPr>
            <a:xfrm rot="0">
              <a:off x="253085" y="400130"/>
              <a:ext cx="7460885" cy="1838325"/>
            </a:xfrm>
            <a:prstGeom prst="rect">
              <a:avLst/>
            </a:prstGeom>
          </p:spPr>
          <p:txBody>
            <a:bodyPr anchor="t" rtlCol="false" tIns="0" lIns="0" bIns="0" rIns="0">
              <a:spAutoFit/>
            </a:bodyPr>
            <a:lstStyle/>
            <a:p>
              <a:pPr>
                <a:lnSpc>
                  <a:spcPts val="3600"/>
                </a:lnSpc>
              </a:pPr>
              <a:r>
                <a:rPr lang="en-US" sz="3000" spc="30">
                  <a:solidFill>
                    <a:srgbClr val="4B0D45"/>
                  </a:solidFill>
                  <a:latin typeface="Aileron Regular Bold"/>
                </a:rPr>
                <a:t>Add subject:</a:t>
              </a:r>
            </a:p>
            <a:p>
              <a:pPr>
                <a:lnSpc>
                  <a:spcPts val="3600"/>
                </a:lnSpc>
              </a:pPr>
              <a:r>
                <a:rPr lang="en-US" sz="3000" spc="30">
                  <a:solidFill>
                    <a:srgbClr val="4B0D45"/>
                  </a:solidFill>
                  <a:latin typeface="Aileron Regular"/>
                </a:rPr>
                <a:t>Post depositional processes in archaeological sites (138)</a:t>
              </a:r>
            </a:p>
          </p:txBody>
        </p:sp>
      </p:grpSp>
      <p:grpSp>
        <p:nvGrpSpPr>
          <p:cNvPr name="Group 11" id="11"/>
          <p:cNvGrpSpPr/>
          <p:nvPr/>
        </p:nvGrpSpPr>
        <p:grpSpPr>
          <a:xfrm rot="0">
            <a:off x="12647979" y="6455068"/>
            <a:ext cx="5513428" cy="1715971"/>
            <a:chOff x="0" y="0"/>
            <a:chExt cx="7351238" cy="2287961"/>
          </a:xfrm>
        </p:grpSpPr>
        <p:sp>
          <p:nvSpPr>
            <p:cNvPr name="AutoShape 12" id="12"/>
            <p:cNvSpPr/>
            <p:nvPr/>
          </p:nvSpPr>
          <p:spPr>
            <a:xfrm rot="-10800000">
              <a:off x="0" y="0"/>
              <a:ext cx="7351238" cy="2287961"/>
            </a:xfrm>
            <a:prstGeom prst="rect">
              <a:avLst/>
            </a:prstGeom>
            <a:solidFill>
              <a:srgbClr val="FFFFFF"/>
            </a:solidFill>
          </p:spPr>
        </p:sp>
        <p:sp>
          <p:nvSpPr>
            <p:cNvPr name="TextBox 13" id="13"/>
            <p:cNvSpPr txBox="true"/>
            <p:nvPr/>
          </p:nvSpPr>
          <p:spPr>
            <a:xfrm rot="0">
              <a:off x="365001" y="482790"/>
              <a:ext cx="6621236" cy="1228725"/>
            </a:xfrm>
            <a:prstGeom prst="rect">
              <a:avLst/>
            </a:prstGeom>
          </p:spPr>
          <p:txBody>
            <a:bodyPr anchor="t" rtlCol="false" tIns="0" lIns="0" bIns="0" rIns="0">
              <a:spAutoFit/>
            </a:bodyPr>
            <a:lstStyle/>
            <a:p>
              <a:pPr>
                <a:lnSpc>
                  <a:spcPts val="3600"/>
                </a:lnSpc>
              </a:pPr>
              <a:r>
                <a:rPr lang="en-US" sz="3000" spc="30">
                  <a:solidFill>
                    <a:srgbClr val="4B0D45"/>
                  </a:solidFill>
                  <a:latin typeface="Aileron Regular Bold"/>
                </a:rPr>
                <a:t>Add keyword:</a:t>
              </a:r>
            </a:p>
            <a:p>
              <a:pPr>
                <a:lnSpc>
                  <a:spcPts val="3600"/>
                </a:lnSpc>
              </a:pPr>
              <a:r>
                <a:rPr lang="en-US" sz="3000" spc="30">
                  <a:solidFill>
                    <a:srgbClr val="4B0D45"/>
                  </a:solidFill>
                  <a:latin typeface="Aileron Regular Bold"/>
                </a:rPr>
                <a:t> </a:t>
              </a:r>
              <a:r>
                <a:rPr lang="en-US" sz="3000" spc="30">
                  <a:solidFill>
                    <a:srgbClr val="4B0D45"/>
                  </a:solidFill>
                  <a:latin typeface="Aileron Regular"/>
                </a:rPr>
                <a:t>loot*</a:t>
              </a:r>
            </a:p>
          </p:txBody>
        </p:sp>
      </p:grpSp>
      <p:grpSp>
        <p:nvGrpSpPr>
          <p:cNvPr name="Group 14" id="14"/>
          <p:cNvGrpSpPr/>
          <p:nvPr/>
        </p:nvGrpSpPr>
        <p:grpSpPr>
          <a:xfrm rot="0">
            <a:off x="358299" y="6584731"/>
            <a:ext cx="5975291" cy="1715971"/>
            <a:chOff x="0" y="0"/>
            <a:chExt cx="7967054" cy="2287961"/>
          </a:xfrm>
        </p:grpSpPr>
        <p:sp>
          <p:nvSpPr>
            <p:cNvPr name="AutoShape 15" id="15"/>
            <p:cNvSpPr/>
            <p:nvPr/>
          </p:nvSpPr>
          <p:spPr>
            <a:xfrm rot="-10800000">
              <a:off x="0" y="0"/>
              <a:ext cx="7967054" cy="2287961"/>
            </a:xfrm>
            <a:prstGeom prst="rect">
              <a:avLst/>
            </a:prstGeom>
            <a:solidFill>
              <a:srgbClr val="FFFFFF"/>
            </a:solidFill>
          </p:spPr>
        </p:sp>
        <p:sp>
          <p:nvSpPr>
            <p:cNvPr name="TextBox 16" id="16"/>
            <p:cNvSpPr txBox="true"/>
            <p:nvPr/>
          </p:nvSpPr>
          <p:spPr>
            <a:xfrm rot="0">
              <a:off x="253085" y="524856"/>
              <a:ext cx="7460885" cy="1228725"/>
            </a:xfrm>
            <a:prstGeom prst="rect">
              <a:avLst/>
            </a:prstGeom>
          </p:spPr>
          <p:txBody>
            <a:bodyPr anchor="t" rtlCol="false" tIns="0" lIns="0" bIns="0" rIns="0">
              <a:spAutoFit/>
            </a:bodyPr>
            <a:lstStyle/>
            <a:p>
              <a:pPr>
                <a:lnSpc>
                  <a:spcPts val="3600"/>
                </a:lnSpc>
              </a:pPr>
              <a:r>
                <a:rPr lang="en-US" sz="3000" spc="30">
                  <a:solidFill>
                    <a:srgbClr val="4B0D45"/>
                  </a:solidFill>
                  <a:latin typeface="Aileron Regular Bold"/>
                </a:rPr>
                <a:t>Add traditions </a:t>
              </a:r>
              <a:r>
                <a:rPr lang="en-US" sz="3000" spc="30">
                  <a:solidFill>
                    <a:srgbClr val="4B0D45"/>
                  </a:solidFill>
                  <a:latin typeface="Aileron Regular"/>
                </a:rPr>
                <a:t>(optional)</a:t>
              </a:r>
            </a:p>
            <a:p>
              <a:pPr>
                <a:lnSpc>
                  <a:spcPts val="3600"/>
                </a:lnSpc>
              </a:pPr>
            </a:p>
          </p:txBody>
        </p:sp>
      </p:grpSp>
      <p:grpSp>
        <p:nvGrpSpPr>
          <p:cNvPr name="Group 17" id="17"/>
          <p:cNvGrpSpPr/>
          <p:nvPr/>
        </p:nvGrpSpPr>
        <p:grpSpPr>
          <a:xfrm rot="-5911422">
            <a:off x="6713774" y="4960367"/>
            <a:ext cx="2270002" cy="366267"/>
            <a:chOff x="0" y="0"/>
            <a:chExt cx="8091434" cy="1305560"/>
          </a:xfrm>
        </p:grpSpPr>
        <p:sp>
          <p:nvSpPr>
            <p:cNvPr name="Freeform 18" id="18"/>
            <p:cNvSpPr/>
            <p:nvPr/>
          </p:nvSpPr>
          <p:spPr>
            <a:xfrm flipH="false" flipV="false">
              <a:off x="0" y="-27940"/>
              <a:ext cx="8110483" cy="1360170"/>
            </a:xfrm>
            <a:custGeom>
              <a:avLst/>
              <a:gdLst/>
              <a:ahLst/>
              <a:cxnLst/>
              <a:rect r="r" b="b" t="t" l="l"/>
              <a:pathLst>
                <a:path h="1360170" w="8110483">
                  <a:moveTo>
                    <a:pt x="8035554" y="579120"/>
                  </a:moveTo>
                  <a:lnTo>
                    <a:pt x="7335783" y="55880"/>
                  </a:lnTo>
                  <a:cubicBezTo>
                    <a:pt x="7262123" y="0"/>
                    <a:pt x="7201164" y="30480"/>
                    <a:pt x="7201164" y="123190"/>
                  </a:cubicBezTo>
                  <a:lnTo>
                    <a:pt x="7201164"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7199692" y="805180"/>
                  </a:lnTo>
                  <a:lnTo>
                    <a:pt x="7199692" y="1236980"/>
                  </a:lnTo>
                  <a:cubicBezTo>
                    <a:pt x="7199692" y="1329690"/>
                    <a:pt x="7260854" y="1360170"/>
                    <a:pt x="7334514" y="1304290"/>
                  </a:cubicBezTo>
                  <a:lnTo>
                    <a:pt x="8035554" y="779780"/>
                  </a:lnTo>
                  <a:cubicBezTo>
                    <a:pt x="8110483" y="726440"/>
                    <a:pt x="8110483" y="635000"/>
                    <a:pt x="8035554" y="579120"/>
                  </a:cubicBezTo>
                  <a:close/>
                </a:path>
              </a:pathLst>
            </a:custGeom>
            <a:solidFill>
              <a:srgbClr val="4B0D45"/>
            </a:solidFill>
          </p:spPr>
        </p:sp>
      </p:grpSp>
      <p:grpSp>
        <p:nvGrpSpPr>
          <p:cNvPr name="Group 19" id="19"/>
          <p:cNvGrpSpPr/>
          <p:nvPr/>
        </p:nvGrpSpPr>
        <p:grpSpPr>
          <a:xfrm rot="-5911422">
            <a:off x="13584648" y="4764933"/>
            <a:ext cx="2270002" cy="366267"/>
            <a:chOff x="0" y="0"/>
            <a:chExt cx="8091434" cy="1305560"/>
          </a:xfrm>
        </p:grpSpPr>
        <p:sp>
          <p:nvSpPr>
            <p:cNvPr name="Freeform 20" id="20"/>
            <p:cNvSpPr/>
            <p:nvPr/>
          </p:nvSpPr>
          <p:spPr>
            <a:xfrm flipH="false" flipV="false">
              <a:off x="0" y="-27940"/>
              <a:ext cx="8110483" cy="1360170"/>
            </a:xfrm>
            <a:custGeom>
              <a:avLst/>
              <a:gdLst/>
              <a:ahLst/>
              <a:cxnLst/>
              <a:rect r="r" b="b" t="t" l="l"/>
              <a:pathLst>
                <a:path h="1360170" w="8110483">
                  <a:moveTo>
                    <a:pt x="8035554" y="579120"/>
                  </a:moveTo>
                  <a:lnTo>
                    <a:pt x="7335783" y="55880"/>
                  </a:lnTo>
                  <a:cubicBezTo>
                    <a:pt x="7262123" y="0"/>
                    <a:pt x="7201164" y="30480"/>
                    <a:pt x="7201164" y="123190"/>
                  </a:cubicBezTo>
                  <a:lnTo>
                    <a:pt x="7201164"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7199692" y="805180"/>
                  </a:lnTo>
                  <a:lnTo>
                    <a:pt x="7199692" y="1236980"/>
                  </a:lnTo>
                  <a:cubicBezTo>
                    <a:pt x="7199692" y="1329690"/>
                    <a:pt x="7260854" y="1360170"/>
                    <a:pt x="7334514" y="1304290"/>
                  </a:cubicBezTo>
                  <a:lnTo>
                    <a:pt x="8035554" y="779780"/>
                  </a:lnTo>
                  <a:cubicBezTo>
                    <a:pt x="8110483" y="726440"/>
                    <a:pt x="8110483" y="635000"/>
                    <a:pt x="8035554" y="579120"/>
                  </a:cubicBezTo>
                  <a:close/>
                </a:path>
              </a:pathLst>
            </a:custGeom>
            <a:solidFill>
              <a:srgbClr val="4B0D45"/>
            </a:solid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6282" r="0" b="9447"/>
          <a:stretch>
            <a:fillRect/>
          </a:stretch>
        </p:blipFill>
        <p:spPr>
          <a:xfrm flipH="false" flipV="false">
            <a:off x="0" y="0"/>
            <a:ext cx="18288000" cy="10287000"/>
          </a:xfrm>
          <a:prstGeom prst="rect">
            <a:avLst/>
          </a:prstGeom>
        </p:spPr>
      </p:pic>
      <p:grpSp>
        <p:nvGrpSpPr>
          <p:cNvPr name="Group 3" id="3"/>
          <p:cNvGrpSpPr/>
          <p:nvPr/>
        </p:nvGrpSpPr>
        <p:grpSpPr>
          <a:xfrm rot="0">
            <a:off x="3189403" y="3723422"/>
            <a:ext cx="12118707" cy="2840156"/>
            <a:chOff x="0" y="0"/>
            <a:chExt cx="16158275" cy="3786874"/>
          </a:xfrm>
        </p:grpSpPr>
        <p:sp>
          <p:nvSpPr>
            <p:cNvPr name="AutoShape 4" id="4"/>
            <p:cNvSpPr/>
            <p:nvPr/>
          </p:nvSpPr>
          <p:spPr>
            <a:xfrm rot="0">
              <a:off x="0" y="0"/>
              <a:ext cx="16158275" cy="3786874"/>
            </a:xfrm>
            <a:prstGeom prst="rect">
              <a:avLst/>
            </a:prstGeom>
            <a:solidFill>
              <a:srgbClr val="4B0D45"/>
            </a:solidFill>
          </p:spPr>
        </p:sp>
        <p:sp>
          <p:nvSpPr>
            <p:cNvPr name="TextBox 5" id="5"/>
            <p:cNvSpPr txBox="true"/>
            <p:nvPr/>
          </p:nvSpPr>
          <p:spPr>
            <a:xfrm rot="0">
              <a:off x="773114" y="951791"/>
              <a:ext cx="14612047" cy="1911866"/>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Regular Bold"/>
                </a:rPr>
                <a:t>eHRAF Workbook Activity</a:t>
              </a:r>
            </a:p>
            <a:p>
              <a:pPr algn="ctr">
                <a:lnSpc>
                  <a:spcPts val="4787"/>
                </a:lnSpc>
              </a:pPr>
              <a:r>
                <a:rPr lang="en-US" sz="4200" spc="75">
                  <a:solidFill>
                    <a:srgbClr val="FFFFFF"/>
                  </a:solidFill>
                  <a:latin typeface="Aileron Regular"/>
                </a:rPr>
                <a:t>Controversy &amp; Discussion</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4B0D45"/>
        </a:solidFill>
      </p:bgPr>
    </p:bg>
    <p:spTree>
      <p:nvGrpSpPr>
        <p:cNvPr id="1" name=""/>
        <p:cNvGrpSpPr/>
        <p:nvPr/>
      </p:nvGrpSpPr>
      <p:grpSpPr>
        <a:xfrm>
          <a:off x="0" y="0"/>
          <a:ext cx="0" cy="0"/>
          <a:chOff x="0" y="0"/>
          <a:chExt cx="0" cy="0"/>
        </a:xfrm>
      </p:grpSpPr>
      <p:sp>
        <p:nvSpPr>
          <p:cNvPr name="AutoShape 2" id="2"/>
          <p:cNvSpPr/>
          <p:nvPr/>
        </p:nvSpPr>
        <p:spPr>
          <a:xfrm rot="0">
            <a:off x="0" y="0"/>
            <a:ext cx="11130697" cy="10287000"/>
          </a:xfrm>
          <a:prstGeom prst="rect">
            <a:avLst/>
          </a:prstGeom>
          <a:solidFill>
            <a:srgbClr val="FFFFFF"/>
          </a:solidFill>
        </p:spPr>
      </p:sp>
      <p:pic>
        <p:nvPicPr>
          <p:cNvPr name="Picture 3" id="3"/>
          <p:cNvPicPr>
            <a:picLocks noChangeAspect="true"/>
          </p:cNvPicPr>
          <p:nvPr/>
        </p:nvPicPr>
        <p:blipFill>
          <a:blip r:embed="rId2"/>
          <a:srcRect l="0" t="27818" r="0" b="0"/>
          <a:stretch>
            <a:fillRect/>
          </a:stretch>
        </p:blipFill>
        <p:spPr>
          <a:xfrm flipH="false" flipV="false" rot="0">
            <a:off x="1737804" y="767654"/>
            <a:ext cx="8082996" cy="8751692"/>
          </a:xfrm>
          <a:prstGeom prst="rect">
            <a:avLst/>
          </a:prstGeom>
        </p:spPr>
      </p:pic>
      <p:sp>
        <p:nvSpPr>
          <p:cNvPr name="AutoShape 4" id="4"/>
          <p:cNvSpPr/>
          <p:nvPr/>
        </p:nvSpPr>
        <p:spPr>
          <a:xfrm rot="0">
            <a:off x="861090" y="4454433"/>
            <a:ext cx="1753429" cy="1938326"/>
          </a:xfrm>
          <a:prstGeom prst="rect">
            <a:avLst/>
          </a:prstGeom>
          <a:solidFill>
            <a:srgbClr val="4B0D45"/>
          </a:solidFill>
        </p:spPr>
      </p:sp>
      <p:sp>
        <p:nvSpPr>
          <p:cNvPr name="TextBox 5" id="5"/>
          <p:cNvSpPr txBox="true"/>
          <p:nvPr/>
        </p:nvSpPr>
        <p:spPr>
          <a:xfrm rot="0">
            <a:off x="12235246" y="1019175"/>
            <a:ext cx="5024054" cy="2447925"/>
          </a:xfrm>
          <a:prstGeom prst="rect">
            <a:avLst/>
          </a:prstGeom>
        </p:spPr>
        <p:txBody>
          <a:bodyPr anchor="t" rtlCol="false" tIns="0" lIns="0" bIns="0" rIns="0">
            <a:spAutoFit/>
          </a:bodyPr>
          <a:lstStyle/>
          <a:p>
            <a:pPr algn="r">
              <a:lnSpc>
                <a:spcPts val="9600"/>
              </a:lnSpc>
            </a:pPr>
            <a:r>
              <a:rPr lang="en-US" sz="8000" spc="160">
                <a:solidFill>
                  <a:srgbClr val="FFFFFF"/>
                </a:solidFill>
                <a:latin typeface="Aileron Heavy Bold"/>
              </a:rPr>
              <a:t>In this activity</a:t>
            </a:r>
          </a:p>
        </p:txBody>
      </p:sp>
      <p:sp>
        <p:nvSpPr>
          <p:cNvPr name="TextBox 6" id="6"/>
          <p:cNvSpPr txBox="true"/>
          <p:nvPr/>
        </p:nvSpPr>
        <p:spPr>
          <a:xfrm rot="0">
            <a:off x="11275585" y="4356161"/>
            <a:ext cx="6856393" cy="5163185"/>
          </a:xfrm>
          <a:prstGeom prst="rect">
            <a:avLst/>
          </a:prstGeom>
        </p:spPr>
        <p:txBody>
          <a:bodyPr anchor="t" rtlCol="false" tIns="0" lIns="0" bIns="0" rIns="0">
            <a:spAutoFit/>
          </a:bodyPr>
          <a:lstStyle/>
          <a:p>
            <a:pPr marL="690881" indent="-345440" lvl="1">
              <a:lnSpc>
                <a:spcPts val="5120"/>
              </a:lnSpc>
              <a:buFont typeface="Arial"/>
              <a:buChar char="•"/>
            </a:pPr>
            <a:r>
              <a:rPr lang="en-US" sz="3200" spc="32">
                <a:solidFill>
                  <a:srgbClr val="FFFFFF"/>
                </a:solidFill>
                <a:latin typeface="Aileron Regular"/>
              </a:rPr>
              <a:t>Explore ethical concerns in archaeology</a:t>
            </a:r>
            <a:r>
              <a:rPr lang="en-US" sz="3200" spc="32">
                <a:solidFill>
                  <a:srgbClr val="FFFFFF"/>
                </a:solidFill>
                <a:latin typeface="Aileron Regular"/>
              </a:rPr>
              <a:t>  </a:t>
            </a:r>
          </a:p>
          <a:p>
            <a:pPr marL="690881" indent="-345440" lvl="1">
              <a:lnSpc>
                <a:spcPts val="5120"/>
              </a:lnSpc>
              <a:buFont typeface="Arial"/>
              <a:buChar char="•"/>
            </a:pPr>
            <a:r>
              <a:rPr lang="en-US" sz="3200" spc="32">
                <a:solidFill>
                  <a:srgbClr val="FFFFFF"/>
                </a:solidFill>
                <a:latin typeface="Aileron Regular"/>
              </a:rPr>
              <a:t>Evaluate existing ethical guidelines and laws</a:t>
            </a:r>
          </a:p>
          <a:p>
            <a:pPr marL="690881" indent="-345440" lvl="1">
              <a:lnSpc>
                <a:spcPts val="5120"/>
              </a:lnSpc>
              <a:buFont typeface="Arial"/>
              <a:buChar char="•"/>
            </a:pPr>
            <a:r>
              <a:rPr lang="en-US" sz="3200" spc="32">
                <a:solidFill>
                  <a:srgbClr val="FFFFFF"/>
                </a:solidFill>
                <a:latin typeface="Aileron Regular"/>
              </a:rPr>
              <a:t>Consider the right to ownership over the material past</a:t>
            </a:r>
          </a:p>
          <a:p>
            <a:pPr marL="690880" indent="-345440" lvl="1">
              <a:lnSpc>
                <a:spcPts val="5120"/>
              </a:lnSpc>
              <a:buFont typeface="Arial"/>
              <a:buChar char="•"/>
            </a:pPr>
            <a:r>
              <a:rPr lang="en-US" sz="3200" spc="32">
                <a:solidFill>
                  <a:srgbClr val="FFFFFF"/>
                </a:solidFill>
                <a:latin typeface="Aileron Regular"/>
              </a:rPr>
              <a:t>Read and interpret archaeological data</a:t>
            </a:r>
          </a:p>
        </p:txBody>
      </p:sp>
      <p:sp>
        <p:nvSpPr>
          <p:cNvPr name="TextBox 7" id="7"/>
          <p:cNvSpPr txBox="true"/>
          <p:nvPr/>
        </p:nvSpPr>
        <p:spPr>
          <a:xfrm rot="0">
            <a:off x="1737804" y="5114033"/>
            <a:ext cx="5084955" cy="571500"/>
          </a:xfrm>
          <a:prstGeom prst="rect">
            <a:avLst/>
          </a:prstGeom>
        </p:spPr>
        <p:txBody>
          <a:bodyPr anchor="t" rtlCol="false" tIns="0" lIns="0" bIns="0" rIns="0">
            <a:spAutoFit/>
          </a:bodyPr>
          <a:lstStyle/>
          <a:p>
            <a:pPr>
              <a:lnSpc>
                <a:spcPts val="4440"/>
              </a:lnSpc>
            </a:pPr>
            <a:r>
              <a:rPr lang="en-US" sz="3700" spc="136">
                <a:solidFill>
                  <a:srgbClr val="FFFFFF"/>
                </a:solidFill>
                <a:latin typeface="Aileron Regular Bold"/>
              </a:rPr>
              <a:t>Topics We'll Cover</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35703" t="0" r="26963" b="2325"/>
          <a:stretch>
            <a:fillRect/>
          </a:stretch>
        </p:blipFill>
        <p:spPr>
          <a:xfrm flipH="false" flipV="false" rot="0">
            <a:off x="-1985" y="0"/>
            <a:ext cx="6354566" cy="10287000"/>
          </a:xfrm>
          <a:prstGeom prst="rect">
            <a:avLst/>
          </a:prstGeom>
        </p:spPr>
      </p:pic>
      <p:sp>
        <p:nvSpPr>
          <p:cNvPr name="TextBox 3" id="3"/>
          <p:cNvSpPr txBox="true"/>
          <p:nvPr/>
        </p:nvSpPr>
        <p:spPr>
          <a:xfrm rot="0">
            <a:off x="6850012" y="368309"/>
            <a:ext cx="11060777" cy="2531745"/>
          </a:xfrm>
          <a:prstGeom prst="rect">
            <a:avLst/>
          </a:prstGeom>
        </p:spPr>
        <p:txBody>
          <a:bodyPr anchor="t" rtlCol="false" tIns="0" lIns="0" bIns="0" rIns="0">
            <a:spAutoFit/>
          </a:bodyPr>
          <a:lstStyle/>
          <a:p>
            <a:pPr>
              <a:lnSpc>
                <a:spcPts val="3960"/>
              </a:lnSpc>
            </a:pPr>
            <a:r>
              <a:rPr lang="en-US" sz="3600" spc="197">
                <a:solidFill>
                  <a:srgbClr val="5D0E5D"/>
                </a:solidFill>
                <a:latin typeface="Aileron Regular"/>
              </a:rPr>
              <a:t>Below are examples of recent and ongoing ethical debates and controversies in American anthropology. Read the articles, then consider the discussion questions that follow with your classmates.</a:t>
            </a:r>
          </a:p>
        </p:txBody>
      </p:sp>
      <p:grpSp>
        <p:nvGrpSpPr>
          <p:cNvPr name="Group 4" id="4"/>
          <p:cNvGrpSpPr/>
          <p:nvPr/>
        </p:nvGrpSpPr>
        <p:grpSpPr>
          <a:xfrm rot="0">
            <a:off x="7029779" y="3267427"/>
            <a:ext cx="10701242" cy="1051560"/>
            <a:chOff x="0" y="0"/>
            <a:chExt cx="14268323" cy="1402080"/>
          </a:xfrm>
        </p:grpSpPr>
        <p:sp>
          <p:nvSpPr>
            <p:cNvPr name="TextBox 5" id="5"/>
            <p:cNvSpPr txBox="true"/>
            <p:nvPr/>
          </p:nvSpPr>
          <p:spPr>
            <a:xfrm rot="0">
              <a:off x="1126901" y="28575"/>
              <a:ext cx="13141422" cy="1373505"/>
            </a:xfrm>
            <a:prstGeom prst="rect">
              <a:avLst/>
            </a:prstGeom>
          </p:spPr>
          <p:txBody>
            <a:bodyPr anchor="t" rtlCol="false" tIns="0" lIns="0" bIns="0" rIns="0">
              <a:spAutoFit/>
            </a:bodyPr>
            <a:lstStyle/>
            <a:p>
              <a:pPr>
                <a:lnSpc>
                  <a:spcPts val="3960"/>
                </a:lnSpc>
              </a:pPr>
              <a:r>
                <a:rPr lang="en-US" sz="3600" spc="197" u="sng">
                  <a:solidFill>
                    <a:srgbClr val="5D0E5D"/>
                  </a:solidFill>
                  <a:latin typeface="Aileron Regular"/>
                  <a:hlinkClick r:id="rId3" tooltip="https://www.sciencemag.org/news/2021/04/archaeology-society-hosted-talk-against-returning-indigenous-remains-some-want-new"/>
                </a:rPr>
                <a:t>An Archaeology Society Hosted a Talk Against Returning Indigenous</a:t>
              </a:r>
              <a:r>
                <a:rPr lang="en-US" sz="3600" spc="197" u="sng">
                  <a:solidFill>
                    <a:srgbClr val="5D0E5D"/>
                  </a:solidFill>
                  <a:latin typeface="Aileron Regular"/>
                  <a:hlinkClick r:id="rId4" tooltip="https://www.sciencemag.org/news/2021/04/archaeology-society-hosted-talk-against-returning-indigenous-remains-some-want-new"/>
                </a:rPr>
                <a:t> Remai</a:t>
              </a:r>
              <a:r>
                <a:rPr lang="en-US" sz="3600" spc="197" u="sng">
                  <a:solidFill>
                    <a:srgbClr val="5D0E5D"/>
                  </a:solidFill>
                  <a:latin typeface="Aileron Regular"/>
                  <a:hlinkClick r:id="rId5" tooltip="https://www.sciencemag.org/news/2021/04/archaeology-society-hosted-talk-against-returning-indigenous-remains-some-want-new"/>
                </a:rPr>
                <a:t>ns</a:t>
              </a:r>
              <a:r>
                <a:rPr lang="en-US" sz="3600" spc="197" u="sng">
                  <a:solidFill>
                    <a:srgbClr val="5D0E5D"/>
                  </a:solidFill>
                  <a:latin typeface="Aileron Regular"/>
                  <a:hlinkClick r:id="rId6" tooltip="https://www.sciencemag.org/news/2021/04/archaeology-society-hosted-talk-against-returning-indigenous-remains-some-want-new"/>
                </a:rPr>
                <a:t> </a:t>
              </a:r>
            </a:p>
          </p:txBody>
        </p:sp>
        <p:pic>
          <p:nvPicPr>
            <p:cNvPr name="Picture 6" id="6"/>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0" y="303364"/>
              <a:ext cx="795352" cy="795352"/>
            </a:xfrm>
            <a:prstGeom prst="rect">
              <a:avLst/>
            </a:prstGeom>
          </p:spPr>
        </p:pic>
      </p:grpSp>
      <p:grpSp>
        <p:nvGrpSpPr>
          <p:cNvPr name="Group 7" id="7"/>
          <p:cNvGrpSpPr/>
          <p:nvPr/>
        </p:nvGrpSpPr>
        <p:grpSpPr>
          <a:xfrm rot="0">
            <a:off x="7029779" y="4753177"/>
            <a:ext cx="10701242" cy="596514"/>
            <a:chOff x="0" y="0"/>
            <a:chExt cx="14268323" cy="795352"/>
          </a:xfrm>
        </p:grpSpPr>
        <p:pic>
          <p:nvPicPr>
            <p:cNvPr name="Picture 8" id="8"/>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0" y="0"/>
              <a:ext cx="795352" cy="795352"/>
            </a:xfrm>
            <a:prstGeom prst="rect">
              <a:avLst/>
            </a:prstGeom>
          </p:spPr>
        </p:pic>
        <p:sp>
          <p:nvSpPr>
            <p:cNvPr name="TextBox 9" id="9"/>
            <p:cNvSpPr txBox="true"/>
            <p:nvPr/>
          </p:nvSpPr>
          <p:spPr>
            <a:xfrm rot="0">
              <a:off x="1126901" y="60491"/>
              <a:ext cx="13141422" cy="702945"/>
            </a:xfrm>
            <a:prstGeom prst="rect">
              <a:avLst/>
            </a:prstGeom>
          </p:spPr>
          <p:txBody>
            <a:bodyPr anchor="t" rtlCol="false" tIns="0" lIns="0" bIns="0" rIns="0">
              <a:spAutoFit/>
            </a:bodyPr>
            <a:lstStyle/>
            <a:p>
              <a:pPr>
                <a:lnSpc>
                  <a:spcPts val="3960"/>
                </a:lnSpc>
              </a:pPr>
              <a:r>
                <a:rPr lang="en-US" sz="3600" spc="197" u="sng">
                  <a:solidFill>
                    <a:srgbClr val="5D0E5D"/>
                  </a:solidFill>
                  <a:latin typeface="Aileron Regular"/>
                  <a:hlinkClick r:id="rId9" tooltip="https://www.insidehighered.com/news/2021/04/23/anthropological-mystery-involving-penn-and-princeton-scandal-too"/>
                </a:rPr>
                <a:t>A Mystery and a Scandal for Anthropology</a:t>
              </a:r>
            </a:p>
          </p:txBody>
        </p:sp>
      </p:grpSp>
      <p:grpSp>
        <p:nvGrpSpPr>
          <p:cNvPr name="Group 10" id="10"/>
          <p:cNvGrpSpPr/>
          <p:nvPr/>
        </p:nvGrpSpPr>
        <p:grpSpPr>
          <a:xfrm rot="0">
            <a:off x="7029779" y="5783881"/>
            <a:ext cx="10701242" cy="1051560"/>
            <a:chOff x="0" y="0"/>
            <a:chExt cx="14268323" cy="1402080"/>
          </a:xfrm>
        </p:grpSpPr>
        <p:sp>
          <p:nvSpPr>
            <p:cNvPr name="TextBox 11" id="11"/>
            <p:cNvSpPr txBox="true"/>
            <p:nvPr/>
          </p:nvSpPr>
          <p:spPr>
            <a:xfrm rot="0">
              <a:off x="1126901" y="28575"/>
              <a:ext cx="13141422" cy="1373505"/>
            </a:xfrm>
            <a:prstGeom prst="rect">
              <a:avLst/>
            </a:prstGeom>
          </p:spPr>
          <p:txBody>
            <a:bodyPr anchor="t" rtlCol="false" tIns="0" lIns="0" bIns="0" rIns="0">
              <a:spAutoFit/>
            </a:bodyPr>
            <a:lstStyle/>
            <a:p>
              <a:pPr>
                <a:lnSpc>
                  <a:spcPts val="3960"/>
                </a:lnSpc>
              </a:pPr>
              <a:r>
                <a:rPr lang="en-US" sz="3600" spc="197" u="sng">
                  <a:solidFill>
                    <a:srgbClr val="5D0E5D"/>
                  </a:solidFill>
                  <a:latin typeface="Aileron Regular"/>
                  <a:hlinkClick r:id="rId10" tooltip="https://slate.com/news-and-politics/2021/04/move-bombing-victims-princeton-penn-museum-history-anthropology.html"/>
                </a:rPr>
                <a:t>The Grim Open Secret of College Bone Collections</a:t>
              </a:r>
            </a:p>
          </p:txBody>
        </p:sp>
        <p:pic>
          <p:nvPicPr>
            <p:cNvPr name="Picture 12" id="12"/>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0" y="303364"/>
              <a:ext cx="795352" cy="795352"/>
            </a:xfrm>
            <a:prstGeom prst="rect">
              <a:avLst/>
            </a:prstGeom>
          </p:spPr>
        </p:pic>
      </p:grpSp>
      <p:grpSp>
        <p:nvGrpSpPr>
          <p:cNvPr name="Group 13" id="13"/>
          <p:cNvGrpSpPr/>
          <p:nvPr/>
        </p:nvGrpSpPr>
        <p:grpSpPr>
          <a:xfrm rot="0">
            <a:off x="7029779" y="7269630"/>
            <a:ext cx="10701242" cy="1554480"/>
            <a:chOff x="0" y="0"/>
            <a:chExt cx="14268323" cy="2072640"/>
          </a:xfrm>
        </p:grpSpPr>
        <p:sp>
          <p:nvSpPr>
            <p:cNvPr name="TextBox 14" id="14"/>
            <p:cNvSpPr txBox="true"/>
            <p:nvPr/>
          </p:nvSpPr>
          <p:spPr>
            <a:xfrm rot="0">
              <a:off x="1126901" y="28575"/>
              <a:ext cx="13141422" cy="2044065"/>
            </a:xfrm>
            <a:prstGeom prst="rect">
              <a:avLst/>
            </a:prstGeom>
          </p:spPr>
          <p:txBody>
            <a:bodyPr anchor="t" rtlCol="false" tIns="0" lIns="0" bIns="0" rIns="0">
              <a:spAutoFit/>
            </a:bodyPr>
            <a:lstStyle/>
            <a:p>
              <a:pPr>
                <a:lnSpc>
                  <a:spcPts val="3960"/>
                </a:lnSpc>
              </a:pPr>
              <a:r>
                <a:rPr lang="en-US" sz="3600" spc="197" u="sng">
                  <a:solidFill>
                    <a:srgbClr val="5D0E5D"/>
                  </a:solidFill>
                  <a:latin typeface="Aileron Regular"/>
                  <a:hlinkClick r:id="rId11" tooltip="http://www.americananthropologist.org/2020/06/29/an-interview-with-the-editor-of-american-anthropologist-about-the-march-2020-cover-controversy/"/>
                </a:rPr>
                <a:t>An Interview with the Editor of American Anthropologist about the March 2020 Cover Controversy</a:t>
              </a:r>
            </a:p>
          </p:txBody>
        </p:sp>
        <p:pic>
          <p:nvPicPr>
            <p:cNvPr name="Picture 15" id="15"/>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0" y="638644"/>
              <a:ext cx="795352" cy="795352"/>
            </a:xfrm>
            <a:prstGeom prst="rect">
              <a:avLst/>
            </a:prstGeom>
          </p:spPr>
        </p:pic>
      </p:grpSp>
      <p:grpSp>
        <p:nvGrpSpPr>
          <p:cNvPr name="Group 16" id="16"/>
          <p:cNvGrpSpPr/>
          <p:nvPr/>
        </p:nvGrpSpPr>
        <p:grpSpPr>
          <a:xfrm rot="0">
            <a:off x="0" y="0"/>
            <a:ext cx="4700607" cy="1576376"/>
            <a:chOff x="0" y="0"/>
            <a:chExt cx="6267476" cy="2101835"/>
          </a:xfrm>
        </p:grpSpPr>
        <p:sp>
          <p:nvSpPr>
            <p:cNvPr name="AutoShape 17" id="17"/>
            <p:cNvSpPr/>
            <p:nvPr/>
          </p:nvSpPr>
          <p:spPr>
            <a:xfrm rot="0">
              <a:off x="0" y="0"/>
              <a:ext cx="6267476" cy="2101835"/>
            </a:xfrm>
            <a:prstGeom prst="rect">
              <a:avLst/>
            </a:prstGeom>
            <a:solidFill>
              <a:srgbClr val="4B0D45"/>
            </a:solidFill>
          </p:spPr>
        </p:sp>
        <p:sp>
          <p:nvSpPr>
            <p:cNvPr name="TextBox 18" id="18"/>
            <p:cNvSpPr txBox="true"/>
            <p:nvPr/>
          </p:nvSpPr>
          <p:spPr>
            <a:xfrm rot="0">
              <a:off x="623947" y="456346"/>
              <a:ext cx="5019583" cy="1217718"/>
            </a:xfrm>
            <a:prstGeom prst="rect">
              <a:avLst/>
            </a:prstGeom>
          </p:spPr>
          <p:txBody>
            <a:bodyPr anchor="t" rtlCol="false" tIns="0" lIns="0" bIns="0" rIns="0">
              <a:spAutoFit/>
            </a:bodyPr>
            <a:lstStyle/>
            <a:p>
              <a:pPr algn="ctr">
                <a:lnSpc>
                  <a:spcPts val="3520"/>
                </a:lnSpc>
              </a:pPr>
              <a:r>
                <a:rPr lang="en-US" sz="3200" spc="256">
                  <a:solidFill>
                    <a:srgbClr val="FFFFFF"/>
                  </a:solidFill>
                  <a:latin typeface="Aileron Heavy Bold"/>
                </a:rPr>
                <a:t>CURRENT DEBATES</a:t>
              </a:r>
            </a:p>
          </p:txBody>
        </p:sp>
      </p:grpSp>
      <p:grpSp>
        <p:nvGrpSpPr>
          <p:cNvPr name="Group 19" id="19"/>
          <p:cNvGrpSpPr/>
          <p:nvPr/>
        </p:nvGrpSpPr>
        <p:grpSpPr>
          <a:xfrm rot="0">
            <a:off x="7029779" y="9258300"/>
            <a:ext cx="10701242" cy="596514"/>
            <a:chOff x="0" y="0"/>
            <a:chExt cx="14268323" cy="795352"/>
          </a:xfrm>
        </p:grpSpPr>
        <p:pic>
          <p:nvPicPr>
            <p:cNvPr name="Picture 20" id="20"/>
            <p:cNvPicPr>
              <a:picLocks noChangeAspect="true"/>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l="0" t="0" r="0" b="0"/>
            <a:stretch>
              <a:fillRect/>
            </a:stretch>
          </p:blipFill>
          <p:spPr>
            <a:xfrm flipH="false" flipV="false" rot="0">
              <a:off x="0" y="0"/>
              <a:ext cx="795352" cy="795352"/>
            </a:xfrm>
            <a:prstGeom prst="rect">
              <a:avLst/>
            </a:prstGeom>
          </p:spPr>
        </p:pic>
        <p:sp>
          <p:nvSpPr>
            <p:cNvPr name="TextBox 21" id="21"/>
            <p:cNvSpPr txBox="true"/>
            <p:nvPr/>
          </p:nvSpPr>
          <p:spPr>
            <a:xfrm rot="0">
              <a:off x="1126901" y="60491"/>
              <a:ext cx="13141422" cy="702945"/>
            </a:xfrm>
            <a:prstGeom prst="rect">
              <a:avLst/>
            </a:prstGeom>
          </p:spPr>
          <p:txBody>
            <a:bodyPr anchor="t" rtlCol="false" tIns="0" lIns="0" bIns="0" rIns="0">
              <a:spAutoFit/>
            </a:bodyPr>
            <a:lstStyle/>
            <a:p>
              <a:pPr>
                <a:lnSpc>
                  <a:spcPts val="3960"/>
                </a:lnSpc>
              </a:pPr>
              <a:r>
                <a:rPr lang="en-US" sz="3600" spc="197" u="sng">
                  <a:solidFill>
                    <a:srgbClr val="5D0E5D"/>
                  </a:solidFill>
                  <a:latin typeface="Aileron Regular"/>
                  <a:hlinkClick r:id="rId12" tooltip="https://www.sapiens.org/culture/fbi-repatriation/"/>
                </a:rPr>
                <a:t>The FBI's Repatriation of Stolen Heritage</a:t>
              </a:r>
            </a:p>
          </p:txBody>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40022" t="0" r="19339" b="0"/>
          <a:stretch>
            <a:fillRect/>
          </a:stretch>
        </p:blipFill>
        <p:spPr>
          <a:xfrm flipH="false" flipV="false" rot="0">
            <a:off x="12025230" y="0"/>
            <a:ext cx="6262770" cy="10287000"/>
          </a:xfrm>
          <a:prstGeom prst="rect">
            <a:avLst/>
          </a:prstGeom>
        </p:spPr>
      </p:pic>
      <p:grpSp>
        <p:nvGrpSpPr>
          <p:cNvPr name="Group 3" id="3"/>
          <p:cNvGrpSpPr/>
          <p:nvPr/>
        </p:nvGrpSpPr>
        <p:grpSpPr>
          <a:xfrm rot="0">
            <a:off x="13895784" y="0"/>
            <a:ext cx="4392216" cy="1129336"/>
            <a:chOff x="0" y="0"/>
            <a:chExt cx="5856287" cy="1505782"/>
          </a:xfrm>
        </p:grpSpPr>
        <p:sp>
          <p:nvSpPr>
            <p:cNvPr name="AutoShape 4" id="4"/>
            <p:cNvSpPr/>
            <p:nvPr/>
          </p:nvSpPr>
          <p:spPr>
            <a:xfrm rot="0">
              <a:off x="0" y="0"/>
              <a:ext cx="5856287" cy="1505782"/>
            </a:xfrm>
            <a:prstGeom prst="rect">
              <a:avLst/>
            </a:prstGeom>
            <a:solidFill>
              <a:srgbClr val="4B0D45"/>
            </a:solidFill>
          </p:spPr>
        </p:sp>
        <p:sp>
          <p:nvSpPr>
            <p:cNvPr name="TextBox 5" id="5"/>
            <p:cNvSpPr txBox="true"/>
            <p:nvPr/>
          </p:nvSpPr>
          <p:spPr>
            <a:xfrm rot="0">
              <a:off x="583011" y="370621"/>
              <a:ext cx="4690265" cy="707390"/>
            </a:xfrm>
            <a:prstGeom prst="rect">
              <a:avLst/>
            </a:prstGeom>
          </p:spPr>
          <p:txBody>
            <a:bodyPr anchor="t" rtlCol="false" tIns="0" lIns="0" bIns="0" rIns="0">
              <a:spAutoFit/>
            </a:bodyPr>
            <a:lstStyle/>
            <a:p>
              <a:pPr algn="ctr">
                <a:lnSpc>
                  <a:spcPts val="4480"/>
                </a:lnSpc>
              </a:pPr>
              <a:r>
                <a:rPr lang="en-US" sz="3200" spc="256">
                  <a:solidFill>
                    <a:srgbClr val="FFFFFF"/>
                  </a:solidFill>
                  <a:latin typeface="Aileron Heavy Bold"/>
                </a:rPr>
                <a:t>QUESTIONS</a:t>
              </a:r>
            </a:p>
          </p:txBody>
        </p:sp>
      </p:grpSp>
      <p:sp>
        <p:nvSpPr>
          <p:cNvPr name="AutoShape 6" id="6"/>
          <p:cNvSpPr/>
          <p:nvPr/>
        </p:nvSpPr>
        <p:spPr>
          <a:xfrm rot="-10800000">
            <a:off x="0" y="0"/>
            <a:ext cx="12025230" cy="10287000"/>
          </a:xfrm>
          <a:prstGeom prst="rect">
            <a:avLst/>
          </a:prstGeom>
          <a:solidFill>
            <a:srgbClr val="4B0D45"/>
          </a:solidFill>
        </p:spPr>
      </p:sp>
      <p:sp>
        <p:nvSpPr>
          <p:cNvPr name="TextBox 7" id="7"/>
          <p:cNvSpPr txBox="true"/>
          <p:nvPr/>
        </p:nvSpPr>
        <p:spPr>
          <a:xfrm rot="0">
            <a:off x="149477" y="672465"/>
            <a:ext cx="11677981" cy="8951595"/>
          </a:xfrm>
          <a:prstGeom prst="rect">
            <a:avLst/>
          </a:prstGeom>
        </p:spPr>
        <p:txBody>
          <a:bodyPr anchor="t" rtlCol="false" tIns="0" lIns="0" bIns="0" rIns="0">
            <a:spAutoFit/>
          </a:bodyPr>
          <a:lstStyle/>
          <a:p>
            <a:pPr marL="777240" indent="-388620" lvl="1">
              <a:lnSpc>
                <a:spcPts val="4140"/>
              </a:lnSpc>
              <a:buFont typeface="Arial"/>
              <a:buChar char="•"/>
            </a:pPr>
            <a:r>
              <a:rPr lang="en-US" sz="3600" spc="197">
                <a:solidFill>
                  <a:srgbClr val="FFFFFF"/>
                </a:solidFill>
                <a:latin typeface="Aileron Regular"/>
              </a:rPr>
              <a:t>What are some of the moral</a:t>
            </a:r>
            <a:r>
              <a:rPr lang="en-US" sz="3600" spc="197">
                <a:solidFill>
                  <a:srgbClr val="FFFFFF"/>
                </a:solidFill>
                <a:latin typeface="Aileron Regular"/>
              </a:rPr>
              <a:t> iss</a:t>
            </a:r>
            <a:r>
              <a:rPr lang="en-US" sz="3600" spc="197">
                <a:solidFill>
                  <a:srgbClr val="FFFFFF"/>
                </a:solidFill>
                <a:latin typeface="Aileron Regular"/>
              </a:rPr>
              <a:t>ues </a:t>
            </a:r>
            <a:r>
              <a:rPr lang="en-US" sz="3600" spc="197">
                <a:solidFill>
                  <a:srgbClr val="FFFFFF"/>
                </a:solidFill>
                <a:latin typeface="Aileron Regular"/>
              </a:rPr>
              <a:t>rais</a:t>
            </a:r>
            <a:r>
              <a:rPr lang="en-US" sz="3600" spc="197">
                <a:solidFill>
                  <a:srgbClr val="FFFFFF"/>
                </a:solidFill>
                <a:latin typeface="Aileron Regular"/>
              </a:rPr>
              <a:t>ed</a:t>
            </a:r>
            <a:r>
              <a:rPr lang="en-US" sz="3600" spc="197">
                <a:solidFill>
                  <a:srgbClr val="FFFFFF"/>
                </a:solidFill>
                <a:latin typeface="Aileron Regular"/>
              </a:rPr>
              <a:t> by</a:t>
            </a:r>
            <a:r>
              <a:rPr lang="en-US" sz="3600" spc="197">
                <a:solidFill>
                  <a:srgbClr val="FFFFFF"/>
                </a:solidFill>
                <a:latin typeface="Aileron Regular"/>
              </a:rPr>
              <a:t> anthropology, and archaeologists in particular? </a:t>
            </a:r>
          </a:p>
          <a:p>
            <a:pPr marL="777240" indent="-388620" lvl="1">
              <a:lnSpc>
                <a:spcPts val="4140"/>
              </a:lnSpc>
              <a:buFont typeface="Arial"/>
              <a:buChar char="•"/>
            </a:pPr>
            <a:r>
              <a:rPr lang="en-US" sz="3600" spc="197">
                <a:solidFill>
                  <a:srgbClr val="FFFFFF"/>
                </a:solidFill>
                <a:latin typeface="Aileron Regular"/>
              </a:rPr>
              <a:t>In your opinion, should archaeologists</a:t>
            </a:r>
            <a:r>
              <a:rPr lang="en-US" sz="3600" spc="197">
                <a:solidFill>
                  <a:srgbClr val="FFFFFF"/>
                </a:solidFill>
                <a:latin typeface="Aileron Regular"/>
              </a:rPr>
              <a:t> b</a:t>
            </a:r>
            <a:r>
              <a:rPr lang="en-US" sz="3600" spc="197">
                <a:solidFill>
                  <a:srgbClr val="FFFFFF"/>
                </a:solidFill>
                <a:latin typeface="Aileron Regular"/>
              </a:rPr>
              <a:t>e obligated to respec</a:t>
            </a:r>
            <a:r>
              <a:rPr lang="en-US" sz="3600" spc="197">
                <a:solidFill>
                  <a:srgbClr val="FFFFFF"/>
                </a:solidFill>
                <a:latin typeface="Aileron Regular"/>
              </a:rPr>
              <a:t>t t</a:t>
            </a:r>
            <a:r>
              <a:rPr lang="en-US" sz="3600" spc="197">
                <a:solidFill>
                  <a:srgbClr val="FFFFFF"/>
                </a:solidFill>
                <a:latin typeface="Aileron Regular"/>
              </a:rPr>
              <a:t>he culture and religious beliefs of others even if it compromises their ability to conduct research and collect data? </a:t>
            </a:r>
          </a:p>
          <a:p>
            <a:pPr marL="777240" indent="-388620" lvl="1">
              <a:lnSpc>
                <a:spcPts val="4140"/>
              </a:lnSpc>
              <a:buFont typeface="Arial"/>
              <a:buChar char="•"/>
            </a:pPr>
            <a:r>
              <a:rPr lang="en-US" sz="3600" spc="197">
                <a:solidFill>
                  <a:srgbClr val="FFFFFF"/>
                </a:solidFill>
                <a:latin typeface="Aileron Regular"/>
              </a:rPr>
              <a:t>Who can legitimately claim to "own" an artifact? </a:t>
            </a:r>
          </a:p>
          <a:p>
            <a:pPr marL="777240" indent="-388620" lvl="1">
              <a:lnSpc>
                <a:spcPts val="4140"/>
              </a:lnSpc>
              <a:buFont typeface="Arial"/>
              <a:buChar char="•"/>
            </a:pPr>
            <a:r>
              <a:rPr lang="en-US" sz="3600" spc="197">
                <a:solidFill>
                  <a:srgbClr val="FFFFFF"/>
                </a:solidFill>
                <a:latin typeface="Aileron Regular"/>
              </a:rPr>
              <a:t>Are archaeologists guilty of "looting" items of cultural heritage? </a:t>
            </a:r>
          </a:p>
          <a:p>
            <a:pPr marL="777240" indent="-388620" lvl="1">
              <a:lnSpc>
                <a:spcPts val="4140"/>
              </a:lnSpc>
              <a:buFont typeface="Arial"/>
              <a:buChar char="•"/>
            </a:pPr>
            <a:r>
              <a:rPr lang="en-US" sz="3600" spc="197">
                <a:solidFill>
                  <a:srgbClr val="FFFFFF"/>
                </a:solidFill>
                <a:latin typeface="Aileron Regular"/>
              </a:rPr>
              <a:t>How effective are the US federal laws and statutes designed to protect and manage historical sites, cultural resources, and/or human remains? </a:t>
            </a:r>
          </a:p>
          <a:p>
            <a:pPr marL="777240" indent="-388620" lvl="1">
              <a:lnSpc>
                <a:spcPts val="4140"/>
              </a:lnSpc>
              <a:buFont typeface="Arial"/>
              <a:buChar char="•"/>
            </a:pPr>
            <a:r>
              <a:rPr lang="en-US" sz="3600" spc="197">
                <a:solidFill>
                  <a:srgbClr val="FFFFFF"/>
                </a:solidFill>
                <a:latin typeface="Aileron Regular"/>
              </a:rPr>
              <a:t>What more can archaeologists and lawmakers do to prevent future damage to individuals, descendent communities, and archaeological sites? </a:t>
            </a:r>
          </a:p>
        </p:txBody>
      </p:sp>
    </p:spTree>
  </p:cSld>
  <p:clrMapOvr>
    <a:masterClrMapping/>
  </p:clrMapOvr>
</p:sld>
</file>

<file path=ppt/slides/slide2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2711726" y="4529138"/>
            <a:ext cx="8229600" cy="1228725"/>
          </a:xfrm>
          <a:prstGeom prst="rect">
            <a:avLst/>
          </a:prstGeom>
        </p:spPr>
        <p:txBody>
          <a:bodyPr anchor="t" rtlCol="false" tIns="0" lIns="0" bIns="0" rIns="0">
            <a:spAutoFit/>
          </a:bodyPr>
          <a:lstStyle/>
          <a:p>
            <a:pPr algn="ctr">
              <a:lnSpc>
                <a:spcPts val="9600"/>
              </a:lnSpc>
            </a:pPr>
            <a:r>
              <a:rPr lang="en-US" sz="8000" spc="160">
                <a:solidFill>
                  <a:srgbClr val="5D0E5D"/>
                </a:solidFill>
                <a:latin typeface="Aileron Heavy"/>
              </a:rPr>
              <a:t>References</a:t>
            </a:r>
          </a:p>
        </p:txBody>
      </p:sp>
      <p:sp>
        <p:nvSpPr>
          <p:cNvPr name="AutoShape 3" id="3"/>
          <p:cNvSpPr/>
          <p:nvPr/>
        </p:nvSpPr>
        <p:spPr>
          <a:xfrm rot="-10800000">
            <a:off x="3044204" y="0"/>
            <a:ext cx="15243796" cy="10287000"/>
          </a:xfrm>
          <a:prstGeom prst="rect">
            <a:avLst/>
          </a:prstGeom>
          <a:solidFill>
            <a:srgbClr val="4B0D45"/>
          </a:solidFill>
        </p:spPr>
      </p:sp>
      <p:sp>
        <p:nvSpPr>
          <p:cNvPr name="TextBox 4" id="4"/>
          <p:cNvSpPr txBox="true"/>
          <p:nvPr/>
        </p:nvSpPr>
        <p:spPr>
          <a:xfrm rot="0">
            <a:off x="3654487" y="3782272"/>
            <a:ext cx="13105252"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2. Ayers, E. 2021. "The Gr</a:t>
            </a:r>
            <a:r>
              <a:rPr lang="en-US" sz="2800" spc="28">
                <a:solidFill>
                  <a:srgbClr val="FFFFFF"/>
                </a:solidFill>
                <a:latin typeface="Aileron Regular"/>
              </a:rPr>
              <a:t>i</a:t>
            </a:r>
            <a:r>
              <a:rPr lang="en-US" sz="2800" spc="28">
                <a:solidFill>
                  <a:srgbClr val="FFFFFF"/>
                </a:solidFill>
                <a:latin typeface="Aileron Regular"/>
              </a:rPr>
              <a:t>m Ope</a:t>
            </a:r>
            <a:r>
              <a:rPr lang="en-US" sz="2800" spc="28">
                <a:solidFill>
                  <a:srgbClr val="FFFFFF"/>
                </a:solidFill>
                <a:latin typeface="Aileron Regular"/>
              </a:rPr>
              <a:t>n </a:t>
            </a:r>
            <a:r>
              <a:rPr lang="en-US" sz="2800" spc="28">
                <a:solidFill>
                  <a:srgbClr val="FFFFFF"/>
                </a:solidFill>
                <a:latin typeface="Aileron Regular"/>
              </a:rPr>
              <a:t>Secre</a:t>
            </a:r>
            <a:r>
              <a:rPr lang="en-US" sz="2800" spc="28">
                <a:solidFill>
                  <a:srgbClr val="FFFFFF"/>
                </a:solidFill>
                <a:latin typeface="Aileron Regular"/>
              </a:rPr>
              <a:t>t</a:t>
            </a:r>
            <a:r>
              <a:rPr lang="en-US" sz="2800" spc="28">
                <a:solidFill>
                  <a:srgbClr val="FFFFFF"/>
                </a:solidFill>
                <a:latin typeface="Aileron Regular"/>
              </a:rPr>
              <a:t> </a:t>
            </a:r>
            <a:r>
              <a:rPr lang="en-US" sz="2800" spc="28">
                <a:solidFill>
                  <a:srgbClr val="FFFFFF"/>
                </a:solidFill>
                <a:latin typeface="Aileron Regular"/>
              </a:rPr>
              <a:t>o</a:t>
            </a:r>
            <a:r>
              <a:rPr lang="en-US" sz="2800" spc="28">
                <a:solidFill>
                  <a:srgbClr val="FFFFFF"/>
                </a:solidFill>
                <a:latin typeface="Aileron Regular"/>
              </a:rPr>
              <a:t>f</a:t>
            </a:r>
            <a:r>
              <a:rPr lang="en-US" sz="2800" spc="28">
                <a:solidFill>
                  <a:srgbClr val="FFFFFF"/>
                </a:solidFill>
                <a:latin typeface="Aileron Regular"/>
              </a:rPr>
              <a:t> </a:t>
            </a:r>
            <a:r>
              <a:rPr lang="en-US" sz="2800" spc="28">
                <a:solidFill>
                  <a:srgbClr val="FFFFFF"/>
                </a:solidFill>
                <a:latin typeface="Aileron Regular"/>
              </a:rPr>
              <a:t>C</a:t>
            </a:r>
            <a:r>
              <a:rPr lang="en-US" sz="2800" spc="28">
                <a:solidFill>
                  <a:srgbClr val="FFFFFF"/>
                </a:solidFill>
                <a:latin typeface="Aileron Regular"/>
              </a:rPr>
              <a:t>ol</a:t>
            </a:r>
            <a:r>
              <a:rPr lang="en-US" sz="2800" spc="28">
                <a:solidFill>
                  <a:srgbClr val="FFFFFF"/>
                </a:solidFill>
                <a:latin typeface="Aileron Regular"/>
              </a:rPr>
              <a:t>le</a:t>
            </a:r>
            <a:r>
              <a:rPr lang="en-US" sz="2800" spc="28">
                <a:solidFill>
                  <a:srgbClr val="FFFFFF"/>
                </a:solidFill>
                <a:latin typeface="Aileron Regular"/>
              </a:rPr>
              <a:t>g</a:t>
            </a:r>
            <a:r>
              <a:rPr lang="en-US" sz="2800" spc="28">
                <a:solidFill>
                  <a:srgbClr val="FFFFFF"/>
                </a:solidFill>
                <a:latin typeface="Aileron Regular"/>
              </a:rPr>
              <a:t>e</a:t>
            </a:r>
            <a:r>
              <a:rPr lang="en-US" sz="2800" spc="28">
                <a:solidFill>
                  <a:srgbClr val="FFFFFF"/>
                </a:solidFill>
                <a:latin typeface="Aileron Regular"/>
              </a:rPr>
              <a:t> B</a:t>
            </a:r>
            <a:r>
              <a:rPr lang="en-US" sz="2800" spc="28">
                <a:solidFill>
                  <a:srgbClr val="FFFFFF"/>
                </a:solidFill>
                <a:latin typeface="Aileron Regular"/>
              </a:rPr>
              <a:t>on</a:t>
            </a:r>
            <a:r>
              <a:rPr lang="en-US" sz="2800" spc="28">
                <a:solidFill>
                  <a:srgbClr val="FFFFFF"/>
                </a:solidFill>
                <a:latin typeface="Aileron Regular"/>
              </a:rPr>
              <a:t>e </a:t>
            </a:r>
            <a:r>
              <a:rPr lang="en-US" sz="2800" spc="28">
                <a:solidFill>
                  <a:srgbClr val="FFFFFF"/>
                </a:solidFill>
                <a:latin typeface="Aileron Regular"/>
              </a:rPr>
              <a:t>C</a:t>
            </a:r>
            <a:r>
              <a:rPr lang="en-US" sz="2800" spc="28">
                <a:solidFill>
                  <a:srgbClr val="FFFFFF"/>
                </a:solidFill>
                <a:latin typeface="Aileron Regular"/>
              </a:rPr>
              <a:t>o</a:t>
            </a:r>
            <a:r>
              <a:rPr lang="en-US" sz="2800" spc="28">
                <a:solidFill>
                  <a:srgbClr val="FFFFFF"/>
                </a:solidFill>
                <a:latin typeface="Aileron Regular"/>
              </a:rPr>
              <a:t>lle</a:t>
            </a:r>
            <a:r>
              <a:rPr lang="en-US" sz="2800" spc="28">
                <a:solidFill>
                  <a:srgbClr val="FFFFFF"/>
                </a:solidFill>
                <a:latin typeface="Aileron Regular"/>
              </a:rPr>
              <a:t>ction</a:t>
            </a:r>
            <a:r>
              <a:rPr lang="en-US" sz="2800" spc="28">
                <a:solidFill>
                  <a:srgbClr val="FFFFFF"/>
                </a:solidFill>
                <a:latin typeface="Aileron Regular"/>
              </a:rPr>
              <a:t>s".</a:t>
            </a:r>
            <a:r>
              <a:rPr lang="en-US" sz="2800" spc="28">
                <a:solidFill>
                  <a:srgbClr val="FFFFFF"/>
                </a:solidFill>
                <a:latin typeface="Aileron Regular"/>
              </a:rPr>
              <a:t> </a:t>
            </a:r>
            <a:r>
              <a:rPr lang="en-US" sz="2800" spc="28">
                <a:solidFill>
                  <a:srgbClr val="FFFFFF"/>
                </a:solidFill>
                <a:latin typeface="Aileron Regular Italics"/>
              </a:rPr>
              <a:t>Slate</a:t>
            </a:r>
            <a:r>
              <a:rPr lang="en-US" sz="2800" spc="28">
                <a:solidFill>
                  <a:srgbClr val="FFFFFF"/>
                </a:solidFill>
                <a:latin typeface="Aileron Regular"/>
              </a:rPr>
              <a:t>.</a:t>
            </a:r>
            <a:r>
              <a:rPr lang="en-US" sz="2800" spc="28">
                <a:solidFill>
                  <a:srgbClr val="FFFFFF"/>
                </a:solidFill>
                <a:latin typeface="Aileron Regular"/>
              </a:rPr>
              <a:t> A</a:t>
            </a:r>
            <a:r>
              <a:rPr lang="en-US" sz="2800" spc="28">
                <a:solidFill>
                  <a:srgbClr val="FFFFFF"/>
                </a:solidFill>
                <a:latin typeface="Aileron Regular"/>
              </a:rPr>
              <a:t>p</a:t>
            </a:r>
            <a:r>
              <a:rPr lang="en-US" sz="2800" spc="28">
                <a:solidFill>
                  <a:srgbClr val="FFFFFF"/>
                </a:solidFill>
                <a:latin typeface="Aileron Regular"/>
              </a:rPr>
              <a:t>r</a:t>
            </a:r>
            <a:r>
              <a:rPr lang="en-US" sz="2800" spc="28">
                <a:solidFill>
                  <a:srgbClr val="FFFFFF"/>
                </a:solidFill>
                <a:latin typeface="Aileron Regular"/>
              </a:rPr>
              <a:t>i</a:t>
            </a:r>
            <a:r>
              <a:rPr lang="en-US" sz="2800" spc="28">
                <a:solidFill>
                  <a:srgbClr val="FFFFFF"/>
                </a:solidFill>
                <a:latin typeface="Aileron Regular"/>
              </a:rPr>
              <a:t>l </a:t>
            </a:r>
            <a:r>
              <a:rPr lang="en-US" sz="2800" spc="28">
                <a:solidFill>
                  <a:srgbClr val="FFFFFF"/>
                </a:solidFill>
                <a:latin typeface="Aileron Regular"/>
              </a:rPr>
              <a:t>30.</a:t>
            </a:r>
            <a:r>
              <a:rPr lang="en-US" sz="2800" spc="28">
                <a:solidFill>
                  <a:srgbClr val="FFFFFF"/>
                </a:solidFill>
                <a:latin typeface="Aileron Regular"/>
              </a:rPr>
              <a:t> </a:t>
            </a:r>
            <a:r>
              <a:rPr lang="en-US" sz="2800" spc="28">
                <a:solidFill>
                  <a:srgbClr val="FFFFFF"/>
                </a:solidFill>
                <a:latin typeface="Aileron Regular"/>
              </a:rPr>
              <a:t>h</a:t>
            </a:r>
            <a:r>
              <a:rPr lang="en-US" sz="2800" spc="28">
                <a:solidFill>
                  <a:srgbClr val="FFFFFF"/>
                </a:solidFill>
                <a:latin typeface="Aileron Regular"/>
              </a:rPr>
              <a:t>tt</a:t>
            </a:r>
            <a:r>
              <a:rPr lang="en-US" sz="2800" spc="28">
                <a:solidFill>
                  <a:srgbClr val="FFFFFF"/>
                </a:solidFill>
                <a:latin typeface="Aileron Regular"/>
              </a:rPr>
              <a:t>ps://</a:t>
            </a:r>
            <a:r>
              <a:rPr lang="en-US" sz="2800" spc="28">
                <a:solidFill>
                  <a:srgbClr val="FFFFFF"/>
                </a:solidFill>
                <a:latin typeface="Aileron Regular"/>
              </a:rPr>
              <a:t>s</a:t>
            </a:r>
            <a:r>
              <a:rPr lang="en-US" sz="2800" spc="28">
                <a:solidFill>
                  <a:srgbClr val="FFFFFF"/>
                </a:solidFill>
                <a:latin typeface="Aileron Regular"/>
              </a:rPr>
              <a:t>late.com/news-and-politics/2021/04/move-bombing-victims-princeton-penn-museum-history-anthropology.html</a:t>
            </a:r>
          </a:p>
        </p:txBody>
      </p:sp>
      <p:sp>
        <p:nvSpPr>
          <p:cNvPr name="TextBox 5" id="5"/>
          <p:cNvSpPr txBox="true"/>
          <p:nvPr/>
        </p:nvSpPr>
        <p:spPr>
          <a:xfrm rot="0">
            <a:off x="3654487" y="809625"/>
            <a:ext cx="13105252" cy="230441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1. American Anthropologist. 2020. "An Interview with the Editor of American Anthro</a:t>
            </a:r>
            <a:r>
              <a:rPr lang="en-US" sz="2800" spc="28">
                <a:solidFill>
                  <a:srgbClr val="FFFFFF"/>
                </a:solidFill>
                <a:latin typeface="Aileron Regular"/>
              </a:rPr>
              <a:t>p</a:t>
            </a:r>
            <a:r>
              <a:rPr lang="en-US" sz="2800" spc="28">
                <a:solidFill>
                  <a:srgbClr val="FFFFFF"/>
                </a:solidFill>
                <a:latin typeface="Aileron Regular"/>
              </a:rPr>
              <a:t>o</a:t>
            </a:r>
            <a:r>
              <a:rPr lang="en-US" sz="2800" spc="28">
                <a:solidFill>
                  <a:srgbClr val="FFFFFF"/>
                </a:solidFill>
                <a:latin typeface="Aileron Regular"/>
              </a:rPr>
              <a:t>lo</a:t>
            </a:r>
            <a:r>
              <a:rPr lang="en-US" sz="2800" spc="28">
                <a:solidFill>
                  <a:srgbClr val="FFFFFF"/>
                </a:solidFill>
                <a:latin typeface="Aileron Regular"/>
              </a:rPr>
              <a:t>g</a:t>
            </a:r>
            <a:r>
              <a:rPr lang="en-US" sz="2800" spc="28">
                <a:solidFill>
                  <a:srgbClr val="FFFFFF"/>
                </a:solidFill>
                <a:latin typeface="Aileron Regular"/>
              </a:rPr>
              <a:t>is</a:t>
            </a:r>
            <a:r>
              <a:rPr lang="en-US" sz="2800" spc="28">
                <a:solidFill>
                  <a:srgbClr val="FFFFFF"/>
                </a:solidFill>
                <a:latin typeface="Aileron Regular"/>
              </a:rPr>
              <a:t>t</a:t>
            </a:r>
            <a:r>
              <a:rPr lang="en-US" sz="2800" spc="28">
                <a:solidFill>
                  <a:srgbClr val="FFFFFF"/>
                </a:solidFill>
                <a:latin typeface="Aileron Regular"/>
              </a:rPr>
              <a:t> </a:t>
            </a:r>
            <a:r>
              <a:rPr lang="en-US" sz="2800" spc="28">
                <a:solidFill>
                  <a:srgbClr val="FFFFFF"/>
                </a:solidFill>
                <a:latin typeface="Aileron Regular"/>
              </a:rPr>
              <a:t>about</a:t>
            </a:r>
            <a:r>
              <a:rPr lang="en-US" sz="2800" spc="28" u="none">
                <a:solidFill>
                  <a:srgbClr val="FFFFFF"/>
                </a:solidFill>
                <a:latin typeface="Aileron Regular"/>
              </a:rPr>
              <a:t> </a:t>
            </a:r>
            <a:r>
              <a:rPr lang="en-US" sz="2800" spc="28" u="none">
                <a:solidFill>
                  <a:srgbClr val="FFFFFF"/>
                </a:solidFill>
                <a:latin typeface="Aileron Regular"/>
              </a:rPr>
              <a:t>th</a:t>
            </a:r>
            <a:r>
              <a:rPr lang="en-US" sz="2800" spc="28">
                <a:solidFill>
                  <a:srgbClr val="FFFFFF"/>
                </a:solidFill>
                <a:latin typeface="Aileron Regular"/>
              </a:rPr>
              <a:t>e </a:t>
            </a:r>
            <a:r>
              <a:rPr lang="en-US" sz="2800" spc="28">
                <a:solidFill>
                  <a:srgbClr val="FFFFFF"/>
                </a:solidFill>
                <a:latin typeface="Aileron Regular"/>
              </a:rPr>
              <a:t>M</a:t>
            </a:r>
            <a:r>
              <a:rPr lang="en-US" sz="2800" spc="28">
                <a:solidFill>
                  <a:srgbClr val="FFFFFF"/>
                </a:solidFill>
                <a:latin typeface="Aileron Regular"/>
              </a:rPr>
              <a:t>a</a:t>
            </a:r>
            <a:r>
              <a:rPr lang="en-US" sz="2800" spc="28">
                <a:solidFill>
                  <a:srgbClr val="FFFFFF"/>
                </a:solidFill>
                <a:latin typeface="Aileron Regular"/>
              </a:rPr>
              <a:t>rch 2020 C</a:t>
            </a:r>
            <a:r>
              <a:rPr lang="en-US" sz="2800" spc="28" u="none">
                <a:solidFill>
                  <a:srgbClr val="FFFFFF"/>
                </a:solidFill>
                <a:latin typeface="Aileron Regular"/>
              </a:rPr>
              <a:t>o</a:t>
            </a:r>
            <a:r>
              <a:rPr lang="en-US" sz="2800" spc="28" u="none">
                <a:solidFill>
                  <a:srgbClr val="FFFFFF"/>
                </a:solidFill>
                <a:latin typeface="Aileron Regular"/>
              </a:rPr>
              <a:t>ver</a:t>
            </a:r>
            <a:r>
              <a:rPr lang="en-US" sz="2800" spc="28" u="none">
                <a:solidFill>
                  <a:srgbClr val="FFFFFF"/>
                </a:solidFill>
                <a:latin typeface="Aileron Regular"/>
              </a:rPr>
              <a:t> </a:t>
            </a:r>
            <a:r>
              <a:rPr lang="en-US" sz="2800" spc="28" u="none">
                <a:solidFill>
                  <a:srgbClr val="FFFFFF"/>
                </a:solidFill>
                <a:latin typeface="Aileron Regular"/>
              </a:rPr>
              <a:t>Con</a:t>
            </a:r>
            <a:r>
              <a:rPr lang="en-US" sz="2800" spc="28" u="none">
                <a:solidFill>
                  <a:srgbClr val="FFFFFF"/>
                </a:solidFill>
                <a:latin typeface="Aileron Regular"/>
              </a:rPr>
              <a:t>t</a:t>
            </a:r>
            <a:r>
              <a:rPr lang="en-US" sz="2800" spc="28" u="none">
                <a:solidFill>
                  <a:srgbClr val="FFFFFF"/>
                </a:solidFill>
                <a:latin typeface="Aileron Regular"/>
              </a:rPr>
              <a:t>r</a:t>
            </a:r>
            <a:r>
              <a:rPr lang="en-US" sz="2800" spc="28" u="none">
                <a:solidFill>
                  <a:srgbClr val="FFFFFF"/>
                </a:solidFill>
                <a:latin typeface="Aileron Regular"/>
              </a:rPr>
              <a:t>o</a:t>
            </a:r>
            <a:r>
              <a:rPr lang="en-US" sz="2800" spc="28" u="none">
                <a:solidFill>
                  <a:srgbClr val="FFFFFF"/>
                </a:solidFill>
                <a:latin typeface="Aileron Regular"/>
              </a:rPr>
              <a:t>versy".</a:t>
            </a:r>
            <a:r>
              <a:rPr lang="en-US" sz="2800" spc="28" u="none">
                <a:solidFill>
                  <a:srgbClr val="FFFFFF"/>
                </a:solidFill>
                <a:latin typeface="Aileron Regular"/>
              </a:rPr>
              <a:t> </a:t>
            </a:r>
            <a:r>
              <a:rPr lang="en-US" sz="2800" spc="28" u="none">
                <a:solidFill>
                  <a:srgbClr val="FFFFFF"/>
                </a:solidFill>
                <a:latin typeface="Aileron Regular Italics"/>
              </a:rPr>
              <a:t>Publ</a:t>
            </a:r>
            <a:r>
              <a:rPr lang="en-US" sz="2800" spc="28">
                <a:solidFill>
                  <a:srgbClr val="FFFFFF"/>
                </a:solidFill>
                <a:latin typeface="Aileron Regular Italics"/>
              </a:rPr>
              <a:t>ic</a:t>
            </a:r>
            <a:r>
              <a:rPr lang="en-US" sz="2800" spc="28" u="none">
                <a:solidFill>
                  <a:srgbClr val="FFFFFF"/>
                </a:solidFill>
                <a:latin typeface="Aileron Regular Italics"/>
              </a:rPr>
              <a:t> </a:t>
            </a:r>
            <a:r>
              <a:rPr lang="en-US" sz="2800" spc="28">
                <a:solidFill>
                  <a:srgbClr val="FFFFFF"/>
                </a:solidFill>
                <a:latin typeface="Aileron Regular Italics"/>
              </a:rPr>
              <a:t>A</a:t>
            </a:r>
            <a:r>
              <a:rPr lang="en-US" sz="2800" spc="28" u="none">
                <a:solidFill>
                  <a:srgbClr val="FFFFFF"/>
                </a:solidFill>
                <a:latin typeface="Aileron Regular Italics"/>
              </a:rPr>
              <a:t>nthr</a:t>
            </a:r>
            <a:r>
              <a:rPr lang="en-US" sz="2800" spc="28">
                <a:solidFill>
                  <a:srgbClr val="FFFFFF"/>
                </a:solidFill>
                <a:latin typeface="Aileron Regular Italics"/>
              </a:rPr>
              <a:t>opologies</a:t>
            </a:r>
            <a:r>
              <a:rPr lang="en-US" sz="2800" spc="28">
                <a:solidFill>
                  <a:srgbClr val="FFFFFF"/>
                </a:solidFill>
                <a:latin typeface="Aileron Regular"/>
              </a:rPr>
              <a:t>. June 29. http://www.americananthropologist.org/2020/06/29/an-interview-with-the-editor-of-american-anthropologist-about-the-march-2020-cover-controversy/</a:t>
            </a:r>
          </a:p>
        </p:txBody>
      </p:sp>
      <p:sp>
        <p:nvSpPr>
          <p:cNvPr name="TextBox 6" id="6"/>
          <p:cNvSpPr txBox="true"/>
          <p:nvPr/>
        </p:nvSpPr>
        <p:spPr>
          <a:xfrm rot="0">
            <a:off x="3654487" y="5830358"/>
            <a:ext cx="13105252" cy="184213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3. Blackburn, Fred M., and Ray A. W</a:t>
            </a:r>
            <a:r>
              <a:rPr lang="en-US" sz="2800" spc="28">
                <a:solidFill>
                  <a:srgbClr val="FFFFFF"/>
                </a:solidFill>
                <a:latin typeface="Aileron Regular"/>
              </a:rPr>
              <a:t>illia</a:t>
            </a:r>
            <a:r>
              <a:rPr lang="en-US" sz="2800" spc="28">
                <a:solidFill>
                  <a:srgbClr val="FFFFFF"/>
                </a:solidFill>
                <a:latin typeface="Aileron Regular"/>
              </a:rPr>
              <a:t>mso</a:t>
            </a:r>
            <a:r>
              <a:rPr lang="en-US" sz="2800" spc="28">
                <a:solidFill>
                  <a:srgbClr val="FFFFFF"/>
                </a:solidFill>
                <a:latin typeface="Aileron Regular"/>
              </a:rPr>
              <a:t>n. 1997.</a:t>
            </a:r>
            <a:r>
              <a:rPr lang="en-US" sz="2800" spc="28">
                <a:solidFill>
                  <a:srgbClr val="FFFFFF"/>
                </a:solidFill>
                <a:latin typeface="Aileron Regular"/>
              </a:rPr>
              <a:t> </a:t>
            </a:r>
            <a:r>
              <a:rPr lang="en-US" sz="2800" spc="28">
                <a:solidFill>
                  <a:srgbClr val="FFFFFF"/>
                </a:solidFill>
                <a:latin typeface="Aileron Regular Italics"/>
              </a:rPr>
              <a:t>Cowboys &amp; Cave Dwellers: Basketmaker Archaeology in Utah’s Grand Gulch</a:t>
            </a:r>
            <a:r>
              <a:rPr lang="en-US" sz="2800" spc="28">
                <a:solidFill>
                  <a:srgbClr val="FFFFFF"/>
                </a:solidFill>
                <a:latin typeface="Aileron Regular"/>
              </a:rPr>
              <a:t>. Santa Fe, N.M.: School of American Research Press. https://ehrafarchaeology.yale.edu/document?id=nt93-001.</a:t>
            </a:r>
          </a:p>
        </p:txBody>
      </p:sp>
      <p:sp>
        <p:nvSpPr>
          <p:cNvPr name="TextBox 7" id="7"/>
          <p:cNvSpPr txBox="true"/>
          <p:nvPr/>
        </p:nvSpPr>
        <p:spPr>
          <a:xfrm rot="0">
            <a:off x="3654487" y="8340725"/>
            <a:ext cx="13105252" cy="91757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4. Dance, A. 2020</a:t>
            </a:r>
            <a:r>
              <a:rPr lang="en-US" sz="2800" spc="28">
                <a:solidFill>
                  <a:srgbClr val="FFFFFF"/>
                </a:solidFill>
                <a:latin typeface="Aileron Regular"/>
              </a:rPr>
              <a:t>.</a:t>
            </a:r>
            <a:r>
              <a:rPr lang="en-US" sz="2800" spc="28">
                <a:solidFill>
                  <a:srgbClr val="FFFFFF"/>
                </a:solidFill>
                <a:latin typeface="Aileron Regular"/>
              </a:rPr>
              <a:t> Th</a:t>
            </a:r>
            <a:r>
              <a:rPr lang="en-US" sz="2800" spc="28">
                <a:solidFill>
                  <a:srgbClr val="FFFFFF"/>
                </a:solidFill>
                <a:latin typeface="Aileron Regular"/>
              </a:rPr>
              <a:t>e </a:t>
            </a:r>
            <a:r>
              <a:rPr lang="en-US" sz="2800" spc="28">
                <a:solidFill>
                  <a:srgbClr val="FFFFFF"/>
                </a:solidFill>
                <a:latin typeface="Aileron Regular"/>
              </a:rPr>
              <a:t>F</a:t>
            </a:r>
            <a:r>
              <a:rPr lang="en-US" sz="2800" spc="28">
                <a:solidFill>
                  <a:srgbClr val="FFFFFF"/>
                </a:solidFill>
                <a:latin typeface="Aileron Regular"/>
              </a:rPr>
              <a:t>B</a:t>
            </a:r>
            <a:r>
              <a:rPr lang="en-US" sz="2800" spc="28">
                <a:solidFill>
                  <a:srgbClr val="FFFFFF"/>
                </a:solidFill>
                <a:latin typeface="Aileron Regular"/>
              </a:rPr>
              <a:t>I’</a:t>
            </a:r>
            <a:r>
              <a:rPr lang="en-US" sz="2800" spc="28">
                <a:solidFill>
                  <a:srgbClr val="FFFFFF"/>
                </a:solidFill>
                <a:latin typeface="Aileron Regular"/>
              </a:rPr>
              <a:t>s </a:t>
            </a:r>
            <a:r>
              <a:rPr lang="en-US" sz="2800" spc="28">
                <a:solidFill>
                  <a:srgbClr val="FFFFFF"/>
                </a:solidFill>
                <a:latin typeface="Aileron Regular"/>
              </a:rPr>
              <a:t>R</a:t>
            </a:r>
            <a:r>
              <a:rPr lang="en-US" sz="2800" spc="28">
                <a:solidFill>
                  <a:srgbClr val="FFFFFF"/>
                </a:solidFill>
                <a:latin typeface="Aileron Regular"/>
              </a:rPr>
              <a:t>e</a:t>
            </a:r>
            <a:r>
              <a:rPr lang="en-US" sz="2800" spc="28">
                <a:solidFill>
                  <a:srgbClr val="FFFFFF"/>
                </a:solidFill>
                <a:latin typeface="Aileron Regular"/>
              </a:rPr>
              <a:t>p</a:t>
            </a:r>
            <a:r>
              <a:rPr lang="en-US" sz="2800" spc="28">
                <a:solidFill>
                  <a:srgbClr val="FFFFFF"/>
                </a:solidFill>
                <a:latin typeface="Aileron Regular"/>
              </a:rPr>
              <a:t>a</a:t>
            </a:r>
            <a:r>
              <a:rPr lang="en-US" sz="2800" spc="28">
                <a:solidFill>
                  <a:srgbClr val="FFFFFF"/>
                </a:solidFill>
                <a:latin typeface="Aileron Regular"/>
              </a:rPr>
              <a:t>t</a:t>
            </a:r>
            <a:r>
              <a:rPr lang="en-US" sz="2800" spc="28">
                <a:solidFill>
                  <a:srgbClr val="FFFFFF"/>
                </a:solidFill>
                <a:latin typeface="Aileron Regular"/>
              </a:rPr>
              <a:t>r</a:t>
            </a:r>
            <a:r>
              <a:rPr lang="en-US" sz="2800" spc="28">
                <a:solidFill>
                  <a:srgbClr val="FFFFFF"/>
                </a:solidFill>
                <a:latin typeface="Aileron Regular"/>
              </a:rPr>
              <a:t>i</a:t>
            </a:r>
            <a:r>
              <a:rPr lang="en-US" sz="2800" spc="28">
                <a:solidFill>
                  <a:srgbClr val="FFFFFF"/>
                </a:solidFill>
                <a:latin typeface="Aileron Regular"/>
              </a:rPr>
              <a:t>a</a:t>
            </a:r>
            <a:r>
              <a:rPr lang="en-US" sz="2800" spc="28">
                <a:solidFill>
                  <a:srgbClr val="FFFFFF"/>
                </a:solidFill>
                <a:latin typeface="Aileron Regular"/>
              </a:rPr>
              <a:t>tio</a:t>
            </a:r>
            <a:r>
              <a:rPr lang="en-US" sz="2800" spc="28">
                <a:solidFill>
                  <a:srgbClr val="FFFFFF"/>
                </a:solidFill>
                <a:latin typeface="Aileron Regular"/>
              </a:rPr>
              <a:t>n </a:t>
            </a:r>
            <a:r>
              <a:rPr lang="en-US" sz="2800" spc="28">
                <a:solidFill>
                  <a:srgbClr val="FFFFFF"/>
                </a:solidFill>
                <a:latin typeface="Aileron Regular"/>
              </a:rPr>
              <a:t>of Stolen Heritage. Sapiens. June 24. https://www.sapiens.org/culture/fbi-repatriation/</a:t>
            </a:r>
          </a:p>
        </p:txBody>
      </p:sp>
    </p:spTree>
  </p:cSld>
  <p:clrMapOvr>
    <a:masterClrMapping/>
  </p:clrMapOvr>
</p:sld>
</file>

<file path=ppt/slides/slide2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5400000">
            <a:off x="-2711726" y="4529138"/>
            <a:ext cx="8229600" cy="1228725"/>
          </a:xfrm>
          <a:prstGeom prst="rect">
            <a:avLst/>
          </a:prstGeom>
        </p:spPr>
        <p:txBody>
          <a:bodyPr anchor="t" rtlCol="false" tIns="0" lIns="0" bIns="0" rIns="0">
            <a:spAutoFit/>
          </a:bodyPr>
          <a:lstStyle/>
          <a:p>
            <a:pPr algn="ctr">
              <a:lnSpc>
                <a:spcPts val="9600"/>
              </a:lnSpc>
            </a:pPr>
            <a:r>
              <a:rPr lang="en-US" sz="8000" spc="160">
                <a:solidFill>
                  <a:srgbClr val="5D0E5D"/>
                </a:solidFill>
                <a:latin typeface="Aileron Heavy"/>
              </a:rPr>
              <a:t>References</a:t>
            </a:r>
          </a:p>
        </p:txBody>
      </p:sp>
      <p:sp>
        <p:nvSpPr>
          <p:cNvPr name="AutoShape 3" id="3"/>
          <p:cNvSpPr/>
          <p:nvPr/>
        </p:nvSpPr>
        <p:spPr>
          <a:xfrm rot="-10800000">
            <a:off x="3044204" y="0"/>
            <a:ext cx="15243796" cy="10287000"/>
          </a:xfrm>
          <a:prstGeom prst="rect">
            <a:avLst/>
          </a:prstGeom>
          <a:solidFill>
            <a:srgbClr val="4B0D45"/>
          </a:solidFill>
        </p:spPr>
      </p:sp>
      <p:sp>
        <p:nvSpPr>
          <p:cNvPr name="TextBox 4" id="4"/>
          <p:cNvSpPr txBox="true"/>
          <p:nvPr/>
        </p:nvSpPr>
        <p:spPr>
          <a:xfrm rot="0">
            <a:off x="3654487" y="2884720"/>
            <a:ext cx="13105252" cy="184213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6. Wade, L. 2021. "An archaeology society hosted a talk against returning Indigenous</a:t>
            </a:r>
            <a:r>
              <a:rPr lang="en-US" sz="2800" spc="28" u="none">
                <a:solidFill>
                  <a:srgbClr val="FFFFFF"/>
                </a:solidFill>
                <a:latin typeface="Aileron Regular"/>
              </a:rPr>
              <a:t> r</a:t>
            </a:r>
            <a:r>
              <a:rPr lang="en-US" sz="2800" spc="28">
                <a:solidFill>
                  <a:srgbClr val="FFFFFF"/>
                </a:solidFill>
                <a:latin typeface="Aileron Regular"/>
              </a:rPr>
              <a:t>emains.</a:t>
            </a:r>
            <a:r>
              <a:rPr lang="en-US" sz="2800" spc="28">
                <a:solidFill>
                  <a:srgbClr val="FFFFFF"/>
                </a:solidFill>
                <a:latin typeface="Aileron Regular"/>
              </a:rPr>
              <a:t> S</a:t>
            </a:r>
            <a:r>
              <a:rPr lang="en-US" sz="2800" spc="28" u="none">
                <a:solidFill>
                  <a:srgbClr val="FFFFFF"/>
                </a:solidFill>
                <a:latin typeface="Aileron Regular"/>
              </a:rPr>
              <a:t>om</a:t>
            </a:r>
            <a:r>
              <a:rPr lang="en-US" sz="2800" spc="28" u="none">
                <a:solidFill>
                  <a:srgbClr val="FFFFFF"/>
                </a:solidFill>
                <a:latin typeface="Aileron Regular"/>
              </a:rPr>
              <a:t>e</a:t>
            </a:r>
            <a:r>
              <a:rPr lang="en-US" sz="2800" spc="28" u="none">
                <a:solidFill>
                  <a:srgbClr val="FFFFFF"/>
                </a:solidFill>
                <a:latin typeface="Aileron Regular"/>
              </a:rPr>
              <a:t> wa</a:t>
            </a:r>
            <a:r>
              <a:rPr lang="en-US" sz="2800" spc="28" u="none">
                <a:solidFill>
                  <a:srgbClr val="FFFFFF"/>
                </a:solidFill>
                <a:latin typeface="Aileron Regular"/>
              </a:rPr>
              <a:t>n</a:t>
            </a:r>
            <a:r>
              <a:rPr lang="en-US" sz="2800" spc="28" u="none">
                <a:solidFill>
                  <a:srgbClr val="FFFFFF"/>
                </a:solidFill>
                <a:latin typeface="Aileron Regular"/>
              </a:rPr>
              <a:t>t a new soci</a:t>
            </a:r>
            <a:r>
              <a:rPr lang="en-US" sz="2800" spc="28" u="none">
                <a:solidFill>
                  <a:srgbClr val="FFFFFF"/>
                </a:solidFill>
                <a:latin typeface="Aileron Regular"/>
              </a:rPr>
              <a:t>ety."</a:t>
            </a:r>
            <a:r>
              <a:rPr lang="en-US" sz="2800" spc="28" u="none">
                <a:solidFill>
                  <a:srgbClr val="FFFFFF"/>
                </a:solidFill>
                <a:latin typeface="Aileron Regular"/>
              </a:rPr>
              <a:t> </a:t>
            </a:r>
            <a:r>
              <a:rPr lang="en-US" sz="2800" spc="28" u="none">
                <a:solidFill>
                  <a:srgbClr val="FFFFFF"/>
                </a:solidFill>
                <a:latin typeface="Aileron Regular Italics"/>
              </a:rPr>
              <a:t>Sc</a:t>
            </a:r>
            <a:r>
              <a:rPr lang="en-US" sz="2800" spc="28">
                <a:solidFill>
                  <a:srgbClr val="FFFFFF"/>
                </a:solidFill>
                <a:latin typeface="Aileron Regular Italics"/>
              </a:rPr>
              <a:t>ience</a:t>
            </a:r>
            <a:r>
              <a:rPr lang="en-US" sz="2800" spc="28">
                <a:solidFill>
                  <a:srgbClr val="FFFFFF"/>
                </a:solidFill>
                <a:latin typeface="Aileron Regular"/>
              </a:rPr>
              <a:t>.</a:t>
            </a:r>
            <a:r>
              <a:rPr lang="en-US" sz="2800" spc="28" u="none">
                <a:solidFill>
                  <a:srgbClr val="FFFFFF"/>
                </a:solidFill>
                <a:latin typeface="Aileron Regular"/>
              </a:rPr>
              <a:t> </a:t>
            </a:r>
            <a:r>
              <a:rPr lang="en-US" sz="2800" spc="28">
                <a:solidFill>
                  <a:srgbClr val="FFFFFF"/>
                </a:solidFill>
                <a:latin typeface="Aileron Regular"/>
              </a:rPr>
              <a:t>A</a:t>
            </a:r>
            <a:r>
              <a:rPr lang="en-US" sz="2800" spc="28">
                <a:solidFill>
                  <a:srgbClr val="FFFFFF"/>
                </a:solidFill>
                <a:latin typeface="Aileron Regular"/>
              </a:rPr>
              <a:t>p</a:t>
            </a:r>
            <a:r>
              <a:rPr lang="en-US" sz="2800" spc="28" u="none">
                <a:solidFill>
                  <a:srgbClr val="FFFFFF"/>
                </a:solidFill>
                <a:latin typeface="Aileron Regular"/>
              </a:rPr>
              <a:t>r</a:t>
            </a:r>
            <a:r>
              <a:rPr lang="en-US" sz="2800" spc="28" u="none">
                <a:solidFill>
                  <a:srgbClr val="FFFFFF"/>
                </a:solidFill>
                <a:latin typeface="Aileron Regular"/>
              </a:rPr>
              <a:t>i</a:t>
            </a:r>
            <a:r>
              <a:rPr lang="en-US" sz="2800" spc="28">
                <a:solidFill>
                  <a:srgbClr val="FFFFFF"/>
                </a:solidFill>
                <a:latin typeface="Aileron Regular"/>
              </a:rPr>
              <a:t>l</a:t>
            </a:r>
            <a:r>
              <a:rPr lang="en-US" sz="2800" spc="28">
                <a:solidFill>
                  <a:srgbClr val="FFFFFF"/>
                </a:solidFill>
                <a:latin typeface="Aileron Regular"/>
              </a:rPr>
              <a:t> 19. https://www.sciencemag.org/news/2021/04/archaeology-society-hosted-talk-against-returning-indigenous-remains-some-want-new</a:t>
            </a:r>
          </a:p>
        </p:txBody>
      </p:sp>
      <p:sp>
        <p:nvSpPr>
          <p:cNvPr name="TextBox 5" id="5"/>
          <p:cNvSpPr txBox="true"/>
          <p:nvPr/>
        </p:nvSpPr>
        <p:spPr>
          <a:xfrm rot="0">
            <a:off x="3654487" y="7937377"/>
            <a:ext cx="13105252" cy="45529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Bold"/>
              </a:rPr>
              <a:t>Image Credits</a:t>
            </a:r>
          </a:p>
        </p:txBody>
      </p:sp>
      <p:sp>
        <p:nvSpPr>
          <p:cNvPr name="TextBox 6" id="6"/>
          <p:cNvSpPr txBox="true"/>
          <p:nvPr/>
        </p:nvSpPr>
        <p:spPr>
          <a:xfrm rot="0">
            <a:off x="3654487" y="8803005"/>
            <a:ext cx="13105252" cy="45529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Images l</a:t>
            </a:r>
            <a:r>
              <a:rPr lang="en-US" sz="2800" spc="28">
                <a:solidFill>
                  <a:srgbClr val="FFFFFF"/>
                </a:solidFill>
                <a:latin typeface="Aileron Regular"/>
              </a:rPr>
              <a:t>ic</a:t>
            </a:r>
            <a:r>
              <a:rPr lang="en-US" sz="2800" spc="28">
                <a:solidFill>
                  <a:srgbClr val="FFFFFF"/>
                </a:solidFill>
                <a:latin typeface="Aileron Regular"/>
              </a:rPr>
              <a:t>ensed via Canva.</a:t>
            </a:r>
          </a:p>
        </p:txBody>
      </p:sp>
      <p:sp>
        <p:nvSpPr>
          <p:cNvPr name="TextBox 7" id="7"/>
          <p:cNvSpPr txBox="true"/>
          <p:nvPr/>
        </p:nvSpPr>
        <p:spPr>
          <a:xfrm rot="0">
            <a:off x="3654487" y="829099"/>
            <a:ext cx="13105252" cy="1379855"/>
          </a:xfrm>
          <a:prstGeom prst="rect">
            <a:avLst/>
          </a:prstGeom>
        </p:spPr>
        <p:txBody>
          <a:bodyPr anchor="t" rtlCol="false" tIns="0" lIns="0" bIns="0" rIns="0">
            <a:spAutoFit/>
          </a:bodyPr>
          <a:lstStyle/>
          <a:p>
            <a:pPr>
              <a:lnSpc>
                <a:spcPts val="3640"/>
              </a:lnSpc>
            </a:pPr>
            <a:r>
              <a:rPr lang="en-US" sz="2800" spc="28">
                <a:solidFill>
                  <a:srgbClr val="FFFFFF"/>
                </a:solidFill>
                <a:latin typeface="Aileron Regular"/>
              </a:rPr>
              <a:t>5. Flaherty, C. 2021</a:t>
            </a:r>
            <a:r>
              <a:rPr lang="en-US" sz="2800" spc="28">
                <a:solidFill>
                  <a:srgbClr val="FFFFFF"/>
                </a:solidFill>
                <a:latin typeface="Aileron Regular"/>
              </a:rPr>
              <a:t>.</a:t>
            </a:r>
            <a:r>
              <a:rPr lang="en-US" sz="2800" spc="28">
                <a:solidFill>
                  <a:srgbClr val="FFFFFF"/>
                </a:solidFill>
                <a:latin typeface="Aileron Regular"/>
              </a:rPr>
              <a:t> "A</a:t>
            </a:r>
            <a:r>
              <a:rPr lang="en-US" sz="2800" spc="28">
                <a:solidFill>
                  <a:srgbClr val="FFFFFF"/>
                </a:solidFill>
                <a:latin typeface="Aileron Regular"/>
              </a:rPr>
              <a:t> Mystery and a</a:t>
            </a:r>
            <a:r>
              <a:rPr lang="en-US" sz="2800" spc="28">
                <a:solidFill>
                  <a:srgbClr val="FFFFFF"/>
                </a:solidFill>
                <a:latin typeface="Aileron Regular"/>
              </a:rPr>
              <a:t> Scandal for Anthropology". </a:t>
            </a:r>
            <a:r>
              <a:rPr lang="en-US" sz="2800" spc="28">
                <a:solidFill>
                  <a:srgbClr val="FFFFFF"/>
                </a:solidFill>
                <a:latin typeface="Aileron Regular Italics"/>
              </a:rPr>
              <a:t>Inside Higher Ed</a:t>
            </a:r>
            <a:r>
              <a:rPr lang="en-US" sz="2800" spc="28">
                <a:solidFill>
                  <a:srgbClr val="FFFFFF"/>
                </a:solidFill>
                <a:latin typeface="Aileron Regular"/>
              </a:rPr>
              <a:t>. April 23. https://www.insidehighered.com/news/2021/04/23/anthropological-mystery-involving-penn-and-princeton-scandal-too</a:t>
            </a:r>
          </a:p>
        </p:txBody>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alphaModFix amt="4000"/>
          </a:blip>
          <a:srcRect l="0" t="0" r="0" b="0"/>
          <a:stretch>
            <a:fillRect/>
          </a:stretch>
        </p:blipFill>
        <p:spPr>
          <a:xfrm flipH="false" flipV="false" rot="0">
            <a:off x="5535090" y="504914"/>
            <a:ext cx="7217821" cy="7508786"/>
          </a:xfrm>
          <a:prstGeom prst="rect">
            <a:avLst/>
          </a:prstGeom>
        </p:spPr>
      </p:pic>
      <p:sp>
        <p:nvSpPr>
          <p:cNvPr name="TextBox 3" id="3"/>
          <p:cNvSpPr txBox="true"/>
          <p:nvPr/>
        </p:nvSpPr>
        <p:spPr>
          <a:xfrm rot="0">
            <a:off x="4511199" y="2796267"/>
            <a:ext cx="9265601" cy="2926080"/>
          </a:xfrm>
          <a:prstGeom prst="rect">
            <a:avLst/>
          </a:prstGeom>
        </p:spPr>
        <p:txBody>
          <a:bodyPr anchor="t" rtlCol="false" tIns="0" lIns="0" bIns="0" rIns="0">
            <a:spAutoFit/>
          </a:bodyPr>
          <a:lstStyle/>
          <a:p>
            <a:pPr algn="ctr">
              <a:lnSpc>
                <a:spcPts val="11519"/>
              </a:lnSpc>
            </a:pPr>
            <a:r>
              <a:rPr lang="en-US" sz="9600">
                <a:solidFill>
                  <a:srgbClr val="5D0E5D"/>
                </a:solidFill>
                <a:latin typeface="Aileron Heavy Bold"/>
              </a:rPr>
              <a:t>Archaeological Ethics</a:t>
            </a:r>
          </a:p>
        </p:txBody>
      </p:sp>
      <p:sp>
        <p:nvSpPr>
          <p:cNvPr name="TextBox 4" id="4"/>
          <p:cNvSpPr txBox="true"/>
          <p:nvPr/>
        </p:nvSpPr>
        <p:spPr>
          <a:xfrm rot="0">
            <a:off x="4511199" y="6585246"/>
            <a:ext cx="9265601" cy="624840"/>
          </a:xfrm>
          <a:prstGeom prst="rect">
            <a:avLst/>
          </a:prstGeom>
        </p:spPr>
        <p:txBody>
          <a:bodyPr anchor="t" rtlCol="false" tIns="0" lIns="0" bIns="0" rIns="0">
            <a:spAutoFit/>
          </a:bodyPr>
          <a:lstStyle/>
          <a:p>
            <a:pPr algn="ctr">
              <a:lnSpc>
                <a:spcPts val="5040"/>
              </a:lnSpc>
            </a:pPr>
            <a:r>
              <a:rPr lang="en-US" sz="3600" spc="215">
                <a:solidFill>
                  <a:srgbClr val="5D0E5D"/>
                </a:solidFill>
                <a:latin typeface="Aileron Regular"/>
              </a:rPr>
              <a:t>in eHRAF Archaeology</a:t>
            </a:r>
          </a:p>
        </p:txBody>
      </p:sp>
      <p:grpSp>
        <p:nvGrpSpPr>
          <p:cNvPr name="Group 5" id="5"/>
          <p:cNvGrpSpPr/>
          <p:nvPr/>
        </p:nvGrpSpPr>
        <p:grpSpPr>
          <a:xfrm rot="0">
            <a:off x="398074" y="8623131"/>
            <a:ext cx="6878657" cy="843619"/>
            <a:chOff x="0" y="0"/>
            <a:chExt cx="9171543" cy="1124825"/>
          </a:xfrm>
        </p:grpSpPr>
        <p:sp>
          <p:nvSpPr>
            <p:cNvPr name="AutoShape 6" id="6"/>
            <p:cNvSpPr/>
            <p:nvPr/>
          </p:nvSpPr>
          <p:spPr>
            <a:xfrm rot="0">
              <a:off x="0" y="0"/>
              <a:ext cx="9171543" cy="1124825"/>
            </a:xfrm>
            <a:prstGeom prst="rect">
              <a:avLst/>
            </a:prstGeom>
            <a:solidFill>
              <a:srgbClr val="4B0D45"/>
            </a:solidFill>
          </p:spPr>
        </p:sp>
        <p:sp>
          <p:nvSpPr>
            <p:cNvPr name="TextBox 7" id="7"/>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Regular Bold"/>
                </a:rPr>
                <a:t>An eHRAF Workbook Activity</a:t>
              </a:r>
            </a:p>
          </p:txBody>
        </p:sp>
      </p:grpSp>
      <p:sp>
        <p:nvSpPr>
          <p:cNvPr name="TextBox 8" id="8"/>
          <p:cNvSpPr txBox="true"/>
          <p:nvPr/>
        </p:nvSpPr>
        <p:spPr>
          <a:xfrm rot="0">
            <a:off x="8147136" y="8468995"/>
            <a:ext cx="9715159" cy="789305"/>
          </a:xfrm>
          <a:prstGeom prst="rect">
            <a:avLst/>
          </a:prstGeom>
        </p:spPr>
        <p:txBody>
          <a:bodyPr anchor="t" rtlCol="false" tIns="0" lIns="0" bIns="0" rIns="0">
            <a:spAutoFit/>
          </a:bodyPr>
          <a:lstStyle/>
          <a:p>
            <a:pPr algn="r">
              <a:lnSpc>
                <a:spcPts val="3080"/>
              </a:lnSpc>
            </a:pPr>
            <a:r>
              <a:rPr lang="en-US" sz="2800" spc="196">
                <a:solidFill>
                  <a:srgbClr val="5D0E5D"/>
                </a:solidFill>
                <a:latin typeface="Aileron Regular Bold"/>
              </a:rPr>
              <a:t>Human Relations Area Files</a:t>
            </a:r>
          </a:p>
          <a:p>
            <a:pPr algn="r">
              <a:lnSpc>
                <a:spcPts val="3080"/>
              </a:lnSpc>
            </a:pPr>
            <a:r>
              <a:rPr lang="en-US" sz="2800" spc="196">
                <a:solidFill>
                  <a:srgbClr val="5D0E5D"/>
                </a:solidFill>
                <a:latin typeface="Aileron Regular"/>
              </a:rPr>
              <a:t>at Yale University</a:t>
            </a:r>
          </a:p>
        </p:txBody>
      </p:sp>
      <p:sp>
        <p:nvSpPr>
          <p:cNvPr name="TextBox 9" id="9"/>
          <p:cNvSpPr txBox="true"/>
          <p:nvPr/>
        </p:nvSpPr>
        <p:spPr>
          <a:xfrm rot="0">
            <a:off x="15375318" y="8042275"/>
            <a:ext cx="2486977" cy="398145"/>
          </a:xfrm>
          <a:prstGeom prst="rect">
            <a:avLst/>
          </a:prstGeom>
        </p:spPr>
        <p:txBody>
          <a:bodyPr anchor="t" rtlCol="false" tIns="0" lIns="0" bIns="0" rIns="0">
            <a:spAutoFit/>
          </a:bodyPr>
          <a:lstStyle/>
          <a:p>
            <a:pPr algn="r">
              <a:lnSpc>
                <a:spcPts val="3080"/>
              </a:lnSpc>
            </a:pPr>
            <a:r>
              <a:rPr lang="en-US" sz="2800" spc="196">
                <a:solidFill>
                  <a:srgbClr val="5D0E5D"/>
                </a:solidFill>
                <a:latin typeface="Aileron Regular"/>
              </a:rPr>
              <a:t>Produced by</a:t>
            </a:r>
          </a:p>
        </p:txBody>
      </p:sp>
      <p:sp>
        <p:nvSpPr>
          <p:cNvPr name="TextBox 10" id="10"/>
          <p:cNvSpPr txBox="true"/>
          <p:nvPr/>
        </p:nvSpPr>
        <p:spPr>
          <a:xfrm rot="0">
            <a:off x="15375318" y="9281964"/>
            <a:ext cx="2486977" cy="398145"/>
          </a:xfrm>
          <a:prstGeom prst="rect">
            <a:avLst/>
          </a:prstGeom>
        </p:spPr>
        <p:txBody>
          <a:bodyPr anchor="t" rtlCol="false" tIns="0" lIns="0" bIns="0" rIns="0">
            <a:spAutoFit/>
          </a:bodyPr>
          <a:lstStyle/>
          <a:p>
            <a:pPr algn="r">
              <a:lnSpc>
                <a:spcPts val="3080"/>
              </a:lnSpc>
            </a:pPr>
            <a:r>
              <a:rPr lang="en-US" sz="2800" spc="196" u="sng">
                <a:solidFill>
                  <a:srgbClr val="5D0E5D"/>
                </a:solidFill>
                <a:latin typeface="Aileron Regular"/>
                <a:hlinkClick r:id="rId3" tooltip="http://hraf.yale.edu"/>
              </a:rPr>
              <a:t>hraf.yale.edu</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16347" t="0" r="46165" b="0"/>
          <a:stretch>
            <a:fillRect/>
          </a:stretch>
        </p:blipFill>
        <p:spPr>
          <a:xfrm flipH="false" flipV="false" rot="0">
            <a:off x="12503587" y="0"/>
            <a:ext cx="5784413" cy="10287000"/>
          </a:xfrm>
          <a:prstGeom prst="rect">
            <a:avLst/>
          </a:prstGeom>
        </p:spPr>
      </p:pic>
      <p:sp>
        <p:nvSpPr>
          <p:cNvPr name="TextBox 3" id="3"/>
          <p:cNvSpPr txBox="true"/>
          <p:nvPr/>
        </p:nvSpPr>
        <p:spPr>
          <a:xfrm rot="0">
            <a:off x="555079" y="1919837"/>
            <a:ext cx="10726754" cy="2531745"/>
          </a:xfrm>
          <a:prstGeom prst="rect">
            <a:avLst/>
          </a:prstGeom>
        </p:spPr>
        <p:txBody>
          <a:bodyPr anchor="t" rtlCol="false" tIns="0" lIns="0" bIns="0" rIns="0">
            <a:spAutoFit/>
          </a:bodyPr>
          <a:lstStyle/>
          <a:p>
            <a:pPr>
              <a:lnSpc>
                <a:spcPts val="3960"/>
              </a:lnSpc>
            </a:pPr>
            <a:r>
              <a:rPr lang="en-US" sz="3600" spc="197">
                <a:solidFill>
                  <a:srgbClr val="5D0E5D"/>
                </a:solidFill>
                <a:latin typeface="Aileron Regular"/>
              </a:rPr>
              <a:t>If you have ever visited a history or art museum in cities like New York, Paris, or London, you will have had the pleasure of viewing thousands </a:t>
            </a:r>
            <a:r>
              <a:rPr lang="en-US" sz="3600" spc="197">
                <a:solidFill>
                  <a:srgbClr val="5D0E5D"/>
                </a:solidFill>
                <a:latin typeface="Aileron Regular"/>
              </a:rPr>
              <a:t>of artifacts from different cultures,</a:t>
            </a:r>
            <a:r>
              <a:rPr lang="en-US" sz="3600" spc="197">
                <a:solidFill>
                  <a:srgbClr val="5D0E5D"/>
                </a:solidFill>
                <a:latin typeface="Aileron Regular"/>
              </a:rPr>
              <a:t> places and times. </a:t>
            </a:r>
          </a:p>
        </p:txBody>
      </p:sp>
      <p:grpSp>
        <p:nvGrpSpPr>
          <p:cNvPr name="Group 4" id="4"/>
          <p:cNvGrpSpPr/>
          <p:nvPr/>
        </p:nvGrpSpPr>
        <p:grpSpPr>
          <a:xfrm rot="0">
            <a:off x="11112798" y="3974312"/>
            <a:ext cx="2781579" cy="2338376"/>
            <a:chOff x="0" y="0"/>
            <a:chExt cx="3708771" cy="3117835"/>
          </a:xfrm>
        </p:grpSpPr>
        <p:sp>
          <p:nvSpPr>
            <p:cNvPr name="AutoShape 5" id="5"/>
            <p:cNvSpPr/>
            <p:nvPr/>
          </p:nvSpPr>
          <p:spPr>
            <a:xfrm rot="0">
              <a:off x="0" y="0"/>
              <a:ext cx="3708771" cy="3117835"/>
            </a:xfrm>
            <a:prstGeom prst="rect">
              <a:avLst/>
            </a:prstGeom>
            <a:solidFill>
              <a:srgbClr val="4B0D45"/>
            </a:solidFill>
          </p:spPr>
        </p:sp>
        <p:sp>
          <p:nvSpPr>
            <p:cNvPr name="TextBox 6" id="6"/>
            <p:cNvSpPr txBox="true"/>
            <p:nvPr/>
          </p:nvSpPr>
          <p:spPr>
            <a:xfrm rot="0">
              <a:off x="564764" y="787392"/>
              <a:ext cx="2579244" cy="1508125"/>
            </a:xfrm>
            <a:prstGeom prst="rect">
              <a:avLst/>
            </a:prstGeom>
          </p:spPr>
          <p:txBody>
            <a:bodyPr anchor="t" rtlCol="false" tIns="0" lIns="0" bIns="0" rIns="0">
              <a:spAutoFit/>
            </a:bodyPr>
            <a:lstStyle/>
            <a:p>
              <a:pPr algn="ctr">
                <a:lnSpc>
                  <a:spcPts val="4440"/>
                </a:lnSpc>
              </a:pPr>
              <a:r>
                <a:rPr lang="en-US" sz="3700" spc="136">
                  <a:solidFill>
                    <a:srgbClr val="FFFFFF"/>
                  </a:solidFill>
                  <a:latin typeface="Aileron Regular Bold"/>
                </a:rPr>
                <a:t>Did you know?</a:t>
              </a:r>
            </a:p>
          </p:txBody>
        </p:sp>
      </p:grpSp>
      <p:sp>
        <p:nvSpPr>
          <p:cNvPr name="TextBox 7" id="7"/>
          <p:cNvSpPr txBox="true"/>
          <p:nvPr/>
        </p:nvSpPr>
        <p:spPr>
          <a:xfrm rot="0">
            <a:off x="555079" y="405868"/>
            <a:ext cx="11488397" cy="866775"/>
          </a:xfrm>
          <a:prstGeom prst="rect">
            <a:avLst/>
          </a:prstGeom>
        </p:spPr>
        <p:txBody>
          <a:bodyPr anchor="t" rtlCol="false" tIns="0" lIns="0" bIns="0" rIns="0">
            <a:spAutoFit/>
          </a:bodyPr>
          <a:lstStyle/>
          <a:p>
            <a:pPr>
              <a:lnSpc>
                <a:spcPts val="6600"/>
              </a:lnSpc>
            </a:pPr>
            <a:r>
              <a:rPr lang="en-US" sz="6000" spc="120">
                <a:solidFill>
                  <a:srgbClr val="5D0E5D"/>
                </a:solidFill>
                <a:latin typeface="Aileron Heavy"/>
              </a:rPr>
              <a:t>Who owns the past?</a:t>
            </a:r>
          </a:p>
        </p:txBody>
      </p:sp>
      <p:sp>
        <p:nvSpPr>
          <p:cNvPr name="TextBox 8" id="8"/>
          <p:cNvSpPr txBox="true"/>
          <p:nvPr/>
        </p:nvSpPr>
        <p:spPr>
          <a:xfrm rot="0">
            <a:off x="555079" y="8428498"/>
            <a:ext cx="10557719" cy="1022985"/>
          </a:xfrm>
          <a:prstGeom prst="rect">
            <a:avLst/>
          </a:prstGeom>
        </p:spPr>
        <p:txBody>
          <a:bodyPr anchor="t" rtlCol="false" tIns="0" lIns="0" bIns="0" rIns="0">
            <a:spAutoFit/>
          </a:bodyPr>
          <a:lstStyle/>
          <a:p>
            <a:pPr>
              <a:lnSpc>
                <a:spcPts val="3960"/>
              </a:lnSpc>
            </a:pPr>
            <a:r>
              <a:rPr lang="en-US" sz="3600" spc="197">
                <a:solidFill>
                  <a:srgbClr val="5D0E5D"/>
                </a:solidFill>
                <a:latin typeface="Aileron Regular"/>
              </a:rPr>
              <a:t>Yet, many museum-goers rarely consider the question: </a:t>
            </a:r>
            <a:r>
              <a:rPr lang="en-US" sz="3600" spc="197">
                <a:solidFill>
                  <a:srgbClr val="5D0E5D"/>
                </a:solidFill>
                <a:latin typeface="Aileron Regular Italics"/>
              </a:rPr>
              <a:t>who owns the past</a:t>
            </a:r>
            <a:r>
              <a:rPr lang="en-US" sz="3600" spc="197">
                <a:solidFill>
                  <a:srgbClr val="5D0E5D"/>
                </a:solidFill>
                <a:latin typeface="Aileron Regular"/>
              </a:rPr>
              <a:t>?</a:t>
            </a:r>
          </a:p>
        </p:txBody>
      </p:sp>
      <p:sp>
        <p:nvSpPr>
          <p:cNvPr name="TextBox 9" id="9"/>
          <p:cNvSpPr txBox="true"/>
          <p:nvPr/>
        </p:nvSpPr>
        <p:spPr>
          <a:xfrm rot="0">
            <a:off x="555079" y="4922708"/>
            <a:ext cx="10557719" cy="3034665"/>
          </a:xfrm>
          <a:prstGeom prst="rect">
            <a:avLst/>
          </a:prstGeom>
        </p:spPr>
        <p:txBody>
          <a:bodyPr anchor="t" rtlCol="false" tIns="0" lIns="0" bIns="0" rIns="0">
            <a:spAutoFit/>
          </a:bodyPr>
          <a:lstStyle/>
          <a:p>
            <a:pPr>
              <a:lnSpc>
                <a:spcPts val="3960"/>
              </a:lnSpc>
            </a:pPr>
            <a:r>
              <a:rPr lang="en-US" sz="3600" spc="197">
                <a:solidFill>
                  <a:srgbClr val="5D0E5D"/>
                </a:solidFill>
                <a:latin typeface="Aileron Regular"/>
              </a:rPr>
              <a:t>Museums are important public institutions as well as centers for scientific research and discovery. They hold incredible pieces of our shared past, including artwork, pottery, tools, fossils and even the skeletons of animals and early hominids.</a:t>
            </a:r>
            <a:r>
              <a:rPr lang="en-US" sz="3600" spc="197">
                <a:solidFill>
                  <a:srgbClr val="5D0E5D"/>
                </a:solidFill>
                <a:latin typeface="Aileron Regular"/>
              </a:rPr>
              <a:t> </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5462" t="0" r="19856" b="0"/>
          <a:stretch>
            <a:fillRect/>
          </a:stretch>
        </p:blipFill>
        <p:spPr>
          <a:xfrm flipH="false" flipV="false" rot="0">
            <a:off x="-1985" y="0"/>
            <a:ext cx="7537813" cy="10287000"/>
          </a:xfrm>
          <a:prstGeom prst="rect">
            <a:avLst/>
          </a:prstGeom>
        </p:spPr>
      </p:pic>
      <p:pic>
        <p:nvPicPr>
          <p:cNvPr name="Picture 3" id="3"/>
          <p:cNvPicPr>
            <a:picLocks noChangeAspect="true"/>
          </p:cNvPicPr>
          <p:nvPr>
            <a:videoFile r:link="rId4"/>
          </p:nvPr>
        </p:nvPicPr>
        <p:blipFill>
          <a:blip r:embed="rId3"/>
          <a:stretch>
            <a:fillRect/>
          </a:stretch>
        </p:blipFill>
        <p:spPr>
          <a:xfrm rot="0">
            <a:off x="8253724" y="4571976"/>
            <a:ext cx="9372304" cy="5271920"/>
          </a:xfrm>
          <a:prstGeom prst="rect">
            <a:avLst/>
          </a:prstGeom>
        </p:spPr>
      </p:pic>
      <p:sp>
        <p:nvSpPr>
          <p:cNvPr name="TextBox 4" id="4"/>
          <p:cNvSpPr txBox="true"/>
          <p:nvPr/>
        </p:nvSpPr>
        <p:spPr>
          <a:xfrm rot="0">
            <a:off x="8047925" y="421219"/>
            <a:ext cx="9783902" cy="3537585"/>
          </a:xfrm>
          <a:prstGeom prst="rect">
            <a:avLst/>
          </a:prstGeom>
        </p:spPr>
        <p:txBody>
          <a:bodyPr anchor="t" rtlCol="false" tIns="0" lIns="0" bIns="0" rIns="0">
            <a:spAutoFit/>
          </a:bodyPr>
          <a:lstStyle/>
          <a:p>
            <a:pPr>
              <a:lnSpc>
                <a:spcPts val="3960"/>
              </a:lnSpc>
            </a:pPr>
            <a:r>
              <a:rPr lang="en-US" sz="3600" spc="197">
                <a:solidFill>
                  <a:srgbClr val="5D0E5D"/>
                </a:solidFill>
                <a:latin typeface="Aileron Regular"/>
              </a:rPr>
              <a:t>Watch </a:t>
            </a:r>
            <a:r>
              <a:rPr lang="en-US" sz="3600" spc="197" u="sng">
                <a:solidFill>
                  <a:srgbClr val="5D0E5D"/>
                </a:solidFill>
                <a:latin typeface="Aileron Regular"/>
                <a:hlinkClick r:id="rId5" tooltip="https://www.youtube.com/watch?v=hoTxiRWrvp8"/>
              </a:rPr>
              <a:t>the video below</a:t>
            </a:r>
            <a:r>
              <a:rPr lang="en-US" sz="3600" spc="197">
                <a:solidFill>
                  <a:srgbClr val="5D0E5D"/>
                </a:solidFill>
                <a:latin typeface="Aileron Regular"/>
              </a:rPr>
              <a:t> to learn about how some of the world's greatest cultural treasures arrived in Western museums. </a:t>
            </a:r>
          </a:p>
          <a:p>
            <a:pPr>
              <a:lnSpc>
                <a:spcPts val="3960"/>
              </a:lnSpc>
            </a:pPr>
          </a:p>
          <a:p>
            <a:pPr>
              <a:lnSpc>
                <a:spcPts val="3960"/>
              </a:lnSpc>
            </a:pPr>
            <a:r>
              <a:rPr lang="en-US" sz="3600" spc="197">
                <a:solidFill>
                  <a:srgbClr val="5D0E5D"/>
                </a:solidFill>
                <a:latin typeface="Aileron Regular"/>
              </a:rPr>
              <a:t>What can the history of these artifacts and their travels around the world tell us about cultural heritage and who owns</a:t>
            </a:r>
            <a:r>
              <a:rPr lang="en-US" sz="3600" spc="197">
                <a:solidFill>
                  <a:srgbClr val="5D0E5D"/>
                </a:solidFill>
                <a:latin typeface="Aileron Regular"/>
              </a:rPr>
              <a:t> the past?</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7677" t="3981" r="0" b="18219"/>
          <a:stretch>
            <a:fillRect/>
          </a:stretch>
        </p:blipFill>
        <p:spPr>
          <a:xfrm flipH="false" flipV="false">
            <a:off x="0" y="0"/>
            <a:ext cx="18288000" cy="10287000"/>
          </a:xfrm>
          <a:prstGeom prst="rect">
            <a:avLst/>
          </a:prstGeom>
        </p:spPr>
      </p:pic>
      <p:grpSp>
        <p:nvGrpSpPr>
          <p:cNvPr name="Group 3" id="3"/>
          <p:cNvGrpSpPr/>
          <p:nvPr/>
        </p:nvGrpSpPr>
        <p:grpSpPr>
          <a:xfrm rot="0">
            <a:off x="3189403" y="4024701"/>
            <a:ext cx="12118707" cy="2237598"/>
            <a:chOff x="0" y="0"/>
            <a:chExt cx="16158275" cy="2983464"/>
          </a:xfrm>
        </p:grpSpPr>
        <p:sp>
          <p:nvSpPr>
            <p:cNvPr name="AutoShape 4" id="4"/>
            <p:cNvSpPr/>
            <p:nvPr/>
          </p:nvSpPr>
          <p:spPr>
            <a:xfrm rot="0">
              <a:off x="0" y="0"/>
              <a:ext cx="16158275" cy="2983464"/>
            </a:xfrm>
            <a:prstGeom prst="rect">
              <a:avLst/>
            </a:prstGeom>
            <a:solidFill>
              <a:srgbClr val="4B0D45"/>
            </a:solidFill>
          </p:spPr>
        </p:sp>
        <p:sp>
          <p:nvSpPr>
            <p:cNvPr name="TextBox 5" id="5"/>
            <p:cNvSpPr txBox="true"/>
            <p:nvPr/>
          </p:nvSpPr>
          <p:spPr>
            <a:xfrm rot="0">
              <a:off x="773114" y="951791"/>
              <a:ext cx="14612047" cy="1108456"/>
            </a:xfrm>
            <a:prstGeom prst="rect">
              <a:avLst/>
            </a:prstGeom>
          </p:spPr>
          <p:txBody>
            <a:bodyPr anchor="t" rtlCol="false" tIns="0" lIns="0" bIns="0" rIns="0">
              <a:spAutoFit/>
            </a:bodyPr>
            <a:lstStyle/>
            <a:p>
              <a:pPr algn="ctr">
                <a:lnSpc>
                  <a:spcPts val="6383"/>
                </a:lnSpc>
              </a:pPr>
              <a:r>
                <a:rPr lang="en-US" sz="5600" spc="100">
                  <a:solidFill>
                    <a:srgbClr val="FFFFFF"/>
                  </a:solidFill>
                  <a:latin typeface="Aileron Regular Bold"/>
                </a:rPr>
                <a:t>ETHICS</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8844" t="0" r="31358" b="0"/>
          <a:stretch>
            <a:fillRect/>
          </a:stretch>
        </p:blipFill>
        <p:spPr>
          <a:xfrm flipH="true" flipV="false" rot="0">
            <a:off x="12171865" y="9525"/>
            <a:ext cx="6116135" cy="10287000"/>
          </a:xfrm>
          <a:prstGeom prst="rect">
            <a:avLst/>
          </a:prstGeom>
        </p:spPr>
      </p:pic>
      <p:sp>
        <p:nvSpPr>
          <p:cNvPr name="AutoShape 3" id="3"/>
          <p:cNvSpPr/>
          <p:nvPr/>
        </p:nvSpPr>
        <p:spPr>
          <a:xfrm rot="-10800000">
            <a:off x="0" y="0"/>
            <a:ext cx="12171865" cy="10287000"/>
          </a:xfrm>
          <a:prstGeom prst="rect">
            <a:avLst/>
          </a:prstGeom>
          <a:solidFill>
            <a:srgbClr val="4B0D45"/>
          </a:solidFill>
        </p:spPr>
      </p:sp>
      <p:sp>
        <p:nvSpPr>
          <p:cNvPr name="TextBox 4" id="4"/>
          <p:cNvSpPr txBox="true"/>
          <p:nvPr/>
        </p:nvSpPr>
        <p:spPr>
          <a:xfrm rot="0">
            <a:off x="328013" y="620474"/>
            <a:ext cx="11486085" cy="2531745"/>
          </a:xfrm>
          <a:prstGeom prst="rect">
            <a:avLst/>
          </a:prstGeom>
        </p:spPr>
        <p:txBody>
          <a:bodyPr anchor="t" rtlCol="false" tIns="0" lIns="0" bIns="0" rIns="0">
            <a:spAutoFit/>
          </a:bodyPr>
          <a:lstStyle/>
          <a:p>
            <a:pPr>
              <a:lnSpc>
                <a:spcPts val="3960"/>
              </a:lnSpc>
            </a:pPr>
            <a:r>
              <a:rPr lang="en-US" sz="3600" spc="215">
                <a:solidFill>
                  <a:srgbClr val="FFFFFF"/>
                </a:solidFill>
                <a:latin typeface="Aileron Regular"/>
              </a:rPr>
              <a:t>Unlike the swashbuckling, treasure-hunting archaeologists depicted in TV and movies, professional archaeologists and heritage managers carefully consider the ethics of their work at every stage.</a:t>
            </a:r>
          </a:p>
        </p:txBody>
      </p:sp>
      <p:sp>
        <p:nvSpPr>
          <p:cNvPr name="TextBox 5" id="5"/>
          <p:cNvSpPr txBox="true"/>
          <p:nvPr/>
        </p:nvSpPr>
        <p:spPr>
          <a:xfrm rot="0">
            <a:off x="328013" y="3532273"/>
            <a:ext cx="11486085" cy="6052185"/>
          </a:xfrm>
          <a:prstGeom prst="rect">
            <a:avLst/>
          </a:prstGeom>
        </p:spPr>
        <p:txBody>
          <a:bodyPr anchor="t" rtlCol="false" tIns="0" lIns="0" bIns="0" rIns="0">
            <a:spAutoFit/>
          </a:bodyPr>
          <a:lstStyle/>
          <a:p>
            <a:pPr>
              <a:lnSpc>
                <a:spcPts val="3960"/>
              </a:lnSpc>
            </a:pPr>
            <a:r>
              <a:rPr lang="en-US" sz="3600" spc="215">
                <a:solidFill>
                  <a:srgbClr val="FFFFFF"/>
                </a:solidFill>
                <a:latin typeface="Aileron Regular"/>
              </a:rPr>
              <a:t>Codes of conduct guide the practices of fieldwork, excavation, preservation, curation, cataloguing, display, and the ownership and/or repatriation of artifacts and remains. </a:t>
            </a:r>
          </a:p>
          <a:p>
            <a:pPr>
              <a:lnSpc>
                <a:spcPts val="3960"/>
              </a:lnSpc>
            </a:pPr>
          </a:p>
          <a:p>
            <a:pPr>
              <a:lnSpc>
                <a:spcPts val="3960"/>
              </a:lnSpc>
            </a:pPr>
            <a:r>
              <a:rPr lang="en-US" sz="3600" spc="215">
                <a:solidFill>
                  <a:srgbClr val="FFFFFF"/>
                </a:solidFill>
                <a:latin typeface="Aileron Regular"/>
              </a:rPr>
              <a:t>Looting, war, destruction, damage, and other sources of cultural property loss have also contributed to ethical guidelines, governmental legislation, and international agreements designed to protect the past in the present. One example is the 1970 UNESCO Convention to Fight Illicit Trafficking of Cultural Property. </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4B0D45"/>
        </a:solidFill>
      </p:bgPr>
    </p:bg>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20410" t="0" r="36060" b="0"/>
          <a:stretch>
            <a:fillRect/>
          </a:stretch>
        </p:blipFill>
        <p:spPr>
          <a:xfrm flipH="false" flipV="false" rot="0">
            <a:off x="-1985" y="0"/>
            <a:ext cx="6716784" cy="10287000"/>
          </a:xfrm>
          <a:prstGeom prst="rect">
            <a:avLst/>
          </a:prstGeom>
        </p:spPr>
      </p:pic>
      <p:sp>
        <p:nvSpPr>
          <p:cNvPr name="TextBox 3" id="3"/>
          <p:cNvSpPr txBox="true"/>
          <p:nvPr/>
        </p:nvSpPr>
        <p:spPr>
          <a:xfrm rot="0">
            <a:off x="7066001" y="971550"/>
            <a:ext cx="10915890" cy="2028825"/>
          </a:xfrm>
          <a:prstGeom prst="rect">
            <a:avLst/>
          </a:prstGeom>
        </p:spPr>
        <p:txBody>
          <a:bodyPr anchor="t" rtlCol="false" tIns="0" lIns="0" bIns="0" rIns="0">
            <a:spAutoFit/>
          </a:bodyPr>
          <a:lstStyle/>
          <a:p>
            <a:pPr>
              <a:lnSpc>
                <a:spcPts val="3960"/>
              </a:lnSpc>
            </a:pPr>
            <a:r>
              <a:rPr lang="en-US" sz="3600" spc="197">
                <a:solidFill>
                  <a:srgbClr val="FFFFFF"/>
                </a:solidFill>
                <a:latin typeface="Aileron Regular"/>
              </a:rPr>
              <a:t>Professional and academic archaeological organizations and societies</a:t>
            </a:r>
            <a:r>
              <a:rPr lang="en-US" sz="3600" spc="197">
                <a:solidFill>
                  <a:srgbClr val="FFFFFF"/>
                </a:solidFill>
                <a:latin typeface="Aileron Regular"/>
              </a:rPr>
              <a:t> maintain</a:t>
            </a:r>
            <a:r>
              <a:rPr lang="en-US" sz="3600" spc="197">
                <a:solidFill>
                  <a:srgbClr val="FFFFFF"/>
                </a:solidFill>
                <a:latin typeface="Aileron Regular"/>
              </a:rPr>
              <a:t> their own ethical</a:t>
            </a:r>
            <a:r>
              <a:rPr lang="en-US" sz="3600" spc="197">
                <a:solidFill>
                  <a:srgbClr val="FFFFFF"/>
                </a:solidFill>
                <a:latin typeface="Aileron Regular"/>
              </a:rPr>
              <a:t> codes. You can visit the pages below le</a:t>
            </a:r>
            <a:r>
              <a:rPr lang="en-US" sz="3600" spc="197">
                <a:solidFill>
                  <a:srgbClr val="FFFFFF"/>
                </a:solidFill>
                <a:latin typeface="Aileron Regular"/>
              </a:rPr>
              <a:t>arn more about th</a:t>
            </a:r>
            <a:r>
              <a:rPr lang="en-US" sz="3600" spc="197">
                <a:solidFill>
                  <a:srgbClr val="FFFFFF"/>
                </a:solidFill>
                <a:latin typeface="Aileron Regular"/>
              </a:rPr>
              <a:t>e</a:t>
            </a:r>
            <a:r>
              <a:rPr lang="en-US" sz="3600" spc="197">
                <a:solidFill>
                  <a:srgbClr val="FFFFFF"/>
                </a:solidFill>
                <a:latin typeface="Aileron Regular"/>
              </a:rPr>
              <a:t>se:</a:t>
            </a:r>
          </a:p>
        </p:txBody>
      </p:sp>
      <p:grpSp>
        <p:nvGrpSpPr>
          <p:cNvPr name="Group 4" id="4"/>
          <p:cNvGrpSpPr/>
          <p:nvPr/>
        </p:nvGrpSpPr>
        <p:grpSpPr>
          <a:xfrm rot="0">
            <a:off x="7427297" y="3683894"/>
            <a:ext cx="10213003" cy="1192530"/>
            <a:chOff x="0" y="0"/>
            <a:chExt cx="13617338" cy="1590040"/>
          </a:xfrm>
        </p:grpSpPr>
        <p:sp>
          <p:nvSpPr>
            <p:cNvPr name="TextBox 5" id="5"/>
            <p:cNvSpPr txBox="true"/>
            <p:nvPr/>
          </p:nvSpPr>
          <p:spPr>
            <a:xfrm rot="0">
              <a:off x="26273" y="887095"/>
              <a:ext cx="13591065" cy="702945"/>
            </a:xfrm>
            <a:prstGeom prst="rect">
              <a:avLst/>
            </a:prstGeom>
          </p:spPr>
          <p:txBody>
            <a:bodyPr anchor="t" rtlCol="false" tIns="0" lIns="0" bIns="0" rIns="0">
              <a:spAutoFit/>
            </a:bodyPr>
            <a:lstStyle/>
            <a:p>
              <a:pPr>
                <a:lnSpc>
                  <a:spcPts val="3960"/>
                </a:lnSpc>
              </a:pPr>
              <a:r>
                <a:rPr lang="en-US" sz="3600" spc="197" u="sng">
                  <a:solidFill>
                    <a:srgbClr val="FFFFFF"/>
                  </a:solidFill>
                  <a:latin typeface="Aileron Regular Bold"/>
                  <a:hlinkClick r:id="rId3" tooltip="https://documents.saa.org/container/docs/default-source/doc-careerpractice/saa_ethics.pdf"/>
                </a:rPr>
                <a:t>Principles of Archaeological Ethics</a:t>
              </a:r>
            </a:p>
          </p:txBody>
        </p:sp>
        <p:sp>
          <p:nvSpPr>
            <p:cNvPr name="TextBox 6" id="6"/>
            <p:cNvSpPr txBox="true"/>
            <p:nvPr/>
          </p:nvSpPr>
          <p:spPr>
            <a:xfrm rot="0">
              <a:off x="0" y="28575"/>
              <a:ext cx="13591065" cy="702945"/>
            </a:xfrm>
            <a:prstGeom prst="rect">
              <a:avLst/>
            </a:prstGeom>
          </p:spPr>
          <p:txBody>
            <a:bodyPr anchor="t" rtlCol="false" tIns="0" lIns="0" bIns="0" rIns="0">
              <a:spAutoFit/>
            </a:bodyPr>
            <a:lstStyle/>
            <a:p>
              <a:pPr>
                <a:lnSpc>
                  <a:spcPts val="3960"/>
                </a:lnSpc>
              </a:pPr>
              <a:r>
                <a:rPr lang="en-US" sz="3600" spc="197">
                  <a:solidFill>
                    <a:srgbClr val="FFFFFF"/>
                  </a:solidFill>
                  <a:latin typeface="Aileron Regular"/>
                </a:rPr>
                <a:t>Society for American Archaeology (SAA)</a:t>
              </a:r>
            </a:p>
          </p:txBody>
        </p:sp>
      </p:grpSp>
      <p:grpSp>
        <p:nvGrpSpPr>
          <p:cNvPr name="Group 7" id="7"/>
          <p:cNvGrpSpPr/>
          <p:nvPr/>
        </p:nvGrpSpPr>
        <p:grpSpPr>
          <a:xfrm rot="0">
            <a:off x="7427297" y="5660962"/>
            <a:ext cx="10554594" cy="1147830"/>
            <a:chOff x="0" y="0"/>
            <a:chExt cx="14072793" cy="1530439"/>
          </a:xfrm>
        </p:grpSpPr>
        <p:sp>
          <p:nvSpPr>
            <p:cNvPr name="TextBox 8" id="8"/>
            <p:cNvSpPr txBox="true"/>
            <p:nvPr/>
          </p:nvSpPr>
          <p:spPr>
            <a:xfrm rot="0">
              <a:off x="26273" y="827494"/>
              <a:ext cx="13591065" cy="702945"/>
            </a:xfrm>
            <a:prstGeom prst="rect">
              <a:avLst/>
            </a:prstGeom>
          </p:spPr>
          <p:txBody>
            <a:bodyPr anchor="t" rtlCol="false" tIns="0" lIns="0" bIns="0" rIns="0">
              <a:spAutoFit/>
            </a:bodyPr>
            <a:lstStyle/>
            <a:p>
              <a:pPr>
                <a:lnSpc>
                  <a:spcPts val="3960"/>
                </a:lnSpc>
              </a:pPr>
              <a:r>
                <a:rPr lang="en-US" sz="3600" spc="197" u="sng">
                  <a:solidFill>
                    <a:srgbClr val="FFFFFF"/>
                  </a:solidFill>
                  <a:latin typeface="Aileron Regular Bold"/>
                  <a:hlinkClick r:id="rId4" tooltip="https://www.e-a-a.org/About/About_EAA/EAA_Codes/EAA/Navigation_About/EAA_Codes.aspx#practice"/>
                </a:rPr>
                <a:t>Code of Practice and Principles</a:t>
              </a:r>
            </a:p>
          </p:txBody>
        </p:sp>
        <p:sp>
          <p:nvSpPr>
            <p:cNvPr name="TextBox 9" id="9"/>
            <p:cNvSpPr txBox="true"/>
            <p:nvPr/>
          </p:nvSpPr>
          <p:spPr>
            <a:xfrm rot="0">
              <a:off x="0" y="28575"/>
              <a:ext cx="14072793" cy="702945"/>
            </a:xfrm>
            <a:prstGeom prst="rect">
              <a:avLst/>
            </a:prstGeom>
          </p:spPr>
          <p:txBody>
            <a:bodyPr anchor="t" rtlCol="false" tIns="0" lIns="0" bIns="0" rIns="0">
              <a:spAutoFit/>
            </a:bodyPr>
            <a:lstStyle/>
            <a:p>
              <a:pPr>
                <a:lnSpc>
                  <a:spcPts val="3960"/>
                </a:lnSpc>
              </a:pPr>
              <a:r>
                <a:rPr lang="en-US" sz="3600" spc="197">
                  <a:solidFill>
                    <a:srgbClr val="FFFFFF"/>
                  </a:solidFill>
                  <a:latin typeface="Aileron Regular"/>
                </a:rPr>
                <a:t>European Association of Archaeologists (EAA)</a:t>
              </a:r>
            </a:p>
          </p:txBody>
        </p:sp>
      </p:grpSp>
      <p:grpSp>
        <p:nvGrpSpPr>
          <p:cNvPr name="Group 10" id="10"/>
          <p:cNvGrpSpPr/>
          <p:nvPr/>
        </p:nvGrpSpPr>
        <p:grpSpPr>
          <a:xfrm rot="0">
            <a:off x="7447001" y="7593330"/>
            <a:ext cx="10554594" cy="1695450"/>
            <a:chOff x="0" y="0"/>
            <a:chExt cx="14072793" cy="2260600"/>
          </a:xfrm>
        </p:grpSpPr>
        <p:sp>
          <p:nvSpPr>
            <p:cNvPr name="TextBox 11" id="11"/>
            <p:cNvSpPr txBox="true"/>
            <p:nvPr/>
          </p:nvSpPr>
          <p:spPr>
            <a:xfrm rot="0">
              <a:off x="0" y="1557655"/>
              <a:ext cx="13813985" cy="702945"/>
            </a:xfrm>
            <a:prstGeom prst="rect">
              <a:avLst/>
            </a:prstGeom>
          </p:spPr>
          <p:txBody>
            <a:bodyPr anchor="t" rtlCol="false" tIns="0" lIns="0" bIns="0" rIns="0">
              <a:spAutoFit/>
            </a:bodyPr>
            <a:lstStyle/>
            <a:p>
              <a:pPr>
                <a:lnSpc>
                  <a:spcPts val="3960"/>
                </a:lnSpc>
              </a:pPr>
              <a:r>
                <a:rPr lang="en-US" sz="3600" spc="197" u="sng">
                  <a:solidFill>
                    <a:srgbClr val="FFFFFF"/>
                  </a:solidFill>
                  <a:latin typeface="Aileron Regular Bold"/>
                  <a:hlinkClick r:id="rId5" tooltip="https://archaeologicalethics.org"/>
                </a:rPr>
                <a:t>Archaeological Ethics Database</a:t>
              </a:r>
            </a:p>
          </p:txBody>
        </p:sp>
        <p:sp>
          <p:nvSpPr>
            <p:cNvPr name="TextBox 12" id="12"/>
            <p:cNvSpPr txBox="true"/>
            <p:nvPr/>
          </p:nvSpPr>
          <p:spPr>
            <a:xfrm rot="0">
              <a:off x="0" y="28575"/>
              <a:ext cx="14072793" cy="1373505"/>
            </a:xfrm>
            <a:prstGeom prst="rect">
              <a:avLst/>
            </a:prstGeom>
          </p:spPr>
          <p:txBody>
            <a:bodyPr anchor="t" rtlCol="false" tIns="0" lIns="0" bIns="0" rIns="0">
              <a:spAutoFit/>
            </a:bodyPr>
            <a:lstStyle/>
            <a:p>
              <a:pPr>
                <a:lnSpc>
                  <a:spcPts val="3960"/>
                </a:lnSpc>
              </a:pPr>
              <a:r>
                <a:rPr lang="en-US" sz="3600" spc="197">
                  <a:solidFill>
                    <a:srgbClr val="FFFFFF"/>
                  </a:solidFill>
                  <a:latin typeface="Aileron Regular"/>
                </a:rPr>
                <a:t>Register of Professional Archaeologists &amp; Chartered Institute for Archaeologists</a:t>
              </a:r>
            </a:p>
          </p:txBody>
        </p:sp>
      </p:gr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2662" r="0" b="12962"/>
          <a:stretch>
            <a:fillRect/>
          </a:stretch>
        </p:blipFill>
        <p:spPr>
          <a:xfrm flipH="false" flipV="false">
            <a:off x="0" y="0"/>
            <a:ext cx="18288000" cy="10287000"/>
          </a:xfrm>
          <a:prstGeom prst="rect">
            <a:avLst/>
          </a:prstGeom>
        </p:spPr>
      </p:pic>
      <p:grpSp>
        <p:nvGrpSpPr>
          <p:cNvPr name="Group 3" id="3"/>
          <p:cNvGrpSpPr/>
          <p:nvPr/>
        </p:nvGrpSpPr>
        <p:grpSpPr>
          <a:xfrm rot="0">
            <a:off x="3189403" y="3723422"/>
            <a:ext cx="12118707" cy="2840156"/>
            <a:chOff x="0" y="0"/>
            <a:chExt cx="16158275" cy="3786874"/>
          </a:xfrm>
        </p:grpSpPr>
        <p:sp>
          <p:nvSpPr>
            <p:cNvPr name="AutoShape 4" id="4"/>
            <p:cNvSpPr/>
            <p:nvPr/>
          </p:nvSpPr>
          <p:spPr>
            <a:xfrm rot="0">
              <a:off x="0" y="0"/>
              <a:ext cx="16158275" cy="3786874"/>
            </a:xfrm>
            <a:prstGeom prst="rect">
              <a:avLst/>
            </a:prstGeom>
            <a:solidFill>
              <a:srgbClr val="4B0D45"/>
            </a:solidFill>
          </p:spPr>
        </p:sp>
        <p:sp>
          <p:nvSpPr>
            <p:cNvPr name="TextBox 5" id="5"/>
            <p:cNvSpPr txBox="true"/>
            <p:nvPr/>
          </p:nvSpPr>
          <p:spPr>
            <a:xfrm rot="0">
              <a:off x="773114" y="951791"/>
              <a:ext cx="14612047" cy="1911866"/>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Regular Bold"/>
                </a:rPr>
                <a:t>eHRAF Workbook Activity</a:t>
              </a:r>
            </a:p>
            <a:p>
              <a:pPr algn="ctr">
                <a:lnSpc>
                  <a:spcPts val="4787"/>
                </a:lnSpc>
              </a:pPr>
              <a:r>
                <a:rPr lang="en-US" sz="4200" spc="75">
                  <a:solidFill>
                    <a:srgbClr val="FFFFFF"/>
                  </a:solidFill>
                  <a:latin typeface="Aileron Regular"/>
                </a:rPr>
                <a:t>Preserving Culture</a:t>
              </a:r>
            </a:p>
          </p:txBody>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0" y="0"/>
            <a:ext cx="11571216" cy="10287000"/>
          </a:xfrm>
          <a:prstGeom prst="rect">
            <a:avLst/>
          </a:prstGeom>
          <a:solidFill>
            <a:srgbClr val="4B0D45"/>
          </a:solidFill>
        </p:spPr>
      </p:sp>
      <p:sp>
        <p:nvSpPr>
          <p:cNvPr name="TextBox 3" id="3"/>
          <p:cNvSpPr txBox="true"/>
          <p:nvPr/>
        </p:nvSpPr>
        <p:spPr>
          <a:xfrm rot="0">
            <a:off x="328013" y="631950"/>
            <a:ext cx="10612310" cy="771525"/>
          </a:xfrm>
          <a:prstGeom prst="rect">
            <a:avLst/>
          </a:prstGeom>
        </p:spPr>
        <p:txBody>
          <a:bodyPr anchor="t" rtlCol="false" tIns="0" lIns="0" bIns="0" rIns="0">
            <a:spAutoFit/>
          </a:bodyPr>
          <a:lstStyle/>
          <a:p>
            <a:pPr>
              <a:lnSpc>
                <a:spcPts val="6000"/>
              </a:lnSpc>
            </a:pPr>
            <a:r>
              <a:rPr lang="en-US" sz="5000" spc="200">
                <a:solidFill>
                  <a:srgbClr val="FFFFFF"/>
                </a:solidFill>
                <a:latin typeface="Aileron Regular Bold"/>
              </a:rPr>
              <a:t>U.S. Legislation</a:t>
            </a:r>
          </a:p>
        </p:txBody>
      </p:sp>
      <p:pic>
        <p:nvPicPr>
          <p:cNvPr name="Picture 4" id="4"/>
          <p:cNvPicPr>
            <a:picLocks noChangeAspect="true"/>
          </p:cNvPicPr>
          <p:nvPr/>
        </p:nvPicPr>
        <p:blipFill>
          <a:blip r:embed="rId2"/>
          <a:srcRect l="9286" t="0" r="47170" b="0"/>
          <a:stretch>
            <a:fillRect/>
          </a:stretch>
        </p:blipFill>
        <p:spPr>
          <a:xfrm flipH="false" flipV="false" rot="0">
            <a:off x="11571216" y="0"/>
            <a:ext cx="6716784" cy="10287000"/>
          </a:xfrm>
          <a:prstGeom prst="rect">
            <a:avLst/>
          </a:prstGeom>
        </p:spPr>
      </p:pic>
      <p:sp>
        <p:nvSpPr>
          <p:cNvPr name="TextBox 5" id="5"/>
          <p:cNvSpPr txBox="true"/>
          <p:nvPr/>
        </p:nvSpPr>
        <p:spPr>
          <a:xfrm rot="0">
            <a:off x="328364" y="1976236"/>
            <a:ext cx="10915890" cy="2028825"/>
          </a:xfrm>
          <a:prstGeom prst="rect">
            <a:avLst/>
          </a:prstGeom>
        </p:spPr>
        <p:txBody>
          <a:bodyPr anchor="t" rtlCol="false" tIns="0" lIns="0" bIns="0" rIns="0">
            <a:spAutoFit/>
          </a:bodyPr>
          <a:lstStyle/>
          <a:p>
            <a:pPr>
              <a:lnSpc>
                <a:spcPts val="3960"/>
              </a:lnSpc>
            </a:pPr>
            <a:r>
              <a:rPr lang="en-US" sz="3600" spc="197">
                <a:solidFill>
                  <a:srgbClr val="FFFFFF"/>
                </a:solidFill>
                <a:latin typeface="Aileron Regular"/>
              </a:rPr>
              <a:t>Several key pieces of legislation in the United States have addressed cultural resource management and protection in the course of archaeological practice. These include:</a:t>
            </a:r>
          </a:p>
        </p:txBody>
      </p:sp>
      <p:sp>
        <p:nvSpPr>
          <p:cNvPr name="TextBox 6" id="6"/>
          <p:cNvSpPr txBox="true"/>
          <p:nvPr/>
        </p:nvSpPr>
        <p:spPr>
          <a:xfrm rot="0">
            <a:off x="137513" y="4486758"/>
            <a:ext cx="11243202" cy="3034665"/>
          </a:xfrm>
          <a:prstGeom prst="rect">
            <a:avLst/>
          </a:prstGeom>
        </p:spPr>
        <p:txBody>
          <a:bodyPr anchor="t" rtlCol="false" tIns="0" lIns="0" bIns="0" rIns="0">
            <a:spAutoFit/>
          </a:bodyPr>
          <a:lstStyle/>
          <a:p>
            <a:pPr marL="777240" indent="-388620" lvl="1">
              <a:lnSpc>
                <a:spcPts val="3960"/>
              </a:lnSpc>
              <a:buFont typeface="Arial"/>
              <a:buChar char="•"/>
            </a:pPr>
            <a:r>
              <a:rPr lang="en-US" sz="3600" spc="107">
                <a:solidFill>
                  <a:srgbClr val="FFFFFF"/>
                </a:solidFill>
                <a:latin typeface="Aileron Regular"/>
              </a:rPr>
              <a:t>Antiquities Act (1906) </a:t>
            </a:r>
          </a:p>
          <a:p>
            <a:pPr marL="777240" indent="-388620" lvl="1">
              <a:lnSpc>
                <a:spcPts val="3960"/>
              </a:lnSpc>
              <a:buFont typeface="Arial"/>
              <a:buChar char="•"/>
            </a:pPr>
            <a:r>
              <a:rPr lang="en-US" sz="3600" spc="107">
                <a:solidFill>
                  <a:srgbClr val="FFFFFF"/>
                </a:solidFill>
                <a:latin typeface="Aileron Regular"/>
              </a:rPr>
              <a:t>National Historic Preservation Act - NHPA (1966) </a:t>
            </a:r>
          </a:p>
          <a:p>
            <a:pPr marL="777240" indent="-388620" lvl="1">
              <a:lnSpc>
                <a:spcPts val="3960"/>
              </a:lnSpc>
              <a:buFont typeface="Arial"/>
              <a:buChar char="•"/>
            </a:pPr>
            <a:r>
              <a:rPr lang="en-US" sz="3600" spc="107">
                <a:solidFill>
                  <a:srgbClr val="FFFFFF"/>
                </a:solidFill>
                <a:latin typeface="Aileron Regular"/>
              </a:rPr>
              <a:t>Archaeological Resources Protection Act - ARPA (1979) </a:t>
            </a:r>
          </a:p>
          <a:p>
            <a:pPr marL="777240" indent="-388620" lvl="1">
              <a:lnSpc>
                <a:spcPts val="3960"/>
              </a:lnSpc>
              <a:buFont typeface="Arial"/>
              <a:buChar char="•"/>
            </a:pPr>
            <a:r>
              <a:rPr lang="en-US" sz="3600" spc="107">
                <a:solidFill>
                  <a:srgbClr val="FFFFFF"/>
                </a:solidFill>
                <a:latin typeface="Aileron Regular"/>
              </a:rPr>
              <a:t>Native American Graves Protection and Repatriation Act - NAGPRA (1990)</a:t>
            </a:r>
          </a:p>
        </p:txBody>
      </p:sp>
      <p:sp>
        <p:nvSpPr>
          <p:cNvPr name="TextBox 7" id="7"/>
          <p:cNvSpPr txBox="true"/>
          <p:nvPr/>
        </p:nvSpPr>
        <p:spPr>
          <a:xfrm rot="0">
            <a:off x="328364" y="8003120"/>
            <a:ext cx="10915890" cy="1525905"/>
          </a:xfrm>
          <a:prstGeom prst="rect">
            <a:avLst/>
          </a:prstGeom>
        </p:spPr>
        <p:txBody>
          <a:bodyPr anchor="t" rtlCol="false" tIns="0" lIns="0" bIns="0" rIns="0">
            <a:spAutoFit/>
          </a:bodyPr>
          <a:lstStyle/>
          <a:p>
            <a:pPr>
              <a:lnSpc>
                <a:spcPts val="3960"/>
              </a:lnSpc>
            </a:pPr>
            <a:r>
              <a:rPr lang="en-US" sz="3600" spc="197">
                <a:solidFill>
                  <a:srgbClr val="FFFFFF"/>
                </a:solidFill>
                <a:latin typeface="Aileron Regular"/>
              </a:rPr>
              <a:t>Read the following case study to learn more about some of these laws and acts. Then, answer the questions based on the reading.</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DAFh5cGKyMk</dc:identifier>
  <dcterms:modified xsi:type="dcterms:W3CDTF">2011-08-01T06:04:30Z</dcterms:modified>
  <cp:revision>1</cp:revision>
  <dc:title>eHRAF Workbook - Archaeological Ethics v2</dc:title>
</cp:coreProperties>
</file>