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</p:sldIdLst>
  <p:sldSz cx="18288000" cy="10287000"/>
  <p:notesSz cx="6858000" cy="9144000"/>
  <p:embeddedFontLst>
    <p:embeddedFont>
      <p:font typeface="Aileron Regular" charset="1" panose="00000500000000000000"/>
      <p:regular r:id="rId6"/>
    </p:embeddedFont>
    <p:embeddedFont>
      <p:font typeface="Aileron Regular Bold" charset="1" panose="00000800000000000000"/>
      <p:regular r:id="rId7"/>
    </p:embeddedFont>
    <p:embeddedFont>
      <p:font typeface="Aileron Regular Italics" charset="1" panose="00000500000000000000"/>
      <p:regular r:id="rId8"/>
    </p:embeddedFont>
    <p:embeddedFont>
      <p:font typeface="Aileron Regular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Aileron Heavy" charset="1" panose="00000A00000000000000"/>
      <p:regular r:id="rId14"/>
    </p:embeddedFont>
    <p:embeddedFont>
      <p:font typeface="Aileron Heavy Bold" charset="1" panose="00000A00000000000000"/>
      <p:regular r:id="rId15"/>
    </p:embeddedFont>
    <p:embeddedFont>
      <p:font typeface="Aileron Heavy Italics" charset="1" panose="00000A00000000000000"/>
      <p:regular r:id="rId16"/>
    </p:embeddedFont>
    <p:embeddedFont>
      <p:font typeface="Aileron Heavy Bold Italics" charset="1" panose="00000A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30" Target="slides/slide13.xml" Type="http://schemas.openxmlformats.org/officeDocument/2006/relationships/slide"/><Relationship Id="rId31" Target="slides/slide14.xml" Type="http://schemas.openxmlformats.org/officeDocument/2006/relationships/slide"/><Relationship Id="rId32" Target="slides/slide15.xml" Type="http://schemas.openxmlformats.org/officeDocument/2006/relationships/slide"/><Relationship Id="rId33" Target="slides/slide16.xml" Type="http://schemas.openxmlformats.org/officeDocument/2006/relationships/slide"/><Relationship Id="rId34" Target="slides/slide17.xml" Type="http://schemas.openxmlformats.org/officeDocument/2006/relationships/slide"/><Relationship Id="rId35" Target="slides/slide18.xml" Type="http://schemas.openxmlformats.org/officeDocument/2006/relationships/slide"/><Relationship Id="rId36" Target="slides/slide19.xml" Type="http://schemas.openxmlformats.org/officeDocument/2006/relationships/slide"/><Relationship Id="rId37" Target="slides/slide20.xml" Type="http://schemas.openxmlformats.org/officeDocument/2006/relationships/slide"/><Relationship Id="rId38" Target="slides/slide21.xml" Type="http://schemas.openxmlformats.org/officeDocument/2006/relationships/slide"/><Relationship Id="rId39" Target="slides/slide22.xml" Type="http://schemas.openxmlformats.org/officeDocument/2006/relationships/slide"/><Relationship Id="rId4" Target="theme/theme1.xml" Type="http://schemas.openxmlformats.org/officeDocument/2006/relationships/theme"/><Relationship Id="rId40" Target="slides/slide23.xml" Type="http://schemas.openxmlformats.org/officeDocument/2006/relationships/slide"/><Relationship Id="rId41" Target="slides/slide24.xml" Type="http://schemas.openxmlformats.org/officeDocument/2006/relationships/slide"/><Relationship Id="rId42" Target="slides/slide25.xml" Type="http://schemas.openxmlformats.org/officeDocument/2006/relationships/slide"/><Relationship Id="rId43" Target="slides/slide26.xml" Type="http://schemas.openxmlformats.org/officeDocument/2006/relationships/slide"/><Relationship Id="rId44" Target="slides/slide27.xml" Type="http://schemas.openxmlformats.org/officeDocument/2006/relationships/slide"/><Relationship Id="rId45" Target="slides/slide28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http://hraf.yale.edu" TargetMode="External" Type="http://schemas.openxmlformats.org/officeDocument/2006/relationships/hyperlink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89000"/>
          </a:blip>
          <a:srcRect l="39030" t="0" r="0" b="0"/>
          <a:stretch>
            <a:fillRect/>
          </a:stretch>
        </p:blipFill>
        <p:spPr>
          <a:xfrm flipH="false" flipV="false" rot="0">
            <a:off x="0" y="0"/>
            <a:ext cx="863607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791935" y="3460575"/>
            <a:ext cx="9265601" cy="3584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16"/>
              </a:lnSpc>
            </a:pPr>
            <a:r>
              <a:rPr lang="en-US" sz="9600">
                <a:solidFill>
                  <a:srgbClr val="841B7A"/>
                </a:solidFill>
                <a:latin typeface="Aileron Heavy Bold"/>
              </a:rPr>
              <a:t>Art </a:t>
            </a:r>
          </a:p>
          <a:p>
            <a:pPr algn="ctr">
              <a:lnSpc>
                <a:spcPts val="9216"/>
              </a:lnSpc>
            </a:pPr>
            <a:r>
              <a:rPr lang="en-US" sz="9600">
                <a:solidFill>
                  <a:srgbClr val="841B7A"/>
                </a:solidFill>
                <a:latin typeface="Aileron Heavy Bold"/>
              </a:rPr>
              <a:t>&amp;</a:t>
            </a:r>
          </a:p>
          <a:p>
            <a:pPr algn="ctr">
              <a:lnSpc>
                <a:spcPts val="9216"/>
              </a:lnSpc>
            </a:pPr>
            <a:r>
              <a:rPr lang="en-US" sz="9600">
                <a:solidFill>
                  <a:srgbClr val="841B7A"/>
                </a:solidFill>
                <a:latin typeface="Aileron Heavy Bold"/>
              </a:rPr>
              <a:t> Society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791935" y="7459914"/>
            <a:ext cx="9265601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215">
                <a:solidFill>
                  <a:srgbClr val="841B7A"/>
                </a:solidFill>
                <a:latin typeface="Aileron Regular"/>
              </a:rPr>
              <a:t>in eHRAF World Cultures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alphaModFix amt="4000"/>
          </a:blip>
          <a:srcRect l="0" t="0" r="0" b="0"/>
          <a:stretch>
            <a:fillRect/>
          </a:stretch>
        </p:blipFill>
        <p:spPr>
          <a:xfrm flipH="false" flipV="false" rot="0">
            <a:off x="9815825" y="1389107"/>
            <a:ext cx="7217821" cy="7508786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0" y="1028700"/>
            <a:ext cx="7142940" cy="843619"/>
            <a:chOff x="0" y="0"/>
            <a:chExt cx="9523921" cy="1124825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9523921" cy="1124825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52378" y="180143"/>
              <a:ext cx="8819165" cy="70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Regular Bold"/>
                </a:rPr>
                <a:t>An eHRAF Workbook Activity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1443163" y="9678035"/>
            <a:ext cx="6614374" cy="623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 Regular"/>
              </a:rPr>
              <a:t>Human Relations Area Files</a:t>
            </a:r>
          </a:p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 Regular"/>
              </a:rPr>
              <a:t> at Yale University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292288" y="0"/>
            <a:ext cx="3995712" cy="1037896"/>
            <a:chOff x="0" y="0"/>
            <a:chExt cx="5327616" cy="1383862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5327616" cy="1383862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530381" y="370621"/>
              <a:ext cx="4266855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INSTRUCTIONS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232198" y="1131043"/>
            <a:ext cx="15092163" cy="1353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20"/>
              </a:lnSpc>
            </a:pPr>
            <a:r>
              <a:rPr lang="en-US" sz="3200">
                <a:solidFill>
                  <a:srgbClr val="841B7A"/>
                </a:solidFill>
                <a:latin typeface="Aileron Regular"/>
              </a:rPr>
              <a:t>Follow these steps if you are having trouble with permalinks from off campus while using a proxy or VPN service, or if you have been provided with a HRAF-issued username and password.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79448" y="227483"/>
            <a:ext cx="13416062" cy="611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0"/>
              </a:lnSpc>
            </a:pPr>
            <a:r>
              <a:rPr lang="en-US" sz="4200">
                <a:solidFill>
                  <a:srgbClr val="841B7A"/>
                </a:solidFill>
                <a:latin typeface="Aileron Heavy"/>
              </a:rPr>
              <a:t>Finding pages without permalinks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32198" y="2764478"/>
            <a:ext cx="15364529" cy="41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0880" indent="-345440" lvl="1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841B7A"/>
                </a:solidFill>
                <a:latin typeface="Aileron Heavy"/>
              </a:rPr>
              <a:t>Sign in via your library proxy or VPN, or using the HRAF-issued credentials.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32198" y="4780724"/>
            <a:ext cx="15490435" cy="801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0880" indent="-345440" lvl="1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841B7A"/>
                </a:solidFill>
                <a:latin typeface="Aileron Heavy"/>
              </a:rPr>
              <a:t>Click on the required title to access the document, then select the page number from the Page List dropdown menu as shown above.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32198" y="3436560"/>
            <a:ext cx="12326597" cy="41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0880" indent="-345440" lvl="1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841B7A"/>
                </a:solidFill>
                <a:latin typeface="Aileron Heavy"/>
              </a:rPr>
              <a:t>Go to the Browse Documents tab.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2"/>
          <a:srcRect l="0" t="0" r="0" b="8955"/>
          <a:stretch>
            <a:fillRect/>
          </a:stretch>
        </p:blipFill>
        <p:spPr>
          <a:xfrm flipH="false" flipV="false" rot="0">
            <a:off x="0" y="5887302"/>
            <a:ext cx="18288000" cy="10664233"/>
          </a:xfrm>
          <a:prstGeom prst="rect">
            <a:avLst/>
          </a:prstGeom>
        </p:spPr>
      </p:pic>
      <p:grpSp>
        <p:nvGrpSpPr>
          <p:cNvPr name="Group 11" id="11"/>
          <p:cNvGrpSpPr/>
          <p:nvPr/>
        </p:nvGrpSpPr>
        <p:grpSpPr>
          <a:xfrm rot="2342102">
            <a:off x="676016" y="8072694"/>
            <a:ext cx="2232517" cy="543326"/>
            <a:chOff x="0" y="0"/>
            <a:chExt cx="2087362" cy="508000"/>
          </a:xfrm>
        </p:grpSpPr>
        <p:sp>
          <p:nvSpPr>
            <p:cNvPr name="Freeform 12" id="12"/>
            <p:cNvSpPr/>
            <p:nvPr/>
          </p:nvSpPr>
          <p:spPr>
            <a:xfrm flipH="false" flipV="false">
              <a:off x="0" y="215900"/>
              <a:ext cx="1791452" cy="76200"/>
            </a:xfrm>
            <a:custGeom>
              <a:avLst/>
              <a:gdLst/>
              <a:ahLst/>
              <a:cxnLst/>
              <a:rect r="r" b="b" t="t" l="l"/>
              <a:pathLst>
                <a:path h="76200" w="1791452">
                  <a:moveTo>
                    <a:pt x="0" y="0"/>
                  </a:moveTo>
                  <a:lnTo>
                    <a:pt x="1791452" y="0"/>
                  </a:lnTo>
                  <a:lnTo>
                    <a:pt x="1791452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>
              <a:off x="1712712" y="1270"/>
              <a:ext cx="374650" cy="505460"/>
            </a:xfrm>
            <a:custGeom>
              <a:avLst/>
              <a:gdLst/>
              <a:ahLst/>
              <a:cxnLst/>
              <a:rect r="r" b="b" t="t" l="l"/>
              <a:pathLst>
                <a:path h="505460" w="37465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232198" y="4111341"/>
            <a:ext cx="15881169" cy="406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0880" indent="-345440" lvl="1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841B7A"/>
                </a:solidFill>
                <a:latin typeface="Aileron Heavy"/>
              </a:rPr>
              <a:t>Enter the author's name or document title into Search Document List box.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7000"/>
          </a:blip>
          <a:srcRect l="0" t="12500" r="0" b="125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465404" y="556228"/>
            <a:ext cx="7361215" cy="472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56"/>
              </a:lnSpc>
            </a:pPr>
            <a:r>
              <a:rPr lang="en-US" sz="3600">
                <a:solidFill>
                  <a:srgbClr val="841B7A"/>
                </a:solidFill>
                <a:latin typeface="Aileron Heavy"/>
              </a:rPr>
              <a:t>Read the following passages: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754085" y="2061894"/>
            <a:ext cx="16505215" cy="1694246"/>
            <a:chOff x="0" y="0"/>
            <a:chExt cx="22006954" cy="225899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871520"/>
              <a:ext cx="22006954" cy="13874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78">
                  <a:solidFill>
                    <a:srgbClr val="841B7A"/>
                  </a:solidFill>
                  <a:latin typeface="Aileron Regular"/>
                </a:rPr>
                <a:t>John Ewers: </a:t>
              </a:r>
              <a:r>
                <a:rPr lang="en-US" sz="3000" spc="78">
                  <a:solidFill>
                    <a:srgbClr val="841B7A"/>
                  </a:solidFill>
                  <a:latin typeface="Aileron Regular Italics"/>
                </a:rPr>
                <a:t>Blackfeet Crafts -</a:t>
              </a:r>
              <a:r>
                <a:rPr lang="en-US" sz="3000" spc="78">
                  <a:solidFill>
                    <a:srgbClr val="841B7A"/>
                  </a:solidFill>
                  <a:latin typeface="Aileron Regular"/>
                </a:rPr>
                <a:t> pages 15-16 and 19-27</a:t>
              </a:r>
            </a:p>
            <a:p>
              <a:pPr>
                <a:lnSpc>
                  <a:spcPts val="4200"/>
                </a:lnSpc>
              </a:pPr>
              <a:r>
                <a:rPr lang="en-US" sz="3000" spc="78">
                  <a:solidFill>
                    <a:srgbClr val="841B7A"/>
                  </a:solidFill>
                  <a:ea typeface="Aileron Regular"/>
                </a:rPr>
                <a:t>🌐 https://ehrafworldcultures.yale.edu/document?id=nf06-041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66675"/>
              <a:ext cx="17028554" cy="6241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64"/>
                </a:lnSpc>
              </a:pPr>
              <a:r>
                <a:rPr lang="en-US" sz="3400">
                  <a:solidFill>
                    <a:srgbClr val="841B7A"/>
                  </a:solidFill>
                  <a:latin typeface="Aileron Regular Bold"/>
                </a:rPr>
                <a:t>Blackfoot (NF06)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997683" y="5458"/>
            <a:ext cx="5290317" cy="1037896"/>
            <a:chOff x="0" y="0"/>
            <a:chExt cx="7053756" cy="1383862"/>
          </a:xfrm>
        </p:grpSpPr>
        <p:sp>
          <p:nvSpPr>
            <p:cNvPr name="AutoShape 8" id="8"/>
            <p:cNvSpPr/>
            <p:nvPr/>
          </p:nvSpPr>
          <p:spPr>
            <a:xfrm rot="0">
              <a:off x="0" y="0"/>
              <a:ext cx="7053756" cy="1383862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9" id="9"/>
            <p:cNvSpPr txBox="true"/>
            <p:nvPr/>
          </p:nvSpPr>
          <p:spPr>
            <a:xfrm rot="0">
              <a:off x="702223" y="370621"/>
              <a:ext cx="5649310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1. ART &amp; CULTURE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54085" y="4769827"/>
            <a:ext cx="16505215" cy="1694246"/>
            <a:chOff x="0" y="0"/>
            <a:chExt cx="22006954" cy="2258995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871520"/>
              <a:ext cx="22006954" cy="13874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841B7A"/>
                  </a:solidFill>
                  <a:latin typeface="Aileron Regular"/>
                </a:rPr>
                <a:t>Miguel</a:t>
              </a:r>
              <a:r>
                <a:rPr lang="en-US" sz="3000">
                  <a:solidFill>
                    <a:srgbClr val="841B7A"/>
                  </a:solidFill>
                  <a:latin typeface="Aileron Regular"/>
                </a:rPr>
                <a:t> Covarrubias: </a:t>
              </a:r>
              <a:r>
                <a:rPr lang="en-US" sz="3000">
                  <a:solidFill>
                    <a:srgbClr val="841B7A"/>
                  </a:solidFill>
                  <a:latin typeface="Aileron Regular Italics"/>
                </a:rPr>
                <a:t>Island of Bali -</a:t>
              </a:r>
              <a:r>
                <a:rPr lang="en-US" sz="3000">
                  <a:solidFill>
                    <a:srgbClr val="841B7A"/>
                  </a:solidFill>
                  <a:latin typeface="Aileron Regular"/>
                </a:rPr>
                <a:t> pages 161-164</a:t>
              </a:r>
            </a:p>
            <a:p>
              <a:pPr>
                <a:lnSpc>
                  <a:spcPts val="4200"/>
                </a:lnSpc>
              </a:pPr>
              <a:r>
                <a:rPr lang="en-US" sz="3000" spc="78">
                  <a:solidFill>
                    <a:srgbClr val="841B7A"/>
                  </a:solidFill>
                  <a:ea typeface="Aileron Regular"/>
                </a:rPr>
                <a:t>🌐 https://ehrafworldcultures.yale.edu/document?id=of07-002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66675"/>
              <a:ext cx="17028554" cy="6241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64"/>
                </a:lnSpc>
              </a:pPr>
              <a:r>
                <a:rPr lang="en-US" sz="3400">
                  <a:solidFill>
                    <a:srgbClr val="841B7A"/>
                  </a:solidFill>
                  <a:latin typeface="Aileron Regular Bold"/>
                </a:rPr>
                <a:t>Balinese (O507)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754085" y="7594439"/>
            <a:ext cx="16505215" cy="1663861"/>
            <a:chOff x="0" y="0"/>
            <a:chExt cx="22006954" cy="2218482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831007"/>
              <a:ext cx="22006954" cy="13874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841B7A"/>
                  </a:solidFill>
                  <a:latin typeface="Aileron Regular"/>
                </a:rPr>
                <a:t>E.</a:t>
              </a:r>
              <a:r>
                <a:rPr lang="en-US" sz="3000">
                  <a:solidFill>
                    <a:srgbClr val="841B7A"/>
                  </a:solidFill>
                  <a:latin typeface="Aileron Regular"/>
                </a:rPr>
                <a:t> E. Evans-Pritchard: </a:t>
              </a:r>
              <a:r>
                <a:rPr lang="en-US" sz="3000">
                  <a:solidFill>
                    <a:srgbClr val="841B7A"/>
                  </a:solidFill>
                  <a:latin typeface="Aileron Regular Italics"/>
                </a:rPr>
                <a:t>The Dance -</a:t>
              </a:r>
              <a:r>
                <a:rPr lang="en-US" sz="3000">
                  <a:solidFill>
                    <a:srgbClr val="841B7A"/>
                  </a:solidFill>
                  <a:latin typeface="Aileron Regular"/>
                </a:rPr>
                <a:t> "patterns of the dance" on pages 451-453(1) to 453-454(1)</a:t>
              </a:r>
            </a:p>
            <a:p>
              <a:pPr>
                <a:lnSpc>
                  <a:spcPts val="4200"/>
                </a:lnSpc>
              </a:pPr>
              <a:r>
                <a:rPr lang="en-US" sz="3000" spc="78">
                  <a:solidFill>
                    <a:srgbClr val="841B7A"/>
                  </a:solidFill>
                  <a:ea typeface="Aileron Regular"/>
                </a:rPr>
                <a:t>🌐 https://ehrafworldcultures.yale.edu/document?id=fo07-006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76200"/>
              <a:ext cx="17028554" cy="574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latin typeface="Aileron Regular Bold"/>
                </a:rPr>
                <a:t>Azande(FO07)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27000"/>
          </a:blip>
          <a:srcRect l="0" t="12500" r="0" b="125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12296" y="556228"/>
            <a:ext cx="7361215" cy="472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56"/>
              </a:lnSpc>
            </a:pPr>
            <a:r>
              <a:rPr lang="en-US" sz="3600">
                <a:solidFill>
                  <a:srgbClr val="841B7A"/>
                </a:solidFill>
                <a:latin typeface="Aileron Heavy"/>
              </a:rPr>
              <a:t>Read the following passages: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754085" y="2190848"/>
            <a:ext cx="16505215" cy="2227646"/>
            <a:chOff x="0" y="0"/>
            <a:chExt cx="22006954" cy="297019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871520"/>
              <a:ext cx="22006954" cy="2098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78">
                  <a:solidFill>
                    <a:srgbClr val="841B7A"/>
                  </a:solidFill>
                  <a:latin typeface="Aileron Regular"/>
                </a:rPr>
                <a:t>Fremont Besmer: </a:t>
              </a:r>
              <a:r>
                <a:rPr lang="en-US" sz="3000" spc="78">
                  <a:solidFill>
                    <a:srgbClr val="841B7A"/>
                  </a:solidFill>
                  <a:latin typeface="Aileron Regular Italics"/>
                </a:rPr>
                <a:t>Horses, musicians &amp; gods: the Hausa cult of possession-trance </a:t>
              </a:r>
            </a:p>
            <a:p>
              <a:pPr>
                <a:lnSpc>
                  <a:spcPts val="4200"/>
                </a:lnSpc>
              </a:pPr>
              <a:r>
                <a:rPr lang="en-US" sz="3000" spc="78">
                  <a:solidFill>
                    <a:srgbClr val="841B7A"/>
                  </a:solidFill>
                  <a:latin typeface="Aileron Regular Italics"/>
                </a:rPr>
                <a:t>-</a:t>
              </a:r>
              <a:r>
                <a:rPr lang="en-US" sz="3000" spc="78">
                  <a:solidFill>
                    <a:srgbClr val="841B7A"/>
                  </a:solidFill>
                  <a:latin typeface="Aileron Regular"/>
                </a:rPr>
                <a:t> pages 44, 57-58, and 150</a:t>
              </a:r>
            </a:p>
            <a:p>
              <a:pPr>
                <a:lnSpc>
                  <a:spcPts val="4200"/>
                </a:lnSpc>
              </a:pPr>
              <a:r>
                <a:rPr lang="en-US" sz="3000" spc="78">
                  <a:solidFill>
                    <a:srgbClr val="841B7A"/>
                  </a:solidFill>
                  <a:ea typeface="Aileron Regular"/>
                </a:rPr>
                <a:t>🌐 https://ehrafworldcultures.yale.edu/document?id=ms12-021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66675"/>
              <a:ext cx="17028554" cy="6241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64"/>
                </a:lnSpc>
              </a:pPr>
              <a:r>
                <a:rPr lang="en-US" sz="3400">
                  <a:solidFill>
                    <a:srgbClr val="841B7A"/>
                  </a:solidFill>
                  <a:latin typeface="Aileron Regular Bold"/>
                </a:rPr>
                <a:t>Hausa (MS12)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997683" y="5458"/>
            <a:ext cx="5290317" cy="1037896"/>
            <a:chOff x="0" y="0"/>
            <a:chExt cx="7053756" cy="1383862"/>
          </a:xfrm>
        </p:grpSpPr>
        <p:sp>
          <p:nvSpPr>
            <p:cNvPr name="AutoShape 8" id="8"/>
            <p:cNvSpPr/>
            <p:nvPr/>
          </p:nvSpPr>
          <p:spPr>
            <a:xfrm rot="0">
              <a:off x="0" y="0"/>
              <a:ext cx="7053756" cy="1383862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9" id="9"/>
            <p:cNvSpPr txBox="true"/>
            <p:nvPr/>
          </p:nvSpPr>
          <p:spPr>
            <a:xfrm rot="0">
              <a:off x="702223" y="370621"/>
              <a:ext cx="5649310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1. ART &amp; CULTURE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54085" y="5570854"/>
            <a:ext cx="15911735" cy="1694246"/>
            <a:chOff x="0" y="0"/>
            <a:chExt cx="21215646" cy="2258995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871520"/>
              <a:ext cx="21215646" cy="13874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841B7A"/>
                  </a:solidFill>
                  <a:latin typeface="Aileron Regular"/>
                </a:rPr>
                <a:t>Ruth Landes: </a:t>
              </a:r>
              <a:r>
                <a:rPr lang="en-US" sz="3000">
                  <a:solidFill>
                    <a:srgbClr val="841B7A"/>
                  </a:solidFill>
                  <a:latin typeface="Aileron Regular Italics"/>
                </a:rPr>
                <a:t>The</a:t>
              </a:r>
              <a:r>
                <a:rPr lang="en-US" sz="3000">
                  <a:solidFill>
                    <a:srgbClr val="841B7A"/>
                  </a:solidFill>
                  <a:latin typeface="Aileron Regular Italics"/>
                </a:rPr>
                <a:t> Ojibwa Woman -</a:t>
              </a:r>
              <a:r>
                <a:rPr lang="en-US" sz="3000">
                  <a:solidFill>
                    <a:srgbClr val="841B7A"/>
                  </a:solidFill>
                  <a:latin typeface="Aileron Regular"/>
                </a:rPr>
                <a:t> page 129</a:t>
              </a:r>
            </a:p>
            <a:p>
              <a:pPr>
                <a:lnSpc>
                  <a:spcPts val="4200"/>
                </a:lnSpc>
              </a:pPr>
              <a:r>
                <a:rPr lang="en-US" sz="3000" spc="78">
                  <a:solidFill>
                    <a:srgbClr val="841B7A"/>
                  </a:solidFill>
                  <a:ea typeface="Aileron Regular"/>
                </a:rPr>
                <a:t>🌐 https://ehrafworldcultures.yale.edu/document?id=ng06-008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66675"/>
              <a:ext cx="16416255" cy="6241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64"/>
                </a:lnSpc>
              </a:pPr>
              <a:r>
                <a:rPr lang="en-US" sz="3400">
                  <a:solidFill>
                    <a:srgbClr val="841B7A"/>
                  </a:solidFill>
                  <a:latin typeface="Aileron Regular Bold"/>
                </a:rPr>
                <a:t>Ojibwa (NG06)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754085" y="7626594"/>
            <a:ext cx="15911735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841B7A"/>
                </a:solidFill>
                <a:latin typeface="Aileron Regular"/>
              </a:rPr>
              <a:t>Laura Peers: </a:t>
            </a:r>
            <a:r>
              <a:rPr lang="en-US" sz="3000">
                <a:solidFill>
                  <a:srgbClr val="841B7A"/>
                </a:solidFill>
                <a:latin typeface="Aileron Regular Italics"/>
              </a:rPr>
              <a:t>The Ojibwa of Western Canada, 1780</a:t>
            </a:r>
            <a:r>
              <a:rPr lang="en-US" sz="3000">
                <a:solidFill>
                  <a:srgbClr val="841B7A"/>
                </a:solidFill>
                <a:latin typeface="Aileron Regular Italics"/>
              </a:rPr>
              <a:t> to 1870 -</a:t>
            </a:r>
            <a:r>
              <a:rPr lang="en-US" sz="3000">
                <a:solidFill>
                  <a:srgbClr val="841B7A"/>
                </a:solidFill>
                <a:latin typeface="Aileron Regular"/>
              </a:rPr>
              <a:t> page 58 </a:t>
            </a:r>
          </a:p>
          <a:p>
            <a:pPr>
              <a:lnSpc>
                <a:spcPts val="4200"/>
              </a:lnSpc>
            </a:pPr>
            <a:r>
              <a:rPr lang="en-US" sz="3000" spc="78">
                <a:solidFill>
                  <a:srgbClr val="841B7A"/>
                </a:solidFill>
                <a:ea typeface="Aileron Regular"/>
              </a:rPr>
              <a:t>🌐 https://ehrafworldcultures.yale.edu/document?id=ng06-036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86" r="0" b="778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084647" y="4024701"/>
            <a:ext cx="12118707" cy="2237598"/>
            <a:chOff x="0" y="0"/>
            <a:chExt cx="16158275" cy="2983464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6158275" cy="2983464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773114" y="951791"/>
              <a:ext cx="14612047" cy="11084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84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ART &amp; SOCIETAL COMPLEXITY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5055" t="0" r="25055" b="0"/>
          <a:stretch>
            <a:fillRect/>
          </a:stretch>
        </p:blipFill>
        <p:spPr>
          <a:xfrm flipH="false" flipV="false" rot="0">
            <a:off x="0" y="0"/>
            <a:ext cx="9144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217837" y="693480"/>
            <a:ext cx="6708326" cy="2105188"/>
            <a:chOff x="0" y="0"/>
            <a:chExt cx="8944435" cy="2806918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8944435" cy="2806918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545591" y="642094"/>
              <a:ext cx="7853252" cy="15132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700" spc="136">
                  <a:solidFill>
                    <a:srgbClr val="FFFFFF"/>
                  </a:solidFill>
                  <a:latin typeface="Aileron Regular Bold"/>
                </a:rPr>
                <a:t>trends based on degree of societal complexity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9319540" y="274314"/>
            <a:ext cx="8625309" cy="214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7000" spc="140">
                <a:solidFill>
                  <a:srgbClr val="841B7A"/>
                </a:solidFill>
                <a:latin typeface="Aileron Heavy Bold"/>
              </a:rPr>
              <a:t>Exploring Cross-Cultural Findings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67781" y="2854687"/>
            <a:ext cx="8444678" cy="7025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457">
                <a:solidFill>
                  <a:srgbClr val="841B7A"/>
                </a:solidFill>
                <a:latin typeface="Aileron Regular"/>
              </a:rPr>
              <a:t>On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e of Fischer’s (1961) findings is an association between the </a:t>
            </a:r>
            <a:r>
              <a:rPr lang="en-US" sz="3600" spc="457">
                <a:solidFill>
                  <a:srgbClr val="841B7A"/>
                </a:solidFill>
                <a:latin typeface="Aileron Regular Bold"/>
              </a:rPr>
              <a:t>complexity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of a society and the degree of </a:t>
            </a:r>
            <a:r>
              <a:rPr lang="en-US" sz="3600" spc="457">
                <a:solidFill>
                  <a:srgbClr val="841B7A"/>
                </a:solidFill>
                <a:latin typeface="Aileron Regular Bold"/>
              </a:rPr>
              <a:t>symmetry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in art. 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 spc="457">
                <a:solidFill>
                  <a:srgbClr val="841B7A"/>
                </a:solidFill>
                <a:latin typeface="Aileron Regular"/>
              </a:rPr>
              <a:t>He argues that visual art from </a:t>
            </a:r>
            <a:r>
              <a:rPr lang="en-US" sz="3600" spc="457">
                <a:solidFill>
                  <a:srgbClr val="841B7A"/>
                </a:solidFill>
                <a:latin typeface="Aileron Regular Bold"/>
              </a:rPr>
              <a:t>egalitarian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societies will tend to be more repetitive as well as symmetrical in co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mposi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tion compared with art from </a:t>
            </a:r>
            <a:r>
              <a:rPr lang="en-US" sz="3600" spc="457">
                <a:solidFill>
                  <a:srgbClr val="841B7A"/>
                </a:solidFill>
                <a:latin typeface="Aileron Regular Bold"/>
              </a:rPr>
              <a:t>stratified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societies.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4803" t="0" r="14803" b="0"/>
          <a:stretch>
            <a:fillRect/>
          </a:stretch>
        </p:blipFill>
        <p:spPr>
          <a:xfrm flipH="false" flipV="false" rot="0">
            <a:off x="0" y="0"/>
            <a:ext cx="4797344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2795711" y="4552364"/>
            <a:ext cx="3036110" cy="1513494"/>
            <a:chOff x="0" y="0"/>
            <a:chExt cx="4048147" cy="2017991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4048147" cy="2017991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324853" y="547335"/>
              <a:ext cx="3398442" cy="9233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52"/>
                </a:lnSpc>
              </a:pPr>
              <a:r>
                <a:rPr lang="en-US" sz="4543" spc="90">
                  <a:solidFill>
                    <a:srgbClr val="FFFFFF"/>
                  </a:solidFill>
                  <a:latin typeface="Aileron Heavy Bold"/>
                </a:rPr>
                <a:t>Why?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162062" y="470535"/>
            <a:ext cx="11718074" cy="9336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359">
                <a:solidFill>
                  <a:srgbClr val="841B7A"/>
                </a:solidFill>
                <a:latin typeface="Aileron Regular"/>
              </a:rPr>
              <a:t>Egalitarian societies lack significant status di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ffere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n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ces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bet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w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een membe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r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s and value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s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a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mene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ss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;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whe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re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as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stratifie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d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 societi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es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 value h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i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erarchy a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nd 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differentia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t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i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o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n.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 </a:t>
            </a:r>
          </a:p>
          <a:p>
            <a:pPr>
              <a:lnSpc>
                <a:spcPts val="4320"/>
              </a:lnSpc>
            </a:pPr>
          </a:p>
          <a:p>
            <a:pPr>
              <a:lnSpc>
                <a:spcPts val="4320"/>
              </a:lnSpc>
            </a:pPr>
            <a:r>
              <a:rPr lang="en-US" sz="3600" spc="359">
                <a:solidFill>
                  <a:srgbClr val="841B7A"/>
                </a:solidFill>
                <a:latin typeface="Aileron Regular"/>
              </a:rPr>
              <a:t>Assuming that artists refle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c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t society in th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e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i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r 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work, the 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a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rt i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n e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ga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l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itarian societies would m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ore 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l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i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k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e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ly h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a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ve symmetrical composition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s a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nd/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o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r a repeti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t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ion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of sim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il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ar e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l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eme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n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t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s,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 analogou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s 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to the majority of people sharing a 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s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imil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a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r s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t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atus. </a:t>
            </a:r>
          </a:p>
          <a:p>
            <a:pPr>
              <a:lnSpc>
                <a:spcPts val="4320"/>
              </a:lnSpc>
            </a:pPr>
          </a:p>
          <a:p>
            <a:pPr>
              <a:lnSpc>
                <a:spcPts val="4320"/>
              </a:lnSpc>
            </a:pPr>
            <a:r>
              <a:rPr lang="en-US" sz="3600" spc="359">
                <a:solidFill>
                  <a:srgbClr val="841B7A"/>
                </a:solidFill>
                <a:latin typeface="Aileron Regular"/>
              </a:rPr>
              <a:t>C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on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versely,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 a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symmetrical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co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m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positions, lik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e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 the h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i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erar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c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h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i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c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al 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socie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t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i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e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s th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at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 t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end to produce them, have considerable differentiation and imbalances 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of power whi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c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h may be ref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l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ec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t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ed in asymmet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r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y of d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es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ign</a:t>
            </a:r>
            <a:r>
              <a:rPr lang="en-US" sz="3600" spc="359">
                <a:solidFill>
                  <a:srgbClr val="841B7A"/>
                </a:solidFill>
                <a:latin typeface="Aileron Regular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41B7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7478192" y="0"/>
            <a:ext cx="10809808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677008" y="3218430"/>
            <a:ext cx="6107398" cy="244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spc="160">
                <a:solidFill>
                  <a:srgbClr val="FFFFFF"/>
                </a:solidFill>
                <a:latin typeface="Aileron Heavy Bold"/>
              </a:rPr>
              <a:t>What is symmetry?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1930" r="2524" b="2524"/>
          <a:stretch>
            <a:fillRect/>
          </a:stretch>
        </p:blipFill>
        <p:spPr>
          <a:xfrm flipH="false" flipV="false" rot="0">
            <a:off x="8472998" y="316953"/>
            <a:ext cx="8820195" cy="5349402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7977856" y="6002338"/>
            <a:ext cx="9810479" cy="3956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39"/>
              </a:lnSpc>
            </a:pPr>
            <a:r>
              <a:rPr lang="en-US" sz="3699" spc="136">
                <a:solidFill>
                  <a:srgbClr val="841B7A"/>
                </a:solidFill>
                <a:latin typeface="Aileron Regular"/>
              </a:rPr>
              <a:t>A design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 is </a:t>
            </a:r>
            <a:r>
              <a:rPr lang="en-US" sz="3699" spc="136">
                <a:solidFill>
                  <a:srgbClr val="841B7A"/>
                </a:solidFill>
                <a:latin typeface="Aileron Regular Bold"/>
              </a:rPr>
              <a:t>symmetric</a:t>
            </a:r>
            <a:r>
              <a:rPr lang="en-US" sz="3699" spc="136">
                <a:solidFill>
                  <a:srgbClr val="841B7A"/>
                </a:solidFill>
                <a:latin typeface="Aileron Regular Bold"/>
              </a:rPr>
              <a:t>a</a:t>
            </a:r>
            <a:r>
              <a:rPr lang="en-US" sz="3699" spc="136">
                <a:solidFill>
                  <a:srgbClr val="841B7A"/>
                </a:solidFill>
                <a:latin typeface="Aileron Regular Bold"/>
              </a:rPr>
              <a:t>l</a:t>
            </a:r>
            <a:r>
              <a:rPr lang="en-US" sz="3699" spc="136">
                <a:solidFill>
                  <a:srgbClr val="841B7A"/>
                </a:solidFill>
                <a:latin typeface="Aileron Regular Bold"/>
              </a:rPr>
              <a:t> 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i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f, drawing an imaginary 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l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ine d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o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wn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 th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e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middl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e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o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f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 the 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visual fi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e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l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d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, 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e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veryth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in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g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t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o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 the le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f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t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of the l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in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e is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 p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e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r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fe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ct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ly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reflec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t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ed 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o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n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99" spc="136">
                <a:solidFill>
                  <a:srgbClr val="841B7A"/>
                </a:solidFill>
                <a:latin typeface="Aileron Regular"/>
              </a:rPr>
              <a:t>the right. </a:t>
            </a:r>
          </a:p>
          <a:p>
            <a:pPr>
              <a:lnSpc>
                <a:spcPts val="4439"/>
              </a:lnSpc>
            </a:pPr>
          </a:p>
          <a:p>
            <a:pPr>
              <a:lnSpc>
                <a:spcPts val="4440"/>
              </a:lnSpc>
            </a:pPr>
            <a:r>
              <a:rPr lang="en-US" sz="3700" spc="136">
                <a:solidFill>
                  <a:srgbClr val="841B7A"/>
                </a:solidFill>
                <a:latin typeface="Aileron Regular Bold"/>
              </a:rPr>
              <a:t>Asy</a:t>
            </a:r>
            <a:r>
              <a:rPr lang="en-US" sz="3700" spc="136">
                <a:solidFill>
                  <a:srgbClr val="841B7A"/>
                </a:solidFill>
                <a:latin typeface="Aileron Regular Bold"/>
              </a:rPr>
              <a:t>m</a:t>
            </a:r>
            <a:r>
              <a:rPr lang="en-US" sz="3700" spc="136">
                <a:solidFill>
                  <a:srgbClr val="841B7A"/>
                </a:solidFill>
                <a:latin typeface="Aileron Regular Bold"/>
              </a:rPr>
              <a:t>m</a:t>
            </a:r>
            <a:r>
              <a:rPr lang="en-US" sz="3700" spc="136">
                <a:solidFill>
                  <a:srgbClr val="841B7A"/>
                </a:solidFill>
                <a:latin typeface="Aileron Regular Bold"/>
              </a:rPr>
              <a:t>e</a:t>
            </a:r>
            <a:r>
              <a:rPr lang="en-US" sz="3700" spc="136">
                <a:solidFill>
                  <a:srgbClr val="841B7A"/>
                </a:solidFill>
                <a:latin typeface="Aileron Regular Bold"/>
              </a:rPr>
              <a:t>try </a:t>
            </a:r>
            <a:r>
              <a:rPr lang="en-US" sz="3700" spc="136">
                <a:solidFill>
                  <a:srgbClr val="841B7A"/>
                </a:solidFill>
                <a:latin typeface="Aileron Regular"/>
              </a:rPr>
              <a:t>re</a:t>
            </a:r>
            <a:r>
              <a:rPr lang="en-US" sz="3700" spc="136">
                <a:solidFill>
                  <a:srgbClr val="841B7A"/>
                </a:solidFill>
                <a:latin typeface="Aileron Regular"/>
              </a:rPr>
              <a:t>fer</a:t>
            </a:r>
            <a:r>
              <a:rPr lang="en-US" sz="3700" spc="136">
                <a:solidFill>
                  <a:srgbClr val="841B7A"/>
                </a:solidFill>
                <a:latin typeface="Aileron Regular"/>
              </a:rPr>
              <a:t>s</a:t>
            </a:r>
            <a:r>
              <a:rPr lang="en-US" sz="3700" spc="136">
                <a:solidFill>
                  <a:srgbClr val="841B7A"/>
                </a:solidFill>
                <a:latin typeface="Aileron Regular"/>
              </a:rPr>
              <a:t> to the </a:t>
            </a:r>
            <a:r>
              <a:rPr lang="en-US" sz="3700" spc="136">
                <a:solidFill>
                  <a:srgbClr val="841B7A"/>
                </a:solidFill>
                <a:latin typeface="Aileron Regular"/>
              </a:rPr>
              <a:t>ab</a:t>
            </a:r>
            <a:r>
              <a:rPr lang="en-US" sz="3700" spc="136">
                <a:solidFill>
                  <a:srgbClr val="841B7A"/>
                </a:solidFill>
                <a:latin typeface="Aileron Regular"/>
              </a:rPr>
              <a:t>senc</a:t>
            </a:r>
            <a:r>
              <a:rPr lang="en-US" sz="3700" spc="136">
                <a:solidFill>
                  <a:srgbClr val="841B7A"/>
                </a:solidFill>
                <a:latin typeface="Aileron Regular"/>
              </a:rPr>
              <a:t>e</a:t>
            </a:r>
            <a:r>
              <a:rPr lang="en-US" sz="3700" spc="136">
                <a:solidFill>
                  <a:srgbClr val="841B7A"/>
                </a:solidFill>
                <a:latin typeface="Aileron Regular"/>
              </a:rPr>
              <a:t> of this property</a:t>
            </a:r>
            <a:r>
              <a:rPr lang="en-US" sz="3700" spc="136">
                <a:solidFill>
                  <a:srgbClr val="841B7A"/>
                </a:solidFill>
                <a:latin typeface="Aileron Regular"/>
              </a:rPr>
              <a:t>.</a:t>
            </a:r>
            <a:r>
              <a:rPr lang="en-US" sz="3700" spc="136">
                <a:solidFill>
                  <a:srgbClr val="841B7A"/>
                </a:solidFill>
                <a:latin typeface="Aileron Regular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8256" r="0" b="825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189403" y="3011758"/>
            <a:ext cx="12118707" cy="4263483"/>
            <a:chOff x="0" y="0"/>
            <a:chExt cx="16158275" cy="5684644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6158275" cy="5684644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773114" y="951791"/>
              <a:ext cx="14612047" cy="38096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eHRAF Workbook</a:t>
              </a:r>
            </a:p>
            <a:p>
              <a:pPr algn="ctr">
                <a:lnSpc>
                  <a:spcPts val="1822"/>
                </a:lnSpc>
              </a:pPr>
            </a:p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ACTIVITY 2</a:t>
              </a:r>
            </a:p>
            <a:p>
              <a:pPr algn="ctr">
                <a:lnSpc>
                  <a:spcPts val="1822"/>
                </a:lnSpc>
              </a:pPr>
            </a:p>
            <a:p>
              <a:pPr algn="ctr">
                <a:lnSpc>
                  <a:spcPts val="1139"/>
                </a:lnSpc>
              </a:pPr>
            </a:p>
            <a:p>
              <a:pPr algn="ctr">
                <a:lnSpc>
                  <a:spcPts val="4787"/>
                </a:lnSpc>
              </a:pPr>
              <a:r>
                <a:rPr lang="en-US" sz="4200" spc="75">
                  <a:solidFill>
                    <a:srgbClr val="FFFFFF"/>
                  </a:solidFill>
                  <a:latin typeface="Aileron Regular"/>
                </a:rPr>
                <a:t>symmetry and subsistence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4575" t="0" r="26564" b="0"/>
          <a:stretch>
            <a:fillRect/>
          </a:stretch>
        </p:blipFill>
        <p:spPr>
          <a:xfrm flipH="false" flipV="false" rot="0">
            <a:off x="0" y="0"/>
            <a:ext cx="7558243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10800000">
            <a:off x="7558243" y="0"/>
            <a:ext cx="10729757" cy="10287000"/>
          </a:xfrm>
          <a:prstGeom prst="rect">
            <a:avLst/>
          </a:prstGeom>
          <a:solidFill>
            <a:srgbClr val="841B7A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8018141" y="809185"/>
            <a:ext cx="10051750" cy="3185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313">
                <a:solidFill>
                  <a:srgbClr val="FFFFFF"/>
                </a:solidFill>
                <a:latin typeface="Aileron Regular"/>
              </a:rPr>
              <a:t>One of the major determinants of social complexity is </a:t>
            </a:r>
            <a:r>
              <a:rPr lang="en-US" sz="3600" spc="313">
                <a:solidFill>
                  <a:srgbClr val="FFFFFF"/>
                </a:solidFill>
                <a:latin typeface="Aileron Regular Bold"/>
              </a:rPr>
              <a:t>subsistence type. </a:t>
            </a:r>
            <a:r>
              <a:rPr lang="en-US" sz="3600" spc="313">
                <a:solidFill>
                  <a:srgbClr val="FFFFFF"/>
                </a:solidFill>
                <a:latin typeface="Aileron Regular"/>
              </a:rPr>
              <a:t>Using this distinction, we may then pose the question: </a:t>
            </a:r>
          </a:p>
          <a:p>
            <a:pPr>
              <a:lnSpc>
                <a:spcPts val="5040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0" y="-9196"/>
            <a:ext cx="7136702" cy="1037896"/>
            <a:chOff x="0" y="0"/>
            <a:chExt cx="9515602" cy="1383862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9515602" cy="1383862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947307" y="370621"/>
              <a:ext cx="7620987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2. SYMMETRY &amp; SUBSISTENCE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8018141" y="3878580"/>
            <a:ext cx="10051750" cy="1264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313">
                <a:solidFill>
                  <a:srgbClr val="FFFFFF"/>
                </a:solidFill>
                <a:latin typeface="Aileron Regular Italics"/>
              </a:rPr>
              <a:t>Is asymmetry more frequent among agriculturalists than hunter-gatherers?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018141" y="6463225"/>
            <a:ext cx="10051750" cy="2545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313">
                <a:solidFill>
                  <a:srgbClr val="FFFFFF"/>
                </a:solidFill>
                <a:latin typeface="Aileron Regular"/>
              </a:rPr>
              <a:t>Let's look for answers in the eHRAF World Cultures database: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 spc="313">
                <a:solidFill>
                  <a:srgbClr val="FFFFFF"/>
                </a:solidFill>
                <a:ea typeface="Aileron Regular"/>
              </a:rPr>
              <a:t>🌐</a:t>
            </a:r>
            <a:r>
              <a:rPr lang="en-US" sz="3600" spc="313" u="sng">
                <a:solidFill>
                  <a:srgbClr val="FFFFFF"/>
                </a:solidFill>
                <a:latin typeface="Aileron Regular"/>
              </a:rPr>
              <a:t>https://ehrafworldcultures.yale.edu/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300" t="0" r="3300" b="0"/>
          <a:stretch>
            <a:fillRect/>
          </a:stretch>
        </p:blipFill>
        <p:spPr>
          <a:xfrm flipH="false" flipV="false" rot="0">
            <a:off x="10270922" y="-1236072"/>
            <a:ext cx="8897453" cy="12109707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10800000">
            <a:off x="0" y="-9196"/>
            <a:ext cx="10729757" cy="10287000"/>
          </a:xfrm>
          <a:prstGeom prst="rect">
            <a:avLst/>
          </a:prstGeom>
          <a:solidFill>
            <a:srgbClr val="841B7A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339004" y="3911112"/>
            <a:ext cx="9995100" cy="510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sz="3600" spc="291">
                <a:solidFill>
                  <a:srgbClr val="FFFFFF"/>
                </a:solidFill>
                <a:latin typeface="Aileron Regular"/>
              </a:rPr>
              <a:t>look for thumbnails of images in your search results 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 spc="291">
                <a:solidFill>
                  <a:srgbClr val="FFFFFF"/>
                </a:solidFill>
                <a:latin typeface="Aileron Regular"/>
              </a:rPr>
              <a:t>(Hint: for the Amhara, view Young’s work; for Haitians, view Courlander; for Mescalero Apache, view Farrer; for Zuni, view Harden; and for Tehuelche, view Lothrup)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1151298" y="-9196"/>
            <a:ext cx="7136702" cy="1037896"/>
            <a:chOff x="0" y="0"/>
            <a:chExt cx="9515602" cy="1383862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9515602" cy="1383862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947307" y="370621"/>
              <a:ext cx="7620987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2. SYMMETRY &amp; SUBSISTENCE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39004" y="661035"/>
            <a:ext cx="10051750" cy="687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60"/>
              </a:lnSpc>
            </a:pPr>
            <a:r>
              <a:rPr lang="en-US" sz="4200" spc="42">
                <a:solidFill>
                  <a:srgbClr val="FFFFFF"/>
                </a:solidFill>
                <a:latin typeface="Aileron Heavy"/>
              </a:rPr>
              <a:t>I</a:t>
            </a:r>
            <a:r>
              <a:rPr lang="en-US" sz="4200" spc="42">
                <a:solidFill>
                  <a:srgbClr val="FFFFFF"/>
                </a:solidFill>
                <a:latin typeface="Aileron Heavy"/>
              </a:rPr>
              <a:t>n this workbook activity, you will: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9004" y="1969770"/>
            <a:ext cx="9995100" cy="1264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91">
                <a:solidFill>
                  <a:srgbClr val="FFFFFF"/>
                </a:solidFill>
                <a:latin typeface="Aileron Regular Bold"/>
              </a:rPr>
              <a:t>c</a:t>
            </a:r>
            <a:r>
              <a:rPr lang="en-US" sz="3600" spc="291">
                <a:solidFill>
                  <a:srgbClr val="FFFFFF"/>
                </a:solidFill>
                <a:latin typeface="Aileron Regular Bold"/>
              </a:rPr>
              <a:t>onduct a</a:t>
            </a:r>
            <a:r>
              <a:rPr lang="en-US" sz="3600" spc="291">
                <a:solidFill>
                  <a:srgbClr val="FFFFFF"/>
                </a:solidFill>
                <a:latin typeface="Aileron Regular Bold"/>
              </a:rPr>
              <a:t>n Advanced Search in eHRAF World Cultures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41B7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11130697" cy="10287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13863" r="0" b="13863"/>
          <a:stretch>
            <a:fillRect/>
          </a:stretch>
        </p:blipFill>
        <p:spPr>
          <a:xfrm flipH="true" flipV="false" rot="0">
            <a:off x="1905414" y="767654"/>
            <a:ext cx="8082996" cy="8751692"/>
          </a:xfrm>
          <a:prstGeom prst="rect">
            <a:avLst/>
          </a:prstGeom>
        </p:spPr>
      </p:pic>
      <p:sp>
        <p:nvSpPr>
          <p:cNvPr name="AutoShape 4" id="4"/>
          <p:cNvSpPr/>
          <p:nvPr/>
        </p:nvSpPr>
        <p:spPr>
          <a:xfrm rot="0">
            <a:off x="1028700" y="4435383"/>
            <a:ext cx="1753429" cy="1938326"/>
          </a:xfrm>
          <a:prstGeom prst="rect">
            <a:avLst/>
          </a:prstGeom>
          <a:solidFill>
            <a:srgbClr val="841B7A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12235246" y="1019175"/>
            <a:ext cx="5024054" cy="244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8000" spc="160">
                <a:solidFill>
                  <a:srgbClr val="FFFFFF"/>
                </a:solidFill>
                <a:latin typeface="Aileron Heavy Bold"/>
              </a:rPr>
              <a:t>In this activity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313391" y="4384535"/>
            <a:ext cx="6974609" cy="4512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28320" indent="-264160" lvl="1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"/>
              </a:rPr>
              <a:t>Compare and contrast artistic practices across societies</a:t>
            </a:r>
          </a:p>
          <a:p>
            <a:pPr marL="528320" indent="-264160" lvl="1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"/>
              </a:rPr>
              <a:t>How 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a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re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200" spc="32">
                <a:solidFill>
                  <a:srgbClr val="FFFFFF"/>
                </a:solidFill>
                <a:latin typeface="Aileron Regular Bold"/>
              </a:rPr>
              <a:t>societal complexity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, </a:t>
            </a:r>
            <a:r>
              <a:rPr lang="en-US" sz="3200" spc="32">
                <a:solidFill>
                  <a:srgbClr val="FFFFFF"/>
                </a:solidFill>
                <a:latin typeface="Aileron Regular Bold"/>
              </a:rPr>
              <a:t>subsistence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, and </a:t>
            </a:r>
            <a:r>
              <a:rPr lang="en-US" sz="3200" spc="32">
                <a:solidFill>
                  <a:srgbClr val="FFFFFF"/>
                </a:solidFill>
                <a:latin typeface="Aileron Regular Bold"/>
              </a:rPr>
              <a:t>artistic symmetry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 related?</a:t>
            </a:r>
          </a:p>
          <a:p>
            <a:pPr marL="528320" indent="-264160" lvl="1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"/>
              </a:rPr>
              <a:t>Read and interpret ethnographic data in eHRAF World Cultures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05414" y="5114033"/>
            <a:ext cx="5084955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Regular Bold"/>
              </a:rPr>
              <a:t>Topics We'll Cover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6069" t="0" r="6069" b="0"/>
          <a:stretch>
            <a:fillRect/>
          </a:stretch>
        </p:blipFill>
        <p:spPr>
          <a:xfrm flipH="false" flipV="false" rot="0">
            <a:off x="10358748" y="-791820"/>
            <a:ext cx="8721802" cy="1187064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10800000">
            <a:off x="0" y="-9196"/>
            <a:ext cx="10729757" cy="10287000"/>
          </a:xfrm>
          <a:prstGeom prst="rect">
            <a:avLst/>
          </a:prstGeom>
          <a:solidFill>
            <a:srgbClr val="841B7A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169502" y="678180"/>
            <a:ext cx="10390753" cy="446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sz="3600" spc="291">
                <a:solidFill>
                  <a:srgbClr val="FFFFFF"/>
                </a:solidFill>
                <a:latin typeface="Aileron Regular"/>
              </a:rPr>
              <a:t>Try t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 eval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u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a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e whether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desig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n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 are mostly </a:t>
            </a:r>
            <a:r>
              <a:rPr lang="en-US" sz="3600" spc="291">
                <a:solidFill>
                  <a:srgbClr val="FFFFFF"/>
                </a:solidFill>
                <a:latin typeface="Aileron Regular Bold"/>
              </a:rPr>
              <a:t>symmetrical 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or mostly </a:t>
            </a:r>
            <a:r>
              <a:rPr lang="en-US" sz="3600" spc="291">
                <a:solidFill>
                  <a:srgbClr val="FFFFFF"/>
                </a:solidFill>
                <a:latin typeface="Aileron Regular Bold"/>
              </a:rPr>
              <a:t>asymmetrical 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in the 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d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i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ffere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n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cultur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s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 spc="291">
                <a:solidFill>
                  <a:srgbClr val="FFFFFF"/>
                </a:solidFill>
                <a:latin typeface="Aileron Regular"/>
              </a:rPr>
              <a:t>(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H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int: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if the 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bject is 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l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ying 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d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own,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but is s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u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pposed 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o be 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u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pright, t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y to imagin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 it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upright)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1151298" y="-9196"/>
            <a:ext cx="7136702" cy="1037896"/>
            <a:chOff x="0" y="0"/>
            <a:chExt cx="9515602" cy="1383862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9515602" cy="1383862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947307" y="370621"/>
              <a:ext cx="7620987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2. SYMMETRY &amp; SUBSISTENCE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69502" y="5888892"/>
            <a:ext cx="10390753" cy="3825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sz="3600" spc="291">
                <a:solidFill>
                  <a:srgbClr val="FFFFFF"/>
                </a:solidFill>
                <a:latin typeface="Aileron Regular"/>
              </a:rPr>
              <a:t>sort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 yo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ur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 ethnographic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 fin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di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ng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 into a table</a:t>
            </a:r>
          </a:p>
          <a:p>
            <a:pPr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sz="3600" spc="291">
                <a:solidFill>
                  <a:srgbClr val="FFFFFF"/>
                </a:solidFill>
                <a:latin typeface="Aileron Regular"/>
              </a:rPr>
              <a:t>evaluate wh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et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he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r 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or not 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y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ou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r results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 con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form t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291">
                <a:solidFill>
                  <a:srgbClr val="FFFFFF"/>
                </a:solidFill>
                <a:latin typeface="Aileron Regular Bold"/>
              </a:rPr>
              <a:t>Fischer's proposed relationship 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between social complexity and asymm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3600" spc="291">
                <a:solidFill>
                  <a:srgbClr val="FFFFFF"/>
                </a:solidFill>
                <a:latin typeface="Aileron Regular"/>
              </a:rPr>
              <a:t>try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808" t="0" r="5546" b="1902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-5911422">
            <a:off x="9592260" y="4585707"/>
            <a:ext cx="2519144" cy="366267"/>
            <a:chOff x="0" y="0"/>
            <a:chExt cx="8979503" cy="1305560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0" y="-27940"/>
              <a:ext cx="8998552" cy="1360170"/>
            </a:xfrm>
            <a:custGeom>
              <a:avLst/>
              <a:gdLst/>
              <a:ahLst/>
              <a:cxnLst/>
              <a:rect r="r" b="b" t="t" l="l"/>
              <a:pathLst>
                <a:path h="1360170" w="8998552">
                  <a:moveTo>
                    <a:pt x="8923623" y="579120"/>
                  </a:moveTo>
                  <a:lnTo>
                    <a:pt x="8223852" y="55880"/>
                  </a:lnTo>
                  <a:cubicBezTo>
                    <a:pt x="8150192" y="0"/>
                    <a:pt x="8089233" y="30480"/>
                    <a:pt x="8089233" y="123190"/>
                  </a:cubicBezTo>
                  <a:lnTo>
                    <a:pt x="8089233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8087659" y="805180"/>
                  </a:lnTo>
                  <a:lnTo>
                    <a:pt x="8087659" y="1236980"/>
                  </a:lnTo>
                  <a:cubicBezTo>
                    <a:pt x="8087659" y="1329690"/>
                    <a:pt x="8148923" y="1360170"/>
                    <a:pt x="8222583" y="1304290"/>
                  </a:cubicBezTo>
                  <a:lnTo>
                    <a:pt x="8923623" y="779780"/>
                  </a:lnTo>
                  <a:cubicBezTo>
                    <a:pt x="8998552" y="726440"/>
                    <a:pt x="8998552" y="635000"/>
                    <a:pt x="8923623" y="579120"/>
                  </a:cubicBezTo>
                  <a:close/>
                </a:path>
              </a:pathLst>
            </a:custGeom>
            <a:solidFill>
              <a:srgbClr val="841B7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6598740"/>
            <a:ext cx="5737200" cy="1864596"/>
            <a:chOff x="0" y="0"/>
            <a:chExt cx="7649600" cy="2486128"/>
          </a:xfrm>
        </p:grpSpPr>
        <p:sp>
          <p:nvSpPr>
            <p:cNvPr name="AutoShape 6" id="6"/>
            <p:cNvSpPr/>
            <p:nvPr/>
          </p:nvSpPr>
          <p:spPr>
            <a:xfrm rot="-10800000">
              <a:off x="0" y="0"/>
              <a:ext cx="7649600" cy="248612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534808" y="14339"/>
              <a:ext cx="6579985" cy="2447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841B7A"/>
                  </a:solidFill>
                  <a:latin typeface="Aileron Regular Bold"/>
                </a:rPr>
                <a:t>Add 5 cultures: </a:t>
              </a:r>
            </a:p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841B7A"/>
                  </a:solidFill>
                  <a:latin typeface="Aileron Regular"/>
                </a:rPr>
                <a:t>Haitians, Mescalero Apache, Mi'kmaq, Zuni, and Tehuelche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151298" y="703385"/>
            <a:ext cx="7136702" cy="1037896"/>
            <a:chOff x="0" y="0"/>
            <a:chExt cx="9515602" cy="1383862"/>
          </a:xfrm>
        </p:grpSpPr>
        <p:sp>
          <p:nvSpPr>
            <p:cNvPr name="AutoShape 9" id="9"/>
            <p:cNvSpPr/>
            <p:nvPr/>
          </p:nvSpPr>
          <p:spPr>
            <a:xfrm rot="0">
              <a:off x="0" y="0"/>
              <a:ext cx="9515602" cy="1383862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947307" y="370621"/>
              <a:ext cx="7620987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2. SYMMETRY &amp; SUBSISTENCE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398911" y="6598740"/>
            <a:ext cx="4905842" cy="1864596"/>
            <a:chOff x="0" y="0"/>
            <a:chExt cx="6541122" cy="2486128"/>
          </a:xfrm>
        </p:grpSpPr>
        <p:sp>
          <p:nvSpPr>
            <p:cNvPr name="AutoShape 12" id="12"/>
            <p:cNvSpPr/>
            <p:nvPr/>
          </p:nvSpPr>
          <p:spPr>
            <a:xfrm rot="-10800000">
              <a:off x="0" y="0"/>
              <a:ext cx="6541122" cy="248612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434838" y="14339"/>
              <a:ext cx="5671446" cy="2447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841B7A"/>
                  </a:solidFill>
                  <a:latin typeface="Aileron Regular Bold"/>
                </a:rPr>
                <a:t>Add 3 subjects: </a:t>
              </a:r>
            </a:p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841B7A"/>
                  </a:solidFill>
                  <a:latin typeface="Aileron Regular"/>
                </a:rPr>
                <a:t>Decorative art (531), </a:t>
              </a:r>
            </a:p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841B7A"/>
                  </a:solidFill>
                  <a:latin typeface="Aileron Regular"/>
                </a:rPr>
                <a:t>Visual arts (5311) and Representative Art (532)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-5911422">
            <a:off x="2448546" y="4585707"/>
            <a:ext cx="2519144" cy="366267"/>
            <a:chOff x="0" y="0"/>
            <a:chExt cx="8979503" cy="1305560"/>
          </a:xfrm>
        </p:grpSpPr>
        <p:sp>
          <p:nvSpPr>
            <p:cNvPr name="Freeform 15" id="15"/>
            <p:cNvSpPr/>
            <p:nvPr/>
          </p:nvSpPr>
          <p:spPr>
            <a:xfrm flipH="false" flipV="false">
              <a:off x="0" y="-27940"/>
              <a:ext cx="8998552" cy="1360170"/>
            </a:xfrm>
            <a:custGeom>
              <a:avLst/>
              <a:gdLst/>
              <a:ahLst/>
              <a:cxnLst/>
              <a:rect r="r" b="b" t="t" l="l"/>
              <a:pathLst>
                <a:path h="1360170" w="8998552">
                  <a:moveTo>
                    <a:pt x="8923623" y="579120"/>
                  </a:moveTo>
                  <a:lnTo>
                    <a:pt x="8223852" y="55880"/>
                  </a:lnTo>
                  <a:cubicBezTo>
                    <a:pt x="8150192" y="0"/>
                    <a:pt x="8089233" y="30480"/>
                    <a:pt x="8089233" y="123190"/>
                  </a:cubicBezTo>
                  <a:lnTo>
                    <a:pt x="8089233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8087659" y="805180"/>
                  </a:lnTo>
                  <a:lnTo>
                    <a:pt x="8087659" y="1236980"/>
                  </a:lnTo>
                  <a:cubicBezTo>
                    <a:pt x="8087659" y="1329690"/>
                    <a:pt x="8148923" y="1360170"/>
                    <a:pt x="8222583" y="1304290"/>
                  </a:cubicBezTo>
                  <a:lnTo>
                    <a:pt x="8923623" y="779780"/>
                  </a:lnTo>
                  <a:cubicBezTo>
                    <a:pt x="8998552" y="726440"/>
                    <a:pt x="8998552" y="635000"/>
                    <a:pt x="8923623" y="579120"/>
                  </a:cubicBezTo>
                  <a:close/>
                </a:path>
              </a:pathLst>
            </a:custGeom>
            <a:solidFill>
              <a:srgbClr val="841B7A"/>
            </a:solidFill>
          </p:spPr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240" t="0" r="457" b="1689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10800000">
            <a:off x="13717504" y="0"/>
            <a:ext cx="4570496" cy="10287000"/>
          </a:xfrm>
          <a:prstGeom prst="rect">
            <a:avLst/>
          </a:prstGeom>
          <a:solidFill>
            <a:srgbClr val="841B7A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0" y="14654"/>
            <a:ext cx="7136702" cy="1037896"/>
            <a:chOff x="0" y="0"/>
            <a:chExt cx="9515602" cy="1383862"/>
          </a:xfrm>
        </p:grpSpPr>
        <p:sp>
          <p:nvSpPr>
            <p:cNvPr name="AutoShape 5" id="5"/>
            <p:cNvSpPr/>
            <p:nvPr/>
          </p:nvSpPr>
          <p:spPr>
            <a:xfrm rot="0">
              <a:off x="0" y="0"/>
              <a:ext cx="9515602" cy="1383862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947307" y="370621"/>
              <a:ext cx="7620987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2. SYMMETRY &amp; SUBSISTENCE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2075391" y="321030"/>
            <a:ext cx="5799519" cy="1463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 spc="96">
                <a:solidFill>
                  <a:srgbClr val="FFFFFF"/>
                </a:solidFill>
                <a:latin typeface="Aileron Heavy"/>
              </a:rPr>
              <a:t>FILTER YOUR RESULTS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930019" y="3408338"/>
            <a:ext cx="4145466" cy="4246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>
                <a:solidFill>
                  <a:srgbClr val="FFFFFF"/>
                </a:solidFill>
                <a:latin typeface="Aileron Regular"/>
              </a:rPr>
              <a:t>In or</a:t>
            </a:r>
            <a:r>
              <a:rPr lang="en-US" sz="2800">
                <a:solidFill>
                  <a:srgbClr val="FFFFFF"/>
                </a:solidFill>
                <a:latin typeface="Aileron Regular"/>
              </a:rPr>
              <a:t>d</a:t>
            </a:r>
            <a:r>
              <a:rPr lang="en-US" sz="2800">
                <a:solidFill>
                  <a:srgbClr val="FFFFFF"/>
                </a:solidFill>
                <a:latin typeface="Aileron Regular"/>
              </a:rPr>
              <a:t>er to separate the intensive agricultu</a:t>
            </a:r>
            <a:r>
              <a:rPr lang="en-US" sz="2800">
                <a:solidFill>
                  <a:srgbClr val="FFFFFF"/>
                </a:solidFill>
                <a:latin typeface="Aileron Regular"/>
              </a:rPr>
              <a:t>ra</a:t>
            </a:r>
            <a:r>
              <a:rPr lang="en-US" sz="2800">
                <a:solidFill>
                  <a:srgbClr val="FFFFFF"/>
                </a:solidFill>
                <a:latin typeface="Aileron Regular"/>
              </a:rPr>
              <a:t>list culture results from hunter-gatherers, click "</a:t>
            </a:r>
            <a:r>
              <a:rPr lang="en-US" sz="2800">
                <a:solidFill>
                  <a:srgbClr val="FFFFFF"/>
                </a:solidFill>
                <a:latin typeface="Aileron Regular Bold"/>
              </a:rPr>
              <a:t>Filters</a:t>
            </a:r>
            <a:r>
              <a:rPr lang="en-US" sz="2800">
                <a:solidFill>
                  <a:srgbClr val="FFFFFF"/>
                </a:solidFill>
                <a:latin typeface="Aileron Regular"/>
              </a:rPr>
              <a:t>",</a:t>
            </a:r>
            <a:r>
              <a:rPr lang="en-US" sz="2800">
                <a:solidFill>
                  <a:srgbClr val="FFFFFF"/>
                </a:solidFill>
                <a:latin typeface="Aileron Regular"/>
              </a:rPr>
              <a:t> then check the box for "</a:t>
            </a:r>
            <a:r>
              <a:rPr lang="en-US" sz="2800">
                <a:solidFill>
                  <a:srgbClr val="FFFFFF"/>
                </a:solidFill>
                <a:latin typeface="Aileron Regular Bold"/>
              </a:rPr>
              <a:t>Intensive Agriculturalists"</a:t>
            </a:r>
            <a:r>
              <a:rPr lang="en-US" sz="2800">
                <a:solidFill>
                  <a:srgbClr val="FFFFFF"/>
                </a:solidFill>
                <a:latin typeface="Aileron Regular"/>
              </a:rPr>
              <a:t> or </a:t>
            </a:r>
            <a:r>
              <a:rPr lang="en-US" sz="2800">
                <a:solidFill>
                  <a:srgbClr val="FFFFFF"/>
                </a:solidFill>
                <a:latin typeface="Aileron Regular Bold"/>
              </a:rPr>
              <a:t>"Hunter-Gatherers"</a:t>
            </a:r>
            <a:r>
              <a:rPr lang="en-US" sz="2800">
                <a:solidFill>
                  <a:srgbClr val="FFFFFF"/>
                </a:solidFill>
                <a:latin typeface="Aileron Regular"/>
              </a:rPr>
              <a:t>.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2342836" y="872944"/>
            <a:ext cx="1038228" cy="3068021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 rot="-7966920">
            <a:off x="3644900" y="4960367"/>
            <a:ext cx="2519144" cy="366267"/>
            <a:chOff x="0" y="0"/>
            <a:chExt cx="8979503" cy="1305560"/>
          </a:xfrm>
        </p:grpSpPr>
        <p:sp>
          <p:nvSpPr>
            <p:cNvPr name="Freeform 11" id="11"/>
            <p:cNvSpPr/>
            <p:nvPr/>
          </p:nvSpPr>
          <p:spPr>
            <a:xfrm flipH="false" flipV="false">
              <a:off x="0" y="-27940"/>
              <a:ext cx="8998552" cy="1360170"/>
            </a:xfrm>
            <a:custGeom>
              <a:avLst/>
              <a:gdLst/>
              <a:ahLst/>
              <a:cxnLst/>
              <a:rect r="r" b="b" t="t" l="l"/>
              <a:pathLst>
                <a:path h="1360170" w="8998552">
                  <a:moveTo>
                    <a:pt x="8923623" y="579120"/>
                  </a:moveTo>
                  <a:lnTo>
                    <a:pt x="8223852" y="55880"/>
                  </a:lnTo>
                  <a:cubicBezTo>
                    <a:pt x="8150192" y="0"/>
                    <a:pt x="8089233" y="30480"/>
                    <a:pt x="8089233" y="123190"/>
                  </a:cubicBezTo>
                  <a:lnTo>
                    <a:pt x="8089233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8087659" y="805180"/>
                  </a:lnTo>
                  <a:lnTo>
                    <a:pt x="8087659" y="1236980"/>
                  </a:lnTo>
                  <a:cubicBezTo>
                    <a:pt x="8087659" y="1329690"/>
                    <a:pt x="8148923" y="1360170"/>
                    <a:pt x="8222583" y="1304290"/>
                  </a:cubicBezTo>
                  <a:lnTo>
                    <a:pt x="8923623" y="779780"/>
                  </a:lnTo>
                  <a:cubicBezTo>
                    <a:pt x="8998552" y="726440"/>
                    <a:pt x="8998552" y="635000"/>
                    <a:pt x="8923623" y="579120"/>
                  </a:cubicBezTo>
                  <a:close/>
                </a:path>
              </a:pathLst>
            </a:custGeom>
            <a:solidFill>
              <a:srgbClr val="841B7A"/>
            </a:solidFill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0388" t="0" r="20388" b="0"/>
          <a:stretch>
            <a:fillRect/>
          </a:stretch>
        </p:blipFill>
        <p:spPr>
          <a:xfrm flipH="false" flipV="false" rot="0">
            <a:off x="0" y="0"/>
            <a:ext cx="9144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217837" y="7529499"/>
            <a:ext cx="6708326" cy="2105188"/>
            <a:chOff x="0" y="0"/>
            <a:chExt cx="8944435" cy="2806918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8944435" cy="2806918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545591" y="642094"/>
              <a:ext cx="7853252" cy="15132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700" spc="136">
                  <a:solidFill>
                    <a:srgbClr val="FFFFFF"/>
                  </a:solidFill>
                  <a:latin typeface="Aileron Regular Bold"/>
                </a:rPr>
                <a:t>read and interpret ethnographic data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9601839" y="1432755"/>
            <a:ext cx="8444678" cy="8510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spc="320">
                <a:solidFill>
                  <a:srgbClr val="841B7A"/>
                </a:solidFill>
                <a:latin typeface="Aileron Regular"/>
              </a:rPr>
              <a:t>Brows</a:t>
            </a:r>
            <a:r>
              <a:rPr lang="en-US" sz="3200" spc="320">
                <a:solidFill>
                  <a:srgbClr val="841B7A"/>
                </a:solidFill>
                <a:latin typeface="Aileron Regular"/>
              </a:rPr>
              <a:t>e the ethnographic documents for each society, paying special attention to the images of art. </a:t>
            </a:r>
          </a:p>
          <a:p>
            <a:pPr>
              <a:lnSpc>
                <a:spcPts val="4480"/>
              </a:lnSpc>
            </a:pPr>
          </a:p>
          <a:p>
            <a:pPr>
              <a:lnSpc>
                <a:spcPts val="4480"/>
              </a:lnSpc>
            </a:pPr>
            <a:r>
              <a:rPr lang="en-US" sz="3200" spc="320">
                <a:solidFill>
                  <a:srgbClr val="841B7A"/>
                </a:solidFill>
                <a:latin typeface="Aileron Regular"/>
              </a:rPr>
              <a:t>When you look at the designs, separate those representing the human face (i.e. masks), because they tend to be symmetrical. </a:t>
            </a:r>
          </a:p>
          <a:p>
            <a:pPr>
              <a:lnSpc>
                <a:spcPts val="4480"/>
              </a:lnSpc>
            </a:pPr>
          </a:p>
          <a:p>
            <a:pPr>
              <a:lnSpc>
                <a:spcPts val="4480"/>
              </a:lnSpc>
            </a:pPr>
            <a:r>
              <a:rPr lang="en-US" sz="3200" spc="320">
                <a:solidFill>
                  <a:srgbClr val="841B7A"/>
                </a:solidFill>
                <a:latin typeface="Aileron Regular"/>
              </a:rPr>
              <a:t>After you have finished looking at the collection of documents for a society, judge whether the artists used mostly symmetrical or asymmetrical designs, and record yo</a:t>
            </a:r>
            <a:r>
              <a:rPr lang="en-US" sz="3200" spc="320">
                <a:solidFill>
                  <a:srgbClr val="841B7A"/>
                </a:solidFill>
                <a:latin typeface="Aileron Regular"/>
              </a:rPr>
              <a:t>ur evalua</a:t>
            </a:r>
            <a:r>
              <a:rPr lang="en-US" sz="3200" spc="320">
                <a:solidFill>
                  <a:srgbClr val="841B7A"/>
                </a:solidFill>
                <a:latin typeface="Aileron Regular"/>
              </a:rPr>
              <a:t>tion in the table below.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1151298" y="-9196"/>
            <a:ext cx="7136702" cy="1037896"/>
            <a:chOff x="0" y="0"/>
            <a:chExt cx="9515602" cy="1383862"/>
          </a:xfrm>
        </p:grpSpPr>
        <p:sp>
          <p:nvSpPr>
            <p:cNvPr name="AutoShape 8" id="8"/>
            <p:cNvSpPr/>
            <p:nvPr/>
          </p:nvSpPr>
          <p:spPr>
            <a:xfrm rot="0">
              <a:off x="0" y="0"/>
              <a:ext cx="9515602" cy="1383862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9" id="9"/>
            <p:cNvSpPr txBox="true"/>
            <p:nvPr/>
          </p:nvSpPr>
          <p:spPr>
            <a:xfrm rot="0">
              <a:off x="947307" y="370621"/>
              <a:ext cx="7620987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2. SYMMETRY &amp; SUBSISTENCE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70000"/>
          </a:blip>
          <a:srcRect l="0" t="7786" r="0" b="778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451028" y="2258241"/>
            <a:ext cx="3215119" cy="504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60"/>
              </a:lnSpc>
            </a:pPr>
            <a:r>
              <a:rPr lang="en-US" sz="4200">
                <a:solidFill>
                  <a:srgbClr val="841B7A"/>
                </a:solidFill>
                <a:latin typeface="Aileron Heavy"/>
              </a:rPr>
              <a:t>Haitians</a:t>
            </a:r>
          </a:p>
          <a:p>
            <a:pPr>
              <a:lnSpc>
                <a:spcPts val="5040"/>
              </a:lnSpc>
            </a:pPr>
            <a:r>
              <a:rPr lang="en-US" sz="4200" spc="42">
                <a:solidFill>
                  <a:srgbClr val="841B7A"/>
                </a:solidFill>
                <a:latin typeface="Aileron Heavy"/>
              </a:rPr>
              <a:t>Apache (</a:t>
            </a:r>
            <a:r>
              <a:rPr lang="en-US" sz="4200" spc="42">
                <a:solidFill>
                  <a:srgbClr val="841B7A"/>
                </a:solidFill>
                <a:latin typeface="Aileron Heavy"/>
              </a:rPr>
              <a:t>M</a:t>
            </a:r>
            <a:r>
              <a:rPr lang="en-US" sz="4200" spc="42">
                <a:solidFill>
                  <a:srgbClr val="841B7A"/>
                </a:solidFill>
                <a:latin typeface="Aileron Heavy"/>
              </a:rPr>
              <a:t>esc</a:t>
            </a:r>
            <a:r>
              <a:rPr lang="en-US" sz="4200" spc="42">
                <a:solidFill>
                  <a:srgbClr val="841B7A"/>
                </a:solidFill>
                <a:latin typeface="Aileron Heavy"/>
              </a:rPr>
              <a:t>al</a:t>
            </a:r>
            <a:r>
              <a:rPr lang="en-US" sz="4200" spc="42">
                <a:solidFill>
                  <a:srgbClr val="841B7A"/>
                </a:solidFill>
                <a:latin typeface="Aileron Heavy"/>
              </a:rPr>
              <a:t>ero)</a:t>
            </a:r>
            <a:r>
              <a:rPr lang="en-US" sz="4200" spc="42">
                <a:solidFill>
                  <a:srgbClr val="841B7A"/>
                </a:solidFill>
                <a:latin typeface="Aileron Heavy"/>
              </a:rPr>
              <a:t> </a:t>
            </a:r>
          </a:p>
          <a:p>
            <a:pPr>
              <a:lnSpc>
                <a:spcPts val="7560"/>
              </a:lnSpc>
            </a:pPr>
            <a:r>
              <a:rPr lang="en-US" sz="4200" spc="42">
                <a:solidFill>
                  <a:srgbClr val="841B7A"/>
                </a:solidFill>
                <a:latin typeface="Aileron Heavy"/>
              </a:rPr>
              <a:t>M</a:t>
            </a:r>
            <a:r>
              <a:rPr lang="en-US" sz="4200" spc="42">
                <a:solidFill>
                  <a:srgbClr val="841B7A"/>
                </a:solidFill>
                <a:latin typeface="Aileron Heavy"/>
              </a:rPr>
              <a:t>i</a:t>
            </a:r>
            <a:r>
              <a:rPr lang="en-US" sz="4200" spc="42">
                <a:solidFill>
                  <a:srgbClr val="841B7A"/>
                </a:solidFill>
                <a:latin typeface="Aileron Heavy"/>
              </a:rPr>
              <a:t>’kmaq</a:t>
            </a:r>
          </a:p>
          <a:p>
            <a:pPr>
              <a:lnSpc>
                <a:spcPts val="7560"/>
              </a:lnSpc>
            </a:pPr>
            <a:r>
              <a:rPr lang="en-US" sz="4200">
                <a:solidFill>
                  <a:srgbClr val="841B7A"/>
                </a:solidFill>
                <a:latin typeface="Aileron Heavy"/>
              </a:rPr>
              <a:t>Tehuel</a:t>
            </a:r>
            <a:r>
              <a:rPr lang="en-US" sz="4200">
                <a:solidFill>
                  <a:srgbClr val="841B7A"/>
                </a:solidFill>
                <a:latin typeface="Aileron Heavy"/>
              </a:rPr>
              <a:t>c</a:t>
            </a:r>
            <a:r>
              <a:rPr lang="en-US" sz="4200">
                <a:solidFill>
                  <a:srgbClr val="841B7A"/>
                </a:solidFill>
                <a:latin typeface="Aileron Heavy"/>
              </a:rPr>
              <a:t>h</a:t>
            </a:r>
            <a:r>
              <a:rPr lang="en-US" sz="4200">
                <a:solidFill>
                  <a:srgbClr val="841B7A"/>
                </a:solidFill>
                <a:latin typeface="Aileron Heavy"/>
              </a:rPr>
              <a:t>e</a:t>
            </a:r>
          </a:p>
          <a:p>
            <a:pPr>
              <a:lnSpc>
                <a:spcPts val="7560"/>
              </a:lnSpc>
            </a:pPr>
            <a:r>
              <a:rPr lang="en-US" sz="4200" spc="42">
                <a:solidFill>
                  <a:srgbClr val="841B7A"/>
                </a:solidFill>
                <a:latin typeface="Aileron Heavy"/>
              </a:rPr>
              <a:t>Zu</a:t>
            </a:r>
            <a:r>
              <a:rPr lang="en-US" sz="4200" spc="42">
                <a:solidFill>
                  <a:srgbClr val="841B7A"/>
                </a:solidFill>
                <a:latin typeface="Aileron Heavy"/>
              </a:rPr>
              <a:t>n</a:t>
            </a:r>
            <a:r>
              <a:rPr lang="en-US" sz="4200" spc="42">
                <a:solidFill>
                  <a:srgbClr val="841B7A"/>
                </a:solidFill>
                <a:latin typeface="Aileron Heavy"/>
              </a:rPr>
              <a:t>i</a:t>
            </a:r>
          </a:p>
        </p:txBody>
      </p:sp>
      <p:sp>
        <p:nvSpPr>
          <p:cNvPr name="AutoShape 4" id="4"/>
          <p:cNvSpPr/>
          <p:nvPr/>
        </p:nvSpPr>
        <p:spPr>
          <a:xfrm rot="0">
            <a:off x="-38751" y="0"/>
            <a:ext cx="18326751" cy="1564943"/>
          </a:xfrm>
          <a:prstGeom prst="rect">
            <a:avLst/>
          </a:prstGeom>
          <a:solidFill>
            <a:srgbClr val="E1CCDF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653891" y="408344"/>
            <a:ext cx="3012256" cy="771888"/>
            <a:chOff x="0" y="0"/>
            <a:chExt cx="4016341" cy="1029185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4016341" cy="1029185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507269" y="164707"/>
              <a:ext cx="3001803" cy="6140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2600" spc="26">
                  <a:solidFill>
                    <a:srgbClr val="FFFFFF"/>
                  </a:solidFill>
                  <a:latin typeface="Aileron Regular Bold"/>
                </a:rPr>
                <a:t>Culture Name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934342" y="408344"/>
            <a:ext cx="3483692" cy="771888"/>
            <a:chOff x="0" y="0"/>
            <a:chExt cx="4644922" cy="1029185"/>
          </a:xfrm>
        </p:grpSpPr>
        <p:sp>
          <p:nvSpPr>
            <p:cNvPr name="AutoShape 9" id="9"/>
            <p:cNvSpPr/>
            <p:nvPr/>
          </p:nvSpPr>
          <p:spPr>
            <a:xfrm rot="0">
              <a:off x="0" y="0"/>
              <a:ext cx="4644922" cy="1029185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414565" y="164707"/>
              <a:ext cx="3815792" cy="6140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2600" spc="26">
                  <a:solidFill>
                    <a:srgbClr val="FFFFFF"/>
                  </a:solidFill>
                  <a:latin typeface="Aileron Regular Bold"/>
                </a:rPr>
                <a:t>Subsistence Type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829100" y="408344"/>
            <a:ext cx="3110503" cy="771888"/>
            <a:chOff x="0" y="0"/>
            <a:chExt cx="4147337" cy="1029185"/>
          </a:xfrm>
        </p:grpSpPr>
        <p:sp>
          <p:nvSpPr>
            <p:cNvPr name="AutoShape 12" id="12"/>
            <p:cNvSpPr/>
            <p:nvPr/>
          </p:nvSpPr>
          <p:spPr>
            <a:xfrm rot="0">
              <a:off x="0" y="0"/>
              <a:ext cx="4147337" cy="1029185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195441" y="164707"/>
              <a:ext cx="3756455" cy="6140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2600" spc="26">
                  <a:solidFill>
                    <a:srgbClr val="FFFFFF"/>
                  </a:solidFill>
                  <a:latin typeface="Aileron Regular Bold"/>
                </a:rPr>
                <a:t>Symmetrical?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4254188" y="408344"/>
            <a:ext cx="3312842" cy="771888"/>
            <a:chOff x="0" y="0"/>
            <a:chExt cx="4417123" cy="1029185"/>
          </a:xfrm>
        </p:grpSpPr>
        <p:sp>
          <p:nvSpPr>
            <p:cNvPr name="AutoShape 15" id="15"/>
            <p:cNvSpPr/>
            <p:nvPr/>
          </p:nvSpPr>
          <p:spPr>
            <a:xfrm rot="0">
              <a:off x="0" y="0"/>
              <a:ext cx="4417123" cy="1029185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418261" y="164707"/>
              <a:ext cx="3580602" cy="6140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2600" spc="26">
                  <a:solidFill>
                    <a:srgbClr val="FFFFFF"/>
                  </a:solidFill>
                  <a:latin typeface="Aileron Regular Bold"/>
                </a:rPr>
                <a:t>Page Citation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-5400000">
            <a:off x="-211640" y="5621959"/>
            <a:ext cx="9050442" cy="889140"/>
            <a:chOff x="0" y="0"/>
            <a:chExt cx="9194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>
              <a:off x="455334" y="304800"/>
              <a:ext cx="7434021" cy="203200"/>
            </a:xfrm>
            <a:custGeom>
              <a:avLst/>
              <a:gdLst/>
              <a:ahLst/>
              <a:cxnLst/>
              <a:rect r="r" b="b" t="t" l="l"/>
              <a:pathLst>
                <a:path h="203200" w="7434021">
                  <a:moveTo>
                    <a:pt x="90659" y="0"/>
                  </a:moveTo>
                  <a:cubicBezTo>
                    <a:pt x="140521" y="0"/>
                    <a:pt x="181318" y="45720"/>
                    <a:pt x="181318" y="101600"/>
                  </a:cubicBezTo>
                  <a:cubicBezTo>
                    <a:pt x="181318" y="157480"/>
                    <a:pt x="140521" y="203200"/>
                    <a:pt x="90659" y="203200"/>
                  </a:cubicBezTo>
                  <a:cubicBezTo>
                    <a:pt x="40797" y="203200"/>
                    <a:pt x="0" y="157480"/>
                    <a:pt x="0" y="101600"/>
                  </a:cubicBezTo>
                  <a:cubicBezTo>
                    <a:pt x="0" y="45720"/>
                    <a:pt x="40797" y="0"/>
                    <a:pt x="90659" y="0"/>
                  </a:cubicBezTo>
                  <a:close/>
                  <a:moveTo>
                    <a:pt x="453294" y="0"/>
                  </a:moveTo>
                  <a:cubicBezTo>
                    <a:pt x="503157" y="0"/>
                    <a:pt x="543953" y="45720"/>
                    <a:pt x="543953" y="101600"/>
                  </a:cubicBezTo>
                  <a:cubicBezTo>
                    <a:pt x="543953" y="157480"/>
                    <a:pt x="503157" y="203200"/>
                    <a:pt x="453294" y="203200"/>
                  </a:cubicBezTo>
                  <a:cubicBezTo>
                    <a:pt x="403432" y="203200"/>
                    <a:pt x="362635" y="157480"/>
                    <a:pt x="362635" y="101600"/>
                  </a:cubicBezTo>
                  <a:cubicBezTo>
                    <a:pt x="362635" y="45720"/>
                    <a:pt x="403432" y="0"/>
                    <a:pt x="453294" y="0"/>
                  </a:cubicBezTo>
                  <a:close/>
                  <a:moveTo>
                    <a:pt x="815929" y="0"/>
                  </a:moveTo>
                  <a:cubicBezTo>
                    <a:pt x="865792" y="0"/>
                    <a:pt x="906588" y="45720"/>
                    <a:pt x="906588" y="101600"/>
                  </a:cubicBezTo>
                  <a:cubicBezTo>
                    <a:pt x="906588" y="157480"/>
                    <a:pt x="865792" y="203200"/>
                    <a:pt x="815929" y="203200"/>
                  </a:cubicBezTo>
                  <a:cubicBezTo>
                    <a:pt x="766067" y="203200"/>
                    <a:pt x="725271" y="157480"/>
                    <a:pt x="725271" y="101600"/>
                  </a:cubicBezTo>
                  <a:cubicBezTo>
                    <a:pt x="725271" y="45720"/>
                    <a:pt x="766067" y="0"/>
                    <a:pt x="815929" y="0"/>
                  </a:cubicBezTo>
                  <a:close/>
                  <a:moveTo>
                    <a:pt x="1178565" y="0"/>
                  </a:moveTo>
                  <a:cubicBezTo>
                    <a:pt x="1228427" y="0"/>
                    <a:pt x="1269223" y="45720"/>
                    <a:pt x="1269223" y="101600"/>
                  </a:cubicBezTo>
                  <a:cubicBezTo>
                    <a:pt x="1269223" y="157480"/>
                    <a:pt x="1228427" y="203200"/>
                    <a:pt x="1178565" y="203200"/>
                  </a:cubicBezTo>
                  <a:cubicBezTo>
                    <a:pt x="1128702" y="203200"/>
                    <a:pt x="1087906" y="157480"/>
                    <a:pt x="1087906" y="101600"/>
                  </a:cubicBezTo>
                  <a:cubicBezTo>
                    <a:pt x="1087906" y="45720"/>
                    <a:pt x="1128702" y="0"/>
                    <a:pt x="1178565" y="0"/>
                  </a:cubicBezTo>
                  <a:close/>
                  <a:moveTo>
                    <a:pt x="1541200" y="0"/>
                  </a:moveTo>
                  <a:cubicBezTo>
                    <a:pt x="1591062" y="0"/>
                    <a:pt x="1631859" y="45720"/>
                    <a:pt x="1631859" y="101600"/>
                  </a:cubicBezTo>
                  <a:cubicBezTo>
                    <a:pt x="1631859" y="157480"/>
                    <a:pt x="1591062" y="203200"/>
                    <a:pt x="1541200" y="203200"/>
                  </a:cubicBezTo>
                  <a:cubicBezTo>
                    <a:pt x="1491337" y="203200"/>
                    <a:pt x="1450541" y="157480"/>
                    <a:pt x="1450541" y="101600"/>
                  </a:cubicBezTo>
                  <a:cubicBezTo>
                    <a:pt x="1450541" y="45720"/>
                    <a:pt x="1491337" y="0"/>
                    <a:pt x="1541200" y="0"/>
                  </a:cubicBezTo>
                  <a:close/>
                  <a:moveTo>
                    <a:pt x="1903835" y="0"/>
                  </a:moveTo>
                  <a:cubicBezTo>
                    <a:pt x="1953697" y="0"/>
                    <a:pt x="1994494" y="45720"/>
                    <a:pt x="1994494" y="101600"/>
                  </a:cubicBezTo>
                  <a:cubicBezTo>
                    <a:pt x="1994494" y="157480"/>
                    <a:pt x="1953697" y="203200"/>
                    <a:pt x="1903835" y="203200"/>
                  </a:cubicBezTo>
                  <a:cubicBezTo>
                    <a:pt x="1853973" y="203200"/>
                    <a:pt x="1813176" y="157480"/>
                    <a:pt x="1813176" y="101600"/>
                  </a:cubicBezTo>
                  <a:cubicBezTo>
                    <a:pt x="1813176" y="45720"/>
                    <a:pt x="1853973" y="0"/>
                    <a:pt x="1903835" y="0"/>
                  </a:cubicBezTo>
                  <a:close/>
                  <a:moveTo>
                    <a:pt x="2266470" y="0"/>
                  </a:moveTo>
                  <a:cubicBezTo>
                    <a:pt x="2316332" y="0"/>
                    <a:pt x="2357129" y="45720"/>
                    <a:pt x="2357129" y="101600"/>
                  </a:cubicBezTo>
                  <a:cubicBezTo>
                    <a:pt x="2357129" y="157480"/>
                    <a:pt x="2316332" y="203200"/>
                    <a:pt x="2266470" y="203200"/>
                  </a:cubicBezTo>
                  <a:cubicBezTo>
                    <a:pt x="2216608" y="203200"/>
                    <a:pt x="2175811" y="157480"/>
                    <a:pt x="2175811" y="101600"/>
                  </a:cubicBezTo>
                  <a:cubicBezTo>
                    <a:pt x="2175811" y="45720"/>
                    <a:pt x="2216608" y="0"/>
                    <a:pt x="2266470" y="0"/>
                  </a:cubicBezTo>
                  <a:close/>
                  <a:moveTo>
                    <a:pt x="2629105" y="0"/>
                  </a:moveTo>
                  <a:cubicBezTo>
                    <a:pt x="2678968" y="0"/>
                    <a:pt x="2719764" y="45720"/>
                    <a:pt x="2719764" y="101600"/>
                  </a:cubicBezTo>
                  <a:cubicBezTo>
                    <a:pt x="2719764" y="157480"/>
                    <a:pt x="2678968" y="203200"/>
                    <a:pt x="2629105" y="203200"/>
                  </a:cubicBezTo>
                  <a:cubicBezTo>
                    <a:pt x="2579243" y="203200"/>
                    <a:pt x="2538447" y="157480"/>
                    <a:pt x="2538447" y="101600"/>
                  </a:cubicBezTo>
                  <a:cubicBezTo>
                    <a:pt x="2538447" y="45720"/>
                    <a:pt x="2579243" y="0"/>
                    <a:pt x="2629105" y="0"/>
                  </a:cubicBezTo>
                  <a:close/>
                  <a:moveTo>
                    <a:pt x="2991740" y="0"/>
                  </a:moveTo>
                  <a:cubicBezTo>
                    <a:pt x="3041603" y="0"/>
                    <a:pt x="3082399" y="45720"/>
                    <a:pt x="3082399" y="101600"/>
                  </a:cubicBezTo>
                  <a:cubicBezTo>
                    <a:pt x="3082399" y="157480"/>
                    <a:pt x="3041603" y="203200"/>
                    <a:pt x="2991740" y="203200"/>
                  </a:cubicBezTo>
                  <a:cubicBezTo>
                    <a:pt x="2941878" y="203200"/>
                    <a:pt x="2901082" y="157480"/>
                    <a:pt x="2901082" y="101600"/>
                  </a:cubicBezTo>
                  <a:cubicBezTo>
                    <a:pt x="2901082" y="45720"/>
                    <a:pt x="2941878" y="0"/>
                    <a:pt x="2991740" y="0"/>
                  </a:cubicBezTo>
                  <a:close/>
                  <a:moveTo>
                    <a:pt x="3354376" y="0"/>
                  </a:moveTo>
                  <a:cubicBezTo>
                    <a:pt x="3404238" y="0"/>
                    <a:pt x="3445035" y="45720"/>
                    <a:pt x="3445035" y="101600"/>
                  </a:cubicBezTo>
                  <a:cubicBezTo>
                    <a:pt x="3445035" y="157480"/>
                    <a:pt x="3404238" y="203200"/>
                    <a:pt x="3354376" y="203200"/>
                  </a:cubicBezTo>
                  <a:cubicBezTo>
                    <a:pt x="3304513" y="203200"/>
                    <a:pt x="3263717" y="157480"/>
                    <a:pt x="3263717" y="101600"/>
                  </a:cubicBezTo>
                  <a:cubicBezTo>
                    <a:pt x="3263717" y="45720"/>
                    <a:pt x="3304514" y="0"/>
                    <a:pt x="3354376" y="0"/>
                  </a:cubicBezTo>
                  <a:close/>
                  <a:moveTo>
                    <a:pt x="3717011" y="0"/>
                  </a:moveTo>
                  <a:cubicBezTo>
                    <a:pt x="3766873" y="0"/>
                    <a:pt x="3807670" y="45720"/>
                    <a:pt x="3807670" y="101600"/>
                  </a:cubicBezTo>
                  <a:cubicBezTo>
                    <a:pt x="3807670" y="157480"/>
                    <a:pt x="3766873" y="203200"/>
                    <a:pt x="3717011" y="203200"/>
                  </a:cubicBezTo>
                  <a:cubicBezTo>
                    <a:pt x="3667148" y="203200"/>
                    <a:pt x="3626352" y="157480"/>
                    <a:pt x="3626352" y="101600"/>
                  </a:cubicBezTo>
                  <a:cubicBezTo>
                    <a:pt x="3626352" y="45720"/>
                    <a:pt x="3667148" y="0"/>
                    <a:pt x="3717011" y="0"/>
                  </a:cubicBezTo>
                  <a:close/>
                  <a:moveTo>
                    <a:pt x="4079646" y="0"/>
                  </a:moveTo>
                  <a:cubicBezTo>
                    <a:pt x="4129509" y="0"/>
                    <a:pt x="4170305" y="45720"/>
                    <a:pt x="4170305" y="101600"/>
                  </a:cubicBezTo>
                  <a:cubicBezTo>
                    <a:pt x="4170305" y="157480"/>
                    <a:pt x="4129509" y="203200"/>
                    <a:pt x="4079646" y="203200"/>
                  </a:cubicBezTo>
                  <a:cubicBezTo>
                    <a:pt x="4029784" y="203200"/>
                    <a:pt x="3988987" y="157480"/>
                    <a:pt x="3988987" y="101600"/>
                  </a:cubicBezTo>
                  <a:cubicBezTo>
                    <a:pt x="3988987" y="45720"/>
                    <a:pt x="4029784" y="0"/>
                    <a:pt x="4079646" y="0"/>
                  </a:cubicBezTo>
                  <a:close/>
                  <a:moveTo>
                    <a:pt x="4442281" y="0"/>
                  </a:moveTo>
                  <a:cubicBezTo>
                    <a:pt x="4492143" y="0"/>
                    <a:pt x="4532940" y="45720"/>
                    <a:pt x="4532940" y="101600"/>
                  </a:cubicBezTo>
                  <a:cubicBezTo>
                    <a:pt x="4532940" y="157480"/>
                    <a:pt x="4492143" y="203200"/>
                    <a:pt x="4442281" y="203200"/>
                  </a:cubicBezTo>
                  <a:cubicBezTo>
                    <a:pt x="4392419" y="203200"/>
                    <a:pt x="4351623" y="157480"/>
                    <a:pt x="4351623" y="101600"/>
                  </a:cubicBezTo>
                  <a:cubicBezTo>
                    <a:pt x="4351623" y="45720"/>
                    <a:pt x="4392419" y="0"/>
                    <a:pt x="4442281" y="0"/>
                  </a:cubicBezTo>
                  <a:close/>
                  <a:moveTo>
                    <a:pt x="4804917" y="0"/>
                  </a:moveTo>
                  <a:cubicBezTo>
                    <a:pt x="4854779" y="0"/>
                    <a:pt x="4895575" y="45720"/>
                    <a:pt x="4895575" y="101600"/>
                  </a:cubicBezTo>
                  <a:cubicBezTo>
                    <a:pt x="4895575" y="157480"/>
                    <a:pt x="4854779" y="203200"/>
                    <a:pt x="4804917" y="203200"/>
                  </a:cubicBezTo>
                  <a:cubicBezTo>
                    <a:pt x="4755054" y="203200"/>
                    <a:pt x="4714258" y="157480"/>
                    <a:pt x="4714258" y="101600"/>
                  </a:cubicBezTo>
                  <a:cubicBezTo>
                    <a:pt x="4714258" y="45720"/>
                    <a:pt x="4755054" y="0"/>
                    <a:pt x="4804917" y="0"/>
                  </a:cubicBezTo>
                  <a:close/>
                  <a:moveTo>
                    <a:pt x="5167552" y="0"/>
                  </a:moveTo>
                  <a:cubicBezTo>
                    <a:pt x="5217414" y="0"/>
                    <a:pt x="5258211" y="45720"/>
                    <a:pt x="5258211" y="101600"/>
                  </a:cubicBezTo>
                  <a:cubicBezTo>
                    <a:pt x="5258211" y="157480"/>
                    <a:pt x="5217414" y="203200"/>
                    <a:pt x="5167552" y="203200"/>
                  </a:cubicBezTo>
                  <a:cubicBezTo>
                    <a:pt x="5117689" y="203200"/>
                    <a:pt x="5076893" y="157480"/>
                    <a:pt x="5076893" y="101600"/>
                  </a:cubicBezTo>
                  <a:cubicBezTo>
                    <a:pt x="5076893" y="45720"/>
                    <a:pt x="5117689" y="0"/>
                    <a:pt x="5167552" y="0"/>
                  </a:cubicBezTo>
                  <a:close/>
                  <a:moveTo>
                    <a:pt x="5530187" y="0"/>
                  </a:moveTo>
                  <a:cubicBezTo>
                    <a:pt x="5580049" y="0"/>
                    <a:pt x="5620846" y="45720"/>
                    <a:pt x="5620846" y="101600"/>
                  </a:cubicBezTo>
                  <a:cubicBezTo>
                    <a:pt x="5620846" y="157480"/>
                    <a:pt x="5580049" y="203200"/>
                    <a:pt x="5530187" y="203200"/>
                  </a:cubicBezTo>
                  <a:cubicBezTo>
                    <a:pt x="5480325" y="203200"/>
                    <a:pt x="5439528" y="157480"/>
                    <a:pt x="5439528" y="101600"/>
                  </a:cubicBezTo>
                  <a:cubicBezTo>
                    <a:pt x="5439528" y="45720"/>
                    <a:pt x="5480324" y="0"/>
                    <a:pt x="5530187" y="0"/>
                  </a:cubicBezTo>
                  <a:close/>
                  <a:moveTo>
                    <a:pt x="5892822" y="0"/>
                  </a:moveTo>
                  <a:cubicBezTo>
                    <a:pt x="5942684" y="0"/>
                    <a:pt x="5983481" y="45720"/>
                    <a:pt x="5983481" y="101600"/>
                  </a:cubicBezTo>
                  <a:cubicBezTo>
                    <a:pt x="5983481" y="157480"/>
                    <a:pt x="5942684" y="203200"/>
                    <a:pt x="5892822" y="203200"/>
                  </a:cubicBezTo>
                  <a:cubicBezTo>
                    <a:pt x="5842960" y="203200"/>
                    <a:pt x="5802163" y="157480"/>
                    <a:pt x="5802163" y="101600"/>
                  </a:cubicBezTo>
                  <a:cubicBezTo>
                    <a:pt x="5802163" y="45720"/>
                    <a:pt x="5842959" y="0"/>
                    <a:pt x="5892822" y="0"/>
                  </a:cubicBezTo>
                  <a:close/>
                  <a:moveTo>
                    <a:pt x="6255457" y="0"/>
                  </a:moveTo>
                  <a:cubicBezTo>
                    <a:pt x="6305319" y="0"/>
                    <a:pt x="6346116" y="45720"/>
                    <a:pt x="6346116" y="101600"/>
                  </a:cubicBezTo>
                  <a:cubicBezTo>
                    <a:pt x="6346116" y="157480"/>
                    <a:pt x="6305319" y="203200"/>
                    <a:pt x="6255457" y="203200"/>
                  </a:cubicBezTo>
                  <a:cubicBezTo>
                    <a:pt x="6205595" y="203200"/>
                    <a:pt x="6164798" y="157480"/>
                    <a:pt x="6164798" y="101600"/>
                  </a:cubicBezTo>
                  <a:cubicBezTo>
                    <a:pt x="6164798" y="45720"/>
                    <a:pt x="6205594" y="0"/>
                    <a:pt x="6255457" y="0"/>
                  </a:cubicBezTo>
                  <a:close/>
                  <a:moveTo>
                    <a:pt x="6618092" y="0"/>
                  </a:moveTo>
                  <a:cubicBezTo>
                    <a:pt x="6667954" y="0"/>
                    <a:pt x="6708751" y="45720"/>
                    <a:pt x="6708751" y="101600"/>
                  </a:cubicBezTo>
                  <a:cubicBezTo>
                    <a:pt x="6708751" y="157480"/>
                    <a:pt x="6667954" y="203200"/>
                    <a:pt x="6618092" y="203200"/>
                  </a:cubicBezTo>
                  <a:cubicBezTo>
                    <a:pt x="6568230" y="203200"/>
                    <a:pt x="6527434" y="157480"/>
                    <a:pt x="6527434" y="101600"/>
                  </a:cubicBezTo>
                  <a:cubicBezTo>
                    <a:pt x="6527434" y="45720"/>
                    <a:pt x="6568230" y="0"/>
                    <a:pt x="6618092" y="0"/>
                  </a:cubicBezTo>
                  <a:close/>
                  <a:moveTo>
                    <a:pt x="6980728" y="0"/>
                  </a:moveTo>
                  <a:cubicBezTo>
                    <a:pt x="7030590" y="0"/>
                    <a:pt x="7071386" y="45720"/>
                    <a:pt x="7071386" y="101600"/>
                  </a:cubicBezTo>
                  <a:cubicBezTo>
                    <a:pt x="7071386" y="157480"/>
                    <a:pt x="7030590" y="203200"/>
                    <a:pt x="6980728" y="203200"/>
                  </a:cubicBezTo>
                  <a:cubicBezTo>
                    <a:pt x="6930866" y="203200"/>
                    <a:pt x="6890069" y="157480"/>
                    <a:pt x="6890069" y="101600"/>
                  </a:cubicBezTo>
                  <a:cubicBezTo>
                    <a:pt x="6890069" y="45720"/>
                    <a:pt x="6930865" y="0"/>
                    <a:pt x="6980728" y="0"/>
                  </a:cubicBezTo>
                  <a:close/>
                  <a:moveTo>
                    <a:pt x="7343363" y="0"/>
                  </a:moveTo>
                  <a:cubicBezTo>
                    <a:pt x="7393225" y="0"/>
                    <a:pt x="7434022" y="45720"/>
                    <a:pt x="7434022" y="101600"/>
                  </a:cubicBezTo>
                  <a:cubicBezTo>
                    <a:pt x="7434022" y="157480"/>
                    <a:pt x="7393225" y="203200"/>
                    <a:pt x="7343363" y="203200"/>
                  </a:cubicBezTo>
                  <a:cubicBezTo>
                    <a:pt x="7293501" y="203200"/>
                    <a:pt x="7252704" y="157480"/>
                    <a:pt x="7252704" y="101600"/>
                  </a:cubicBezTo>
                  <a:cubicBezTo>
                    <a:pt x="7252704" y="45720"/>
                    <a:pt x="7293500" y="0"/>
                    <a:pt x="7343363" y="0"/>
                  </a:cubicBezTo>
                  <a:close/>
                </a:path>
              </a:pathLst>
            </a:custGeom>
            <a:solidFill>
              <a:srgbClr val="841B7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-5400000">
            <a:off x="4580029" y="5621959"/>
            <a:ext cx="9050442" cy="889140"/>
            <a:chOff x="0" y="0"/>
            <a:chExt cx="9194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>
              <a:off x="455334" y="304800"/>
              <a:ext cx="7434021" cy="203200"/>
            </a:xfrm>
            <a:custGeom>
              <a:avLst/>
              <a:gdLst/>
              <a:ahLst/>
              <a:cxnLst/>
              <a:rect r="r" b="b" t="t" l="l"/>
              <a:pathLst>
                <a:path h="203200" w="7434021">
                  <a:moveTo>
                    <a:pt x="90659" y="0"/>
                  </a:moveTo>
                  <a:cubicBezTo>
                    <a:pt x="140521" y="0"/>
                    <a:pt x="181318" y="45720"/>
                    <a:pt x="181318" y="101600"/>
                  </a:cubicBezTo>
                  <a:cubicBezTo>
                    <a:pt x="181318" y="157480"/>
                    <a:pt x="140521" y="203200"/>
                    <a:pt x="90659" y="203200"/>
                  </a:cubicBezTo>
                  <a:cubicBezTo>
                    <a:pt x="40797" y="203200"/>
                    <a:pt x="0" y="157480"/>
                    <a:pt x="0" y="101600"/>
                  </a:cubicBezTo>
                  <a:cubicBezTo>
                    <a:pt x="0" y="45720"/>
                    <a:pt x="40797" y="0"/>
                    <a:pt x="90659" y="0"/>
                  </a:cubicBezTo>
                  <a:close/>
                  <a:moveTo>
                    <a:pt x="453294" y="0"/>
                  </a:moveTo>
                  <a:cubicBezTo>
                    <a:pt x="503157" y="0"/>
                    <a:pt x="543953" y="45720"/>
                    <a:pt x="543953" y="101600"/>
                  </a:cubicBezTo>
                  <a:cubicBezTo>
                    <a:pt x="543953" y="157480"/>
                    <a:pt x="503157" y="203200"/>
                    <a:pt x="453294" y="203200"/>
                  </a:cubicBezTo>
                  <a:cubicBezTo>
                    <a:pt x="403432" y="203200"/>
                    <a:pt x="362635" y="157480"/>
                    <a:pt x="362635" y="101600"/>
                  </a:cubicBezTo>
                  <a:cubicBezTo>
                    <a:pt x="362635" y="45720"/>
                    <a:pt x="403432" y="0"/>
                    <a:pt x="453294" y="0"/>
                  </a:cubicBezTo>
                  <a:close/>
                  <a:moveTo>
                    <a:pt x="815929" y="0"/>
                  </a:moveTo>
                  <a:cubicBezTo>
                    <a:pt x="865792" y="0"/>
                    <a:pt x="906588" y="45720"/>
                    <a:pt x="906588" y="101600"/>
                  </a:cubicBezTo>
                  <a:cubicBezTo>
                    <a:pt x="906588" y="157480"/>
                    <a:pt x="865792" y="203200"/>
                    <a:pt x="815929" y="203200"/>
                  </a:cubicBezTo>
                  <a:cubicBezTo>
                    <a:pt x="766067" y="203200"/>
                    <a:pt x="725271" y="157480"/>
                    <a:pt x="725271" y="101600"/>
                  </a:cubicBezTo>
                  <a:cubicBezTo>
                    <a:pt x="725271" y="45720"/>
                    <a:pt x="766067" y="0"/>
                    <a:pt x="815929" y="0"/>
                  </a:cubicBezTo>
                  <a:close/>
                  <a:moveTo>
                    <a:pt x="1178565" y="0"/>
                  </a:moveTo>
                  <a:cubicBezTo>
                    <a:pt x="1228427" y="0"/>
                    <a:pt x="1269223" y="45720"/>
                    <a:pt x="1269223" y="101600"/>
                  </a:cubicBezTo>
                  <a:cubicBezTo>
                    <a:pt x="1269223" y="157480"/>
                    <a:pt x="1228427" y="203200"/>
                    <a:pt x="1178565" y="203200"/>
                  </a:cubicBezTo>
                  <a:cubicBezTo>
                    <a:pt x="1128702" y="203200"/>
                    <a:pt x="1087906" y="157480"/>
                    <a:pt x="1087906" y="101600"/>
                  </a:cubicBezTo>
                  <a:cubicBezTo>
                    <a:pt x="1087906" y="45720"/>
                    <a:pt x="1128702" y="0"/>
                    <a:pt x="1178565" y="0"/>
                  </a:cubicBezTo>
                  <a:close/>
                  <a:moveTo>
                    <a:pt x="1541200" y="0"/>
                  </a:moveTo>
                  <a:cubicBezTo>
                    <a:pt x="1591062" y="0"/>
                    <a:pt x="1631859" y="45720"/>
                    <a:pt x="1631859" y="101600"/>
                  </a:cubicBezTo>
                  <a:cubicBezTo>
                    <a:pt x="1631859" y="157480"/>
                    <a:pt x="1591062" y="203200"/>
                    <a:pt x="1541200" y="203200"/>
                  </a:cubicBezTo>
                  <a:cubicBezTo>
                    <a:pt x="1491337" y="203200"/>
                    <a:pt x="1450541" y="157480"/>
                    <a:pt x="1450541" y="101600"/>
                  </a:cubicBezTo>
                  <a:cubicBezTo>
                    <a:pt x="1450541" y="45720"/>
                    <a:pt x="1491337" y="0"/>
                    <a:pt x="1541200" y="0"/>
                  </a:cubicBezTo>
                  <a:close/>
                  <a:moveTo>
                    <a:pt x="1903835" y="0"/>
                  </a:moveTo>
                  <a:cubicBezTo>
                    <a:pt x="1953697" y="0"/>
                    <a:pt x="1994494" y="45720"/>
                    <a:pt x="1994494" y="101600"/>
                  </a:cubicBezTo>
                  <a:cubicBezTo>
                    <a:pt x="1994494" y="157480"/>
                    <a:pt x="1953697" y="203200"/>
                    <a:pt x="1903835" y="203200"/>
                  </a:cubicBezTo>
                  <a:cubicBezTo>
                    <a:pt x="1853973" y="203200"/>
                    <a:pt x="1813176" y="157480"/>
                    <a:pt x="1813176" y="101600"/>
                  </a:cubicBezTo>
                  <a:cubicBezTo>
                    <a:pt x="1813176" y="45720"/>
                    <a:pt x="1853973" y="0"/>
                    <a:pt x="1903835" y="0"/>
                  </a:cubicBezTo>
                  <a:close/>
                  <a:moveTo>
                    <a:pt x="2266470" y="0"/>
                  </a:moveTo>
                  <a:cubicBezTo>
                    <a:pt x="2316332" y="0"/>
                    <a:pt x="2357129" y="45720"/>
                    <a:pt x="2357129" y="101600"/>
                  </a:cubicBezTo>
                  <a:cubicBezTo>
                    <a:pt x="2357129" y="157480"/>
                    <a:pt x="2316332" y="203200"/>
                    <a:pt x="2266470" y="203200"/>
                  </a:cubicBezTo>
                  <a:cubicBezTo>
                    <a:pt x="2216608" y="203200"/>
                    <a:pt x="2175811" y="157480"/>
                    <a:pt x="2175811" y="101600"/>
                  </a:cubicBezTo>
                  <a:cubicBezTo>
                    <a:pt x="2175811" y="45720"/>
                    <a:pt x="2216608" y="0"/>
                    <a:pt x="2266470" y="0"/>
                  </a:cubicBezTo>
                  <a:close/>
                  <a:moveTo>
                    <a:pt x="2629105" y="0"/>
                  </a:moveTo>
                  <a:cubicBezTo>
                    <a:pt x="2678968" y="0"/>
                    <a:pt x="2719764" y="45720"/>
                    <a:pt x="2719764" y="101600"/>
                  </a:cubicBezTo>
                  <a:cubicBezTo>
                    <a:pt x="2719764" y="157480"/>
                    <a:pt x="2678968" y="203200"/>
                    <a:pt x="2629105" y="203200"/>
                  </a:cubicBezTo>
                  <a:cubicBezTo>
                    <a:pt x="2579243" y="203200"/>
                    <a:pt x="2538447" y="157480"/>
                    <a:pt x="2538447" y="101600"/>
                  </a:cubicBezTo>
                  <a:cubicBezTo>
                    <a:pt x="2538447" y="45720"/>
                    <a:pt x="2579243" y="0"/>
                    <a:pt x="2629105" y="0"/>
                  </a:cubicBezTo>
                  <a:close/>
                  <a:moveTo>
                    <a:pt x="2991740" y="0"/>
                  </a:moveTo>
                  <a:cubicBezTo>
                    <a:pt x="3041603" y="0"/>
                    <a:pt x="3082399" y="45720"/>
                    <a:pt x="3082399" y="101600"/>
                  </a:cubicBezTo>
                  <a:cubicBezTo>
                    <a:pt x="3082399" y="157480"/>
                    <a:pt x="3041603" y="203200"/>
                    <a:pt x="2991740" y="203200"/>
                  </a:cubicBezTo>
                  <a:cubicBezTo>
                    <a:pt x="2941878" y="203200"/>
                    <a:pt x="2901082" y="157480"/>
                    <a:pt x="2901082" y="101600"/>
                  </a:cubicBezTo>
                  <a:cubicBezTo>
                    <a:pt x="2901082" y="45720"/>
                    <a:pt x="2941878" y="0"/>
                    <a:pt x="2991740" y="0"/>
                  </a:cubicBezTo>
                  <a:close/>
                  <a:moveTo>
                    <a:pt x="3354376" y="0"/>
                  </a:moveTo>
                  <a:cubicBezTo>
                    <a:pt x="3404238" y="0"/>
                    <a:pt x="3445035" y="45720"/>
                    <a:pt x="3445035" y="101600"/>
                  </a:cubicBezTo>
                  <a:cubicBezTo>
                    <a:pt x="3445035" y="157480"/>
                    <a:pt x="3404238" y="203200"/>
                    <a:pt x="3354376" y="203200"/>
                  </a:cubicBezTo>
                  <a:cubicBezTo>
                    <a:pt x="3304513" y="203200"/>
                    <a:pt x="3263717" y="157480"/>
                    <a:pt x="3263717" y="101600"/>
                  </a:cubicBezTo>
                  <a:cubicBezTo>
                    <a:pt x="3263717" y="45720"/>
                    <a:pt x="3304514" y="0"/>
                    <a:pt x="3354376" y="0"/>
                  </a:cubicBezTo>
                  <a:close/>
                  <a:moveTo>
                    <a:pt x="3717011" y="0"/>
                  </a:moveTo>
                  <a:cubicBezTo>
                    <a:pt x="3766873" y="0"/>
                    <a:pt x="3807670" y="45720"/>
                    <a:pt x="3807670" y="101600"/>
                  </a:cubicBezTo>
                  <a:cubicBezTo>
                    <a:pt x="3807670" y="157480"/>
                    <a:pt x="3766873" y="203200"/>
                    <a:pt x="3717011" y="203200"/>
                  </a:cubicBezTo>
                  <a:cubicBezTo>
                    <a:pt x="3667148" y="203200"/>
                    <a:pt x="3626352" y="157480"/>
                    <a:pt x="3626352" y="101600"/>
                  </a:cubicBezTo>
                  <a:cubicBezTo>
                    <a:pt x="3626352" y="45720"/>
                    <a:pt x="3667148" y="0"/>
                    <a:pt x="3717011" y="0"/>
                  </a:cubicBezTo>
                  <a:close/>
                  <a:moveTo>
                    <a:pt x="4079646" y="0"/>
                  </a:moveTo>
                  <a:cubicBezTo>
                    <a:pt x="4129509" y="0"/>
                    <a:pt x="4170305" y="45720"/>
                    <a:pt x="4170305" y="101600"/>
                  </a:cubicBezTo>
                  <a:cubicBezTo>
                    <a:pt x="4170305" y="157480"/>
                    <a:pt x="4129509" y="203200"/>
                    <a:pt x="4079646" y="203200"/>
                  </a:cubicBezTo>
                  <a:cubicBezTo>
                    <a:pt x="4029784" y="203200"/>
                    <a:pt x="3988987" y="157480"/>
                    <a:pt x="3988987" y="101600"/>
                  </a:cubicBezTo>
                  <a:cubicBezTo>
                    <a:pt x="3988987" y="45720"/>
                    <a:pt x="4029784" y="0"/>
                    <a:pt x="4079646" y="0"/>
                  </a:cubicBezTo>
                  <a:close/>
                  <a:moveTo>
                    <a:pt x="4442281" y="0"/>
                  </a:moveTo>
                  <a:cubicBezTo>
                    <a:pt x="4492143" y="0"/>
                    <a:pt x="4532940" y="45720"/>
                    <a:pt x="4532940" y="101600"/>
                  </a:cubicBezTo>
                  <a:cubicBezTo>
                    <a:pt x="4532940" y="157480"/>
                    <a:pt x="4492143" y="203200"/>
                    <a:pt x="4442281" y="203200"/>
                  </a:cubicBezTo>
                  <a:cubicBezTo>
                    <a:pt x="4392419" y="203200"/>
                    <a:pt x="4351623" y="157480"/>
                    <a:pt x="4351623" y="101600"/>
                  </a:cubicBezTo>
                  <a:cubicBezTo>
                    <a:pt x="4351623" y="45720"/>
                    <a:pt x="4392419" y="0"/>
                    <a:pt x="4442281" y="0"/>
                  </a:cubicBezTo>
                  <a:close/>
                  <a:moveTo>
                    <a:pt x="4804917" y="0"/>
                  </a:moveTo>
                  <a:cubicBezTo>
                    <a:pt x="4854779" y="0"/>
                    <a:pt x="4895575" y="45720"/>
                    <a:pt x="4895575" y="101600"/>
                  </a:cubicBezTo>
                  <a:cubicBezTo>
                    <a:pt x="4895575" y="157480"/>
                    <a:pt x="4854779" y="203200"/>
                    <a:pt x="4804917" y="203200"/>
                  </a:cubicBezTo>
                  <a:cubicBezTo>
                    <a:pt x="4755054" y="203200"/>
                    <a:pt x="4714258" y="157480"/>
                    <a:pt x="4714258" y="101600"/>
                  </a:cubicBezTo>
                  <a:cubicBezTo>
                    <a:pt x="4714258" y="45720"/>
                    <a:pt x="4755054" y="0"/>
                    <a:pt x="4804917" y="0"/>
                  </a:cubicBezTo>
                  <a:close/>
                  <a:moveTo>
                    <a:pt x="5167552" y="0"/>
                  </a:moveTo>
                  <a:cubicBezTo>
                    <a:pt x="5217414" y="0"/>
                    <a:pt x="5258211" y="45720"/>
                    <a:pt x="5258211" y="101600"/>
                  </a:cubicBezTo>
                  <a:cubicBezTo>
                    <a:pt x="5258211" y="157480"/>
                    <a:pt x="5217414" y="203200"/>
                    <a:pt x="5167552" y="203200"/>
                  </a:cubicBezTo>
                  <a:cubicBezTo>
                    <a:pt x="5117689" y="203200"/>
                    <a:pt x="5076893" y="157480"/>
                    <a:pt x="5076893" y="101600"/>
                  </a:cubicBezTo>
                  <a:cubicBezTo>
                    <a:pt x="5076893" y="45720"/>
                    <a:pt x="5117689" y="0"/>
                    <a:pt x="5167552" y="0"/>
                  </a:cubicBezTo>
                  <a:close/>
                  <a:moveTo>
                    <a:pt x="5530187" y="0"/>
                  </a:moveTo>
                  <a:cubicBezTo>
                    <a:pt x="5580049" y="0"/>
                    <a:pt x="5620846" y="45720"/>
                    <a:pt x="5620846" y="101600"/>
                  </a:cubicBezTo>
                  <a:cubicBezTo>
                    <a:pt x="5620846" y="157480"/>
                    <a:pt x="5580049" y="203200"/>
                    <a:pt x="5530187" y="203200"/>
                  </a:cubicBezTo>
                  <a:cubicBezTo>
                    <a:pt x="5480325" y="203200"/>
                    <a:pt x="5439528" y="157480"/>
                    <a:pt x="5439528" y="101600"/>
                  </a:cubicBezTo>
                  <a:cubicBezTo>
                    <a:pt x="5439528" y="45720"/>
                    <a:pt x="5480324" y="0"/>
                    <a:pt x="5530187" y="0"/>
                  </a:cubicBezTo>
                  <a:close/>
                  <a:moveTo>
                    <a:pt x="5892822" y="0"/>
                  </a:moveTo>
                  <a:cubicBezTo>
                    <a:pt x="5942684" y="0"/>
                    <a:pt x="5983481" y="45720"/>
                    <a:pt x="5983481" y="101600"/>
                  </a:cubicBezTo>
                  <a:cubicBezTo>
                    <a:pt x="5983481" y="157480"/>
                    <a:pt x="5942684" y="203200"/>
                    <a:pt x="5892822" y="203200"/>
                  </a:cubicBezTo>
                  <a:cubicBezTo>
                    <a:pt x="5842960" y="203200"/>
                    <a:pt x="5802163" y="157480"/>
                    <a:pt x="5802163" y="101600"/>
                  </a:cubicBezTo>
                  <a:cubicBezTo>
                    <a:pt x="5802163" y="45720"/>
                    <a:pt x="5842959" y="0"/>
                    <a:pt x="5892822" y="0"/>
                  </a:cubicBezTo>
                  <a:close/>
                  <a:moveTo>
                    <a:pt x="6255457" y="0"/>
                  </a:moveTo>
                  <a:cubicBezTo>
                    <a:pt x="6305319" y="0"/>
                    <a:pt x="6346116" y="45720"/>
                    <a:pt x="6346116" y="101600"/>
                  </a:cubicBezTo>
                  <a:cubicBezTo>
                    <a:pt x="6346116" y="157480"/>
                    <a:pt x="6305319" y="203200"/>
                    <a:pt x="6255457" y="203200"/>
                  </a:cubicBezTo>
                  <a:cubicBezTo>
                    <a:pt x="6205595" y="203200"/>
                    <a:pt x="6164798" y="157480"/>
                    <a:pt x="6164798" y="101600"/>
                  </a:cubicBezTo>
                  <a:cubicBezTo>
                    <a:pt x="6164798" y="45720"/>
                    <a:pt x="6205594" y="0"/>
                    <a:pt x="6255457" y="0"/>
                  </a:cubicBezTo>
                  <a:close/>
                  <a:moveTo>
                    <a:pt x="6618092" y="0"/>
                  </a:moveTo>
                  <a:cubicBezTo>
                    <a:pt x="6667954" y="0"/>
                    <a:pt x="6708751" y="45720"/>
                    <a:pt x="6708751" y="101600"/>
                  </a:cubicBezTo>
                  <a:cubicBezTo>
                    <a:pt x="6708751" y="157480"/>
                    <a:pt x="6667954" y="203200"/>
                    <a:pt x="6618092" y="203200"/>
                  </a:cubicBezTo>
                  <a:cubicBezTo>
                    <a:pt x="6568230" y="203200"/>
                    <a:pt x="6527434" y="157480"/>
                    <a:pt x="6527434" y="101600"/>
                  </a:cubicBezTo>
                  <a:cubicBezTo>
                    <a:pt x="6527434" y="45720"/>
                    <a:pt x="6568230" y="0"/>
                    <a:pt x="6618092" y="0"/>
                  </a:cubicBezTo>
                  <a:close/>
                  <a:moveTo>
                    <a:pt x="6980728" y="0"/>
                  </a:moveTo>
                  <a:cubicBezTo>
                    <a:pt x="7030590" y="0"/>
                    <a:pt x="7071386" y="45720"/>
                    <a:pt x="7071386" y="101600"/>
                  </a:cubicBezTo>
                  <a:cubicBezTo>
                    <a:pt x="7071386" y="157480"/>
                    <a:pt x="7030590" y="203200"/>
                    <a:pt x="6980728" y="203200"/>
                  </a:cubicBezTo>
                  <a:cubicBezTo>
                    <a:pt x="6930866" y="203200"/>
                    <a:pt x="6890069" y="157480"/>
                    <a:pt x="6890069" y="101600"/>
                  </a:cubicBezTo>
                  <a:cubicBezTo>
                    <a:pt x="6890069" y="45720"/>
                    <a:pt x="6930865" y="0"/>
                    <a:pt x="6980728" y="0"/>
                  </a:cubicBezTo>
                  <a:close/>
                  <a:moveTo>
                    <a:pt x="7343363" y="0"/>
                  </a:moveTo>
                  <a:cubicBezTo>
                    <a:pt x="7393225" y="0"/>
                    <a:pt x="7434022" y="45720"/>
                    <a:pt x="7434022" y="101600"/>
                  </a:cubicBezTo>
                  <a:cubicBezTo>
                    <a:pt x="7434022" y="157480"/>
                    <a:pt x="7393225" y="203200"/>
                    <a:pt x="7343363" y="203200"/>
                  </a:cubicBezTo>
                  <a:cubicBezTo>
                    <a:pt x="7293501" y="203200"/>
                    <a:pt x="7252704" y="157480"/>
                    <a:pt x="7252704" y="101600"/>
                  </a:cubicBezTo>
                  <a:cubicBezTo>
                    <a:pt x="7252704" y="45720"/>
                    <a:pt x="7293500" y="0"/>
                    <a:pt x="7343363" y="0"/>
                  </a:cubicBezTo>
                  <a:close/>
                </a:path>
              </a:pathLst>
            </a:custGeom>
            <a:solidFill>
              <a:srgbClr val="841B7A"/>
            </a:solidFill>
          </p:spPr>
        </p:sp>
      </p:grpSp>
      <p:grpSp>
        <p:nvGrpSpPr>
          <p:cNvPr name="Group 21" id="21"/>
          <p:cNvGrpSpPr/>
          <p:nvPr/>
        </p:nvGrpSpPr>
        <p:grpSpPr>
          <a:xfrm rot="-5400000">
            <a:off x="9152513" y="5621959"/>
            <a:ext cx="9050442" cy="889140"/>
            <a:chOff x="0" y="0"/>
            <a:chExt cx="9194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>
              <a:off x="455334" y="304800"/>
              <a:ext cx="7434021" cy="203200"/>
            </a:xfrm>
            <a:custGeom>
              <a:avLst/>
              <a:gdLst/>
              <a:ahLst/>
              <a:cxnLst/>
              <a:rect r="r" b="b" t="t" l="l"/>
              <a:pathLst>
                <a:path h="203200" w="7434021">
                  <a:moveTo>
                    <a:pt x="90659" y="0"/>
                  </a:moveTo>
                  <a:cubicBezTo>
                    <a:pt x="140521" y="0"/>
                    <a:pt x="181318" y="45720"/>
                    <a:pt x="181318" y="101600"/>
                  </a:cubicBezTo>
                  <a:cubicBezTo>
                    <a:pt x="181318" y="157480"/>
                    <a:pt x="140521" y="203200"/>
                    <a:pt x="90659" y="203200"/>
                  </a:cubicBezTo>
                  <a:cubicBezTo>
                    <a:pt x="40797" y="203200"/>
                    <a:pt x="0" y="157480"/>
                    <a:pt x="0" y="101600"/>
                  </a:cubicBezTo>
                  <a:cubicBezTo>
                    <a:pt x="0" y="45720"/>
                    <a:pt x="40797" y="0"/>
                    <a:pt x="90659" y="0"/>
                  </a:cubicBezTo>
                  <a:close/>
                  <a:moveTo>
                    <a:pt x="453294" y="0"/>
                  </a:moveTo>
                  <a:cubicBezTo>
                    <a:pt x="503157" y="0"/>
                    <a:pt x="543953" y="45720"/>
                    <a:pt x="543953" y="101600"/>
                  </a:cubicBezTo>
                  <a:cubicBezTo>
                    <a:pt x="543953" y="157480"/>
                    <a:pt x="503157" y="203200"/>
                    <a:pt x="453294" y="203200"/>
                  </a:cubicBezTo>
                  <a:cubicBezTo>
                    <a:pt x="403432" y="203200"/>
                    <a:pt x="362635" y="157480"/>
                    <a:pt x="362635" y="101600"/>
                  </a:cubicBezTo>
                  <a:cubicBezTo>
                    <a:pt x="362635" y="45720"/>
                    <a:pt x="403432" y="0"/>
                    <a:pt x="453294" y="0"/>
                  </a:cubicBezTo>
                  <a:close/>
                  <a:moveTo>
                    <a:pt x="815929" y="0"/>
                  </a:moveTo>
                  <a:cubicBezTo>
                    <a:pt x="865792" y="0"/>
                    <a:pt x="906588" y="45720"/>
                    <a:pt x="906588" y="101600"/>
                  </a:cubicBezTo>
                  <a:cubicBezTo>
                    <a:pt x="906588" y="157480"/>
                    <a:pt x="865792" y="203200"/>
                    <a:pt x="815929" y="203200"/>
                  </a:cubicBezTo>
                  <a:cubicBezTo>
                    <a:pt x="766067" y="203200"/>
                    <a:pt x="725271" y="157480"/>
                    <a:pt x="725271" y="101600"/>
                  </a:cubicBezTo>
                  <a:cubicBezTo>
                    <a:pt x="725271" y="45720"/>
                    <a:pt x="766067" y="0"/>
                    <a:pt x="815929" y="0"/>
                  </a:cubicBezTo>
                  <a:close/>
                  <a:moveTo>
                    <a:pt x="1178565" y="0"/>
                  </a:moveTo>
                  <a:cubicBezTo>
                    <a:pt x="1228427" y="0"/>
                    <a:pt x="1269223" y="45720"/>
                    <a:pt x="1269223" y="101600"/>
                  </a:cubicBezTo>
                  <a:cubicBezTo>
                    <a:pt x="1269223" y="157480"/>
                    <a:pt x="1228427" y="203200"/>
                    <a:pt x="1178565" y="203200"/>
                  </a:cubicBezTo>
                  <a:cubicBezTo>
                    <a:pt x="1128702" y="203200"/>
                    <a:pt x="1087906" y="157480"/>
                    <a:pt x="1087906" y="101600"/>
                  </a:cubicBezTo>
                  <a:cubicBezTo>
                    <a:pt x="1087906" y="45720"/>
                    <a:pt x="1128702" y="0"/>
                    <a:pt x="1178565" y="0"/>
                  </a:cubicBezTo>
                  <a:close/>
                  <a:moveTo>
                    <a:pt x="1541200" y="0"/>
                  </a:moveTo>
                  <a:cubicBezTo>
                    <a:pt x="1591062" y="0"/>
                    <a:pt x="1631859" y="45720"/>
                    <a:pt x="1631859" y="101600"/>
                  </a:cubicBezTo>
                  <a:cubicBezTo>
                    <a:pt x="1631859" y="157480"/>
                    <a:pt x="1591062" y="203200"/>
                    <a:pt x="1541200" y="203200"/>
                  </a:cubicBezTo>
                  <a:cubicBezTo>
                    <a:pt x="1491337" y="203200"/>
                    <a:pt x="1450541" y="157480"/>
                    <a:pt x="1450541" y="101600"/>
                  </a:cubicBezTo>
                  <a:cubicBezTo>
                    <a:pt x="1450541" y="45720"/>
                    <a:pt x="1491337" y="0"/>
                    <a:pt x="1541200" y="0"/>
                  </a:cubicBezTo>
                  <a:close/>
                  <a:moveTo>
                    <a:pt x="1903835" y="0"/>
                  </a:moveTo>
                  <a:cubicBezTo>
                    <a:pt x="1953697" y="0"/>
                    <a:pt x="1994494" y="45720"/>
                    <a:pt x="1994494" y="101600"/>
                  </a:cubicBezTo>
                  <a:cubicBezTo>
                    <a:pt x="1994494" y="157480"/>
                    <a:pt x="1953697" y="203200"/>
                    <a:pt x="1903835" y="203200"/>
                  </a:cubicBezTo>
                  <a:cubicBezTo>
                    <a:pt x="1853973" y="203200"/>
                    <a:pt x="1813176" y="157480"/>
                    <a:pt x="1813176" y="101600"/>
                  </a:cubicBezTo>
                  <a:cubicBezTo>
                    <a:pt x="1813176" y="45720"/>
                    <a:pt x="1853973" y="0"/>
                    <a:pt x="1903835" y="0"/>
                  </a:cubicBezTo>
                  <a:close/>
                  <a:moveTo>
                    <a:pt x="2266470" y="0"/>
                  </a:moveTo>
                  <a:cubicBezTo>
                    <a:pt x="2316332" y="0"/>
                    <a:pt x="2357129" y="45720"/>
                    <a:pt x="2357129" y="101600"/>
                  </a:cubicBezTo>
                  <a:cubicBezTo>
                    <a:pt x="2357129" y="157480"/>
                    <a:pt x="2316332" y="203200"/>
                    <a:pt x="2266470" y="203200"/>
                  </a:cubicBezTo>
                  <a:cubicBezTo>
                    <a:pt x="2216608" y="203200"/>
                    <a:pt x="2175811" y="157480"/>
                    <a:pt x="2175811" y="101600"/>
                  </a:cubicBezTo>
                  <a:cubicBezTo>
                    <a:pt x="2175811" y="45720"/>
                    <a:pt x="2216608" y="0"/>
                    <a:pt x="2266470" y="0"/>
                  </a:cubicBezTo>
                  <a:close/>
                  <a:moveTo>
                    <a:pt x="2629105" y="0"/>
                  </a:moveTo>
                  <a:cubicBezTo>
                    <a:pt x="2678968" y="0"/>
                    <a:pt x="2719764" y="45720"/>
                    <a:pt x="2719764" y="101600"/>
                  </a:cubicBezTo>
                  <a:cubicBezTo>
                    <a:pt x="2719764" y="157480"/>
                    <a:pt x="2678968" y="203200"/>
                    <a:pt x="2629105" y="203200"/>
                  </a:cubicBezTo>
                  <a:cubicBezTo>
                    <a:pt x="2579243" y="203200"/>
                    <a:pt x="2538447" y="157480"/>
                    <a:pt x="2538447" y="101600"/>
                  </a:cubicBezTo>
                  <a:cubicBezTo>
                    <a:pt x="2538447" y="45720"/>
                    <a:pt x="2579243" y="0"/>
                    <a:pt x="2629105" y="0"/>
                  </a:cubicBezTo>
                  <a:close/>
                  <a:moveTo>
                    <a:pt x="2991740" y="0"/>
                  </a:moveTo>
                  <a:cubicBezTo>
                    <a:pt x="3041603" y="0"/>
                    <a:pt x="3082399" y="45720"/>
                    <a:pt x="3082399" y="101600"/>
                  </a:cubicBezTo>
                  <a:cubicBezTo>
                    <a:pt x="3082399" y="157480"/>
                    <a:pt x="3041603" y="203200"/>
                    <a:pt x="2991740" y="203200"/>
                  </a:cubicBezTo>
                  <a:cubicBezTo>
                    <a:pt x="2941878" y="203200"/>
                    <a:pt x="2901082" y="157480"/>
                    <a:pt x="2901082" y="101600"/>
                  </a:cubicBezTo>
                  <a:cubicBezTo>
                    <a:pt x="2901082" y="45720"/>
                    <a:pt x="2941878" y="0"/>
                    <a:pt x="2991740" y="0"/>
                  </a:cubicBezTo>
                  <a:close/>
                  <a:moveTo>
                    <a:pt x="3354376" y="0"/>
                  </a:moveTo>
                  <a:cubicBezTo>
                    <a:pt x="3404238" y="0"/>
                    <a:pt x="3445035" y="45720"/>
                    <a:pt x="3445035" y="101600"/>
                  </a:cubicBezTo>
                  <a:cubicBezTo>
                    <a:pt x="3445035" y="157480"/>
                    <a:pt x="3404238" y="203200"/>
                    <a:pt x="3354376" y="203200"/>
                  </a:cubicBezTo>
                  <a:cubicBezTo>
                    <a:pt x="3304513" y="203200"/>
                    <a:pt x="3263717" y="157480"/>
                    <a:pt x="3263717" y="101600"/>
                  </a:cubicBezTo>
                  <a:cubicBezTo>
                    <a:pt x="3263717" y="45720"/>
                    <a:pt x="3304514" y="0"/>
                    <a:pt x="3354376" y="0"/>
                  </a:cubicBezTo>
                  <a:close/>
                  <a:moveTo>
                    <a:pt x="3717011" y="0"/>
                  </a:moveTo>
                  <a:cubicBezTo>
                    <a:pt x="3766873" y="0"/>
                    <a:pt x="3807670" y="45720"/>
                    <a:pt x="3807670" y="101600"/>
                  </a:cubicBezTo>
                  <a:cubicBezTo>
                    <a:pt x="3807670" y="157480"/>
                    <a:pt x="3766873" y="203200"/>
                    <a:pt x="3717011" y="203200"/>
                  </a:cubicBezTo>
                  <a:cubicBezTo>
                    <a:pt x="3667148" y="203200"/>
                    <a:pt x="3626352" y="157480"/>
                    <a:pt x="3626352" y="101600"/>
                  </a:cubicBezTo>
                  <a:cubicBezTo>
                    <a:pt x="3626352" y="45720"/>
                    <a:pt x="3667148" y="0"/>
                    <a:pt x="3717011" y="0"/>
                  </a:cubicBezTo>
                  <a:close/>
                  <a:moveTo>
                    <a:pt x="4079646" y="0"/>
                  </a:moveTo>
                  <a:cubicBezTo>
                    <a:pt x="4129509" y="0"/>
                    <a:pt x="4170305" y="45720"/>
                    <a:pt x="4170305" y="101600"/>
                  </a:cubicBezTo>
                  <a:cubicBezTo>
                    <a:pt x="4170305" y="157480"/>
                    <a:pt x="4129509" y="203200"/>
                    <a:pt x="4079646" y="203200"/>
                  </a:cubicBezTo>
                  <a:cubicBezTo>
                    <a:pt x="4029784" y="203200"/>
                    <a:pt x="3988987" y="157480"/>
                    <a:pt x="3988987" y="101600"/>
                  </a:cubicBezTo>
                  <a:cubicBezTo>
                    <a:pt x="3988987" y="45720"/>
                    <a:pt x="4029784" y="0"/>
                    <a:pt x="4079646" y="0"/>
                  </a:cubicBezTo>
                  <a:close/>
                  <a:moveTo>
                    <a:pt x="4442281" y="0"/>
                  </a:moveTo>
                  <a:cubicBezTo>
                    <a:pt x="4492143" y="0"/>
                    <a:pt x="4532940" y="45720"/>
                    <a:pt x="4532940" y="101600"/>
                  </a:cubicBezTo>
                  <a:cubicBezTo>
                    <a:pt x="4532940" y="157480"/>
                    <a:pt x="4492143" y="203200"/>
                    <a:pt x="4442281" y="203200"/>
                  </a:cubicBezTo>
                  <a:cubicBezTo>
                    <a:pt x="4392419" y="203200"/>
                    <a:pt x="4351623" y="157480"/>
                    <a:pt x="4351623" y="101600"/>
                  </a:cubicBezTo>
                  <a:cubicBezTo>
                    <a:pt x="4351623" y="45720"/>
                    <a:pt x="4392419" y="0"/>
                    <a:pt x="4442281" y="0"/>
                  </a:cubicBezTo>
                  <a:close/>
                  <a:moveTo>
                    <a:pt x="4804917" y="0"/>
                  </a:moveTo>
                  <a:cubicBezTo>
                    <a:pt x="4854779" y="0"/>
                    <a:pt x="4895575" y="45720"/>
                    <a:pt x="4895575" y="101600"/>
                  </a:cubicBezTo>
                  <a:cubicBezTo>
                    <a:pt x="4895575" y="157480"/>
                    <a:pt x="4854779" y="203200"/>
                    <a:pt x="4804917" y="203200"/>
                  </a:cubicBezTo>
                  <a:cubicBezTo>
                    <a:pt x="4755054" y="203200"/>
                    <a:pt x="4714258" y="157480"/>
                    <a:pt x="4714258" y="101600"/>
                  </a:cubicBezTo>
                  <a:cubicBezTo>
                    <a:pt x="4714258" y="45720"/>
                    <a:pt x="4755054" y="0"/>
                    <a:pt x="4804917" y="0"/>
                  </a:cubicBezTo>
                  <a:close/>
                  <a:moveTo>
                    <a:pt x="5167552" y="0"/>
                  </a:moveTo>
                  <a:cubicBezTo>
                    <a:pt x="5217414" y="0"/>
                    <a:pt x="5258211" y="45720"/>
                    <a:pt x="5258211" y="101600"/>
                  </a:cubicBezTo>
                  <a:cubicBezTo>
                    <a:pt x="5258211" y="157480"/>
                    <a:pt x="5217414" y="203200"/>
                    <a:pt x="5167552" y="203200"/>
                  </a:cubicBezTo>
                  <a:cubicBezTo>
                    <a:pt x="5117689" y="203200"/>
                    <a:pt x="5076893" y="157480"/>
                    <a:pt x="5076893" y="101600"/>
                  </a:cubicBezTo>
                  <a:cubicBezTo>
                    <a:pt x="5076893" y="45720"/>
                    <a:pt x="5117689" y="0"/>
                    <a:pt x="5167552" y="0"/>
                  </a:cubicBezTo>
                  <a:close/>
                  <a:moveTo>
                    <a:pt x="5530187" y="0"/>
                  </a:moveTo>
                  <a:cubicBezTo>
                    <a:pt x="5580049" y="0"/>
                    <a:pt x="5620846" y="45720"/>
                    <a:pt x="5620846" y="101600"/>
                  </a:cubicBezTo>
                  <a:cubicBezTo>
                    <a:pt x="5620846" y="157480"/>
                    <a:pt x="5580049" y="203200"/>
                    <a:pt x="5530187" y="203200"/>
                  </a:cubicBezTo>
                  <a:cubicBezTo>
                    <a:pt x="5480325" y="203200"/>
                    <a:pt x="5439528" y="157480"/>
                    <a:pt x="5439528" y="101600"/>
                  </a:cubicBezTo>
                  <a:cubicBezTo>
                    <a:pt x="5439528" y="45720"/>
                    <a:pt x="5480324" y="0"/>
                    <a:pt x="5530187" y="0"/>
                  </a:cubicBezTo>
                  <a:close/>
                  <a:moveTo>
                    <a:pt x="5892822" y="0"/>
                  </a:moveTo>
                  <a:cubicBezTo>
                    <a:pt x="5942684" y="0"/>
                    <a:pt x="5983481" y="45720"/>
                    <a:pt x="5983481" y="101600"/>
                  </a:cubicBezTo>
                  <a:cubicBezTo>
                    <a:pt x="5983481" y="157480"/>
                    <a:pt x="5942684" y="203200"/>
                    <a:pt x="5892822" y="203200"/>
                  </a:cubicBezTo>
                  <a:cubicBezTo>
                    <a:pt x="5842960" y="203200"/>
                    <a:pt x="5802163" y="157480"/>
                    <a:pt x="5802163" y="101600"/>
                  </a:cubicBezTo>
                  <a:cubicBezTo>
                    <a:pt x="5802163" y="45720"/>
                    <a:pt x="5842959" y="0"/>
                    <a:pt x="5892822" y="0"/>
                  </a:cubicBezTo>
                  <a:close/>
                  <a:moveTo>
                    <a:pt x="6255457" y="0"/>
                  </a:moveTo>
                  <a:cubicBezTo>
                    <a:pt x="6305319" y="0"/>
                    <a:pt x="6346116" y="45720"/>
                    <a:pt x="6346116" y="101600"/>
                  </a:cubicBezTo>
                  <a:cubicBezTo>
                    <a:pt x="6346116" y="157480"/>
                    <a:pt x="6305319" y="203200"/>
                    <a:pt x="6255457" y="203200"/>
                  </a:cubicBezTo>
                  <a:cubicBezTo>
                    <a:pt x="6205595" y="203200"/>
                    <a:pt x="6164798" y="157480"/>
                    <a:pt x="6164798" y="101600"/>
                  </a:cubicBezTo>
                  <a:cubicBezTo>
                    <a:pt x="6164798" y="45720"/>
                    <a:pt x="6205594" y="0"/>
                    <a:pt x="6255457" y="0"/>
                  </a:cubicBezTo>
                  <a:close/>
                  <a:moveTo>
                    <a:pt x="6618092" y="0"/>
                  </a:moveTo>
                  <a:cubicBezTo>
                    <a:pt x="6667954" y="0"/>
                    <a:pt x="6708751" y="45720"/>
                    <a:pt x="6708751" y="101600"/>
                  </a:cubicBezTo>
                  <a:cubicBezTo>
                    <a:pt x="6708751" y="157480"/>
                    <a:pt x="6667954" y="203200"/>
                    <a:pt x="6618092" y="203200"/>
                  </a:cubicBezTo>
                  <a:cubicBezTo>
                    <a:pt x="6568230" y="203200"/>
                    <a:pt x="6527434" y="157480"/>
                    <a:pt x="6527434" y="101600"/>
                  </a:cubicBezTo>
                  <a:cubicBezTo>
                    <a:pt x="6527434" y="45720"/>
                    <a:pt x="6568230" y="0"/>
                    <a:pt x="6618092" y="0"/>
                  </a:cubicBezTo>
                  <a:close/>
                  <a:moveTo>
                    <a:pt x="6980728" y="0"/>
                  </a:moveTo>
                  <a:cubicBezTo>
                    <a:pt x="7030590" y="0"/>
                    <a:pt x="7071386" y="45720"/>
                    <a:pt x="7071386" y="101600"/>
                  </a:cubicBezTo>
                  <a:cubicBezTo>
                    <a:pt x="7071386" y="157480"/>
                    <a:pt x="7030590" y="203200"/>
                    <a:pt x="6980728" y="203200"/>
                  </a:cubicBezTo>
                  <a:cubicBezTo>
                    <a:pt x="6930866" y="203200"/>
                    <a:pt x="6890069" y="157480"/>
                    <a:pt x="6890069" y="101600"/>
                  </a:cubicBezTo>
                  <a:cubicBezTo>
                    <a:pt x="6890069" y="45720"/>
                    <a:pt x="6930865" y="0"/>
                    <a:pt x="6980728" y="0"/>
                  </a:cubicBezTo>
                  <a:close/>
                  <a:moveTo>
                    <a:pt x="7343363" y="0"/>
                  </a:moveTo>
                  <a:cubicBezTo>
                    <a:pt x="7393225" y="0"/>
                    <a:pt x="7434022" y="45720"/>
                    <a:pt x="7434022" y="101600"/>
                  </a:cubicBezTo>
                  <a:cubicBezTo>
                    <a:pt x="7434022" y="157480"/>
                    <a:pt x="7393225" y="203200"/>
                    <a:pt x="7343363" y="203200"/>
                  </a:cubicBezTo>
                  <a:cubicBezTo>
                    <a:pt x="7293501" y="203200"/>
                    <a:pt x="7252704" y="157480"/>
                    <a:pt x="7252704" y="101600"/>
                  </a:cubicBezTo>
                  <a:cubicBezTo>
                    <a:pt x="7252704" y="45720"/>
                    <a:pt x="7293500" y="0"/>
                    <a:pt x="7343363" y="0"/>
                  </a:cubicBezTo>
                  <a:close/>
                </a:path>
              </a:pathLst>
            </a:custGeom>
            <a:solidFill>
              <a:srgbClr val="841B7A"/>
            </a:solidFill>
          </p:spPr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6016" y="1383599"/>
            <a:ext cx="10298701" cy="8378321"/>
            <a:chOff x="0" y="0"/>
            <a:chExt cx="13731602" cy="11171095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-9525"/>
              <a:ext cx="13731602" cy="862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4200" spc="84">
                  <a:solidFill>
                    <a:srgbClr val="841B7A"/>
                  </a:solidFill>
                  <a:latin typeface="Aileron Heavy"/>
                </a:rPr>
                <a:t>Now that the table is complete: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1694990"/>
              <a:ext cx="13731602" cy="94761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28320" indent="-264160" lvl="1">
                <a:lnSpc>
                  <a:spcPts val="4320"/>
                </a:lnSpc>
                <a:buFont typeface="Arial"/>
                <a:buChar char="•"/>
              </a:pP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D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o your re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s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ult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s a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pp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ar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t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o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co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nfor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m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t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o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F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i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sch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r’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s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propose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d re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latio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nshi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p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between c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omp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l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exi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t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y and a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s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ymmetry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? </a:t>
              </a:r>
            </a:p>
            <a:p>
              <a:pPr marL="528320" indent="-264160" lvl="1">
                <a:lnSpc>
                  <a:spcPts val="4320"/>
                </a:lnSpc>
                <a:buFont typeface="Arial"/>
                <a:buChar char="•"/>
              </a:pP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Are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t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her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an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y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cas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s th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a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t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a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r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a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mb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i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guous or o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t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h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er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wi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s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diff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ic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u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lt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t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o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c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od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? Why do you think this might be?</a:t>
              </a:r>
            </a:p>
            <a:p>
              <a:pPr marL="528320" indent="-264160" lvl="1">
                <a:lnSpc>
                  <a:spcPts val="4320"/>
                </a:lnSpc>
                <a:buFont typeface="Arial"/>
                <a:buChar char="•"/>
              </a:pP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A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r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t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h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ere c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o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nf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o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unding var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iables at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p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l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ay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th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at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m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i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ght b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skewi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n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g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t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he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re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sul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ts?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</a:t>
              </a:r>
            </a:p>
            <a:p>
              <a:pPr marL="528320" indent="-264160" lvl="1">
                <a:lnSpc>
                  <a:spcPts val="4320"/>
                </a:lnSpc>
                <a:buFont typeface="Arial"/>
                <a:buChar char="•"/>
              </a:pP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Are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the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re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di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ffere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nces by type o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f art (e.g.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, masks,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b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a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sk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et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s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,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etc.)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?</a:t>
              </a:r>
            </a:p>
            <a:p>
              <a:pPr marL="528320" indent="-264160" lvl="1">
                <a:lnSpc>
                  <a:spcPts val="4320"/>
                </a:lnSpc>
                <a:buFont typeface="Arial"/>
                <a:buChar char="•"/>
              </a:pP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A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re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ther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di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ffer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nt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time peri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ods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r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pre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se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nted,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a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nd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i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f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s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o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,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how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d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o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es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t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he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a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rt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 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d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i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ff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e</a:t>
              </a:r>
              <a:r>
                <a:rPr lang="en-US" sz="3200" spc="320">
                  <a:solidFill>
                    <a:srgbClr val="841B7A"/>
                  </a:solidFill>
                  <a:latin typeface="Aileron Regular"/>
                </a:rPr>
                <a:t>r between periods?</a:t>
              </a: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58242" b="0"/>
          <a:stretch>
            <a:fillRect/>
          </a:stretch>
        </p:blipFill>
        <p:spPr>
          <a:xfrm flipH="false" flipV="false" rot="0">
            <a:off x="12373188" y="0"/>
            <a:ext cx="5914812" cy="10287000"/>
          </a:xfrm>
          <a:prstGeom prst="rect">
            <a:avLst/>
          </a:prstGeom>
        </p:spPr>
      </p:pic>
      <p:sp>
        <p:nvSpPr>
          <p:cNvPr name="AutoShape 6" id="6"/>
          <p:cNvSpPr/>
          <p:nvPr/>
        </p:nvSpPr>
        <p:spPr>
          <a:xfrm rot="0">
            <a:off x="11094526" y="3974312"/>
            <a:ext cx="2781579" cy="2338376"/>
          </a:xfrm>
          <a:prstGeom prst="rect">
            <a:avLst/>
          </a:prstGeom>
          <a:solidFill>
            <a:srgbClr val="841B7A"/>
          </a:solidFill>
        </p:spPr>
      </p:sp>
      <p:sp>
        <p:nvSpPr>
          <p:cNvPr name="TextBox 7" id="7"/>
          <p:cNvSpPr txBox="true"/>
          <p:nvPr/>
        </p:nvSpPr>
        <p:spPr>
          <a:xfrm rot="0">
            <a:off x="11371440" y="4657090"/>
            <a:ext cx="2227749" cy="915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208">
                <a:solidFill>
                  <a:srgbClr val="FFFFFF"/>
                </a:solidFill>
                <a:latin typeface="Aileron Heavy Bold"/>
              </a:rPr>
              <a:t>FINAL QUESTIONS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0" y="0"/>
            <a:ext cx="7136702" cy="1037896"/>
            <a:chOff x="0" y="0"/>
            <a:chExt cx="9515602" cy="1383862"/>
          </a:xfrm>
        </p:grpSpPr>
        <p:sp>
          <p:nvSpPr>
            <p:cNvPr name="AutoShape 9" id="9"/>
            <p:cNvSpPr/>
            <p:nvPr/>
          </p:nvSpPr>
          <p:spPr>
            <a:xfrm rot="0">
              <a:off x="0" y="0"/>
              <a:ext cx="9515602" cy="1383862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947307" y="370621"/>
              <a:ext cx="7620987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2. SYMMETRY &amp; SUBSISTENCE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841B7A"/>
                </a:solidFill>
                <a:latin typeface="Aileron Heavy"/>
              </a:rPr>
              <a:t>References</a:t>
            </a:r>
          </a:p>
        </p:txBody>
      </p:sp>
      <p:sp>
        <p:nvSpPr>
          <p:cNvPr name="AutoShape 3" id="3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841B7A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3654487" y="324485"/>
            <a:ext cx="13105252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1. This activity was adapted in part from </a:t>
            </a:r>
            <a:r>
              <a:rPr lang="en-US" sz="2800" spc="28" u="sng">
                <a:solidFill>
                  <a:srgbClr val="FFFFFF"/>
                </a:solidFill>
                <a:latin typeface="Aileron Regular"/>
              </a:rPr>
              <a:t>Art (Explaining Human Culture)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, by Carol R. Ember and Abbe McCarter, in Teaching eHRAF. https://hraf.yale.edu/teach-ehraf/art-explaining-human-culture/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654487" y="8785225"/>
            <a:ext cx="13604813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7. Fi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sc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h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er, John L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1961.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"Art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Sty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le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as Cul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tu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l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Cogni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tive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M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ap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s",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America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n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 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A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nthropolog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ist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63 (1):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79–93.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h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tps://do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i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rg/10.1525/aa.1961.63.1.02a00050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654487" y="7221008"/>
            <a:ext cx="13604813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6. Ew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ers, John Canfield. 19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45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“Blackfeet Crafts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”,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Indian Handcraft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s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Law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rence, Kan.: United States Indian Servi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ce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https://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ehrafw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or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ldcultures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y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le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edu/document?id=nf0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6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-04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1.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654487" y="3452918"/>
            <a:ext cx="13604813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3. Covar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rubias, Miguel. 1938. 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Island Of 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B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a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li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N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ew York: Alfred A. Knopf. https://ehrafworldcultures.yale.edu/document?id=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f0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7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-0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02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654487" y="6119072"/>
            <a:ext cx="13604813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5. Evans-Pritch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ard, E. E. 1928. 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The Dance.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Africa. London: Oxford University Press. https://ehrafworldcultures.yale.edu/document?id=fo07-006.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654487" y="4554855"/>
            <a:ext cx="13604813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4. Ember, Carol R., Ab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be McCarter, and Jack Dunnington. 2019. "Art", In C. R.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Emb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er, ed. Explaining Human Culture. Human Relations Area Files http://hraf.yale.edu/ehc/summaries/art.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654487" y="1888702"/>
            <a:ext cx="13604813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2. Besme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r, Fremont E. 1983. Horses, Musicians &amp; Gods: The Hausa Cul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Of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Possession-Trance. South Hadley, Mass.: Bergin &amp; Garvey Publishers. https://ehrafworldcultures.yale.edu/document?id=ms12-02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1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841B7A"/>
                </a:solidFill>
                <a:latin typeface="Aileron Heavy"/>
              </a:rPr>
              <a:t>References</a:t>
            </a:r>
          </a:p>
        </p:txBody>
      </p:sp>
      <p:sp>
        <p:nvSpPr>
          <p:cNvPr name="AutoShape 3" id="3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841B7A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3654487" y="308170"/>
            <a:ext cx="13105252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8. Landes, Ruth. 1938. 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The Ojibwa Woman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New York: Columbia University Press. https://ehrafworldcultures.yale.edu/document?id=ng06-008.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654487" y="1460459"/>
            <a:ext cx="13604813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9. Pee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rs, Laura L. 1994. "Ojibwa Of Western Canada, 1780 To 1870." 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Manitoba Studies In Native History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St. Paul: Minnesota Historical Society Press. https://ehrafworldcultures.yale.edu/document?id=ng06-036.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511199" y="2576382"/>
            <a:ext cx="9265601" cy="3584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16"/>
              </a:lnSpc>
            </a:pPr>
            <a:r>
              <a:rPr lang="en-US" sz="9600">
                <a:solidFill>
                  <a:srgbClr val="841B7A"/>
                </a:solidFill>
                <a:latin typeface="Aileron Heavy Bold"/>
              </a:rPr>
              <a:t>Art </a:t>
            </a:r>
          </a:p>
          <a:p>
            <a:pPr algn="ctr">
              <a:lnSpc>
                <a:spcPts val="9216"/>
              </a:lnSpc>
            </a:pPr>
            <a:r>
              <a:rPr lang="en-US" sz="9600">
                <a:solidFill>
                  <a:srgbClr val="841B7A"/>
                </a:solidFill>
                <a:latin typeface="Aileron Heavy Bold"/>
              </a:rPr>
              <a:t>&amp;</a:t>
            </a:r>
          </a:p>
          <a:p>
            <a:pPr algn="ctr">
              <a:lnSpc>
                <a:spcPts val="9216"/>
              </a:lnSpc>
            </a:pPr>
            <a:r>
              <a:rPr lang="en-US" sz="9600">
                <a:solidFill>
                  <a:srgbClr val="841B7A"/>
                </a:solidFill>
                <a:latin typeface="Aileron Heavy Bold"/>
              </a:rPr>
              <a:t>Society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511199" y="6575721"/>
            <a:ext cx="9265601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215">
                <a:solidFill>
                  <a:srgbClr val="841B7A"/>
                </a:solidFill>
                <a:latin typeface="Aileron Regular"/>
              </a:rPr>
              <a:t>in eHRAF World Cultures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alphaModFix amt="4000"/>
          </a:blip>
          <a:srcRect l="0" t="0" r="0" b="0"/>
          <a:stretch>
            <a:fillRect/>
          </a:stretch>
        </p:blipFill>
        <p:spPr>
          <a:xfrm flipH="false" flipV="false" rot="0">
            <a:off x="5535090" y="504914"/>
            <a:ext cx="7217821" cy="7508786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398074" y="8623131"/>
            <a:ext cx="6878657" cy="843619"/>
            <a:chOff x="0" y="0"/>
            <a:chExt cx="9171543" cy="1124825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9171543" cy="1124825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52378" y="180143"/>
              <a:ext cx="8819165" cy="70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Regular Bold"/>
                </a:rPr>
                <a:t>An eHRAF Workbook Activity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8147136" y="8468995"/>
            <a:ext cx="9715159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841B7A"/>
                </a:solidFill>
                <a:latin typeface="Aileron Regular Bold"/>
              </a:rPr>
              <a:t>Human Relations Area Files</a:t>
            </a:r>
          </a:p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841B7A"/>
                </a:solidFill>
                <a:latin typeface="Aileron Regular"/>
              </a:rPr>
              <a:t>at Yale University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375318" y="8042275"/>
            <a:ext cx="2486977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841B7A"/>
                </a:solidFill>
                <a:latin typeface="Aileron Regular"/>
              </a:rPr>
              <a:t>Produced by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375318" y="9281964"/>
            <a:ext cx="2486977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 u="sng">
                <a:solidFill>
                  <a:srgbClr val="841B7A"/>
                </a:solidFill>
                <a:latin typeface="Aileron Regular"/>
                <a:hlinkClick r:id="rId3" tooltip="http://hraf.yale.edu"/>
              </a:rPr>
              <a:t>hraf.yale.edu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86" r="0" b="778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189403" y="3736071"/>
            <a:ext cx="12118707" cy="2814857"/>
            <a:chOff x="0" y="0"/>
            <a:chExt cx="16158275" cy="3753143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6158275" cy="3753143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773114" y="923216"/>
              <a:ext cx="14612047" cy="19067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22"/>
                </a:lnSpc>
              </a:pPr>
            </a:p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 ART &amp; ANTHROPOLOGY</a:t>
              </a:r>
            </a:p>
            <a:p>
              <a:pPr algn="ctr">
                <a:lnSpc>
                  <a:spcPts val="1822"/>
                </a:lnSpc>
              </a:pPr>
            </a:p>
            <a:p>
              <a:pPr algn="ctr">
                <a:lnSpc>
                  <a:spcPts val="1139"/>
                </a:lnSpc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0500" t="0" r="20500" b="0"/>
          <a:stretch>
            <a:fillRect/>
          </a:stretch>
        </p:blipFill>
        <p:spPr>
          <a:xfrm flipH="false" flipV="false" rot="0">
            <a:off x="0" y="0"/>
            <a:ext cx="9144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9581972" y="1019175"/>
            <a:ext cx="8290036" cy="3057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spc="100">
                <a:solidFill>
                  <a:srgbClr val="841B7A"/>
                </a:solidFill>
                <a:latin typeface="Aileron Regular"/>
              </a:rPr>
              <a:t>This workbook is based on the</a:t>
            </a:r>
            <a:r>
              <a:rPr lang="en-US" sz="5000" spc="100">
                <a:solidFill>
                  <a:srgbClr val="841B7A"/>
                </a:solidFill>
                <a:latin typeface="Aileron Regular Bold"/>
              </a:rPr>
              <a:t> Explaining Human Culture (EHC) </a:t>
            </a:r>
            <a:r>
              <a:rPr lang="en-US" sz="5000" spc="100">
                <a:solidFill>
                  <a:srgbClr val="841B7A"/>
                </a:solidFill>
                <a:latin typeface="Aileron Regular"/>
              </a:rPr>
              <a:t>summary on</a:t>
            </a:r>
            <a:r>
              <a:rPr lang="en-US" sz="5000" spc="100">
                <a:solidFill>
                  <a:srgbClr val="841B7A"/>
                </a:solidFill>
                <a:latin typeface="Aileron Regular Bold"/>
              </a:rPr>
              <a:t> Art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581972" y="6657529"/>
            <a:ext cx="8290036" cy="169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841B7A"/>
                </a:solidFill>
                <a:latin typeface="Aileron Regular"/>
              </a:rPr>
              <a:t>You may wish to read the EHC summary to learn more about artistic creation, performance, and culture before you begin.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217837" y="4106146"/>
            <a:ext cx="6708326" cy="2074708"/>
            <a:chOff x="0" y="0"/>
            <a:chExt cx="8944435" cy="2766278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8944435" cy="2766278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545591" y="642094"/>
              <a:ext cx="7853252" cy="14725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http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s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://hr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a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f.ya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le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.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e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du/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e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hc/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s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umm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ar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i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es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/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ar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t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144000" y="4215765"/>
            <a:ext cx="9367094" cy="977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26">
                <a:solidFill>
                  <a:srgbClr val="841B7A"/>
                </a:solidFill>
                <a:latin typeface="Aileron Regular Bold"/>
              </a:rPr>
              <a:t>by </a:t>
            </a:r>
          </a:p>
          <a:p>
            <a:pPr algn="ctr">
              <a:lnSpc>
                <a:spcPts val="3900"/>
              </a:lnSpc>
            </a:pPr>
            <a:r>
              <a:rPr lang="en-US" sz="2600" spc="26">
                <a:solidFill>
                  <a:srgbClr val="841B7A"/>
                </a:solidFill>
                <a:latin typeface="Aileron Regular Bold"/>
              </a:rPr>
              <a:t>Carol R. Ember, Abbe McCarter, and Jack Dunnington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40066" y="3153616"/>
            <a:ext cx="10148285" cy="642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76"/>
              </a:lnSpc>
            </a:pPr>
            <a:r>
              <a:rPr lang="en-US" sz="3600" spc="431">
                <a:solidFill>
                  <a:srgbClr val="841B7A"/>
                </a:solidFill>
                <a:latin typeface="Aileron Regular"/>
              </a:rPr>
              <a:t>People around the world f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ind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a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ll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ki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n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d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s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of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wa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y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s t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o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e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xpr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es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s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t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h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emse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lve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s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cr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e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ati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vely, such as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dec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o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rat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in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g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their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b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o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d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ies,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pain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t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ing,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c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ar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ving,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t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e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l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l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ing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st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o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ri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es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,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singing,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d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anci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ng,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and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pl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a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ying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musi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c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.</a:t>
            </a:r>
          </a:p>
          <a:p>
            <a:pPr>
              <a:lnSpc>
                <a:spcPts val="5076"/>
              </a:lnSpc>
            </a:pPr>
          </a:p>
          <a:p>
            <a:pPr>
              <a:lnSpc>
                <a:spcPts val="5076"/>
              </a:lnSpc>
            </a:pPr>
            <a:r>
              <a:rPr lang="en-US" sz="3600" spc="431">
                <a:solidFill>
                  <a:srgbClr val="841B7A"/>
                </a:solidFill>
                <a:latin typeface="Aileron Regular"/>
              </a:rPr>
              <a:t>A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rt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i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s not just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a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way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f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or i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n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d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ividu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a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l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s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t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o express the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mselves. It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is als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o a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cultu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r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al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 product</a:t>
            </a:r>
            <a:r>
              <a:rPr lang="en-US" sz="3600" spc="431">
                <a:solidFill>
                  <a:srgbClr val="841B7A"/>
                </a:solidFill>
                <a:latin typeface="Aileron Regular"/>
              </a:rPr>
              <a:t>. 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5605" t="0" r="46077" b="0"/>
          <a:stretch>
            <a:fillRect/>
          </a:stretch>
        </p:blipFill>
        <p:spPr>
          <a:xfrm flipH="false" flipV="false" rot="0">
            <a:off x="12373188" y="0"/>
            <a:ext cx="5914812" cy="10287000"/>
          </a:xfrm>
          <a:prstGeom prst="rect">
            <a:avLst/>
          </a:prstGeom>
        </p:spPr>
      </p:pic>
      <p:sp>
        <p:nvSpPr>
          <p:cNvPr name="AutoShape 4" id="4"/>
          <p:cNvSpPr/>
          <p:nvPr/>
        </p:nvSpPr>
        <p:spPr>
          <a:xfrm rot="0">
            <a:off x="10982399" y="3974312"/>
            <a:ext cx="2781579" cy="2338376"/>
          </a:xfrm>
          <a:prstGeom prst="rect">
            <a:avLst/>
          </a:prstGeom>
          <a:solidFill>
            <a:srgbClr val="841B7A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715912" y="482122"/>
            <a:ext cx="10653843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150">
                <a:solidFill>
                  <a:srgbClr val="841B7A"/>
                </a:solidFill>
                <a:latin typeface="Aileron Heavy Bold"/>
              </a:rPr>
              <a:t>All societies have some form of art.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405971" y="4572000"/>
            <a:ext cx="1934433" cy="1133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Regular Bold"/>
              </a:rPr>
              <a:t>Did you know?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41B7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6494265" y="0"/>
            <a:ext cx="11793735" cy="10287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20083" r="0" b="6488"/>
          <a:stretch>
            <a:fillRect/>
          </a:stretch>
        </p:blipFill>
        <p:spPr>
          <a:xfrm flipH="false" flipV="false" rot="0">
            <a:off x="6494265" y="-41520"/>
            <a:ext cx="11793735" cy="5769709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358260" y="3369804"/>
            <a:ext cx="7287542" cy="2682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560"/>
              </a:lnSpc>
            </a:pPr>
            <a:r>
              <a:rPr lang="en-US" sz="8800" spc="175">
                <a:solidFill>
                  <a:srgbClr val="FFFFFF"/>
                </a:solidFill>
                <a:latin typeface="Aileron Heavy Bold"/>
              </a:rPr>
              <a:t>Art &amp; </a:t>
            </a:r>
          </a:p>
          <a:p>
            <a:pPr>
              <a:lnSpc>
                <a:spcPts val="10560"/>
              </a:lnSpc>
            </a:pPr>
            <a:r>
              <a:rPr lang="en-US" sz="8800" spc="175">
                <a:solidFill>
                  <a:srgbClr val="FFFFFF"/>
                </a:solidFill>
                <a:latin typeface="Aileron Heavy Bold"/>
              </a:rPr>
              <a:t>Society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8260" y="6120906"/>
            <a:ext cx="7287542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0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7053994" y="6013944"/>
            <a:ext cx="11086704" cy="415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457">
                <a:solidFill>
                  <a:srgbClr val="841B7A"/>
                </a:solidFill>
                <a:latin typeface="Aileron Regular"/>
              </a:rPr>
              <a:t>The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 different way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s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 that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 a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s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o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cie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ty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 organi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z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es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it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s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e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lf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 can have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far-r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ea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c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h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ing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 impa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cts i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n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ot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her cultural are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as.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Varia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t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ion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 in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degree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of </a:t>
            </a:r>
            <a:r>
              <a:rPr lang="en-US" sz="3600" spc="457">
                <a:solidFill>
                  <a:srgbClr val="841B7A"/>
                </a:solidFill>
                <a:latin typeface="Aileron Regular Bold"/>
              </a:rPr>
              <a:t>stra</a:t>
            </a:r>
            <a:r>
              <a:rPr lang="en-US" sz="3600" spc="457">
                <a:solidFill>
                  <a:srgbClr val="841B7A"/>
                </a:solidFill>
                <a:latin typeface="Aileron Regular Bold"/>
              </a:rPr>
              <a:t>tific</a:t>
            </a:r>
            <a:r>
              <a:rPr lang="en-US" sz="3600" spc="457">
                <a:solidFill>
                  <a:srgbClr val="841B7A"/>
                </a:solidFill>
                <a:latin typeface="Aileron Regular Bold"/>
              </a:rPr>
              <a:t>ati</a:t>
            </a:r>
            <a:r>
              <a:rPr lang="en-US" sz="3600" spc="457">
                <a:solidFill>
                  <a:srgbClr val="841B7A"/>
                </a:solidFill>
                <a:latin typeface="Aileron Regular Bold"/>
              </a:rPr>
              <a:t>on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or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ty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pe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 of </a:t>
            </a:r>
            <a:r>
              <a:rPr lang="en-US" sz="3600" spc="457">
                <a:solidFill>
                  <a:srgbClr val="841B7A"/>
                </a:solidFill>
                <a:latin typeface="Aileron Regular Bold"/>
              </a:rPr>
              <a:t>s</a:t>
            </a:r>
            <a:r>
              <a:rPr lang="en-US" sz="3600" spc="457">
                <a:solidFill>
                  <a:srgbClr val="841B7A"/>
                </a:solidFill>
                <a:latin typeface="Aileron Regular Bold"/>
              </a:rPr>
              <a:t>ubsist</a:t>
            </a:r>
            <a:r>
              <a:rPr lang="en-US" sz="3600" spc="457">
                <a:solidFill>
                  <a:srgbClr val="841B7A"/>
                </a:solidFill>
                <a:latin typeface="Aileron Regular Bold"/>
              </a:rPr>
              <a:t>e</a:t>
            </a:r>
            <a:r>
              <a:rPr lang="en-US" sz="3600" spc="457">
                <a:solidFill>
                  <a:srgbClr val="841B7A"/>
                </a:solidFill>
                <a:latin typeface="Aileron Regular Bold"/>
              </a:rPr>
              <a:t>nce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a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ctiv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ity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,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f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o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r i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ns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tance, app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e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a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r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to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b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e r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el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a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t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ed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t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o 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char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a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cterist</a:t>
            </a:r>
            <a:r>
              <a:rPr lang="en-US" sz="3600" spc="457">
                <a:solidFill>
                  <a:srgbClr val="841B7A"/>
                </a:solidFill>
                <a:latin typeface="Aileron Regular"/>
              </a:rPr>
              <a:t>ics of creativity in art.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189403" y="2997312"/>
            <a:ext cx="12118707" cy="4292376"/>
            <a:chOff x="0" y="0"/>
            <a:chExt cx="16158275" cy="5723167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6158275" cy="5723167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773114" y="951791"/>
              <a:ext cx="14612047" cy="38481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eHRAF Workbook</a:t>
              </a:r>
            </a:p>
            <a:p>
              <a:pPr algn="ctr">
                <a:lnSpc>
                  <a:spcPts val="1822"/>
                </a:lnSpc>
              </a:pPr>
            </a:p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ACTIVITY 1</a:t>
              </a:r>
            </a:p>
            <a:p>
              <a:pPr algn="ctr">
                <a:lnSpc>
                  <a:spcPts val="1822"/>
                </a:lnSpc>
              </a:pPr>
            </a:p>
            <a:p>
              <a:pPr algn="ctr">
                <a:lnSpc>
                  <a:spcPts val="1139"/>
                </a:lnSpc>
              </a:pPr>
            </a:p>
            <a:p>
              <a:pPr algn="ctr">
                <a:lnSpc>
                  <a:spcPts val="5015"/>
                </a:lnSpc>
              </a:pPr>
              <a:r>
                <a:rPr lang="en-US" sz="4400" spc="79">
                  <a:solidFill>
                    <a:srgbClr val="FFFFFF"/>
                  </a:solidFill>
                  <a:latin typeface="Aileron Regular"/>
                </a:rPr>
                <a:t>compare and contrast types of art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1762" t="0" r="3576" b="0"/>
          <a:stretch>
            <a:fillRect/>
          </a:stretch>
        </p:blipFill>
        <p:spPr>
          <a:xfrm flipH="false" flipV="false" rot="0">
            <a:off x="0" y="0"/>
            <a:ext cx="7865974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10800000">
            <a:off x="7865974" y="0"/>
            <a:ext cx="10422026" cy="10287000"/>
          </a:xfrm>
          <a:prstGeom prst="rect">
            <a:avLst/>
          </a:prstGeom>
          <a:solidFill>
            <a:srgbClr val="841B7A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8347852" y="744855"/>
            <a:ext cx="9612134" cy="8787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Art can vary drastically across societies. This activity will explore how and why artistic practices may differ, and what commonalities they share. </a:t>
            </a:r>
          </a:p>
          <a:p>
            <a:pPr>
              <a:lnSpc>
                <a:spcPts val="4320"/>
              </a:lnSpc>
            </a:pPr>
          </a:p>
          <a:p>
            <a:pPr>
              <a:lnSpc>
                <a:spcPts val="4320"/>
              </a:lnSpc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In </a:t>
            </a:r>
            <a:r>
              <a:rPr lang="en-US" sz="3600" spc="36">
                <a:solidFill>
                  <a:srgbClr val="FFFFFF"/>
                </a:solidFill>
                <a:latin typeface="Aileron Regular Bold"/>
              </a:rPr>
              <a:t>eHRAF World Cultures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, view the following documents. Read the passages indicated, then answer these questions:</a:t>
            </a:r>
          </a:p>
          <a:p>
            <a:pPr>
              <a:lnSpc>
                <a:spcPts val="4320"/>
              </a:lnSpc>
            </a:pPr>
          </a:p>
          <a:p>
            <a:pPr marL="594360" indent="-297180" lvl="1">
              <a:lnSpc>
                <a:spcPts val="4320"/>
              </a:lnSpc>
              <a:buFont typeface="Arial"/>
              <a:buChar char="•"/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How do these societies compare in terms of who creates art? </a:t>
            </a:r>
          </a:p>
          <a:p>
            <a:pPr marL="594360" indent="-297180" lvl="1">
              <a:lnSpc>
                <a:spcPts val="4320"/>
              </a:lnSpc>
              <a:buFont typeface="Arial"/>
              <a:buChar char="•"/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Is it a communal practice or restricted to specialists?</a:t>
            </a:r>
          </a:p>
          <a:p>
            <a:pPr marL="594360" indent="-297180" lvl="1">
              <a:lnSpc>
                <a:spcPts val="4320"/>
              </a:lnSpc>
              <a:buFont typeface="Arial"/>
              <a:buChar char="•"/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What distinctions determine who may be an artist? (e.g. gender, training, social status, type of designs)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-9196"/>
            <a:ext cx="5290317" cy="1037896"/>
            <a:chOff x="0" y="0"/>
            <a:chExt cx="7053756" cy="1383862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7053756" cy="1383862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702223" y="370621"/>
              <a:ext cx="5649310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1. ART &amp; CULTURE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292288" y="0"/>
            <a:ext cx="3995712" cy="1037896"/>
            <a:chOff x="0" y="0"/>
            <a:chExt cx="5327616" cy="1383862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5327616" cy="1383862"/>
            </a:xfrm>
            <a:prstGeom prst="rect">
              <a:avLst/>
            </a:prstGeom>
            <a:solidFill>
              <a:srgbClr val="841B7A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530381" y="370621"/>
              <a:ext cx="4266855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INSTRUCTIONS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232198" y="2532907"/>
            <a:ext cx="17648215" cy="506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spc="83">
                <a:solidFill>
                  <a:srgbClr val="841B7A"/>
                </a:solidFill>
                <a:latin typeface="Aileron Regular"/>
              </a:rPr>
              <a:t>For example: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32198" y="1354563"/>
            <a:ext cx="15092163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20"/>
              </a:lnSpc>
            </a:pPr>
            <a:r>
              <a:rPr lang="en-US" sz="3200">
                <a:solidFill>
                  <a:srgbClr val="841B7A"/>
                </a:solidFill>
                <a:latin typeface="Aileron Heavy"/>
              </a:rPr>
              <a:t>First, follow the permalinks provided in the activities below to get to the relevant documents.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066023" y="3345769"/>
            <a:ext cx="12155954" cy="41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2"/>
              </a:lnSpc>
            </a:pPr>
            <a:r>
              <a:rPr lang="en-US" sz="3200" u="sng">
                <a:solidFill>
                  <a:srgbClr val="841B7A"/>
                </a:solidFill>
                <a:latin typeface="Aileron Heavy"/>
              </a:rPr>
              <a:t>https://ehrafworldcultures.yale.edu/document?id=fo04-003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32198" y="4187224"/>
            <a:ext cx="17648215" cy="41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2"/>
              </a:lnSpc>
            </a:pPr>
            <a:r>
              <a:rPr lang="en-US" sz="3200">
                <a:solidFill>
                  <a:srgbClr val="841B7A"/>
                </a:solidFill>
                <a:latin typeface="Aileron Heavy"/>
              </a:rPr>
              <a:t>Then, use the Page List dropdown menu to navigate to the required page(s).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79448" y="227483"/>
            <a:ext cx="13416062" cy="611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0"/>
              </a:lnSpc>
            </a:pPr>
            <a:r>
              <a:rPr lang="en-US" sz="4200">
                <a:solidFill>
                  <a:srgbClr val="841B7A"/>
                </a:solidFill>
                <a:latin typeface="Aileron Heavy"/>
              </a:rPr>
              <a:t>To read pages in eHRAF: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355312" y="3345769"/>
            <a:ext cx="550108" cy="41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2"/>
              </a:lnSpc>
            </a:pPr>
            <a:r>
              <a:rPr lang="en-US" sz="3200">
                <a:solidFill>
                  <a:srgbClr val="841B7A"/>
                </a:solidFill>
                <a:ea typeface="Aileron Heavy"/>
              </a:rPr>
              <a:t>🌐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2"/>
          <a:srcRect l="0" t="0" r="0" b="24508"/>
          <a:stretch>
            <a:fillRect/>
          </a:stretch>
        </p:blipFill>
        <p:spPr>
          <a:xfrm flipH="false" flipV="false" rot="0">
            <a:off x="0" y="4974727"/>
            <a:ext cx="18288000" cy="8842417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 rot="-7040951">
            <a:off x="16143041" y="7201730"/>
            <a:ext cx="2232517" cy="543326"/>
            <a:chOff x="0" y="0"/>
            <a:chExt cx="2087362" cy="508000"/>
          </a:xfrm>
        </p:grpSpPr>
        <p:sp>
          <p:nvSpPr>
            <p:cNvPr name="Freeform 13" id="13"/>
            <p:cNvSpPr/>
            <p:nvPr/>
          </p:nvSpPr>
          <p:spPr>
            <a:xfrm flipH="false" flipV="false">
              <a:off x="0" y="215900"/>
              <a:ext cx="1791452" cy="76200"/>
            </a:xfrm>
            <a:custGeom>
              <a:avLst/>
              <a:gdLst/>
              <a:ahLst/>
              <a:cxnLst/>
              <a:rect r="r" b="b" t="t" l="l"/>
              <a:pathLst>
                <a:path h="76200" w="1791452">
                  <a:moveTo>
                    <a:pt x="0" y="0"/>
                  </a:moveTo>
                  <a:lnTo>
                    <a:pt x="1791452" y="0"/>
                  </a:lnTo>
                  <a:lnTo>
                    <a:pt x="1791452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>
              <a:off x="1712712" y="1270"/>
              <a:ext cx="374650" cy="505460"/>
            </a:xfrm>
            <a:custGeom>
              <a:avLst/>
              <a:gdLst/>
              <a:ahLst/>
              <a:cxnLst/>
              <a:rect r="r" b="b" t="t" l="l"/>
              <a:pathLst>
                <a:path h="505460" w="37465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DAFh5BTCTzc</dc:identifier>
  <dcterms:modified xsi:type="dcterms:W3CDTF">2011-08-01T06:04:30Z</dcterms:modified>
  <cp:revision>1</cp:revision>
  <dc:title>eHRAF Workbook - Art &amp; Society v2</dc:title>
</cp:coreProperties>
</file>