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no"?><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22"/>
    <p:sldId id="257" r:id="rId23"/>
    <p:sldId id="258" r:id="rId24"/>
    <p:sldId id="259" r:id="rId25"/>
    <p:sldId id="260" r:id="rId26"/>
    <p:sldId id="261" r:id="rId27"/>
    <p:sldId id="262" r:id="rId28"/>
    <p:sldId id="263" r:id="rId29"/>
    <p:sldId id="264" r:id="rId30"/>
    <p:sldId id="265" r:id="rId31"/>
    <p:sldId id="266" r:id="rId32"/>
    <p:sldId id="267" r:id="rId33"/>
    <p:sldId id="268" r:id="rId34"/>
    <p:sldId id="269" r:id="rId35"/>
    <p:sldId id="270" r:id="rId36"/>
    <p:sldId id="271" r:id="rId37"/>
    <p:sldId id="272" r:id="rId38"/>
    <p:sldId id="273" r:id="rId39"/>
    <p:sldId id="274" r:id="rId40"/>
    <p:sldId id="275" r:id="rId41"/>
    <p:sldId id="276" r:id="rId42"/>
    <p:sldId id="277" r:id="rId43"/>
    <p:sldId id="278" r:id="rId44"/>
    <p:sldId id="279" r:id="rId45"/>
    <p:sldId id="280" r:id="rId46"/>
    <p:sldId id="281" r:id="rId47"/>
    <p:sldId id="282" r:id="rId48"/>
    <p:sldId id="283" r:id="rId49"/>
    <p:sldId id="284" r:id="rId50"/>
    <p:sldId id="285" r:id="rId51"/>
    <p:sldId id="286" r:id="rId52"/>
    <p:sldId id="287" r:id="rId53"/>
    <p:sldId id="288" r:id="rId54"/>
    <p:sldId id="289" r:id="rId55"/>
    <p:sldId id="290" r:id="rId56"/>
    <p:sldId id="291" r:id="rId57"/>
    <p:sldId id="292" r:id="rId58"/>
  </p:sldIdLst>
  <p:sldSz cx="18288000" cy="10287000"/>
  <p:notesSz cx="6858000" cy="9144000"/>
  <p:embeddedFontLst>
    <p:embeddedFont>
      <p:font typeface="Arimo" charset="1" panose="020B0604020202020204"/>
      <p:regular r:id="rId6"/>
    </p:embeddedFont>
    <p:embeddedFont>
      <p:font typeface="Arimo Bold" charset="1" panose="020B0704020202020204"/>
      <p:regular r:id="rId7"/>
    </p:embeddedFont>
    <p:embeddedFont>
      <p:font typeface="Arimo Italics" charset="1" panose="020B0604020202090204"/>
      <p:regular r:id="rId8"/>
    </p:embeddedFont>
    <p:embeddedFont>
      <p:font typeface="Arimo Bold Italics" charset="1" panose="020B0704020202090204"/>
      <p:regular r:id="rId9"/>
    </p:embeddedFont>
    <p:embeddedFont>
      <p:font typeface="Aileron" charset="1" panose="00000500000000000000"/>
      <p:regular r:id="rId10"/>
    </p:embeddedFont>
    <p:embeddedFont>
      <p:font typeface="Aileron Bold" charset="1" panose="00000800000000000000"/>
      <p:regular r:id="rId11"/>
    </p:embeddedFont>
    <p:embeddedFont>
      <p:font typeface="Aileron Italics" charset="1" panose="00000500000000000000"/>
      <p:regular r:id="rId12"/>
    </p:embeddedFont>
    <p:embeddedFont>
      <p:font typeface="Aileron Bold Italics" charset="1" panose="00000800000000000000"/>
      <p:regular r:id="rId13"/>
    </p:embeddedFont>
    <p:embeddedFont>
      <p:font typeface="Aileron Thin" charset="1" panose="00000300000000000000"/>
      <p:regular r:id="rId14"/>
    </p:embeddedFont>
    <p:embeddedFont>
      <p:font typeface="Aileron Thin Italics" charset="1" panose="00000300000000000000"/>
      <p:regular r:id="rId15"/>
    </p:embeddedFont>
    <p:embeddedFont>
      <p:font typeface="Aileron Light" charset="1" panose="00000400000000000000"/>
      <p:regular r:id="rId16"/>
    </p:embeddedFont>
    <p:embeddedFont>
      <p:font typeface="Aileron Light Italics" charset="1" panose="00000400000000000000"/>
      <p:regular r:id="rId17"/>
    </p:embeddedFont>
    <p:embeddedFont>
      <p:font typeface="Aileron Ultra-Bold" charset="1" panose="00000A00000000000000"/>
      <p:regular r:id="rId18"/>
    </p:embeddedFont>
    <p:embeddedFont>
      <p:font typeface="Aileron Ultra-Bold Italics" charset="1" panose="00000A00000000000000"/>
      <p:regular r:id="rId19"/>
    </p:embeddedFont>
    <p:embeddedFont>
      <p:font typeface="Aileron Heavy" charset="1" panose="00000A00000000000000"/>
      <p:regular r:id="rId20"/>
    </p:embeddedFont>
    <p:embeddedFont>
      <p:font typeface="Aileron Heavy Italics" charset="1" panose="00000A00000000000000"/>
      <p:regular r:id="rId21"/>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no"?><Relationships xmlns="http://schemas.openxmlformats.org/package/2006/relationships"><Relationship Id="rId1" Target="slideMasters/slideMaster1.xml" Type="http://schemas.openxmlformats.org/officeDocument/2006/relationships/slideMaster"/><Relationship Id="rId10" Target="fonts/font10.fntdata" Type="http://schemas.openxmlformats.org/officeDocument/2006/relationships/font"/><Relationship Id="rId11" Target="fonts/font11.fntdata" Type="http://schemas.openxmlformats.org/officeDocument/2006/relationships/font"/><Relationship Id="rId12" Target="fonts/font12.fntdata" Type="http://schemas.openxmlformats.org/officeDocument/2006/relationships/font"/><Relationship Id="rId13" Target="fonts/font13.fntdata" Type="http://schemas.openxmlformats.org/officeDocument/2006/relationships/font"/><Relationship Id="rId14" Target="fonts/font14.fntdata" Type="http://schemas.openxmlformats.org/officeDocument/2006/relationships/font"/><Relationship Id="rId15" Target="fonts/font15.fntdata" Type="http://schemas.openxmlformats.org/officeDocument/2006/relationships/font"/><Relationship Id="rId16" Target="fonts/font16.fntdata" Type="http://schemas.openxmlformats.org/officeDocument/2006/relationships/font"/><Relationship Id="rId17" Target="fonts/font17.fntdata" Type="http://schemas.openxmlformats.org/officeDocument/2006/relationships/font"/><Relationship Id="rId18" Target="fonts/font18.fntdata" Type="http://schemas.openxmlformats.org/officeDocument/2006/relationships/font"/><Relationship Id="rId19" Target="fonts/font19.fntdata" Type="http://schemas.openxmlformats.org/officeDocument/2006/relationships/font"/><Relationship Id="rId2" Target="presProps.xml" Type="http://schemas.openxmlformats.org/officeDocument/2006/relationships/presProps"/><Relationship Id="rId20" Target="fonts/font20.fntdata" Type="http://schemas.openxmlformats.org/officeDocument/2006/relationships/font"/><Relationship Id="rId21" Target="fonts/font21.fntdata" Type="http://schemas.openxmlformats.org/officeDocument/2006/relationships/font"/><Relationship Id="rId22" Target="slides/slide1.xml" Type="http://schemas.openxmlformats.org/officeDocument/2006/relationships/slide"/><Relationship Id="rId23" Target="slides/slide2.xml" Type="http://schemas.openxmlformats.org/officeDocument/2006/relationships/slide"/><Relationship Id="rId24" Target="slides/slide3.xml" Type="http://schemas.openxmlformats.org/officeDocument/2006/relationships/slide"/><Relationship Id="rId25" Target="slides/slide4.xml" Type="http://schemas.openxmlformats.org/officeDocument/2006/relationships/slide"/><Relationship Id="rId26" Target="slides/slide5.xml" Type="http://schemas.openxmlformats.org/officeDocument/2006/relationships/slide"/><Relationship Id="rId27" Target="slides/slide6.xml" Type="http://schemas.openxmlformats.org/officeDocument/2006/relationships/slide"/><Relationship Id="rId28" Target="slides/slide7.xml" Type="http://schemas.openxmlformats.org/officeDocument/2006/relationships/slide"/><Relationship Id="rId29" Target="slides/slide8.xml" Type="http://schemas.openxmlformats.org/officeDocument/2006/relationships/slide"/><Relationship Id="rId3" Target="viewProps.xml" Type="http://schemas.openxmlformats.org/officeDocument/2006/relationships/viewProps"/><Relationship Id="rId30" Target="slides/slide9.xml" Type="http://schemas.openxmlformats.org/officeDocument/2006/relationships/slide"/><Relationship Id="rId31" Target="slides/slide10.xml" Type="http://schemas.openxmlformats.org/officeDocument/2006/relationships/slide"/><Relationship Id="rId32" Target="slides/slide11.xml" Type="http://schemas.openxmlformats.org/officeDocument/2006/relationships/slide"/><Relationship Id="rId33" Target="slides/slide12.xml" Type="http://schemas.openxmlformats.org/officeDocument/2006/relationships/slide"/><Relationship Id="rId34" Target="slides/slide13.xml" Type="http://schemas.openxmlformats.org/officeDocument/2006/relationships/slide"/><Relationship Id="rId35" Target="slides/slide14.xml" Type="http://schemas.openxmlformats.org/officeDocument/2006/relationships/slide"/><Relationship Id="rId36" Target="slides/slide15.xml" Type="http://schemas.openxmlformats.org/officeDocument/2006/relationships/slide"/><Relationship Id="rId37" Target="slides/slide16.xml" Type="http://schemas.openxmlformats.org/officeDocument/2006/relationships/slide"/><Relationship Id="rId38" Target="slides/slide17.xml" Type="http://schemas.openxmlformats.org/officeDocument/2006/relationships/slide"/><Relationship Id="rId39" Target="slides/slide18.xml" Type="http://schemas.openxmlformats.org/officeDocument/2006/relationships/slide"/><Relationship Id="rId4" Target="theme/theme1.xml" Type="http://schemas.openxmlformats.org/officeDocument/2006/relationships/theme"/><Relationship Id="rId40" Target="slides/slide19.xml" Type="http://schemas.openxmlformats.org/officeDocument/2006/relationships/slide"/><Relationship Id="rId41" Target="slides/slide20.xml" Type="http://schemas.openxmlformats.org/officeDocument/2006/relationships/slide"/><Relationship Id="rId42" Target="slides/slide21.xml" Type="http://schemas.openxmlformats.org/officeDocument/2006/relationships/slide"/><Relationship Id="rId43" Target="slides/slide22.xml" Type="http://schemas.openxmlformats.org/officeDocument/2006/relationships/slide"/><Relationship Id="rId44" Target="slides/slide23.xml" Type="http://schemas.openxmlformats.org/officeDocument/2006/relationships/slide"/><Relationship Id="rId45" Target="slides/slide24.xml" Type="http://schemas.openxmlformats.org/officeDocument/2006/relationships/slide"/><Relationship Id="rId46" Target="slides/slide25.xml" Type="http://schemas.openxmlformats.org/officeDocument/2006/relationships/slide"/><Relationship Id="rId47" Target="slides/slide26.xml" Type="http://schemas.openxmlformats.org/officeDocument/2006/relationships/slide"/><Relationship Id="rId48" Target="slides/slide27.xml" Type="http://schemas.openxmlformats.org/officeDocument/2006/relationships/slide"/><Relationship Id="rId49" Target="slides/slide28.xml" Type="http://schemas.openxmlformats.org/officeDocument/2006/relationships/slide"/><Relationship Id="rId5" Target="tableStyles.xml" Type="http://schemas.openxmlformats.org/officeDocument/2006/relationships/tableStyles"/><Relationship Id="rId50" Target="slides/slide29.xml" Type="http://schemas.openxmlformats.org/officeDocument/2006/relationships/slide"/><Relationship Id="rId51" Target="slides/slide30.xml" Type="http://schemas.openxmlformats.org/officeDocument/2006/relationships/slide"/><Relationship Id="rId52" Target="slides/slide31.xml" Type="http://schemas.openxmlformats.org/officeDocument/2006/relationships/slide"/><Relationship Id="rId53" Target="slides/slide32.xml" Type="http://schemas.openxmlformats.org/officeDocument/2006/relationships/slide"/><Relationship Id="rId54" Target="slides/slide33.xml" Type="http://schemas.openxmlformats.org/officeDocument/2006/relationships/slide"/><Relationship Id="rId55" Target="slides/slide34.xml" Type="http://schemas.openxmlformats.org/officeDocument/2006/relationships/slide"/><Relationship Id="rId56" Target="slides/slide35.xml" Type="http://schemas.openxmlformats.org/officeDocument/2006/relationships/slide"/><Relationship Id="rId57" Target="slides/slide36.xml" Type="http://schemas.openxmlformats.org/officeDocument/2006/relationships/slide"/><Relationship Id="rId58" Target="slides/slide37.xml" Type="http://schemas.openxmlformats.org/officeDocument/2006/relationships/slide"/><Relationship Id="rId6" Target="fonts/font6.fntdata" Type="http://schemas.openxmlformats.org/officeDocument/2006/relationships/font"/><Relationship Id="rId7" Target="fonts/font7.fntdata" Type="http://schemas.openxmlformats.org/officeDocument/2006/relationships/font"/><Relationship Id="rId8" Target="fonts/font8.fntdata" Type="http://schemas.openxmlformats.org/officeDocument/2006/relationships/font"/><Relationship Id="rId9" Target="fonts/font9.fntdata" Type="http://schemas.openxmlformats.org/officeDocument/2006/relationships/font"/></Relationships>
</file>

<file path=ppt/slideLayouts/_rels/slideLayout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no"?><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no"?><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jpeg" Type="http://schemas.openxmlformats.org/officeDocument/2006/relationships/image"/><Relationship Id="rId3" Target="../media/image2.png" Type="http://schemas.openxmlformats.org/officeDocument/2006/relationships/image"/></Relationships>
</file>

<file path=ppt/slides/_rels/slide1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3.jpeg" Type="http://schemas.openxmlformats.org/officeDocument/2006/relationships/image"/></Relationships>
</file>

<file path=ppt/slides/_rels/slide1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4.png" Type="http://schemas.openxmlformats.org/officeDocument/2006/relationships/image"/></Relationships>
</file>

<file path=ppt/slides/_rels/slide1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5.png" Type="http://schemas.openxmlformats.org/officeDocument/2006/relationships/image"/></Relationships>
</file>

<file path=ppt/slides/_rels/slide1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7.jpeg" Type="http://schemas.openxmlformats.org/officeDocument/2006/relationships/image"/></Relationships>
</file>

<file path=ppt/slides/_rels/slide1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6.jpeg" Type="http://schemas.openxmlformats.org/officeDocument/2006/relationships/image"/></Relationships>
</file>

<file path=ppt/slides/_rels/slide1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8.jpeg" Type="http://schemas.openxmlformats.org/officeDocument/2006/relationships/image"/></Relationships>
</file>

<file path=ppt/slides/_rels/slide1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9.jpeg" Type="http://schemas.openxmlformats.org/officeDocument/2006/relationships/image"/></Relationships>
</file>

<file path=ppt/slides/_rels/slide1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s>
</file>

<file path=ppt/slides/_rels/slide1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1.jpeg" Type="http://schemas.openxmlformats.org/officeDocument/2006/relationships/image"/></Relationships>
</file>

<file path=ppt/slides/_rels/slide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jpeg" Type="http://schemas.openxmlformats.org/officeDocument/2006/relationships/image"/></Relationships>
</file>

<file path=ppt/slides/_rels/slide2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2.jpeg" Type="http://schemas.openxmlformats.org/officeDocument/2006/relationships/image"/></Relationships>
</file>

<file path=ppt/slides/_rels/slide2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3.jpeg" Type="http://schemas.openxmlformats.org/officeDocument/2006/relationships/image"/></Relationships>
</file>

<file path=ppt/slides/_rels/slide2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4.jpeg" Type="http://schemas.openxmlformats.org/officeDocument/2006/relationships/image"/></Relationships>
</file>

<file path=ppt/slides/_rels/slide2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5.jpeg" Type="http://schemas.openxmlformats.org/officeDocument/2006/relationships/image"/></Relationships>
</file>

<file path=ppt/slides/_rels/slide2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6.jpeg" Type="http://schemas.openxmlformats.org/officeDocument/2006/relationships/image"/></Relationships>
</file>

<file path=ppt/slides/_rels/slide2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7.jpeg" Type="http://schemas.openxmlformats.org/officeDocument/2006/relationships/image"/></Relationships>
</file>

<file path=ppt/slides/_rels/slide2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8.jpeg" Type="http://schemas.openxmlformats.org/officeDocument/2006/relationships/image"/></Relationships>
</file>

<file path=ppt/slides/_rels/slide2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s>
</file>

<file path=ppt/slides/_rels/slide2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0.png" Type="http://schemas.openxmlformats.org/officeDocument/2006/relationships/image"/></Relationships>
</file>

<file path=ppt/slides/_rels/slide2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1.png" Type="http://schemas.openxmlformats.org/officeDocument/2006/relationships/image"/></Relationships>
</file>

<file path=ppt/slides/_rels/slide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4.jpeg" Type="http://schemas.openxmlformats.org/officeDocument/2006/relationships/image"/></Relationships>
</file>

<file path=ppt/slides/_rels/slide30.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2.png" Type="http://schemas.openxmlformats.org/officeDocument/2006/relationships/image"/></Relationships>
</file>

<file path=ppt/slides/_rels/slide31.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3.png" Type="http://schemas.openxmlformats.org/officeDocument/2006/relationships/image"/></Relationships>
</file>

<file path=ppt/slides/_rels/slide32.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4.jpeg" Type="http://schemas.openxmlformats.org/officeDocument/2006/relationships/image"/></Relationships>
</file>

<file path=ppt/slides/_rels/slide33.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35.jpeg" Type="http://schemas.openxmlformats.org/officeDocument/2006/relationships/image"/></Relationships>
</file>

<file path=ppt/slides/_rels/slide34.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5.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6.xml.rels><?xml version="1.0" encoding="UTF-8" standalone="no"?><Relationships xmlns="http://schemas.openxmlformats.org/package/2006/relationships"><Relationship Id="rId1" Target="../slideLayouts/slideLayout7.xml" Type="http://schemas.openxmlformats.org/officeDocument/2006/relationships/slideLayout"/></Relationships>
</file>

<file path=ppt/slides/_rels/slide3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2.png" Type="http://schemas.openxmlformats.org/officeDocument/2006/relationships/image"/><Relationship Id="rId3" Target="http://hraf.yale.edu" TargetMode="External" Type="http://schemas.openxmlformats.org/officeDocument/2006/relationships/hyperlink"/></Relationships>
</file>

<file path=ppt/slides/_rels/slide4.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5.jpeg" Type="http://schemas.openxmlformats.org/officeDocument/2006/relationships/image"/></Relationships>
</file>

<file path=ppt/slides/_rels/slide5.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6.jpeg" Type="http://schemas.openxmlformats.org/officeDocument/2006/relationships/image"/><Relationship Id="rId3" Target="../media/image7.png" Type="http://schemas.openxmlformats.org/officeDocument/2006/relationships/image"/><Relationship Id="rId4" Target="../media/image8.svg" Type="http://schemas.openxmlformats.org/officeDocument/2006/relationships/image"/><Relationship Id="rId5" Target="https://www.youtube.com/watch?v=9-gGpAttQmMs" TargetMode="External" Type="http://schemas.openxmlformats.org/officeDocument/2006/relationships/hyperlink"/><Relationship Id="rId6" Target="https://www.youtube.com/watch?v=4kTG69tEfwk" TargetMode="External" Type="http://schemas.openxmlformats.org/officeDocument/2006/relationships/hyperlink"/><Relationship Id="rId7" Target="https://www.youtube.com/watch?v=nDt0HKSdRRw" TargetMode="External" Type="http://schemas.openxmlformats.org/officeDocument/2006/relationships/hyperlink"/><Relationship Id="rId8" Target="https://www.youtube.com/watch?v=CYPJzQppANoo" TargetMode="External" Type="http://schemas.openxmlformats.org/officeDocument/2006/relationships/hyperlink"/></Relationships>
</file>

<file path=ppt/slides/_rels/slide6.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9.jpeg" Type="http://schemas.openxmlformats.org/officeDocument/2006/relationships/image"/><Relationship Id="rId3" Target="https://www.sciencedirect.com/science/article/abs/pii/S0305440305001597" TargetMode="External" Type="http://schemas.openxmlformats.org/officeDocument/2006/relationships/hyperlink"/><Relationship Id="rId4" Target="https://www.livescience.com/11713-prehistoric-cemetery-reveals-man-fox-pals.html" TargetMode="External" Type="http://schemas.openxmlformats.org/officeDocument/2006/relationships/hyperlink"/><Relationship Id="rId5" Target="https://www.researchgate.net/publication/252454751_The_Early_Evolution_of_the_Domestic_Dog" TargetMode="External" Type="http://schemas.openxmlformats.org/officeDocument/2006/relationships/hyperlink"/><Relationship Id="rId6" Target="https://www.sciencemag.org/news/2017/11/these-may-be-world-s-first-images-dogs-and-they-re-wearing-leashes" TargetMode="External" Type="http://schemas.openxmlformats.org/officeDocument/2006/relationships/hyperlink"/></Relationships>
</file>

<file path=ppt/slides/_rels/slide7.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0.jpeg" Type="http://schemas.openxmlformats.org/officeDocument/2006/relationships/image"/><Relationship Id="rId3" Target="https://news.artnet.com/art-world/ancient-egyptian-animal-cemetery-1949526" TargetMode="External" Type="http://schemas.openxmlformats.org/officeDocument/2006/relationships/hyperlink"/><Relationship Id="rId4" Target="https://www.smithsonianmag.com/smart-news/ancient-egyptians-took-good-care-their-pets-180977172/" TargetMode="External" Type="http://schemas.openxmlformats.org/officeDocument/2006/relationships/hyperlink"/><Relationship Id="rId5" Target="https://www.aaha.org/publications/newstat/articles/2021-02/mans-best-friend-might-be-a-dog-but-a-dogs-best-friend-might-be-a-woman/" TargetMode="External" Type="http://schemas.openxmlformats.org/officeDocument/2006/relationships/hyperlink"/><Relationship Id="rId6" Target="https://www.discovermagazine.com/planet-earth/ancient-pets-got-proper-burials" TargetMode="External" Type="http://schemas.openxmlformats.org/officeDocument/2006/relationships/hyperlink"/></Relationships>
</file>

<file path=ppt/slides/_rels/slide8.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1.jpeg" Type="http://schemas.openxmlformats.org/officeDocument/2006/relationships/image"/></Relationships>
</file>

<file path=ppt/slides/_rels/slide9.xml.rels><?xml version="1.0" encoding="UTF-8" standalone="no"?><Relationships xmlns="http://schemas.openxmlformats.org/package/2006/relationships"><Relationship Id="rId1" Target="../slideLayouts/slideLayout7.xml" Type="http://schemas.openxmlformats.org/officeDocument/2006/relationships/slideLayout"/><Relationship Id="rId2" Target="../media/image12.jpe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8636070" cy="10287000"/>
          </a:xfrm>
          <a:custGeom>
            <a:avLst/>
            <a:gdLst/>
            <a:ahLst/>
            <a:cxnLst/>
            <a:rect r="r" b="b" t="t" l="l"/>
            <a:pathLst>
              <a:path h="10287000" w="8636070">
                <a:moveTo>
                  <a:pt x="0" y="0"/>
                </a:moveTo>
                <a:lnTo>
                  <a:pt x="8636070" y="0"/>
                </a:lnTo>
                <a:lnTo>
                  <a:pt x="8636070" y="10287000"/>
                </a:lnTo>
                <a:lnTo>
                  <a:pt x="0" y="10287000"/>
                </a:lnTo>
                <a:lnTo>
                  <a:pt x="0" y="0"/>
                </a:lnTo>
                <a:close/>
              </a:path>
            </a:pathLst>
          </a:custGeom>
          <a:blipFill>
            <a:blip r:embed="rId2"/>
            <a:stretch>
              <a:fillRect l="-64657" t="-264" r="0" b="-3409"/>
            </a:stretch>
          </a:blipFill>
        </p:spPr>
      </p:sp>
      <p:sp>
        <p:nvSpPr>
          <p:cNvPr name="Freeform 3" id="3"/>
          <p:cNvSpPr/>
          <p:nvPr/>
        </p:nvSpPr>
        <p:spPr>
          <a:xfrm flipH="false" flipV="false" rot="0">
            <a:off x="9815825" y="1389107"/>
            <a:ext cx="7217821" cy="7508786"/>
          </a:xfrm>
          <a:custGeom>
            <a:avLst/>
            <a:gdLst/>
            <a:ahLst/>
            <a:cxnLst/>
            <a:rect r="r" b="b" t="t" l="l"/>
            <a:pathLst>
              <a:path h="7508786" w="7217821">
                <a:moveTo>
                  <a:pt x="0" y="0"/>
                </a:moveTo>
                <a:lnTo>
                  <a:pt x="7217821" y="0"/>
                </a:lnTo>
                <a:lnTo>
                  <a:pt x="7217821" y="7508786"/>
                </a:lnTo>
                <a:lnTo>
                  <a:pt x="0" y="7508786"/>
                </a:lnTo>
                <a:lnTo>
                  <a:pt x="0" y="0"/>
                </a:lnTo>
                <a:close/>
              </a:path>
            </a:pathLst>
          </a:custGeom>
          <a:blipFill>
            <a:blip r:embed="rId3">
              <a:alphaModFix amt="4000"/>
            </a:blip>
            <a:stretch>
              <a:fillRect l="0" t="0" r="0" b="0"/>
            </a:stretch>
          </a:blipFill>
        </p:spPr>
      </p:sp>
      <p:grpSp>
        <p:nvGrpSpPr>
          <p:cNvPr name="Group 4" id="4"/>
          <p:cNvGrpSpPr/>
          <p:nvPr/>
        </p:nvGrpSpPr>
        <p:grpSpPr>
          <a:xfrm rot="0">
            <a:off x="0" y="1028700"/>
            <a:ext cx="7142940" cy="843619"/>
            <a:chOff x="0" y="0"/>
            <a:chExt cx="9523921" cy="1124825"/>
          </a:xfrm>
        </p:grpSpPr>
        <p:sp>
          <p:nvSpPr>
            <p:cNvPr name="AutoShape 5" id="5"/>
            <p:cNvSpPr/>
            <p:nvPr/>
          </p:nvSpPr>
          <p:spPr>
            <a:xfrm rot="0">
              <a:off x="0" y="0"/>
              <a:ext cx="9523921" cy="1124825"/>
            </a:xfrm>
            <a:prstGeom prst="rect">
              <a:avLst/>
            </a:prstGeom>
            <a:solidFill>
              <a:srgbClr val="4B472B"/>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Bold"/>
                </a:rPr>
                <a:t>An eHRAF Workbook Activity</a:t>
              </a:r>
            </a:p>
          </p:txBody>
        </p:sp>
      </p:grpSp>
      <p:sp>
        <p:nvSpPr>
          <p:cNvPr name="TextBox 7" id="7"/>
          <p:cNvSpPr txBox="true"/>
          <p:nvPr/>
        </p:nvSpPr>
        <p:spPr>
          <a:xfrm rot="0">
            <a:off x="8791935" y="2228850"/>
            <a:ext cx="9265601" cy="5829300"/>
          </a:xfrm>
          <a:prstGeom prst="rect">
            <a:avLst/>
          </a:prstGeom>
        </p:spPr>
        <p:txBody>
          <a:bodyPr anchor="t" rtlCol="false" tIns="0" lIns="0" bIns="0" rIns="0">
            <a:spAutoFit/>
          </a:bodyPr>
          <a:lstStyle/>
          <a:p>
            <a:pPr algn="ctr">
              <a:lnSpc>
                <a:spcPts val="11519"/>
              </a:lnSpc>
            </a:pPr>
            <a:r>
              <a:rPr lang="en-US" sz="9600">
                <a:solidFill>
                  <a:srgbClr val="4B472B"/>
                </a:solidFill>
                <a:latin typeface="Aileron Heavy"/>
              </a:rPr>
              <a:t>Burial Practices:</a:t>
            </a:r>
          </a:p>
          <a:p>
            <a:pPr algn="ctr">
              <a:lnSpc>
                <a:spcPts val="11519"/>
              </a:lnSpc>
            </a:pPr>
            <a:r>
              <a:rPr lang="en-US" sz="9600">
                <a:solidFill>
                  <a:srgbClr val="4B472B"/>
                </a:solidFill>
                <a:latin typeface="Aileron Heavy"/>
              </a:rPr>
              <a:t>Animals &amp; Humans</a:t>
            </a:r>
          </a:p>
        </p:txBody>
      </p:sp>
      <p:sp>
        <p:nvSpPr>
          <p:cNvPr name="TextBox 8" id="8"/>
          <p:cNvSpPr txBox="true"/>
          <p:nvPr/>
        </p:nvSpPr>
        <p:spPr>
          <a:xfrm rot="0">
            <a:off x="11443163" y="9678035"/>
            <a:ext cx="6614374" cy="623570"/>
          </a:xfrm>
          <a:prstGeom prst="rect">
            <a:avLst/>
          </a:prstGeom>
        </p:spPr>
        <p:txBody>
          <a:bodyPr anchor="t" rtlCol="false" tIns="0" lIns="0" bIns="0" rIns="0">
            <a:spAutoFit/>
          </a:bodyPr>
          <a:lstStyle/>
          <a:p>
            <a:pPr algn="r">
              <a:lnSpc>
                <a:spcPts val="2420"/>
              </a:lnSpc>
            </a:pPr>
            <a:r>
              <a:rPr lang="en-US" sz="2200" spc="153">
                <a:solidFill>
                  <a:srgbClr val="000000"/>
                </a:solidFill>
                <a:latin typeface="Aileron"/>
              </a:rPr>
              <a:t>Human Relations Area Files</a:t>
            </a:r>
          </a:p>
          <a:p>
            <a:pPr algn="r">
              <a:lnSpc>
                <a:spcPts val="2420"/>
              </a:lnSpc>
            </a:pPr>
            <a:r>
              <a:rPr lang="en-US" sz="2200" spc="153">
                <a:solidFill>
                  <a:srgbClr val="000000"/>
                </a:solidFill>
                <a:latin typeface="Aileron"/>
              </a:rPr>
              <a:t> at Yale University</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13395" r="0" b="25793"/>
          <a:stretch>
            <a:fillRect/>
          </a:stretch>
        </p:blipFill>
        <p:spPr>
          <a:xfrm flipH="false" flipV="false">
            <a:off x="0" y="0"/>
            <a:ext cx="18288000" cy="10287000"/>
          </a:xfrm>
          <a:prstGeom prst="rect">
            <a:avLst/>
          </a:prstGeom>
        </p:spPr>
      </p:pic>
      <p:sp>
        <p:nvSpPr>
          <p:cNvPr name="AutoShape 3" id="3"/>
          <p:cNvSpPr/>
          <p:nvPr/>
        </p:nvSpPr>
        <p:spPr>
          <a:xfrm rot="0">
            <a:off x="3084647" y="3620127"/>
            <a:ext cx="12118707" cy="3046747"/>
          </a:xfrm>
          <a:prstGeom prst="rect">
            <a:avLst/>
          </a:prstGeom>
          <a:solidFill>
            <a:srgbClr val="4B472B"/>
          </a:solidFill>
        </p:spPr>
      </p:sp>
      <p:sp>
        <p:nvSpPr>
          <p:cNvPr name="TextBox 4" id="4"/>
          <p:cNvSpPr txBox="true"/>
          <p:nvPr/>
        </p:nvSpPr>
        <p:spPr>
          <a:xfrm rot="0">
            <a:off x="3664482" y="4340936"/>
            <a:ext cx="10959035" cy="1633703"/>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2: Selected Readings</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9525"/>
            <a:ext cx="3995712" cy="1037896"/>
            <a:chOff x="0" y="0"/>
            <a:chExt cx="5327616" cy="1383862"/>
          </a:xfrm>
        </p:grpSpPr>
        <p:sp>
          <p:nvSpPr>
            <p:cNvPr name="AutoShape 3" id="3"/>
            <p:cNvSpPr/>
            <p:nvPr/>
          </p:nvSpPr>
          <p:spPr>
            <a:xfrm rot="0">
              <a:off x="0" y="0"/>
              <a:ext cx="5327616" cy="1383862"/>
            </a:xfrm>
            <a:prstGeom prst="rect">
              <a:avLst/>
            </a:prstGeom>
            <a:solidFill>
              <a:srgbClr val="4B472B"/>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a:rPr>
                <a:t>INSTRUCTIONS</a:t>
              </a:r>
            </a:p>
          </p:txBody>
        </p:sp>
      </p:grpSp>
      <p:sp>
        <p:nvSpPr>
          <p:cNvPr name="Freeform 5" id="5"/>
          <p:cNvSpPr/>
          <p:nvPr/>
        </p:nvSpPr>
        <p:spPr>
          <a:xfrm flipH="false" flipV="false" rot="0">
            <a:off x="0" y="4887750"/>
            <a:ext cx="18288000" cy="6327951"/>
          </a:xfrm>
          <a:custGeom>
            <a:avLst/>
            <a:gdLst/>
            <a:ahLst/>
            <a:cxnLst/>
            <a:rect r="r" b="b" t="t" l="l"/>
            <a:pathLst>
              <a:path h="6327951" w="18288000">
                <a:moveTo>
                  <a:pt x="0" y="0"/>
                </a:moveTo>
                <a:lnTo>
                  <a:pt x="18288000" y="0"/>
                </a:lnTo>
                <a:lnTo>
                  <a:pt x="18288000" y="6327951"/>
                </a:lnTo>
                <a:lnTo>
                  <a:pt x="0" y="6327951"/>
                </a:lnTo>
                <a:lnTo>
                  <a:pt x="0" y="0"/>
                </a:lnTo>
                <a:close/>
              </a:path>
            </a:pathLst>
          </a:custGeom>
          <a:blipFill>
            <a:blip r:embed="rId2"/>
            <a:stretch>
              <a:fillRect l="0" t="0" r="-2497" b="0"/>
            </a:stretch>
          </a:blipFill>
        </p:spPr>
      </p:sp>
      <p:grpSp>
        <p:nvGrpSpPr>
          <p:cNvPr name="Group 6" id="6"/>
          <p:cNvGrpSpPr/>
          <p:nvPr/>
        </p:nvGrpSpPr>
        <p:grpSpPr>
          <a:xfrm rot="6593844">
            <a:off x="15843452" y="3241777"/>
            <a:ext cx="2232517" cy="543326"/>
            <a:chOff x="0" y="0"/>
            <a:chExt cx="2087362" cy="508000"/>
          </a:xfrm>
        </p:grpSpPr>
        <p:sp>
          <p:nvSpPr>
            <p:cNvPr name="Freeform 7" id="7"/>
            <p:cNvSpPr/>
            <p:nvPr/>
          </p:nvSpPr>
          <p:spPr>
            <a:xfrm flipH="false" flipV="false" rot="0">
              <a:off x="0" y="215900"/>
              <a:ext cx="1791452" cy="76200"/>
            </a:xfrm>
            <a:custGeom>
              <a:avLst/>
              <a:gdLst/>
              <a:ahLst/>
              <a:cxnLst/>
              <a:rect r="r" b="b" t="t" l="l"/>
              <a:pathLst>
                <a:path h="76200" w="1791452">
                  <a:moveTo>
                    <a:pt x="0" y="0"/>
                  </a:moveTo>
                  <a:lnTo>
                    <a:pt x="1791452" y="0"/>
                  </a:lnTo>
                  <a:lnTo>
                    <a:pt x="1791452" y="76200"/>
                  </a:lnTo>
                  <a:lnTo>
                    <a:pt x="0" y="76200"/>
                  </a:lnTo>
                  <a:close/>
                </a:path>
              </a:pathLst>
            </a:custGeom>
            <a:solidFill>
              <a:srgbClr val="FF1616"/>
            </a:solidFill>
          </p:spPr>
        </p:sp>
        <p:sp>
          <p:nvSpPr>
            <p:cNvPr name="Freeform 8" id="8"/>
            <p:cNvSpPr/>
            <p:nvPr/>
          </p:nvSpPr>
          <p:spPr>
            <a:xfrm flipH="false" flipV="false" rot="0">
              <a:off x="1712712"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
        <p:nvSpPr>
          <p:cNvPr name="TextBox 9" id="9"/>
          <p:cNvSpPr txBox="true"/>
          <p:nvPr/>
        </p:nvSpPr>
        <p:spPr>
          <a:xfrm rot="0">
            <a:off x="1232198" y="2532907"/>
            <a:ext cx="17648215" cy="506730"/>
          </a:xfrm>
          <a:prstGeom prst="rect">
            <a:avLst/>
          </a:prstGeom>
        </p:spPr>
        <p:txBody>
          <a:bodyPr anchor="t" rtlCol="false" tIns="0" lIns="0" bIns="0" rIns="0">
            <a:spAutoFit/>
          </a:bodyPr>
          <a:lstStyle/>
          <a:p>
            <a:pPr>
              <a:lnSpc>
                <a:spcPts val="4000"/>
              </a:lnSpc>
            </a:pPr>
            <a:r>
              <a:rPr lang="en-US" sz="3200" spc="83">
                <a:solidFill>
                  <a:srgbClr val="4B472B"/>
                </a:solidFill>
                <a:latin typeface="Aileron"/>
              </a:rPr>
              <a:t>For example:</a:t>
            </a:r>
          </a:p>
        </p:txBody>
      </p:sp>
      <p:sp>
        <p:nvSpPr>
          <p:cNvPr name="TextBox 10" id="10"/>
          <p:cNvSpPr txBox="true"/>
          <p:nvPr/>
        </p:nvSpPr>
        <p:spPr>
          <a:xfrm rot="0">
            <a:off x="1232198" y="1354563"/>
            <a:ext cx="15092163" cy="906145"/>
          </a:xfrm>
          <a:prstGeom prst="rect">
            <a:avLst/>
          </a:prstGeom>
        </p:spPr>
        <p:txBody>
          <a:bodyPr anchor="t" rtlCol="false" tIns="0" lIns="0" bIns="0" rIns="0">
            <a:spAutoFit/>
          </a:bodyPr>
          <a:lstStyle/>
          <a:p>
            <a:pPr>
              <a:lnSpc>
                <a:spcPts val="3520"/>
              </a:lnSpc>
            </a:pPr>
            <a:r>
              <a:rPr lang="en-US" sz="3200">
                <a:solidFill>
                  <a:srgbClr val="4B472B"/>
                </a:solidFill>
                <a:latin typeface="Aileron Ultra-Bold"/>
              </a:rPr>
              <a:t>First, follow the permalinks provided in the activities below to get to the relevant documents.</a:t>
            </a:r>
          </a:p>
        </p:txBody>
      </p:sp>
      <p:sp>
        <p:nvSpPr>
          <p:cNvPr name="TextBox 11" id="11"/>
          <p:cNvSpPr txBox="true"/>
          <p:nvPr/>
        </p:nvSpPr>
        <p:spPr>
          <a:xfrm rot="0">
            <a:off x="3066023" y="3345769"/>
            <a:ext cx="12155954" cy="411543"/>
          </a:xfrm>
          <a:prstGeom prst="rect">
            <a:avLst/>
          </a:prstGeom>
        </p:spPr>
        <p:txBody>
          <a:bodyPr anchor="t" rtlCol="false" tIns="0" lIns="0" bIns="0" rIns="0">
            <a:spAutoFit/>
          </a:bodyPr>
          <a:lstStyle/>
          <a:p>
            <a:pPr>
              <a:lnSpc>
                <a:spcPts val="3072"/>
              </a:lnSpc>
            </a:pPr>
            <a:r>
              <a:rPr lang="en-US" sz="3200">
                <a:solidFill>
                  <a:srgbClr val="4B472B"/>
                </a:solidFill>
                <a:latin typeface="Aileron Ultra-Bold"/>
              </a:rPr>
              <a:t>https://ehrafarchaeology.yale.edu/document?id=nt76-001</a:t>
            </a:r>
          </a:p>
        </p:txBody>
      </p:sp>
      <p:sp>
        <p:nvSpPr>
          <p:cNvPr name="TextBox 12" id="12"/>
          <p:cNvSpPr txBox="true"/>
          <p:nvPr/>
        </p:nvSpPr>
        <p:spPr>
          <a:xfrm rot="0">
            <a:off x="1232198" y="4187224"/>
            <a:ext cx="17648215" cy="411543"/>
          </a:xfrm>
          <a:prstGeom prst="rect">
            <a:avLst/>
          </a:prstGeom>
        </p:spPr>
        <p:txBody>
          <a:bodyPr anchor="t" rtlCol="false" tIns="0" lIns="0" bIns="0" rIns="0">
            <a:spAutoFit/>
          </a:bodyPr>
          <a:lstStyle/>
          <a:p>
            <a:pPr>
              <a:lnSpc>
                <a:spcPts val="3072"/>
              </a:lnSpc>
            </a:pPr>
            <a:r>
              <a:rPr lang="en-US" sz="3200">
                <a:solidFill>
                  <a:srgbClr val="4B472B"/>
                </a:solidFill>
                <a:latin typeface="Aileron Ultra-Bold"/>
              </a:rPr>
              <a:t>Then, use the Page List dropdown menu to navigate to the required page(s). </a:t>
            </a:r>
          </a:p>
        </p:txBody>
      </p:sp>
      <p:sp>
        <p:nvSpPr>
          <p:cNvPr name="TextBox 13" id="13"/>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4B472B"/>
                </a:solidFill>
                <a:latin typeface="Aileron Ultra-Bold"/>
              </a:rPr>
              <a:t>To read documents or pages in eHRAF:</a:t>
            </a:r>
          </a:p>
        </p:txBody>
      </p:sp>
      <p:sp>
        <p:nvSpPr>
          <p:cNvPr name="TextBox 14" id="14"/>
          <p:cNvSpPr txBox="true"/>
          <p:nvPr/>
        </p:nvSpPr>
        <p:spPr>
          <a:xfrm rot="0">
            <a:off x="2355312" y="3345769"/>
            <a:ext cx="550108" cy="411543"/>
          </a:xfrm>
          <a:prstGeom prst="rect">
            <a:avLst/>
          </a:prstGeom>
        </p:spPr>
        <p:txBody>
          <a:bodyPr anchor="t" rtlCol="false" tIns="0" lIns="0" bIns="0" rIns="0">
            <a:spAutoFit/>
          </a:bodyPr>
          <a:lstStyle/>
          <a:p>
            <a:pPr>
              <a:lnSpc>
                <a:spcPts val="3072"/>
              </a:lnSpc>
            </a:pPr>
            <a:r>
              <a:rPr lang="en-US" sz="3200">
                <a:solidFill>
                  <a:srgbClr val="00356B"/>
                </a:solidFill>
                <a:ea typeface="Aileron Ultra-Bold"/>
              </a:rPr>
              <a:t>🌐</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4292288" y="0"/>
            <a:ext cx="3995712" cy="1037896"/>
            <a:chOff x="0" y="0"/>
            <a:chExt cx="5327616" cy="1383862"/>
          </a:xfrm>
        </p:grpSpPr>
        <p:sp>
          <p:nvSpPr>
            <p:cNvPr name="AutoShape 3" id="3"/>
            <p:cNvSpPr/>
            <p:nvPr/>
          </p:nvSpPr>
          <p:spPr>
            <a:xfrm rot="0">
              <a:off x="0" y="0"/>
              <a:ext cx="5327616" cy="1383862"/>
            </a:xfrm>
            <a:prstGeom prst="rect">
              <a:avLst/>
            </a:prstGeom>
            <a:solidFill>
              <a:srgbClr val="4B472B"/>
            </a:solidFill>
          </p:spPr>
        </p:sp>
        <p:sp>
          <p:nvSpPr>
            <p:cNvPr name="TextBox 4" id="4"/>
            <p:cNvSpPr txBox="true"/>
            <p:nvPr/>
          </p:nvSpPr>
          <p:spPr>
            <a:xfrm rot="0">
              <a:off x="530381" y="370621"/>
              <a:ext cx="4266855" cy="585470"/>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a:rPr>
                <a:t>INSTRUCTIONS</a:t>
              </a:r>
            </a:p>
          </p:txBody>
        </p:sp>
      </p:grpSp>
      <p:sp>
        <p:nvSpPr>
          <p:cNvPr name="Freeform 5" id="5"/>
          <p:cNvSpPr/>
          <p:nvPr/>
        </p:nvSpPr>
        <p:spPr>
          <a:xfrm flipH="false" flipV="false" rot="0">
            <a:off x="0" y="6132799"/>
            <a:ext cx="18288000" cy="4154201"/>
          </a:xfrm>
          <a:custGeom>
            <a:avLst/>
            <a:gdLst/>
            <a:ahLst/>
            <a:cxnLst/>
            <a:rect r="r" b="b" t="t" l="l"/>
            <a:pathLst>
              <a:path h="4154201" w="18288000">
                <a:moveTo>
                  <a:pt x="0" y="0"/>
                </a:moveTo>
                <a:lnTo>
                  <a:pt x="18288000" y="0"/>
                </a:lnTo>
                <a:lnTo>
                  <a:pt x="18288000" y="4154201"/>
                </a:lnTo>
                <a:lnTo>
                  <a:pt x="0" y="4154201"/>
                </a:lnTo>
                <a:lnTo>
                  <a:pt x="0" y="0"/>
                </a:lnTo>
                <a:close/>
              </a:path>
            </a:pathLst>
          </a:custGeom>
          <a:blipFill>
            <a:blip r:embed="rId2"/>
            <a:stretch>
              <a:fillRect l="-24329" t="0" r="0" b="0"/>
            </a:stretch>
          </a:blipFill>
        </p:spPr>
      </p:sp>
      <p:grpSp>
        <p:nvGrpSpPr>
          <p:cNvPr name="Group 6" id="6"/>
          <p:cNvGrpSpPr/>
          <p:nvPr/>
        </p:nvGrpSpPr>
        <p:grpSpPr>
          <a:xfrm rot="-8681848">
            <a:off x="16076499" y="7491821"/>
            <a:ext cx="2131736" cy="543326"/>
            <a:chOff x="0" y="0"/>
            <a:chExt cx="1993133" cy="508000"/>
          </a:xfrm>
        </p:grpSpPr>
        <p:sp>
          <p:nvSpPr>
            <p:cNvPr name="Freeform 7" id="7"/>
            <p:cNvSpPr/>
            <p:nvPr/>
          </p:nvSpPr>
          <p:spPr>
            <a:xfrm flipH="false" flipV="false" rot="0">
              <a:off x="0" y="215900"/>
              <a:ext cx="1697223" cy="76200"/>
            </a:xfrm>
            <a:custGeom>
              <a:avLst/>
              <a:gdLst/>
              <a:ahLst/>
              <a:cxnLst/>
              <a:rect r="r" b="b" t="t" l="l"/>
              <a:pathLst>
                <a:path h="76200" w="1697223">
                  <a:moveTo>
                    <a:pt x="0" y="0"/>
                  </a:moveTo>
                  <a:lnTo>
                    <a:pt x="1697223" y="0"/>
                  </a:lnTo>
                  <a:lnTo>
                    <a:pt x="1697223" y="76200"/>
                  </a:lnTo>
                  <a:lnTo>
                    <a:pt x="0" y="76200"/>
                  </a:lnTo>
                  <a:close/>
                </a:path>
              </a:pathLst>
            </a:custGeom>
            <a:solidFill>
              <a:srgbClr val="FF1616"/>
            </a:solidFill>
          </p:spPr>
        </p:sp>
        <p:sp>
          <p:nvSpPr>
            <p:cNvPr name="Freeform 8" id="8"/>
            <p:cNvSpPr/>
            <p:nvPr/>
          </p:nvSpPr>
          <p:spPr>
            <a:xfrm flipH="false" flipV="false" rot="0">
              <a:off x="1618483" y="1270"/>
              <a:ext cx="374650" cy="505460"/>
            </a:xfrm>
            <a:custGeom>
              <a:avLst/>
              <a:gdLst/>
              <a:ahLst/>
              <a:cxnLst/>
              <a:rect r="r" b="b" t="t" l="l"/>
              <a:pathLst>
                <a:path h="505460" w="374650">
                  <a:moveTo>
                    <a:pt x="0" y="505460"/>
                  </a:moveTo>
                  <a:lnTo>
                    <a:pt x="0" y="0"/>
                  </a:lnTo>
                  <a:lnTo>
                    <a:pt x="374650" y="252730"/>
                  </a:lnTo>
                  <a:close/>
                </a:path>
              </a:pathLst>
            </a:custGeom>
            <a:solidFill>
              <a:srgbClr val="FF1616"/>
            </a:solidFill>
          </p:spPr>
        </p:sp>
      </p:grpSp>
      <p:sp>
        <p:nvSpPr>
          <p:cNvPr name="TextBox 9" id="9"/>
          <p:cNvSpPr txBox="true"/>
          <p:nvPr/>
        </p:nvSpPr>
        <p:spPr>
          <a:xfrm rot="0">
            <a:off x="1232198" y="1131043"/>
            <a:ext cx="15092163" cy="1353185"/>
          </a:xfrm>
          <a:prstGeom prst="rect">
            <a:avLst/>
          </a:prstGeom>
        </p:spPr>
        <p:txBody>
          <a:bodyPr anchor="t" rtlCol="false" tIns="0" lIns="0" bIns="0" rIns="0">
            <a:spAutoFit/>
          </a:bodyPr>
          <a:lstStyle/>
          <a:p>
            <a:pPr>
              <a:lnSpc>
                <a:spcPts val="3520"/>
              </a:lnSpc>
            </a:pPr>
            <a:r>
              <a:rPr lang="en-US" sz="3200">
                <a:solidFill>
                  <a:srgbClr val="4B472B"/>
                </a:solidFill>
                <a:latin typeface="Aileron"/>
              </a:rPr>
              <a:t>Follow these steps if you are having trouble with permalinks from off campus while using a proxy or VPN service, or if you have been provided with a HRAF-issued username and password.</a:t>
            </a:r>
          </a:p>
        </p:txBody>
      </p:sp>
      <p:sp>
        <p:nvSpPr>
          <p:cNvPr name="TextBox 10" id="10"/>
          <p:cNvSpPr txBox="true"/>
          <p:nvPr/>
        </p:nvSpPr>
        <p:spPr>
          <a:xfrm rot="0">
            <a:off x="1232198" y="4108642"/>
            <a:ext cx="12326597"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4B472B"/>
                </a:solidFill>
                <a:latin typeface="Aileron Ultra-Bold"/>
              </a:rPr>
              <a:t>Enter the author's last name into the Filter Index box.</a:t>
            </a:r>
          </a:p>
        </p:txBody>
      </p:sp>
      <p:sp>
        <p:nvSpPr>
          <p:cNvPr name="TextBox 11" id="11"/>
          <p:cNvSpPr txBox="true"/>
          <p:nvPr/>
        </p:nvSpPr>
        <p:spPr>
          <a:xfrm rot="0">
            <a:off x="479448" y="227483"/>
            <a:ext cx="13416062" cy="611505"/>
          </a:xfrm>
          <a:prstGeom prst="rect">
            <a:avLst/>
          </a:prstGeom>
        </p:spPr>
        <p:txBody>
          <a:bodyPr anchor="t" rtlCol="false" tIns="0" lIns="0" bIns="0" rIns="0">
            <a:spAutoFit/>
          </a:bodyPr>
          <a:lstStyle/>
          <a:p>
            <a:pPr>
              <a:lnSpc>
                <a:spcPts val="4620"/>
              </a:lnSpc>
            </a:pPr>
            <a:r>
              <a:rPr lang="en-US" sz="4200">
                <a:solidFill>
                  <a:srgbClr val="4B472B"/>
                </a:solidFill>
                <a:latin typeface="Aileron Ultra-Bold"/>
              </a:rPr>
              <a:t>Finding documents without permalinks</a:t>
            </a:r>
          </a:p>
        </p:txBody>
      </p:sp>
      <p:sp>
        <p:nvSpPr>
          <p:cNvPr name="TextBox 12" id="12"/>
          <p:cNvSpPr txBox="true"/>
          <p:nvPr/>
        </p:nvSpPr>
        <p:spPr>
          <a:xfrm rot="0">
            <a:off x="1232198" y="2578581"/>
            <a:ext cx="15364529" cy="783336"/>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4B472B"/>
                </a:solidFill>
                <a:latin typeface="Aileron Heavy"/>
              </a:rPr>
              <a:t>Sign in via your library proxy or VPN, or using the HRAF-issued credentials.</a:t>
            </a:r>
          </a:p>
        </p:txBody>
      </p:sp>
      <p:sp>
        <p:nvSpPr>
          <p:cNvPr name="TextBox 13" id="13"/>
          <p:cNvSpPr txBox="true"/>
          <p:nvPr/>
        </p:nvSpPr>
        <p:spPr>
          <a:xfrm rot="0">
            <a:off x="1232198" y="4789932"/>
            <a:ext cx="15490435" cy="783336"/>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4B472B"/>
                </a:solidFill>
                <a:latin typeface="Aileron Heavy"/>
              </a:rPr>
              <a:t>Click on the required title to access the document, then select the page number from the Page List dropdown menu as shown above.</a:t>
            </a:r>
          </a:p>
        </p:txBody>
      </p:sp>
      <p:sp>
        <p:nvSpPr>
          <p:cNvPr name="TextBox 14" id="14"/>
          <p:cNvSpPr txBox="true"/>
          <p:nvPr/>
        </p:nvSpPr>
        <p:spPr>
          <a:xfrm rot="0">
            <a:off x="1232198" y="3436560"/>
            <a:ext cx="12326597" cy="411543"/>
          </a:xfrm>
          <a:prstGeom prst="rect">
            <a:avLst/>
          </a:prstGeom>
        </p:spPr>
        <p:txBody>
          <a:bodyPr anchor="t" rtlCol="false" tIns="0" lIns="0" bIns="0" rIns="0">
            <a:spAutoFit/>
          </a:bodyPr>
          <a:lstStyle/>
          <a:p>
            <a:pPr marL="690880" indent="-345440" lvl="1">
              <a:lnSpc>
                <a:spcPts val="3072"/>
              </a:lnSpc>
              <a:buFont typeface="Arial"/>
              <a:buChar char="•"/>
            </a:pPr>
            <a:r>
              <a:rPr lang="en-US" sz="3200">
                <a:solidFill>
                  <a:srgbClr val="4B472B"/>
                </a:solidFill>
                <a:latin typeface="Aileron Ultra-Bold"/>
              </a:rPr>
              <a:t>Go to the Browse Documents tab.</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797344" cy="10287000"/>
          </a:xfrm>
          <a:custGeom>
            <a:avLst/>
            <a:gdLst/>
            <a:ahLst/>
            <a:cxnLst/>
            <a:rect r="r" b="b" t="t" l="l"/>
            <a:pathLst>
              <a:path h="10287000" w="4797344">
                <a:moveTo>
                  <a:pt x="0" y="0"/>
                </a:moveTo>
                <a:lnTo>
                  <a:pt x="4797344" y="0"/>
                </a:lnTo>
                <a:lnTo>
                  <a:pt x="4797344" y="10287000"/>
                </a:lnTo>
                <a:lnTo>
                  <a:pt x="0" y="10287000"/>
                </a:lnTo>
                <a:lnTo>
                  <a:pt x="0" y="0"/>
                </a:lnTo>
                <a:close/>
              </a:path>
            </a:pathLst>
          </a:custGeom>
          <a:blipFill>
            <a:blip r:embed="rId2"/>
            <a:stretch>
              <a:fillRect l="-129503" t="0" r="-90742" b="0"/>
            </a:stretch>
          </a:blipFill>
        </p:spPr>
      </p:sp>
      <p:grpSp>
        <p:nvGrpSpPr>
          <p:cNvPr name="Group 3" id="3"/>
          <p:cNvGrpSpPr/>
          <p:nvPr/>
        </p:nvGrpSpPr>
        <p:grpSpPr>
          <a:xfrm rot="0">
            <a:off x="1418166" y="4073585"/>
            <a:ext cx="4248273" cy="2139830"/>
            <a:chOff x="0" y="0"/>
            <a:chExt cx="5664364" cy="2853107"/>
          </a:xfrm>
        </p:grpSpPr>
        <p:sp>
          <p:nvSpPr>
            <p:cNvPr name="AutoShape 4" id="4"/>
            <p:cNvSpPr/>
            <p:nvPr/>
          </p:nvSpPr>
          <p:spPr>
            <a:xfrm rot="0">
              <a:off x="0" y="0"/>
              <a:ext cx="5664364" cy="2853107"/>
            </a:xfrm>
            <a:prstGeom prst="rect">
              <a:avLst/>
            </a:prstGeom>
            <a:solidFill>
              <a:srgbClr val="4B472B"/>
            </a:solidFill>
          </p:spPr>
        </p:sp>
        <p:sp>
          <p:nvSpPr>
            <p:cNvPr name="TextBox 5" id="5"/>
            <p:cNvSpPr txBox="true"/>
            <p:nvPr/>
          </p:nvSpPr>
          <p:spPr>
            <a:xfrm rot="0">
              <a:off x="454550" y="566128"/>
              <a:ext cx="4755265" cy="1711325"/>
            </a:xfrm>
            <a:prstGeom prst="rect">
              <a:avLst/>
            </a:prstGeom>
          </p:spPr>
          <p:txBody>
            <a:bodyPr anchor="t" rtlCol="false" tIns="0" lIns="0" bIns="0" rIns="0">
              <a:spAutoFit/>
            </a:bodyPr>
            <a:lstStyle/>
            <a:p>
              <a:pPr algn="ctr">
                <a:lnSpc>
                  <a:spcPts val="5039"/>
                </a:lnSpc>
              </a:pPr>
              <a:r>
                <a:rPr lang="en-US" sz="4199" spc="83">
                  <a:solidFill>
                    <a:srgbClr val="FFFFFF"/>
                  </a:solidFill>
                  <a:latin typeface="Aileron Heavy"/>
                </a:rPr>
                <a:t>Four Traditions</a:t>
              </a:r>
            </a:p>
          </p:txBody>
        </p:sp>
      </p:grpSp>
      <p:sp>
        <p:nvSpPr>
          <p:cNvPr name="TextBox 6" id="6"/>
          <p:cNvSpPr txBox="true"/>
          <p:nvPr/>
        </p:nvSpPr>
        <p:spPr>
          <a:xfrm rot="0">
            <a:off x="6169269" y="1834860"/>
            <a:ext cx="11403805" cy="7870317"/>
          </a:xfrm>
          <a:prstGeom prst="rect">
            <a:avLst/>
          </a:prstGeom>
        </p:spPr>
        <p:txBody>
          <a:bodyPr anchor="t" rtlCol="false" tIns="0" lIns="0" bIns="0" rIns="0">
            <a:spAutoFit/>
          </a:bodyPr>
          <a:lstStyle/>
          <a:p>
            <a:pPr>
              <a:lnSpc>
                <a:spcPts val="4320"/>
              </a:lnSpc>
            </a:pPr>
            <a:r>
              <a:rPr lang="en-US" sz="3600" spc="288">
                <a:solidFill>
                  <a:srgbClr val="4B472B"/>
                </a:solidFill>
                <a:latin typeface="Aileron Bold"/>
              </a:rPr>
              <a:t>eHRAF Archaeology</a:t>
            </a:r>
            <a:r>
              <a:rPr lang="en-US" sz="3600" spc="288">
                <a:solidFill>
                  <a:srgbClr val="4B472B"/>
                </a:solidFill>
                <a:latin typeface="Aileron"/>
              </a:rPr>
              <a:t> allows you to compare and contrast the same subject across different archaeological traditions.</a:t>
            </a:r>
          </a:p>
          <a:p>
            <a:pPr>
              <a:lnSpc>
                <a:spcPts val="4067"/>
              </a:lnSpc>
            </a:pPr>
          </a:p>
          <a:p>
            <a:pPr>
              <a:lnSpc>
                <a:spcPts val="4067"/>
              </a:lnSpc>
            </a:pPr>
            <a:r>
              <a:rPr lang="en-US" sz="3600" spc="280">
                <a:solidFill>
                  <a:srgbClr val="4B472B"/>
                </a:solidFill>
                <a:latin typeface="Aileron"/>
              </a:rPr>
              <a:t>For this workbook activity, start by learning about </a:t>
            </a:r>
            <a:r>
              <a:rPr lang="en-US" sz="3600" spc="280">
                <a:solidFill>
                  <a:srgbClr val="4B472B"/>
                </a:solidFill>
                <a:latin typeface="Aileron Bold"/>
              </a:rPr>
              <a:t>burial practices with animals</a:t>
            </a:r>
            <a:r>
              <a:rPr lang="en-US" sz="3600" spc="280">
                <a:solidFill>
                  <a:srgbClr val="4B472B"/>
                </a:solidFill>
                <a:latin typeface="Aileron"/>
              </a:rPr>
              <a:t> across four different archaeological traditions.</a:t>
            </a:r>
          </a:p>
          <a:p>
            <a:pPr>
              <a:lnSpc>
                <a:spcPts val="4067"/>
              </a:lnSpc>
            </a:pPr>
          </a:p>
          <a:p>
            <a:pPr>
              <a:lnSpc>
                <a:spcPts val="4067"/>
              </a:lnSpc>
            </a:pPr>
            <a:r>
              <a:rPr lang="en-US" sz="3600" spc="280">
                <a:solidFill>
                  <a:srgbClr val="4B472B"/>
                </a:solidFill>
                <a:latin typeface="Aileron"/>
              </a:rPr>
              <a:t>On the following slide, you will find a table listing:</a:t>
            </a:r>
          </a:p>
          <a:p>
            <a:pPr>
              <a:lnSpc>
                <a:spcPts val="4067"/>
              </a:lnSpc>
            </a:pPr>
          </a:p>
          <a:p>
            <a:pPr marL="777240" indent="-388620" lvl="1">
              <a:lnSpc>
                <a:spcPts val="4067"/>
              </a:lnSpc>
              <a:buFont typeface="Arial"/>
              <a:buChar char="•"/>
            </a:pPr>
            <a:r>
              <a:rPr lang="en-US" sz="3600" spc="280">
                <a:solidFill>
                  <a:srgbClr val="4B472B"/>
                </a:solidFill>
                <a:latin typeface="Aileron Bold"/>
              </a:rPr>
              <a:t>Tradition</a:t>
            </a:r>
          </a:p>
          <a:p>
            <a:pPr marL="777240" indent="-388620" lvl="1">
              <a:lnSpc>
                <a:spcPts val="4067"/>
              </a:lnSpc>
              <a:buFont typeface="Arial"/>
              <a:buChar char="•"/>
            </a:pPr>
            <a:r>
              <a:rPr lang="en-US" sz="3600" spc="280">
                <a:solidFill>
                  <a:srgbClr val="4B472B"/>
                </a:solidFill>
                <a:latin typeface="Aileron Bold"/>
              </a:rPr>
              <a:t>Animal</a:t>
            </a:r>
          </a:p>
          <a:p>
            <a:pPr marL="777240" indent="-388620" lvl="1">
              <a:lnSpc>
                <a:spcPts val="4067"/>
              </a:lnSpc>
              <a:buFont typeface="Arial"/>
              <a:buChar char="•"/>
            </a:pPr>
            <a:r>
              <a:rPr lang="en-US" sz="3600" spc="280">
                <a:solidFill>
                  <a:srgbClr val="4B472B"/>
                </a:solidFill>
                <a:latin typeface="Aileron Bold"/>
              </a:rPr>
              <a:t>Author</a:t>
            </a:r>
          </a:p>
          <a:p>
            <a:pPr marL="777240" indent="-388620" lvl="1">
              <a:lnSpc>
                <a:spcPts val="4067"/>
              </a:lnSpc>
              <a:buFont typeface="Arial"/>
              <a:buChar char="•"/>
            </a:pPr>
            <a:r>
              <a:rPr lang="en-US" sz="3600" spc="280">
                <a:solidFill>
                  <a:srgbClr val="4B472B"/>
                </a:solidFill>
                <a:latin typeface="Aileron Bold"/>
              </a:rPr>
              <a:t>Document</a:t>
            </a:r>
          </a:p>
        </p:txBody>
      </p:sp>
      <p:sp>
        <p:nvSpPr>
          <p:cNvPr name="TextBox 7" id="7"/>
          <p:cNvSpPr txBox="true"/>
          <p:nvPr/>
        </p:nvSpPr>
        <p:spPr>
          <a:xfrm rot="0">
            <a:off x="6148318" y="358013"/>
            <a:ext cx="11424756" cy="1104900"/>
          </a:xfrm>
          <a:prstGeom prst="rect">
            <a:avLst/>
          </a:prstGeom>
        </p:spPr>
        <p:txBody>
          <a:bodyPr anchor="t" rtlCol="false" tIns="0" lIns="0" bIns="0" rIns="0">
            <a:spAutoFit/>
          </a:bodyPr>
          <a:lstStyle/>
          <a:p>
            <a:pPr algn="r">
              <a:lnSpc>
                <a:spcPts val="8640"/>
              </a:lnSpc>
            </a:pPr>
            <a:r>
              <a:rPr lang="en-US" sz="7200" spc="144">
                <a:solidFill>
                  <a:srgbClr val="4B472B"/>
                </a:solidFill>
                <a:latin typeface="Aileron Heavy"/>
              </a:rPr>
              <a:t>Four Traditions </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14262"/>
            <a:ext cx="18288000" cy="9458476"/>
          </a:xfrm>
          <a:custGeom>
            <a:avLst/>
            <a:gdLst/>
            <a:ahLst/>
            <a:cxnLst/>
            <a:rect r="r" b="b" t="t" l="l"/>
            <a:pathLst>
              <a:path h="9458476" w="18288000">
                <a:moveTo>
                  <a:pt x="0" y="0"/>
                </a:moveTo>
                <a:lnTo>
                  <a:pt x="18288000" y="0"/>
                </a:lnTo>
                <a:lnTo>
                  <a:pt x="18288000" y="9458476"/>
                </a:lnTo>
                <a:lnTo>
                  <a:pt x="0" y="9458476"/>
                </a:lnTo>
                <a:lnTo>
                  <a:pt x="0" y="0"/>
                </a:lnTo>
                <a:close/>
              </a:path>
            </a:pathLst>
          </a:custGeom>
          <a:blipFill>
            <a:blip r:embed="rId2"/>
            <a:stretch>
              <a:fillRect l="0" t="0" r="0" b="0"/>
            </a:stretch>
          </a:blipFill>
        </p:spPr>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797344" cy="10287000"/>
          </a:xfrm>
          <a:custGeom>
            <a:avLst/>
            <a:gdLst/>
            <a:ahLst/>
            <a:cxnLst/>
            <a:rect r="r" b="b" t="t" l="l"/>
            <a:pathLst>
              <a:path h="10287000" w="4797344">
                <a:moveTo>
                  <a:pt x="0" y="0"/>
                </a:moveTo>
                <a:lnTo>
                  <a:pt x="4797344" y="0"/>
                </a:lnTo>
                <a:lnTo>
                  <a:pt x="4797344" y="10287000"/>
                </a:lnTo>
                <a:lnTo>
                  <a:pt x="0" y="10287000"/>
                </a:lnTo>
                <a:lnTo>
                  <a:pt x="0" y="0"/>
                </a:lnTo>
                <a:close/>
              </a:path>
            </a:pathLst>
          </a:custGeom>
          <a:blipFill>
            <a:blip r:embed="rId2"/>
            <a:stretch>
              <a:fillRect l="-129503" t="0" r="-90742" b="0"/>
            </a:stretch>
          </a:blipFill>
        </p:spPr>
      </p:sp>
      <p:grpSp>
        <p:nvGrpSpPr>
          <p:cNvPr name="Group 3" id="3"/>
          <p:cNvGrpSpPr/>
          <p:nvPr/>
        </p:nvGrpSpPr>
        <p:grpSpPr>
          <a:xfrm rot="0">
            <a:off x="1418166" y="4073585"/>
            <a:ext cx="4248273" cy="2139830"/>
            <a:chOff x="0" y="0"/>
            <a:chExt cx="5664364" cy="2853107"/>
          </a:xfrm>
        </p:grpSpPr>
        <p:sp>
          <p:nvSpPr>
            <p:cNvPr name="AutoShape 4" id="4"/>
            <p:cNvSpPr/>
            <p:nvPr/>
          </p:nvSpPr>
          <p:spPr>
            <a:xfrm rot="0">
              <a:off x="0" y="0"/>
              <a:ext cx="5664364" cy="2853107"/>
            </a:xfrm>
            <a:prstGeom prst="rect">
              <a:avLst/>
            </a:prstGeom>
            <a:solidFill>
              <a:srgbClr val="4B472B"/>
            </a:solidFill>
          </p:spPr>
        </p:sp>
        <p:sp>
          <p:nvSpPr>
            <p:cNvPr name="TextBox 5" id="5"/>
            <p:cNvSpPr txBox="true"/>
            <p:nvPr/>
          </p:nvSpPr>
          <p:spPr>
            <a:xfrm rot="0">
              <a:off x="454550" y="566128"/>
              <a:ext cx="4755265" cy="1711325"/>
            </a:xfrm>
            <a:prstGeom prst="rect">
              <a:avLst/>
            </a:prstGeom>
          </p:spPr>
          <p:txBody>
            <a:bodyPr anchor="t" rtlCol="false" tIns="0" lIns="0" bIns="0" rIns="0">
              <a:spAutoFit/>
            </a:bodyPr>
            <a:lstStyle/>
            <a:p>
              <a:pPr algn="ctr">
                <a:lnSpc>
                  <a:spcPts val="5039"/>
                </a:lnSpc>
              </a:pPr>
              <a:r>
                <a:rPr lang="en-US" sz="4199" spc="83">
                  <a:solidFill>
                    <a:srgbClr val="FFFFFF"/>
                  </a:solidFill>
                  <a:latin typeface="Aileron Heavy"/>
                </a:rPr>
                <a:t>Four Traditions</a:t>
              </a:r>
            </a:p>
          </p:txBody>
        </p:sp>
      </p:grpSp>
      <p:sp>
        <p:nvSpPr>
          <p:cNvPr name="TextBox 6" id="6"/>
          <p:cNvSpPr txBox="true"/>
          <p:nvPr/>
        </p:nvSpPr>
        <p:spPr>
          <a:xfrm rot="0">
            <a:off x="6169269" y="2643505"/>
            <a:ext cx="11403805" cy="5897880"/>
          </a:xfrm>
          <a:prstGeom prst="rect">
            <a:avLst/>
          </a:prstGeom>
        </p:spPr>
        <p:txBody>
          <a:bodyPr anchor="t" rtlCol="false" tIns="0" lIns="0" bIns="0" rIns="0">
            <a:spAutoFit/>
          </a:bodyPr>
          <a:lstStyle/>
          <a:p>
            <a:pPr>
              <a:lnSpc>
                <a:spcPts val="4680"/>
              </a:lnSpc>
            </a:pPr>
            <a:r>
              <a:rPr lang="en-US" sz="3600" spc="288">
                <a:solidFill>
                  <a:srgbClr val="4B472B"/>
                </a:solidFill>
                <a:latin typeface="Aileron"/>
              </a:rPr>
              <a:t>After you have reviewed the four documents listed on previous slide, make some brief notes summarizing what you have learned about burial practices with animals.</a:t>
            </a:r>
          </a:p>
          <a:p>
            <a:pPr>
              <a:lnSpc>
                <a:spcPts val="4680"/>
              </a:lnSpc>
            </a:pPr>
          </a:p>
          <a:p>
            <a:pPr>
              <a:lnSpc>
                <a:spcPts val="4680"/>
              </a:lnSpc>
            </a:pPr>
            <a:r>
              <a:rPr lang="en-US" sz="3600" spc="288">
                <a:solidFill>
                  <a:srgbClr val="4B472B"/>
                </a:solidFill>
                <a:latin typeface="Aileron"/>
              </a:rPr>
              <a:t>On the following slide, you will find a sample table that you can fill out. Remember to note the page numbers where you found the information and provide a brief description of burial practices involving animals.</a:t>
            </a:r>
          </a:p>
        </p:txBody>
      </p:sp>
      <p:sp>
        <p:nvSpPr>
          <p:cNvPr name="TextBox 7" id="7"/>
          <p:cNvSpPr txBox="true"/>
          <p:nvPr/>
        </p:nvSpPr>
        <p:spPr>
          <a:xfrm rot="0">
            <a:off x="6169269" y="471487"/>
            <a:ext cx="11424756" cy="1104900"/>
          </a:xfrm>
          <a:prstGeom prst="rect">
            <a:avLst/>
          </a:prstGeom>
        </p:spPr>
        <p:txBody>
          <a:bodyPr anchor="t" rtlCol="false" tIns="0" lIns="0" bIns="0" rIns="0">
            <a:spAutoFit/>
          </a:bodyPr>
          <a:lstStyle/>
          <a:p>
            <a:pPr algn="r">
              <a:lnSpc>
                <a:spcPts val="8640"/>
              </a:lnSpc>
            </a:pPr>
            <a:r>
              <a:rPr lang="en-US" sz="7200" spc="144">
                <a:solidFill>
                  <a:srgbClr val="4B472B"/>
                </a:solidFill>
                <a:latin typeface="Aileron Heavy"/>
              </a:rPr>
              <a:t>Four Traditions </a:t>
            </a:r>
          </a:p>
        </p:txBody>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468281"/>
            <a:ext cx="18288000" cy="9350438"/>
          </a:xfrm>
          <a:custGeom>
            <a:avLst/>
            <a:gdLst/>
            <a:ahLst/>
            <a:cxnLst/>
            <a:rect r="r" b="b" t="t" l="l"/>
            <a:pathLst>
              <a:path h="9350438" w="18288000">
                <a:moveTo>
                  <a:pt x="0" y="0"/>
                </a:moveTo>
                <a:lnTo>
                  <a:pt x="18288000" y="0"/>
                </a:lnTo>
                <a:lnTo>
                  <a:pt x="18288000" y="9350438"/>
                </a:lnTo>
                <a:lnTo>
                  <a:pt x="0" y="9350438"/>
                </a:lnTo>
                <a:lnTo>
                  <a:pt x="0" y="0"/>
                </a:lnTo>
                <a:close/>
              </a:path>
            </a:pathLst>
          </a:custGeom>
          <a:blipFill>
            <a:blip r:embed="rId2"/>
            <a:stretch>
              <a:fillRect l="0" t="0" r="0" b="0"/>
            </a:stretch>
          </a:blipFill>
        </p:spPr>
      </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7277010" y="-11006"/>
            <a:ext cx="11010990" cy="10287000"/>
          </a:xfrm>
          <a:prstGeom prst="rect">
            <a:avLst/>
          </a:prstGeom>
          <a:solidFill>
            <a:srgbClr val="4B472B"/>
          </a:solidFill>
        </p:spPr>
      </p:sp>
      <p:sp>
        <p:nvSpPr>
          <p:cNvPr name="TextBox 3" id="3"/>
          <p:cNvSpPr txBox="true"/>
          <p:nvPr/>
        </p:nvSpPr>
        <p:spPr>
          <a:xfrm rot="0">
            <a:off x="8066726" y="2839506"/>
            <a:ext cx="9818177" cy="1261110"/>
          </a:xfrm>
          <a:prstGeom prst="rect">
            <a:avLst/>
          </a:prstGeom>
        </p:spPr>
        <p:txBody>
          <a:bodyPr anchor="t" rtlCol="false" tIns="0" lIns="0" bIns="0" rIns="0">
            <a:spAutoFit/>
          </a:bodyPr>
          <a:lstStyle/>
          <a:p>
            <a:pPr>
              <a:lnSpc>
                <a:spcPts val="5040"/>
              </a:lnSpc>
            </a:pPr>
            <a:r>
              <a:rPr lang="en-US" sz="3600" spc="215">
                <a:solidFill>
                  <a:srgbClr val="FFFFFF"/>
                </a:solidFill>
                <a:latin typeface="Aileron"/>
              </a:rPr>
              <a:t>Read the Dawenkou (AF50) tradition summary.</a:t>
            </a:r>
          </a:p>
        </p:txBody>
      </p:sp>
      <p:sp>
        <p:nvSpPr>
          <p:cNvPr name="Freeform 4" id="4"/>
          <p:cNvSpPr/>
          <p:nvPr/>
        </p:nvSpPr>
        <p:spPr>
          <a:xfrm flipH="false" flipV="false" rot="0">
            <a:off x="0" y="0"/>
            <a:ext cx="7277010" cy="10287000"/>
          </a:xfrm>
          <a:custGeom>
            <a:avLst/>
            <a:gdLst/>
            <a:ahLst/>
            <a:cxnLst/>
            <a:rect r="r" b="b" t="t" l="l"/>
            <a:pathLst>
              <a:path h="10287000" w="7277010">
                <a:moveTo>
                  <a:pt x="0" y="0"/>
                </a:moveTo>
                <a:lnTo>
                  <a:pt x="7277010" y="0"/>
                </a:lnTo>
                <a:lnTo>
                  <a:pt x="7277010" y="10287000"/>
                </a:lnTo>
                <a:lnTo>
                  <a:pt x="0" y="10287000"/>
                </a:lnTo>
                <a:lnTo>
                  <a:pt x="0" y="0"/>
                </a:lnTo>
                <a:close/>
              </a:path>
            </a:pathLst>
          </a:custGeom>
          <a:blipFill>
            <a:blip r:embed="rId2"/>
            <a:stretch>
              <a:fillRect l="-9460" t="0" r="-9460" b="0"/>
            </a:stretch>
          </a:blipFill>
        </p:spPr>
      </p:sp>
      <p:sp>
        <p:nvSpPr>
          <p:cNvPr name="TextBox 5" id="5"/>
          <p:cNvSpPr txBox="true"/>
          <p:nvPr/>
        </p:nvSpPr>
        <p:spPr>
          <a:xfrm rot="0">
            <a:off x="7420433" y="500107"/>
            <a:ext cx="10464470" cy="18383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Ultra-Bold"/>
              </a:rPr>
              <a:t>The Dawenkou </a:t>
            </a:r>
          </a:p>
          <a:p>
            <a:pPr algn="r">
              <a:lnSpc>
                <a:spcPts val="7200"/>
              </a:lnSpc>
            </a:pPr>
            <a:r>
              <a:rPr lang="en-US" sz="6000" spc="120">
                <a:solidFill>
                  <a:srgbClr val="FFFFFF"/>
                </a:solidFill>
                <a:latin typeface="Aileron Ultra-Bold"/>
              </a:rPr>
              <a:t>Tradition in China</a:t>
            </a:r>
          </a:p>
        </p:txBody>
      </p:sp>
      <p:sp>
        <p:nvSpPr>
          <p:cNvPr name="TextBox 6" id="6"/>
          <p:cNvSpPr txBox="true"/>
          <p:nvPr/>
        </p:nvSpPr>
        <p:spPr>
          <a:xfrm rot="0">
            <a:off x="8066726" y="6026337"/>
            <a:ext cx="9576229" cy="1905000"/>
          </a:xfrm>
          <a:prstGeom prst="rect">
            <a:avLst/>
          </a:prstGeom>
        </p:spPr>
        <p:txBody>
          <a:bodyPr anchor="t" rtlCol="false" tIns="0" lIns="0" bIns="0" rIns="0">
            <a:spAutoFit/>
          </a:bodyPr>
          <a:lstStyle/>
          <a:p>
            <a:pPr>
              <a:lnSpc>
                <a:spcPts val="5040"/>
              </a:lnSpc>
            </a:pPr>
            <a:r>
              <a:rPr lang="en-US" sz="3600" spc="215">
                <a:solidFill>
                  <a:srgbClr val="FFFFFF"/>
                </a:solidFill>
                <a:latin typeface="Aileron"/>
              </a:rPr>
              <a:t>Read Underhill's chapter on "Display of Status" in "An Analysis of Mortuary Ritual at the Dawenkou Site, Shandong, China". </a:t>
            </a:r>
          </a:p>
        </p:txBody>
      </p:sp>
      <p:grpSp>
        <p:nvGrpSpPr>
          <p:cNvPr name="Group 7" id="7"/>
          <p:cNvGrpSpPr/>
          <p:nvPr/>
        </p:nvGrpSpPr>
        <p:grpSpPr>
          <a:xfrm rot="0">
            <a:off x="8599125" y="4631134"/>
            <a:ext cx="9043830" cy="1042670"/>
            <a:chOff x="0" y="0"/>
            <a:chExt cx="12058440" cy="1390227"/>
          </a:xfrm>
        </p:grpSpPr>
        <p:sp>
          <p:nvSpPr>
            <p:cNvPr name="TextBox 8" id="8"/>
            <p:cNvSpPr txBox="true"/>
            <p:nvPr/>
          </p:nvSpPr>
          <p:spPr>
            <a:xfrm rot="0">
              <a:off x="1377760" y="-57150"/>
              <a:ext cx="10680679" cy="1447377"/>
            </a:xfrm>
            <a:prstGeom prst="rect">
              <a:avLst/>
            </a:prstGeom>
          </p:spPr>
          <p:txBody>
            <a:bodyPr anchor="t" rtlCol="false" tIns="0" lIns="0" bIns="0" rIns="0">
              <a:spAutoFit/>
            </a:bodyPr>
            <a:lstStyle/>
            <a:p>
              <a:pPr>
                <a:lnSpc>
                  <a:spcPts val="4480"/>
                </a:lnSpc>
              </a:pPr>
              <a:r>
                <a:rPr lang="en-US" sz="3200" spc="192">
                  <a:solidFill>
                    <a:srgbClr val="FFFFFF"/>
                  </a:solidFill>
                  <a:latin typeface="Aileron"/>
                </a:rPr>
                <a:t>https://ehrafarchaeology.yale.edu/document?id=af50-000</a:t>
              </a:r>
            </a:p>
          </p:txBody>
        </p:sp>
        <p:sp>
          <p:nvSpPr>
            <p:cNvPr name="TextBox 9" id="9"/>
            <p:cNvSpPr txBox="true"/>
            <p:nvPr/>
          </p:nvSpPr>
          <p:spPr>
            <a:xfrm rot="0">
              <a:off x="0" y="258868"/>
              <a:ext cx="934085" cy="862965"/>
            </a:xfrm>
            <a:prstGeom prst="rect">
              <a:avLst/>
            </a:prstGeom>
          </p:spPr>
          <p:txBody>
            <a:bodyPr anchor="t" rtlCol="false" tIns="0" lIns="0" bIns="0" rIns="0">
              <a:spAutoFit/>
            </a:bodyPr>
            <a:lstStyle/>
            <a:p>
              <a:pPr algn="ctr">
                <a:lnSpc>
                  <a:spcPts val="5040"/>
                </a:lnSpc>
                <a:spcBef>
                  <a:spcPct val="0"/>
                </a:spcBef>
              </a:pPr>
              <a:r>
                <a:rPr lang="en-US" sz="4200" spc="42">
                  <a:solidFill>
                    <a:srgbClr val="092683"/>
                  </a:solidFill>
                  <a:ea typeface="Aileron"/>
                </a:rPr>
                <a:t>🌐</a:t>
              </a:r>
            </a:p>
          </p:txBody>
        </p:sp>
      </p:grpSp>
      <p:grpSp>
        <p:nvGrpSpPr>
          <p:cNvPr name="Group 10" id="10"/>
          <p:cNvGrpSpPr/>
          <p:nvPr/>
        </p:nvGrpSpPr>
        <p:grpSpPr>
          <a:xfrm rot="0">
            <a:off x="8599125" y="8453064"/>
            <a:ext cx="9043830" cy="1042670"/>
            <a:chOff x="0" y="0"/>
            <a:chExt cx="12058440" cy="1390227"/>
          </a:xfrm>
        </p:grpSpPr>
        <p:sp>
          <p:nvSpPr>
            <p:cNvPr name="TextBox 11" id="11"/>
            <p:cNvSpPr txBox="true"/>
            <p:nvPr/>
          </p:nvSpPr>
          <p:spPr>
            <a:xfrm rot="0">
              <a:off x="1377760" y="-57150"/>
              <a:ext cx="10680679" cy="1447377"/>
            </a:xfrm>
            <a:prstGeom prst="rect">
              <a:avLst/>
            </a:prstGeom>
          </p:spPr>
          <p:txBody>
            <a:bodyPr anchor="t" rtlCol="false" tIns="0" lIns="0" bIns="0" rIns="0">
              <a:spAutoFit/>
            </a:bodyPr>
            <a:lstStyle/>
            <a:p>
              <a:pPr>
                <a:lnSpc>
                  <a:spcPts val="4480"/>
                </a:lnSpc>
              </a:pPr>
              <a:r>
                <a:rPr lang="en-US" sz="3200" spc="192">
                  <a:solidFill>
                    <a:srgbClr val="FFFFFF"/>
                  </a:solidFill>
                  <a:latin typeface="Aileron"/>
                </a:rPr>
                <a:t>https://ehrafarchaeology.yale.edu/document?id=af50-002</a:t>
              </a:r>
            </a:p>
          </p:txBody>
        </p:sp>
        <p:sp>
          <p:nvSpPr>
            <p:cNvPr name="TextBox 12" id="12"/>
            <p:cNvSpPr txBox="true"/>
            <p:nvPr/>
          </p:nvSpPr>
          <p:spPr>
            <a:xfrm rot="0">
              <a:off x="0" y="258868"/>
              <a:ext cx="934085" cy="862965"/>
            </a:xfrm>
            <a:prstGeom prst="rect">
              <a:avLst/>
            </a:prstGeom>
          </p:spPr>
          <p:txBody>
            <a:bodyPr anchor="t" rtlCol="false" tIns="0" lIns="0" bIns="0" rIns="0">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0"/>
            <a:ext cx="10422026" cy="10287000"/>
          </a:xfrm>
          <a:prstGeom prst="rect">
            <a:avLst/>
          </a:prstGeom>
          <a:solidFill>
            <a:srgbClr val="4B472B"/>
          </a:solidFill>
        </p:spPr>
      </p:sp>
      <p:sp>
        <p:nvSpPr>
          <p:cNvPr name="TextBox 3" id="3"/>
          <p:cNvSpPr txBox="true"/>
          <p:nvPr/>
        </p:nvSpPr>
        <p:spPr>
          <a:xfrm rot="0">
            <a:off x="387598" y="550081"/>
            <a:ext cx="9646830" cy="1838325"/>
          </a:xfrm>
          <a:prstGeom prst="rect">
            <a:avLst/>
          </a:prstGeom>
        </p:spPr>
        <p:txBody>
          <a:bodyPr anchor="t" rtlCol="false" tIns="0" lIns="0" bIns="0" rIns="0">
            <a:spAutoFit/>
          </a:bodyPr>
          <a:lstStyle/>
          <a:p>
            <a:pPr>
              <a:lnSpc>
                <a:spcPts val="7200"/>
              </a:lnSpc>
            </a:pPr>
            <a:r>
              <a:rPr lang="en-US" sz="6000" spc="120">
                <a:solidFill>
                  <a:srgbClr val="FFFFFF"/>
                </a:solidFill>
                <a:latin typeface="Aileron Heavy"/>
              </a:rPr>
              <a:t>The Dawenkou </a:t>
            </a:r>
          </a:p>
          <a:p>
            <a:pPr>
              <a:lnSpc>
                <a:spcPts val="7200"/>
              </a:lnSpc>
            </a:pPr>
            <a:r>
              <a:rPr lang="en-US" sz="6000" spc="120">
                <a:solidFill>
                  <a:srgbClr val="FFFFFF"/>
                </a:solidFill>
                <a:latin typeface="Aileron Heavy"/>
              </a:rPr>
              <a:t>Tradition in China</a:t>
            </a:r>
          </a:p>
        </p:txBody>
      </p:sp>
      <p:sp>
        <p:nvSpPr>
          <p:cNvPr name="Freeform 4" id="4"/>
          <p:cNvSpPr/>
          <p:nvPr/>
        </p:nvSpPr>
        <p:spPr>
          <a:xfrm flipH="false" flipV="false" rot="0">
            <a:off x="10422026" y="0"/>
            <a:ext cx="7865974" cy="10287000"/>
          </a:xfrm>
          <a:custGeom>
            <a:avLst/>
            <a:gdLst/>
            <a:ahLst/>
            <a:cxnLst/>
            <a:rect r="r" b="b" t="t" l="l"/>
            <a:pathLst>
              <a:path h="10287000" w="7865974">
                <a:moveTo>
                  <a:pt x="0" y="0"/>
                </a:moveTo>
                <a:lnTo>
                  <a:pt x="7865974" y="0"/>
                </a:lnTo>
                <a:lnTo>
                  <a:pt x="7865974" y="10287000"/>
                </a:lnTo>
                <a:lnTo>
                  <a:pt x="0" y="10287000"/>
                </a:lnTo>
                <a:lnTo>
                  <a:pt x="0" y="0"/>
                </a:lnTo>
                <a:close/>
              </a:path>
            </a:pathLst>
          </a:custGeom>
          <a:blipFill>
            <a:blip r:embed="rId2"/>
            <a:stretch>
              <a:fillRect l="-48053" t="0" r="-48053" b="0"/>
            </a:stretch>
          </a:blipFill>
        </p:spPr>
      </p:sp>
      <p:sp>
        <p:nvSpPr>
          <p:cNvPr name="TextBox 5" id="5"/>
          <p:cNvSpPr txBox="true"/>
          <p:nvPr/>
        </p:nvSpPr>
        <p:spPr>
          <a:xfrm rot="0">
            <a:off x="427678" y="3549559"/>
            <a:ext cx="9566671" cy="5105400"/>
          </a:xfrm>
          <a:prstGeom prst="rect">
            <a:avLst/>
          </a:prstGeom>
        </p:spPr>
        <p:txBody>
          <a:bodyPr anchor="t" rtlCol="false" tIns="0" lIns="0" bIns="0" rIns="0">
            <a:spAutoFit/>
          </a:bodyPr>
          <a:lstStyle/>
          <a:p>
            <a:pPr>
              <a:lnSpc>
                <a:spcPts val="5040"/>
              </a:lnSpc>
            </a:pPr>
            <a:r>
              <a:rPr lang="en-US" sz="3600" spc="215">
                <a:solidFill>
                  <a:srgbClr val="FFFFFF"/>
                </a:solidFill>
                <a:latin typeface="Aileron"/>
              </a:rPr>
              <a:t>Anne Underhill suggests that pigs found in Dawenkou burials in China may signify high status. There are many debates about the meaning of pig bones in Dawenkou Culture graves, with most scholars interpreting them as items for exchange as pigs were considered a kind of "movable wealth". </a:t>
            </a:r>
          </a:p>
        </p:txBody>
      </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7017337" y="-11006"/>
            <a:ext cx="11270663" cy="10287000"/>
          </a:xfrm>
          <a:prstGeom prst="rect">
            <a:avLst/>
          </a:prstGeom>
          <a:solidFill>
            <a:srgbClr val="4B472B"/>
          </a:solidFill>
        </p:spPr>
      </p:sp>
      <p:sp>
        <p:nvSpPr>
          <p:cNvPr name="TextBox 3" id="3"/>
          <p:cNvSpPr txBox="true"/>
          <p:nvPr/>
        </p:nvSpPr>
        <p:spPr>
          <a:xfrm rot="0">
            <a:off x="7985855" y="2646784"/>
            <a:ext cx="9818177" cy="1261110"/>
          </a:xfrm>
          <a:prstGeom prst="rect">
            <a:avLst/>
          </a:prstGeom>
        </p:spPr>
        <p:txBody>
          <a:bodyPr anchor="t" rtlCol="false" tIns="0" lIns="0" bIns="0" rIns="0">
            <a:spAutoFit/>
          </a:bodyPr>
          <a:lstStyle/>
          <a:p>
            <a:pPr>
              <a:lnSpc>
                <a:spcPts val="5039"/>
              </a:lnSpc>
            </a:pPr>
            <a:r>
              <a:rPr lang="en-US" sz="3599" spc="215">
                <a:solidFill>
                  <a:srgbClr val="FFFFFF"/>
                </a:solidFill>
                <a:latin typeface="Aileron"/>
              </a:rPr>
              <a:t>Read the Early Dynastic Egypt Tradition (MR70) tradition summary.</a:t>
            </a:r>
          </a:p>
        </p:txBody>
      </p:sp>
      <p:sp>
        <p:nvSpPr>
          <p:cNvPr name="Freeform 4" id="4"/>
          <p:cNvSpPr/>
          <p:nvPr/>
        </p:nvSpPr>
        <p:spPr>
          <a:xfrm flipH="false" flipV="false" rot="0">
            <a:off x="0" y="9525"/>
            <a:ext cx="7017337" cy="10287000"/>
          </a:xfrm>
          <a:custGeom>
            <a:avLst/>
            <a:gdLst/>
            <a:ahLst/>
            <a:cxnLst/>
            <a:rect r="r" b="b" t="t" l="l"/>
            <a:pathLst>
              <a:path h="10287000" w="7017337">
                <a:moveTo>
                  <a:pt x="0" y="0"/>
                </a:moveTo>
                <a:lnTo>
                  <a:pt x="7017337" y="0"/>
                </a:lnTo>
                <a:lnTo>
                  <a:pt x="7017337" y="10287000"/>
                </a:lnTo>
                <a:lnTo>
                  <a:pt x="0" y="10287000"/>
                </a:lnTo>
                <a:lnTo>
                  <a:pt x="0" y="0"/>
                </a:lnTo>
                <a:close/>
              </a:path>
            </a:pathLst>
          </a:custGeom>
          <a:blipFill>
            <a:blip r:embed="rId2"/>
            <a:stretch>
              <a:fillRect l="0" t="-1161" r="0" b="-1161"/>
            </a:stretch>
          </a:blipFill>
        </p:spPr>
      </p:sp>
      <p:sp>
        <p:nvSpPr>
          <p:cNvPr name="TextBox 5" id="5"/>
          <p:cNvSpPr txBox="true"/>
          <p:nvPr/>
        </p:nvSpPr>
        <p:spPr>
          <a:xfrm rot="0">
            <a:off x="8282910" y="321258"/>
            <a:ext cx="9521123" cy="18383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a:rPr>
              <a:t>The Early Dynastic Egypt Tradition (MR70)</a:t>
            </a:r>
          </a:p>
        </p:txBody>
      </p:sp>
      <p:sp>
        <p:nvSpPr>
          <p:cNvPr name="TextBox 6" id="6"/>
          <p:cNvSpPr txBox="true"/>
          <p:nvPr/>
        </p:nvSpPr>
        <p:spPr>
          <a:xfrm rot="0">
            <a:off x="7985855" y="6242210"/>
            <a:ext cx="9576229" cy="1261110"/>
          </a:xfrm>
          <a:prstGeom prst="rect">
            <a:avLst/>
          </a:prstGeom>
        </p:spPr>
        <p:txBody>
          <a:bodyPr anchor="t" rtlCol="false" tIns="0" lIns="0" bIns="0" rIns="0">
            <a:spAutoFit/>
          </a:bodyPr>
          <a:lstStyle/>
          <a:p>
            <a:pPr>
              <a:lnSpc>
                <a:spcPts val="5040"/>
              </a:lnSpc>
            </a:pPr>
            <a:r>
              <a:rPr lang="en-US" sz="3600" spc="215">
                <a:solidFill>
                  <a:srgbClr val="FFFFFF"/>
                </a:solidFill>
                <a:latin typeface="Aileron"/>
              </a:rPr>
              <a:t>Read the section "Den" (pages 75-77) Wilkinson(1999) </a:t>
            </a:r>
            <a:r>
              <a:rPr lang="en-US" sz="3600" spc="215">
                <a:solidFill>
                  <a:srgbClr val="FFFFFF"/>
                </a:solidFill>
                <a:latin typeface="Aileron Italics"/>
              </a:rPr>
              <a:t>Early Dynastic Egypt</a:t>
            </a:r>
            <a:r>
              <a:rPr lang="en-US" sz="3600" spc="215">
                <a:solidFill>
                  <a:srgbClr val="FFFFFF"/>
                </a:solidFill>
                <a:latin typeface="Aileron"/>
              </a:rPr>
              <a:t>.</a:t>
            </a:r>
          </a:p>
        </p:txBody>
      </p:sp>
      <p:grpSp>
        <p:nvGrpSpPr>
          <p:cNvPr name="Group 7" id="7"/>
          <p:cNvGrpSpPr/>
          <p:nvPr/>
        </p:nvGrpSpPr>
        <p:grpSpPr>
          <a:xfrm rot="0">
            <a:off x="8518254" y="4611159"/>
            <a:ext cx="9043830" cy="1042670"/>
            <a:chOff x="0" y="0"/>
            <a:chExt cx="12058440" cy="1390227"/>
          </a:xfrm>
        </p:grpSpPr>
        <p:sp>
          <p:nvSpPr>
            <p:cNvPr name="TextBox 8" id="8"/>
            <p:cNvSpPr txBox="true"/>
            <p:nvPr/>
          </p:nvSpPr>
          <p:spPr>
            <a:xfrm rot="0">
              <a:off x="1377760" y="-57150"/>
              <a:ext cx="10680679" cy="1447377"/>
            </a:xfrm>
            <a:prstGeom prst="rect">
              <a:avLst/>
            </a:prstGeom>
          </p:spPr>
          <p:txBody>
            <a:bodyPr anchor="t" rtlCol="false" tIns="0" lIns="0" bIns="0" rIns="0">
              <a:spAutoFit/>
            </a:bodyPr>
            <a:lstStyle/>
            <a:p>
              <a:pPr>
                <a:lnSpc>
                  <a:spcPts val="4480"/>
                </a:lnSpc>
              </a:pPr>
              <a:r>
                <a:rPr lang="en-US" sz="3200" spc="192">
                  <a:solidFill>
                    <a:srgbClr val="FFFFFF"/>
                  </a:solidFill>
                  <a:latin typeface="Aileron"/>
                </a:rPr>
                <a:t>https://ehrafarchaeology.yale.edu/document?id=mr70-000</a:t>
              </a:r>
            </a:p>
          </p:txBody>
        </p:sp>
        <p:sp>
          <p:nvSpPr>
            <p:cNvPr name="TextBox 9" id="9"/>
            <p:cNvSpPr txBox="true"/>
            <p:nvPr/>
          </p:nvSpPr>
          <p:spPr>
            <a:xfrm rot="0">
              <a:off x="0" y="258868"/>
              <a:ext cx="934085" cy="862965"/>
            </a:xfrm>
            <a:prstGeom prst="rect">
              <a:avLst/>
            </a:prstGeom>
          </p:spPr>
          <p:txBody>
            <a:bodyPr anchor="t" rtlCol="false" tIns="0" lIns="0" bIns="0" rIns="0">
              <a:spAutoFit/>
            </a:bodyPr>
            <a:lstStyle/>
            <a:p>
              <a:pPr algn="ctr">
                <a:lnSpc>
                  <a:spcPts val="5040"/>
                </a:lnSpc>
                <a:spcBef>
                  <a:spcPct val="0"/>
                </a:spcBef>
              </a:pPr>
              <a:r>
                <a:rPr lang="en-US" sz="4200" spc="42">
                  <a:solidFill>
                    <a:srgbClr val="092683"/>
                  </a:solidFill>
                  <a:ea typeface="Aileron"/>
                </a:rPr>
                <a:t>🌐</a:t>
              </a:r>
            </a:p>
          </p:txBody>
        </p:sp>
      </p:grpSp>
      <p:grpSp>
        <p:nvGrpSpPr>
          <p:cNvPr name="Group 10" id="10"/>
          <p:cNvGrpSpPr/>
          <p:nvPr/>
        </p:nvGrpSpPr>
        <p:grpSpPr>
          <a:xfrm rot="0">
            <a:off x="8518254" y="8225155"/>
            <a:ext cx="9043830" cy="1042670"/>
            <a:chOff x="0" y="0"/>
            <a:chExt cx="12058440" cy="1390227"/>
          </a:xfrm>
        </p:grpSpPr>
        <p:sp>
          <p:nvSpPr>
            <p:cNvPr name="TextBox 11" id="11"/>
            <p:cNvSpPr txBox="true"/>
            <p:nvPr/>
          </p:nvSpPr>
          <p:spPr>
            <a:xfrm rot="0">
              <a:off x="1377760" y="-57150"/>
              <a:ext cx="10680679" cy="1447377"/>
            </a:xfrm>
            <a:prstGeom prst="rect">
              <a:avLst/>
            </a:prstGeom>
          </p:spPr>
          <p:txBody>
            <a:bodyPr anchor="t" rtlCol="false" tIns="0" lIns="0" bIns="0" rIns="0">
              <a:spAutoFit/>
            </a:bodyPr>
            <a:lstStyle/>
            <a:p>
              <a:pPr>
                <a:lnSpc>
                  <a:spcPts val="4480"/>
                </a:lnSpc>
              </a:pPr>
              <a:r>
                <a:rPr lang="en-US" sz="3200" spc="192">
                  <a:solidFill>
                    <a:srgbClr val="FFFFFF"/>
                  </a:solidFill>
                  <a:latin typeface="Aileron"/>
                </a:rPr>
                <a:t>https://ehrafarchaeology.yale.edu/document?id=mr70-006</a:t>
              </a:r>
            </a:p>
          </p:txBody>
        </p:sp>
        <p:sp>
          <p:nvSpPr>
            <p:cNvPr name="TextBox 12" id="12"/>
            <p:cNvSpPr txBox="true"/>
            <p:nvPr/>
          </p:nvSpPr>
          <p:spPr>
            <a:xfrm rot="0">
              <a:off x="0" y="258868"/>
              <a:ext cx="934085" cy="862965"/>
            </a:xfrm>
            <a:prstGeom prst="rect">
              <a:avLst/>
            </a:prstGeom>
          </p:spPr>
          <p:txBody>
            <a:bodyPr anchor="t" rtlCol="false" tIns="0" lIns="0" bIns="0" rIns="0">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2.xml><?xml version="1.0" encoding="utf-8"?>
<p:sld xmlns:p="http://schemas.openxmlformats.org/presentationml/2006/main" xmlns:a="http://schemas.openxmlformats.org/drawingml/2006/main" xmlns:r="http://schemas.openxmlformats.org/officeDocument/2006/relationships">
  <p:cSld>
    <p:bg>
      <p:bgPr>
        <a:solidFill>
          <a:srgbClr val="4B472B"/>
        </a:solidFill>
      </p:bgPr>
    </p:bg>
    <p:spTree>
      <p:nvGrpSpPr>
        <p:cNvPr id="1" name=""/>
        <p:cNvGrpSpPr/>
        <p:nvPr/>
      </p:nvGrpSpPr>
      <p:grpSpPr>
        <a:xfrm>
          <a:off x="0" y="0"/>
          <a:ext cx="0" cy="0"/>
          <a:chOff x="0" y="0"/>
          <a:chExt cx="0" cy="0"/>
        </a:xfrm>
      </p:grpSpPr>
      <p:sp>
        <p:nvSpPr>
          <p:cNvPr name="AutoShape 2" id="2"/>
          <p:cNvSpPr/>
          <p:nvPr/>
        </p:nvSpPr>
        <p:spPr>
          <a:xfrm rot="0">
            <a:off x="0" y="0"/>
            <a:ext cx="11130697" cy="10287000"/>
          </a:xfrm>
          <a:prstGeom prst="rect">
            <a:avLst/>
          </a:prstGeom>
          <a:solidFill>
            <a:srgbClr val="FFFFFF"/>
          </a:solidFill>
        </p:spPr>
      </p:sp>
      <p:sp>
        <p:nvSpPr>
          <p:cNvPr name="Freeform 3" id="3"/>
          <p:cNvSpPr/>
          <p:nvPr/>
        </p:nvSpPr>
        <p:spPr>
          <a:xfrm flipH="false" flipV="false" rot="0">
            <a:off x="1543204" y="1028700"/>
            <a:ext cx="8250252" cy="8433726"/>
          </a:xfrm>
          <a:custGeom>
            <a:avLst/>
            <a:gdLst/>
            <a:ahLst/>
            <a:cxnLst/>
            <a:rect r="r" b="b" t="t" l="l"/>
            <a:pathLst>
              <a:path h="8433726" w="8250252">
                <a:moveTo>
                  <a:pt x="0" y="0"/>
                </a:moveTo>
                <a:lnTo>
                  <a:pt x="8250252" y="0"/>
                </a:lnTo>
                <a:lnTo>
                  <a:pt x="8250252" y="8433726"/>
                </a:lnTo>
                <a:lnTo>
                  <a:pt x="0" y="8433726"/>
                </a:lnTo>
                <a:lnTo>
                  <a:pt x="0" y="0"/>
                </a:lnTo>
                <a:close/>
              </a:path>
            </a:pathLst>
          </a:custGeom>
          <a:blipFill>
            <a:blip r:embed="rId2"/>
            <a:stretch>
              <a:fillRect l="-26288" t="0" r="-48827" b="0"/>
            </a:stretch>
          </a:blipFill>
        </p:spPr>
      </p:sp>
      <p:sp>
        <p:nvSpPr>
          <p:cNvPr name="AutoShape 4" id="4"/>
          <p:cNvSpPr/>
          <p:nvPr/>
        </p:nvSpPr>
        <p:spPr>
          <a:xfrm rot="0">
            <a:off x="666490" y="4174337"/>
            <a:ext cx="1753429" cy="1938326"/>
          </a:xfrm>
          <a:prstGeom prst="rect">
            <a:avLst/>
          </a:prstGeom>
          <a:solidFill>
            <a:srgbClr val="4B472B"/>
          </a:solidFill>
        </p:spPr>
      </p:sp>
      <p:sp>
        <p:nvSpPr>
          <p:cNvPr name="TextBox 5" id="5"/>
          <p:cNvSpPr txBox="true"/>
          <p:nvPr/>
        </p:nvSpPr>
        <p:spPr>
          <a:xfrm rot="0">
            <a:off x="11250547" y="4413264"/>
            <a:ext cx="6812857" cy="4240530"/>
          </a:xfrm>
          <a:prstGeom prst="rect">
            <a:avLst/>
          </a:prstGeom>
        </p:spPr>
        <p:txBody>
          <a:bodyPr anchor="t" rtlCol="false" tIns="0" lIns="0" bIns="0" rIns="0">
            <a:spAutoFit/>
          </a:bodyPr>
          <a:lstStyle/>
          <a:p>
            <a:pPr marL="690881" indent="-345440" lvl="1">
              <a:lnSpc>
                <a:spcPts val="4800"/>
              </a:lnSpc>
              <a:buFont typeface="Arial"/>
              <a:buChar char="•"/>
            </a:pPr>
            <a:r>
              <a:rPr lang="en-US" sz="3200" spc="32">
                <a:solidFill>
                  <a:srgbClr val="FFFFFF"/>
                </a:solidFill>
                <a:latin typeface="Aileron"/>
              </a:rPr>
              <a:t>Learn about burial practices with animals and humans</a:t>
            </a:r>
          </a:p>
          <a:p>
            <a:pPr marL="690881" indent="-345440" lvl="1">
              <a:lnSpc>
                <a:spcPts val="4800"/>
              </a:lnSpc>
              <a:buFont typeface="Arial"/>
              <a:buChar char="•"/>
            </a:pPr>
            <a:r>
              <a:rPr lang="en-US" sz="3200" spc="32">
                <a:solidFill>
                  <a:srgbClr val="FFFFFF"/>
                </a:solidFill>
                <a:latin typeface="Aileron"/>
              </a:rPr>
              <a:t>Read passages from traditions covered in eHRAF Archaeology</a:t>
            </a:r>
          </a:p>
          <a:p>
            <a:pPr marL="690881" indent="-345440" lvl="1">
              <a:lnSpc>
                <a:spcPts val="4800"/>
              </a:lnSpc>
              <a:buFont typeface="Arial"/>
              <a:buChar char="•"/>
            </a:pPr>
            <a:r>
              <a:rPr lang="en-US" sz="3200" spc="32">
                <a:solidFill>
                  <a:srgbClr val="FFFFFF"/>
                </a:solidFill>
                <a:latin typeface="Aileron"/>
              </a:rPr>
              <a:t>Compare &amp; contrast traditions</a:t>
            </a:r>
          </a:p>
          <a:p>
            <a:pPr marL="690880" indent="-345440" lvl="1">
              <a:lnSpc>
                <a:spcPts val="4800"/>
              </a:lnSpc>
              <a:buFont typeface="Arial"/>
              <a:buChar char="•"/>
            </a:pPr>
            <a:r>
              <a:rPr lang="en-US" sz="3200" spc="32">
                <a:solidFill>
                  <a:srgbClr val="FFFFFF"/>
                </a:solidFill>
                <a:latin typeface="Aileron"/>
              </a:rPr>
              <a:t>Write a research paper using a comparative approach</a:t>
            </a:r>
          </a:p>
        </p:txBody>
      </p:sp>
      <p:sp>
        <p:nvSpPr>
          <p:cNvPr name="TextBox 6" id="6"/>
          <p:cNvSpPr txBox="true"/>
          <p:nvPr/>
        </p:nvSpPr>
        <p:spPr>
          <a:xfrm rot="0">
            <a:off x="1543204" y="4852987"/>
            <a:ext cx="5084955" cy="571500"/>
          </a:xfrm>
          <a:prstGeom prst="rect">
            <a:avLst/>
          </a:prstGeom>
        </p:spPr>
        <p:txBody>
          <a:bodyPr anchor="t" rtlCol="false" tIns="0" lIns="0" bIns="0" rIns="0">
            <a:spAutoFit/>
          </a:bodyPr>
          <a:lstStyle/>
          <a:p>
            <a:pPr>
              <a:lnSpc>
                <a:spcPts val="4440"/>
              </a:lnSpc>
            </a:pPr>
            <a:r>
              <a:rPr lang="en-US" sz="3700" spc="136">
                <a:solidFill>
                  <a:srgbClr val="FFFFFF"/>
                </a:solidFill>
                <a:latin typeface="Aileron Bold"/>
              </a:rPr>
              <a:t>Topics We'll Cover</a:t>
            </a:r>
          </a:p>
        </p:txBody>
      </p:sp>
      <p:sp>
        <p:nvSpPr>
          <p:cNvPr name="TextBox 7" id="7"/>
          <p:cNvSpPr txBox="true"/>
          <p:nvPr/>
        </p:nvSpPr>
        <p:spPr>
          <a:xfrm rot="0">
            <a:off x="12696174" y="1019175"/>
            <a:ext cx="5024054" cy="2447925"/>
          </a:xfrm>
          <a:prstGeom prst="rect">
            <a:avLst/>
          </a:prstGeom>
        </p:spPr>
        <p:txBody>
          <a:bodyPr anchor="t" rtlCol="false" tIns="0" lIns="0" bIns="0" rIns="0">
            <a:spAutoFit/>
          </a:bodyPr>
          <a:lstStyle/>
          <a:p>
            <a:pPr algn="r">
              <a:lnSpc>
                <a:spcPts val="9600"/>
              </a:lnSpc>
            </a:pPr>
            <a:r>
              <a:rPr lang="en-US" sz="8000" spc="160">
                <a:solidFill>
                  <a:srgbClr val="FFFFFF"/>
                </a:solidFill>
                <a:latin typeface="Aileron Heavy"/>
              </a:rPr>
              <a:t>In this activity</a:t>
            </a:r>
          </a:p>
        </p:txBody>
      </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0"/>
            <a:ext cx="10422026" cy="10287000"/>
          </a:xfrm>
          <a:prstGeom prst="rect">
            <a:avLst/>
          </a:prstGeom>
          <a:solidFill>
            <a:srgbClr val="4B472B"/>
          </a:solidFill>
        </p:spPr>
      </p:sp>
      <p:sp>
        <p:nvSpPr>
          <p:cNvPr name="TextBox 3" id="3"/>
          <p:cNvSpPr txBox="true"/>
          <p:nvPr/>
        </p:nvSpPr>
        <p:spPr>
          <a:xfrm rot="0">
            <a:off x="387598" y="550081"/>
            <a:ext cx="9646830" cy="1838325"/>
          </a:xfrm>
          <a:prstGeom prst="rect">
            <a:avLst/>
          </a:prstGeom>
        </p:spPr>
        <p:txBody>
          <a:bodyPr anchor="t" rtlCol="false" tIns="0" lIns="0" bIns="0" rIns="0">
            <a:spAutoFit/>
          </a:bodyPr>
          <a:lstStyle/>
          <a:p>
            <a:pPr>
              <a:lnSpc>
                <a:spcPts val="7200"/>
              </a:lnSpc>
            </a:pPr>
            <a:r>
              <a:rPr lang="en-US" sz="6000" spc="120">
                <a:solidFill>
                  <a:srgbClr val="FFFFFF"/>
                </a:solidFill>
                <a:latin typeface="Aileron Heavy"/>
              </a:rPr>
              <a:t>The Early Dynastic Egypt Tradition (MR70)</a:t>
            </a:r>
          </a:p>
        </p:txBody>
      </p:sp>
      <p:sp>
        <p:nvSpPr>
          <p:cNvPr name="Freeform 4" id="4"/>
          <p:cNvSpPr/>
          <p:nvPr/>
        </p:nvSpPr>
        <p:spPr>
          <a:xfrm flipH="false" flipV="false" rot="0">
            <a:off x="10422026" y="0"/>
            <a:ext cx="7865974" cy="10287000"/>
          </a:xfrm>
          <a:custGeom>
            <a:avLst/>
            <a:gdLst/>
            <a:ahLst/>
            <a:cxnLst/>
            <a:rect r="r" b="b" t="t" l="l"/>
            <a:pathLst>
              <a:path h="10287000" w="7865974">
                <a:moveTo>
                  <a:pt x="0" y="0"/>
                </a:moveTo>
                <a:lnTo>
                  <a:pt x="7865974" y="0"/>
                </a:lnTo>
                <a:lnTo>
                  <a:pt x="7865974" y="10287000"/>
                </a:lnTo>
                <a:lnTo>
                  <a:pt x="0" y="10287000"/>
                </a:lnTo>
                <a:lnTo>
                  <a:pt x="0" y="0"/>
                </a:lnTo>
                <a:close/>
              </a:path>
            </a:pathLst>
          </a:custGeom>
          <a:blipFill>
            <a:blip r:embed="rId2"/>
            <a:stretch>
              <a:fillRect l="-18290" t="0" r="-24739" b="-14729"/>
            </a:stretch>
          </a:blipFill>
        </p:spPr>
      </p:sp>
      <p:sp>
        <p:nvSpPr>
          <p:cNvPr name="TextBox 5" id="5"/>
          <p:cNvSpPr txBox="true"/>
          <p:nvPr/>
        </p:nvSpPr>
        <p:spPr>
          <a:xfrm rot="0">
            <a:off x="387598" y="3529965"/>
            <a:ext cx="9566671" cy="5090160"/>
          </a:xfrm>
          <a:prstGeom prst="rect">
            <a:avLst/>
          </a:prstGeom>
        </p:spPr>
        <p:txBody>
          <a:bodyPr anchor="t" rtlCol="false" tIns="0" lIns="0" bIns="0" rIns="0">
            <a:spAutoFit/>
          </a:bodyPr>
          <a:lstStyle/>
          <a:p>
            <a:pPr>
              <a:lnSpc>
                <a:spcPts val="5040"/>
              </a:lnSpc>
            </a:pPr>
            <a:r>
              <a:rPr lang="en-US" sz="3600" spc="215">
                <a:solidFill>
                  <a:srgbClr val="FFFFFF"/>
                </a:solidFill>
                <a:latin typeface="Aileron"/>
              </a:rPr>
              <a:t>Mafdet was the first known cat-headed deity in ancient Egypt. During the First Dynasty, she was regarded as protector of the pharaoh's chambers against snakes, scorpions, and evil. According to Wilkinson, "The fierce feline goddess Mafdet — probably a royal protectress — is unusually prominent" in burial sites.</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6517965" y="8044"/>
            <a:ext cx="11770035" cy="10287000"/>
          </a:xfrm>
          <a:prstGeom prst="rect">
            <a:avLst/>
          </a:prstGeom>
          <a:solidFill>
            <a:srgbClr val="4B472B"/>
          </a:solidFill>
        </p:spPr>
      </p:sp>
      <p:sp>
        <p:nvSpPr>
          <p:cNvPr name="TextBox 3" id="3"/>
          <p:cNvSpPr txBox="true"/>
          <p:nvPr/>
        </p:nvSpPr>
        <p:spPr>
          <a:xfrm rot="0">
            <a:off x="7985855" y="2797651"/>
            <a:ext cx="8939283" cy="1264920"/>
          </a:xfrm>
          <a:prstGeom prst="rect">
            <a:avLst/>
          </a:prstGeom>
        </p:spPr>
        <p:txBody>
          <a:bodyPr anchor="t" rtlCol="false" tIns="0" lIns="0" bIns="0" rIns="0">
            <a:spAutoFit/>
          </a:bodyPr>
          <a:lstStyle/>
          <a:p>
            <a:pPr>
              <a:lnSpc>
                <a:spcPts val="5040"/>
              </a:lnSpc>
            </a:pPr>
            <a:r>
              <a:rPr lang="en-US" sz="3600" spc="215">
                <a:solidFill>
                  <a:srgbClr val="FFFFFF"/>
                </a:solidFill>
                <a:latin typeface="Aileron"/>
              </a:rPr>
              <a:t>Read the Ganges Neolithic (AQ50) tradition summary.</a:t>
            </a:r>
          </a:p>
        </p:txBody>
      </p:sp>
      <p:sp>
        <p:nvSpPr>
          <p:cNvPr name="Freeform 4" id="4"/>
          <p:cNvSpPr/>
          <p:nvPr/>
        </p:nvSpPr>
        <p:spPr>
          <a:xfrm flipH="false" flipV="false" rot="0">
            <a:off x="0" y="0"/>
            <a:ext cx="6517965" cy="10287000"/>
          </a:xfrm>
          <a:custGeom>
            <a:avLst/>
            <a:gdLst/>
            <a:ahLst/>
            <a:cxnLst/>
            <a:rect r="r" b="b" t="t" l="l"/>
            <a:pathLst>
              <a:path h="10287000" w="6517965">
                <a:moveTo>
                  <a:pt x="0" y="0"/>
                </a:moveTo>
                <a:lnTo>
                  <a:pt x="6517965" y="0"/>
                </a:lnTo>
                <a:lnTo>
                  <a:pt x="6517965" y="10287000"/>
                </a:lnTo>
                <a:lnTo>
                  <a:pt x="0" y="10287000"/>
                </a:lnTo>
                <a:lnTo>
                  <a:pt x="0" y="0"/>
                </a:lnTo>
                <a:close/>
              </a:path>
            </a:pathLst>
          </a:custGeom>
          <a:blipFill>
            <a:blip r:embed="rId2"/>
            <a:stretch>
              <a:fillRect l="-7902" t="0" r="-7902" b="0"/>
            </a:stretch>
          </a:blipFill>
        </p:spPr>
      </p:sp>
      <p:sp>
        <p:nvSpPr>
          <p:cNvPr name="TextBox 5" id="5"/>
          <p:cNvSpPr txBox="true"/>
          <p:nvPr/>
        </p:nvSpPr>
        <p:spPr>
          <a:xfrm rot="0">
            <a:off x="6517965" y="501032"/>
            <a:ext cx="11465841" cy="18383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Ultra-Bold"/>
              </a:rPr>
              <a:t>The Ganges Neolithic Tradition in India</a:t>
            </a:r>
          </a:p>
        </p:txBody>
      </p:sp>
      <p:sp>
        <p:nvSpPr>
          <p:cNvPr name="TextBox 6" id="6"/>
          <p:cNvSpPr txBox="true"/>
          <p:nvPr/>
        </p:nvSpPr>
        <p:spPr>
          <a:xfrm rot="0">
            <a:off x="7985855" y="5870182"/>
            <a:ext cx="9576229" cy="2204085"/>
          </a:xfrm>
          <a:prstGeom prst="rect">
            <a:avLst/>
          </a:prstGeom>
        </p:spPr>
        <p:txBody>
          <a:bodyPr anchor="t" rtlCol="false" tIns="0" lIns="0" bIns="0" rIns="0">
            <a:spAutoFit/>
          </a:bodyPr>
          <a:lstStyle/>
          <a:p>
            <a:pPr>
              <a:lnSpc>
                <a:spcPts val="4320"/>
              </a:lnSpc>
            </a:pPr>
            <a:r>
              <a:rPr lang="en-US" sz="3600" spc="215">
                <a:solidFill>
                  <a:srgbClr val="FFFFFF"/>
                </a:solidFill>
                <a:latin typeface="Aileron"/>
              </a:rPr>
              <a:t>Read the subchapter "Burials" in Sinha (1994) </a:t>
            </a:r>
            <a:r>
              <a:rPr lang="en-US" sz="3600" spc="215">
                <a:solidFill>
                  <a:srgbClr val="FFFFFF"/>
                </a:solidFill>
                <a:latin typeface="Aileron Italics"/>
              </a:rPr>
              <a:t>Archaeological and cultural history of north Bihar: with special reference to Neolithic-Chirand</a:t>
            </a:r>
            <a:r>
              <a:rPr lang="en-US" sz="3600" spc="215">
                <a:solidFill>
                  <a:srgbClr val="FFFFFF"/>
                </a:solidFill>
                <a:latin typeface="Aileron"/>
              </a:rPr>
              <a:t>.</a:t>
            </a:r>
          </a:p>
        </p:txBody>
      </p:sp>
      <p:grpSp>
        <p:nvGrpSpPr>
          <p:cNvPr name="Group 7" id="7"/>
          <p:cNvGrpSpPr/>
          <p:nvPr/>
        </p:nvGrpSpPr>
        <p:grpSpPr>
          <a:xfrm rot="0">
            <a:off x="8518254" y="4277784"/>
            <a:ext cx="9043830" cy="1042670"/>
            <a:chOff x="0" y="0"/>
            <a:chExt cx="12058440" cy="1390227"/>
          </a:xfrm>
        </p:grpSpPr>
        <p:sp>
          <p:nvSpPr>
            <p:cNvPr name="TextBox 8" id="8"/>
            <p:cNvSpPr txBox="true"/>
            <p:nvPr/>
          </p:nvSpPr>
          <p:spPr>
            <a:xfrm rot="0">
              <a:off x="1377760" y="-57150"/>
              <a:ext cx="10680679" cy="1447377"/>
            </a:xfrm>
            <a:prstGeom prst="rect">
              <a:avLst/>
            </a:prstGeom>
          </p:spPr>
          <p:txBody>
            <a:bodyPr anchor="t" rtlCol="false" tIns="0" lIns="0" bIns="0" rIns="0">
              <a:spAutoFit/>
            </a:bodyPr>
            <a:lstStyle/>
            <a:p>
              <a:pPr>
                <a:lnSpc>
                  <a:spcPts val="4480"/>
                </a:lnSpc>
              </a:pPr>
              <a:r>
                <a:rPr lang="en-US" sz="3200" spc="192">
                  <a:solidFill>
                    <a:srgbClr val="FFFFFF"/>
                  </a:solidFill>
                  <a:latin typeface="Aileron"/>
                </a:rPr>
                <a:t>https://ehrafarchaeology.yale.edu/document?id=aq50-000</a:t>
              </a:r>
            </a:p>
          </p:txBody>
        </p:sp>
        <p:sp>
          <p:nvSpPr>
            <p:cNvPr name="TextBox 9" id="9"/>
            <p:cNvSpPr txBox="true"/>
            <p:nvPr/>
          </p:nvSpPr>
          <p:spPr>
            <a:xfrm rot="0">
              <a:off x="0" y="258868"/>
              <a:ext cx="934085" cy="862965"/>
            </a:xfrm>
            <a:prstGeom prst="rect">
              <a:avLst/>
            </a:prstGeom>
          </p:spPr>
          <p:txBody>
            <a:bodyPr anchor="t" rtlCol="false" tIns="0" lIns="0" bIns="0" rIns="0">
              <a:spAutoFit/>
            </a:bodyPr>
            <a:lstStyle/>
            <a:p>
              <a:pPr algn="ctr">
                <a:lnSpc>
                  <a:spcPts val="5040"/>
                </a:lnSpc>
                <a:spcBef>
                  <a:spcPct val="0"/>
                </a:spcBef>
              </a:pPr>
              <a:r>
                <a:rPr lang="en-US" sz="4200" spc="42">
                  <a:solidFill>
                    <a:srgbClr val="092683"/>
                  </a:solidFill>
                  <a:ea typeface="Aileron"/>
                </a:rPr>
                <a:t>🌐</a:t>
              </a:r>
            </a:p>
          </p:txBody>
        </p:sp>
      </p:grpSp>
      <p:grpSp>
        <p:nvGrpSpPr>
          <p:cNvPr name="Group 10" id="10"/>
          <p:cNvGrpSpPr/>
          <p:nvPr/>
        </p:nvGrpSpPr>
        <p:grpSpPr>
          <a:xfrm rot="0">
            <a:off x="8518254" y="8453755"/>
            <a:ext cx="9043830" cy="1042670"/>
            <a:chOff x="0" y="0"/>
            <a:chExt cx="12058440" cy="1390227"/>
          </a:xfrm>
        </p:grpSpPr>
        <p:sp>
          <p:nvSpPr>
            <p:cNvPr name="TextBox 11" id="11"/>
            <p:cNvSpPr txBox="true"/>
            <p:nvPr/>
          </p:nvSpPr>
          <p:spPr>
            <a:xfrm rot="0">
              <a:off x="1377760" y="-57150"/>
              <a:ext cx="10680679" cy="1447377"/>
            </a:xfrm>
            <a:prstGeom prst="rect">
              <a:avLst/>
            </a:prstGeom>
          </p:spPr>
          <p:txBody>
            <a:bodyPr anchor="t" rtlCol="false" tIns="0" lIns="0" bIns="0" rIns="0">
              <a:spAutoFit/>
            </a:bodyPr>
            <a:lstStyle/>
            <a:p>
              <a:pPr>
                <a:lnSpc>
                  <a:spcPts val="4480"/>
                </a:lnSpc>
              </a:pPr>
              <a:r>
                <a:rPr lang="en-US" sz="3200" spc="192">
                  <a:solidFill>
                    <a:srgbClr val="FFFFFF"/>
                  </a:solidFill>
                  <a:latin typeface="Aileron"/>
                </a:rPr>
                <a:t>https://ehrafarchaeology.yale.edu/document?id=aq50-006</a:t>
              </a:r>
            </a:p>
          </p:txBody>
        </p:sp>
        <p:sp>
          <p:nvSpPr>
            <p:cNvPr name="TextBox 12" id="12"/>
            <p:cNvSpPr txBox="true"/>
            <p:nvPr/>
          </p:nvSpPr>
          <p:spPr>
            <a:xfrm rot="0">
              <a:off x="0" y="258868"/>
              <a:ext cx="934085" cy="862965"/>
            </a:xfrm>
            <a:prstGeom prst="rect">
              <a:avLst/>
            </a:prstGeom>
          </p:spPr>
          <p:txBody>
            <a:bodyPr anchor="t" rtlCol="false" tIns="0" lIns="0" bIns="0" rIns="0">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0"/>
            <a:ext cx="11660469" cy="10287000"/>
          </a:xfrm>
          <a:prstGeom prst="rect">
            <a:avLst/>
          </a:prstGeom>
          <a:solidFill>
            <a:srgbClr val="4B472B"/>
          </a:solidFill>
        </p:spPr>
      </p:sp>
      <p:sp>
        <p:nvSpPr>
          <p:cNvPr name="TextBox 3" id="3"/>
          <p:cNvSpPr txBox="true"/>
          <p:nvPr/>
        </p:nvSpPr>
        <p:spPr>
          <a:xfrm rot="0">
            <a:off x="387598" y="577561"/>
            <a:ext cx="10668926" cy="1838325"/>
          </a:xfrm>
          <a:prstGeom prst="rect">
            <a:avLst/>
          </a:prstGeom>
        </p:spPr>
        <p:txBody>
          <a:bodyPr anchor="t" rtlCol="false" tIns="0" lIns="0" bIns="0" rIns="0">
            <a:spAutoFit/>
          </a:bodyPr>
          <a:lstStyle/>
          <a:p>
            <a:pPr>
              <a:lnSpc>
                <a:spcPts val="7200"/>
              </a:lnSpc>
            </a:pPr>
            <a:r>
              <a:rPr lang="en-US" sz="6000" spc="60">
                <a:solidFill>
                  <a:srgbClr val="FFFFFF"/>
                </a:solidFill>
                <a:latin typeface="Aileron Heavy"/>
              </a:rPr>
              <a:t>The Ganges Neolithic Tradition in India</a:t>
            </a:r>
          </a:p>
        </p:txBody>
      </p:sp>
      <p:sp>
        <p:nvSpPr>
          <p:cNvPr name="Freeform 4" id="4"/>
          <p:cNvSpPr/>
          <p:nvPr/>
        </p:nvSpPr>
        <p:spPr>
          <a:xfrm flipH="false" flipV="false" rot="0">
            <a:off x="11660469" y="0"/>
            <a:ext cx="6627531" cy="10287000"/>
          </a:xfrm>
          <a:custGeom>
            <a:avLst/>
            <a:gdLst/>
            <a:ahLst/>
            <a:cxnLst/>
            <a:rect r="r" b="b" t="t" l="l"/>
            <a:pathLst>
              <a:path h="10287000" w="6627531">
                <a:moveTo>
                  <a:pt x="0" y="0"/>
                </a:moveTo>
                <a:lnTo>
                  <a:pt x="6627531" y="0"/>
                </a:lnTo>
                <a:lnTo>
                  <a:pt x="6627531" y="10287000"/>
                </a:lnTo>
                <a:lnTo>
                  <a:pt x="0" y="10287000"/>
                </a:lnTo>
                <a:lnTo>
                  <a:pt x="0" y="0"/>
                </a:lnTo>
                <a:close/>
              </a:path>
            </a:pathLst>
          </a:custGeom>
          <a:blipFill>
            <a:blip r:embed="rId2"/>
            <a:stretch>
              <a:fillRect l="-12919" t="0" r="0" b="0"/>
            </a:stretch>
          </a:blipFill>
        </p:spPr>
      </p:sp>
      <p:sp>
        <p:nvSpPr>
          <p:cNvPr name="TextBox 5" id="5"/>
          <p:cNvSpPr txBox="true"/>
          <p:nvPr/>
        </p:nvSpPr>
        <p:spPr>
          <a:xfrm rot="0">
            <a:off x="632527" y="3740714"/>
            <a:ext cx="9566671" cy="4091940"/>
          </a:xfrm>
          <a:prstGeom prst="rect">
            <a:avLst/>
          </a:prstGeom>
        </p:spPr>
        <p:txBody>
          <a:bodyPr anchor="t" rtlCol="false" tIns="0" lIns="0" bIns="0" rIns="0">
            <a:spAutoFit/>
          </a:bodyPr>
          <a:lstStyle/>
          <a:p>
            <a:pPr>
              <a:lnSpc>
                <a:spcPts val="5400"/>
              </a:lnSpc>
            </a:pPr>
            <a:r>
              <a:rPr lang="en-US" sz="3600" spc="215">
                <a:solidFill>
                  <a:srgbClr val="FFFFFF"/>
                </a:solidFill>
                <a:latin typeface="Aileron"/>
              </a:rPr>
              <a:t>The chapter from Sinhas titled "Burials" in "Archaeological and cultural history of north Bihar: with special reference to Neolithic-Chirand" supports the aforementioned idea that a dog is often buried alongside its master. </a:t>
            </a:r>
          </a:p>
        </p:txBody>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7017337" y="-11006"/>
            <a:ext cx="11270663" cy="10287000"/>
          </a:xfrm>
          <a:prstGeom prst="rect">
            <a:avLst/>
          </a:prstGeom>
          <a:solidFill>
            <a:srgbClr val="4B472B"/>
          </a:solidFill>
        </p:spPr>
      </p:sp>
      <p:sp>
        <p:nvSpPr>
          <p:cNvPr name="TextBox 3" id="3"/>
          <p:cNvSpPr txBox="true"/>
          <p:nvPr/>
        </p:nvSpPr>
        <p:spPr>
          <a:xfrm rot="0">
            <a:off x="7985855" y="2644879"/>
            <a:ext cx="9818177" cy="1264920"/>
          </a:xfrm>
          <a:prstGeom prst="rect">
            <a:avLst/>
          </a:prstGeom>
        </p:spPr>
        <p:txBody>
          <a:bodyPr anchor="t" rtlCol="false" tIns="0" lIns="0" bIns="0" rIns="0">
            <a:spAutoFit/>
          </a:bodyPr>
          <a:lstStyle/>
          <a:p>
            <a:pPr>
              <a:lnSpc>
                <a:spcPts val="5039"/>
              </a:lnSpc>
            </a:pPr>
            <a:r>
              <a:rPr lang="en-US" sz="3599" spc="215">
                <a:solidFill>
                  <a:srgbClr val="FFFFFF"/>
                </a:solidFill>
                <a:latin typeface="Aileron"/>
              </a:rPr>
              <a:t>Read the Scythian-Sarmatian (MA51) tradition summary.</a:t>
            </a:r>
          </a:p>
        </p:txBody>
      </p:sp>
      <p:sp>
        <p:nvSpPr>
          <p:cNvPr name="Freeform 4" id="4"/>
          <p:cNvSpPr/>
          <p:nvPr/>
        </p:nvSpPr>
        <p:spPr>
          <a:xfrm flipH="false" flipV="false" rot="0">
            <a:off x="0" y="9525"/>
            <a:ext cx="7017337" cy="10287000"/>
          </a:xfrm>
          <a:custGeom>
            <a:avLst/>
            <a:gdLst/>
            <a:ahLst/>
            <a:cxnLst/>
            <a:rect r="r" b="b" t="t" l="l"/>
            <a:pathLst>
              <a:path h="10287000" w="7017337">
                <a:moveTo>
                  <a:pt x="0" y="0"/>
                </a:moveTo>
                <a:lnTo>
                  <a:pt x="7017337" y="0"/>
                </a:lnTo>
                <a:lnTo>
                  <a:pt x="7017337" y="10287000"/>
                </a:lnTo>
                <a:lnTo>
                  <a:pt x="0" y="10287000"/>
                </a:lnTo>
                <a:lnTo>
                  <a:pt x="0" y="0"/>
                </a:lnTo>
                <a:close/>
              </a:path>
            </a:pathLst>
          </a:custGeom>
          <a:blipFill>
            <a:blip r:embed="rId2"/>
            <a:stretch>
              <a:fillRect l="-2450" t="0" r="-2450" b="0"/>
            </a:stretch>
          </a:blipFill>
        </p:spPr>
      </p:sp>
      <p:sp>
        <p:nvSpPr>
          <p:cNvPr name="TextBox 5" id="5"/>
          <p:cNvSpPr txBox="true"/>
          <p:nvPr/>
        </p:nvSpPr>
        <p:spPr>
          <a:xfrm rot="0">
            <a:off x="8282910" y="321258"/>
            <a:ext cx="9521123" cy="18383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a:rPr>
              <a:t>The Scythian Tradition in West-Central Asia</a:t>
            </a:r>
          </a:p>
        </p:txBody>
      </p:sp>
      <p:sp>
        <p:nvSpPr>
          <p:cNvPr name="TextBox 6" id="6"/>
          <p:cNvSpPr txBox="true"/>
          <p:nvPr/>
        </p:nvSpPr>
        <p:spPr>
          <a:xfrm rot="0">
            <a:off x="7985855" y="6242210"/>
            <a:ext cx="9576229" cy="1261110"/>
          </a:xfrm>
          <a:prstGeom prst="rect">
            <a:avLst/>
          </a:prstGeom>
        </p:spPr>
        <p:txBody>
          <a:bodyPr anchor="t" rtlCol="false" tIns="0" lIns="0" bIns="0" rIns="0">
            <a:spAutoFit/>
          </a:bodyPr>
          <a:lstStyle/>
          <a:p>
            <a:pPr>
              <a:lnSpc>
                <a:spcPts val="5040"/>
              </a:lnSpc>
            </a:pPr>
            <a:r>
              <a:rPr lang="en-US" sz="3600" spc="215">
                <a:solidFill>
                  <a:srgbClr val="FFFFFF"/>
                </a:solidFill>
                <a:latin typeface="Aileron"/>
              </a:rPr>
              <a:t>Read the chapter "Death and burial" in Rolle (1989) </a:t>
            </a:r>
            <a:r>
              <a:rPr lang="en-US" sz="3600" spc="215">
                <a:solidFill>
                  <a:srgbClr val="FFFFFF"/>
                </a:solidFill>
                <a:latin typeface="Aileron Italics"/>
              </a:rPr>
              <a:t>The World of the Scythians</a:t>
            </a:r>
            <a:r>
              <a:rPr lang="en-US" sz="3600" spc="215">
                <a:solidFill>
                  <a:srgbClr val="FFFFFF"/>
                </a:solidFill>
                <a:latin typeface="Aileron"/>
              </a:rPr>
              <a:t>.</a:t>
            </a:r>
          </a:p>
        </p:txBody>
      </p:sp>
      <p:grpSp>
        <p:nvGrpSpPr>
          <p:cNvPr name="Group 7" id="7"/>
          <p:cNvGrpSpPr/>
          <p:nvPr/>
        </p:nvGrpSpPr>
        <p:grpSpPr>
          <a:xfrm rot="0">
            <a:off x="8518254" y="4611159"/>
            <a:ext cx="9043830" cy="1042670"/>
            <a:chOff x="0" y="0"/>
            <a:chExt cx="12058440" cy="1390227"/>
          </a:xfrm>
        </p:grpSpPr>
        <p:sp>
          <p:nvSpPr>
            <p:cNvPr name="TextBox 8" id="8"/>
            <p:cNvSpPr txBox="true"/>
            <p:nvPr/>
          </p:nvSpPr>
          <p:spPr>
            <a:xfrm rot="0">
              <a:off x="1377760" y="-57150"/>
              <a:ext cx="10680679" cy="1447377"/>
            </a:xfrm>
            <a:prstGeom prst="rect">
              <a:avLst/>
            </a:prstGeom>
          </p:spPr>
          <p:txBody>
            <a:bodyPr anchor="t" rtlCol="false" tIns="0" lIns="0" bIns="0" rIns="0">
              <a:spAutoFit/>
            </a:bodyPr>
            <a:lstStyle/>
            <a:p>
              <a:pPr>
                <a:lnSpc>
                  <a:spcPts val="4480"/>
                </a:lnSpc>
              </a:pPr>
              <a:r>
                <a:rPr lang="en-US" sz="3200" spc="192">
                  <a:solidFill>
                    <a:srgbClr val="FFFFFF"/>
                  </a:solidFill>
                  <a:latin typeface="Aileron"/>
                </a:rPr>
                <a:t>https://ehrafarchaeology.yale.edu/document?id=ma51-000</a:t>
              </a:r>
            </a:p>
          </p:txBody>
        </p:sp>
        <p:sp>
          <p:nvSpPr>
            <p:cNvPr name="TextBox 9" id="9"/>
            <p:cNvSpPr txBox="true"/>
            <p:nvPr/>
          </p:nvSpPr>
          <p:spPr>
            <a:xfrm rot="0">
              <a:off x="0" y="258868"/>
              <a:ext cx="934085" cy="862965"/>
            </a:xfrm>
            <a:prstGeom prst="rect">
              <a:avLst/>
            </a:prstGeom>
          </p:spPr>
          <p:txBody>
            <a:bodyPr anchor="t" rtlCol="false" tIns="0" lIns="0" bIns="0" rIns="0">
              <a:spAutoFit/>
            </a:bodyPr>
            <a:lstStyle/>
            <a:p>
              <a:pPr algn="ctr">
                <a:lnSpc>
                  <a:spcPts val="5040"/>
                </a:lnSpc>
                <a:spcBef>
                  <a:spcPct val="0"/>
                </a:spcBef>
              </a:pPr>
              <a:r>
                <a:rPr lang="en-US" sz="4200" spc="42">
                  <a:solidFill>
                    <a:srgbClr val="092683"/>
                  </a:solidFill>
                  <a:ea typeface="Aileron"/>
                </a:rPr>
                <a:t>🌐</a:t>
              </a:r>
            </a:p>
          </p:txBody>
        </p:sp>
      </p:grpSp>
      <p:grpSp>
        <p:nvGrpSpPr>
          <p:cNvPr name="Group 10" id="10"/>
          <p:cNvGrpSpPr/>
          <p:nvPr/>
        </p:nvGrpSpPr>
        <p:grpSpPr>
          <a:xfrm rot="0">
            <a:off x="8518254" y="8225155"/>
            <a:ext cx="9043830" cy="1042670"/>
            <a:chOff x="0" y="0"/>
            <a:chExt cx="12058440" cy="1390227"/>
          </a:xfrm>
        </p:grpSpPr>
        <p:sp>
          <p:nvSpPr>
            <p:cNvPr name="TextBox 11" id="11"/>
            <p:cNvSpPr txBox="true"/>
            <p:nvPr/>
          </p:nvSpPr>
          <p:spPr>
            <a:xfrm rot="0">
              <a:off x="1377760" y="-57150"/>
              <a:ext cx="10680679" cy="1447377"/>
            </a:xfrm>
            <a:prstGeom prst="rect">
              <a:avLst/>
            </a:prstGeom>
          </p:spPr>
          <p:txBody>
            <a:bodyPr anchor="t" rtlCol="false" tIns="0" lIns="0" bIns="0" rIns="0">
              <a:spAutoFit/>
            </a:bodyPr>
            <a:lstStyle/>
            <a:p>
              <a:pPr>
                <a:lnSpc>
                  <a:spcPts val="4480"/>
                </a:lnSpc>
              </a:pPr>
              <a:r>
                <a:rPr lang="en-US" sz="3200" spc="192">
                  <a:solidFill>
                    <a:srgbClr val="FFFFFF"/>
                  </a:solidFill>
                  <a:latin typeface="Aileron"/>
                </a:rPr>
                <a:t>https://ehrafarchaeology.yale.edu/document?id=ma51-002</a:t>
              </a:r>
            </a:p>
          </p:txBody>
        </p:sp>
        <p:sp>
          <p:nvSpPr>
            <p:cNvPr name="TextBox 12" id="12"/>
            <p:cNvSpPr txBox="true"/>
            <p:nvPr/>
          </p:nvSpPr>
          <p:spPr>
            <a:xfrm rot="0">
              <a:off x="0" y="258868"/>
              <a:ext cx="934085" cy="862965"/>
            </a:xfrm>
            <a:prstGeom prst="rect">
              <a:avLst/>
            </a:prstGeom>
          </p:spPr>
          <p:txBody>
            <a:bodyPr anchor="t" rtlCol="false" tIns="0" lIns="0" bIns="0" rIns="0">
              <a:spAutoFit/>
            </a:bodyPr>
            <a:lstStyle/>
            <a:p>
              <a:pPr algn="ctr">
                <a:lnSpc>
                  <a:spcPts val="5040"/>
                </a:lnSpc>
                <a:spcBef>
                  <a:spcPct val="0"/>
                </a:spcBef>
              </a:pPr>
              <a:r>
                <a:rPr lang="en-US" sz="4200" spc="42">
                  <a:solidFill>
                    <a:srgbClr val="092683"/>
                  </a:solidFill>
                  <a:ea typeface="Aileron"/>
                </a:rPr>
                <a:t>🌐</a:t>
              </a:r>
            </a:p>
          </p:txBody>
        </p:sp>
      </p:gr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0" y="0"/>
            <a:ext cx="10422026" cy="10287000"/>
          </a:xfrm>
          <a:prstGeom prst="rect">
            <a:avLst/>
          </a:prstGeom>
          <a:solidFill>
            <a:srgbClr val="4B472B"/>
          </a:solidFill>
        </p:spPr>
      </p:sp>
      <p:sp>
        <p:nvSpPr>
          <p:cNvPr name="TextBox 3" id="3"/>
          <p:cNvSpPr txBox="true"/>
          <p:nvPr/>
        </p:nvSpPr>
        <p:spPr>
          <a:xfrm rot="0">
            <a:off x="387598" y="550081"/>
            <a:ext cx="9646830" cy="1838325"/>
          </a:xfrm>
          <a:prstGeom prst="rect">
            <a:avLst/>
          </a:prstGeom>
        </p:spPr>
        <p:txBody>
          <a:bodyPr anchor="t" rtlCol="false" tIns="0" lIns="0" bIns="0" rIns="0">
            <a:spAutoFit/>
          </a:bodyPr>
          <a:lstStyle/>
          <a:p>
            <a:pPr>
              <a:lnSpc>
                <a:spcPts val="7200"/>
              </a:lnSpc>
            </a:pPr>
            <a:r>
              <a:rPr lang="en-US" sz="6000" spc="120">
                <a:solidFill>
                  <a:srgbClr val="FFFFFF"/>
                </a:solidFill>
                <a:latin typeface="Aileron Heavy"/>
              </a:rPr>
              <a:t>The Scythian Tradition in West-Central Asia</a:t>
            </a:r>
          </a:p>
        </p:txBody>
      </p:sp>
      <p:sp>
        <p:nvSpPr>
          <p:cNvPr name="Freeform 4" id="4"/>
          <p:cNvSpPr/>
          <p:nvPr/>
        </p:nvSpPr>
        <p:spPr>
          <a:xfrm flipH="false" flipV="false" rot="0">
            <a:off x="10422026" y="0"/>
            <a:ext cx="7865974" cy="10287000"/>
          </a:xfrm>
          <a:custGeom>
            <a:avLst/>
            <a:gdLst/>
            <a:ahLst/>
            <a:cxnLst/>
            <a:rect r="r" b="b" t="t" l="l"/>
            <a:pathLst>
              <a:path h="10287000" w="7865974">
                <a:moveTo>
                  <a:pt x="0" y="0"/>
                </a:moveTo>
                <a:lnTo>
                  <a:pt x="7865974" y="0"/>
                </a:lnTo>
                <a:lnTo>
                  <a:pt x="7865974" y="10287000"/>
                </a:lnTo>
                <a:lnTo>
                  <a:pt x="0" y="10287000"/>
                </a:lnTo>
                <a:lnTo>
                  <a:pt x="0" y="0"/>
                </a:lnTo>
                <a:close/>
              </a:path>
            </a:pathLst>
          </a:custGeom>
          <a:blipFill>
            <a:blip r:embed="rId2"/>
            <a:stretch>
              <a:fillRect l="-13509" t="0" r="-13509" b="0"/>
            </a:stretch>
          </a:blipFill>
        </p:spPr>
      </p:sp>
      <p:sp>
        <p:nvSpPr>
          <p:cNvPr name="TextBox 5" id="5"/>
          <p:cNvSpPr txBox="true"/>
          <p:nvPr/>
        </p:nvSpPr>
        <p:spPr>
          <a:xfrm rot="0">
            <a:off x="387598" y="3747679"/>
            <a:ext cx="9566671" cy="3185160"/>
          </a:xfrm>
          <a:prstGeom prst="rect">
            <a:avLst/>
          </a:prstGeom>
        </p:spPr>
        <p:txBody>
          <a:bodyPr anchor="t" rtlCol="false" tIns="0" lIns="0" bIns="0" rIns="0">
            <a:spAutoFit/>
          </a:bodyPr>
          <a:lstStyle/>
          <a:p>
            <a:pPr>
              <a:lnSpc>
                <a:spcPts val="5040"/>
              </a:lnSpc>
            </a:pPr>
            <a:r>
              <a:rPr lang="en-US" sz="3600" spc="215">
                <a:solidFill>
                  <a:srgbClr val="FFFFFF"/>
                </a:solidFill>
                <a:latin typeface="Aileron"/>
              </a:rPr>
              <a:t>In some large Scythian burial chambers, the skeletons of more than 150 horses were unearthed. The horses found in the Scythian burials may indicate the wealth and status of an individual. </a:t>
            </a:r>
          </a:p>
        </p:txBody>
      </p:sp>
    </p:spTree>
  </p:cSld>
  <p:clrMapOvr>
    <a:masterClrMapping/>
  </p:clrMapOvr>
</p:sld>
</file>

<file path=ppt/slides/slide2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12" r="0" b="7812"/>
          <a:stretch>
            <a:fillRect/>
          </a:stretch>
        </p:blipFill>
        <p:spPr>
          <a:xfrm flipH="false" flipV="false">
            <a:off x="0" y="0"/>
            <a:ext cx="18288000" cy="10287000"/>
          </a:xfrm>
          <a:prstGeom prst="rect">
            <a:avLst/>
          </a:prstGeom>
        </p:spPr>
      </p:pic>
      <p:sp>
        <p:nvSpPr>
          <p:cNvPr name="TextBox 3" id="3"/>
          <p:cNvSpPr txBox="true"/>
          <p:nvPr/>
        </p:nvSpPr>
        <p:spPr>
          <a:xfrm rot="0">
            <a:off x="3769239" y="3935587"/>
            <a:ext cx="10959035" cy="2444401"/>
          </a:xfrm>
          <a:prstGeom prst="rect">
            <a:avLst/>
          </a:prstGeom>
        </p:spPr>
        <p:txBody>
          <a:bodyPr anchor="t" rtlCol="false" tIns="0" lIns="0" bIns="0" rIns="0">
            <a:spAutoFit/>
          </a:bodyPr>
          <a:lstStyle/>
          <a:p>
            <a:pPr algn="ctr">
              <a:lnSpc>
                <a:spcPts val="6384"/>
              </a:lnSpc>
            </a:pPr>
            <a:r>
              <a:rPr lang="en-US" sz="5600" spc="100">
                <a:solidFill>
                  <a:srgbClr val="FFFFFF"/>
                </a:solidFill>
                <a:latin typeface="Aileron"/>
              </a:rPr>
              <a:t>In this activity, you will ual relations  across the globe.</a:t>
            </a:r>
          </a:p>
          <a:p>
            <a:pPr algn="ctr">
              <a:lnSpc>
                <a:spcPts val="6384"/>
              </a:lnSpc>
            </a:pPr>
          </a:p>
        </p:txBody>
      </p:sp>
      <p:grpSp>
        <p:nvGrpSpPr>
          <p:cNvPr name="Group 4" id="4"/>
          <p:cNvGrpSpPr/>
          <p:nvPr/>
        </p:nvGrpSpPr>
        <p:grpSpPr>
          <a:xfrm rot="0">
            <a:off x="3189403" y="3332231"/>
            <a:ext cx="12118707" cy="3047102"/>
            <a:chOff x="0" y="0"/>
            <a:chExt cx="16158275" cy="4062803"/>
          </a:xfrm>
        </p:grpSpPr>
        <p:sp>
          <p:nvSpPr>
            <p:cNvPr name="AutoShape 5" id="5"/>
            <p:cNvSpPr/>
            <p:nvPr/>
          </p:nvSpPr>
          <p:spPr>
            <a:xfrm rot="0">
              <a:off x="0" y="0"/>
              <a:ext cx="16158275" cy="4062803"/>
            </a:xfrm>
            <a:prstGeom prst="rect">
              <a:avLst/>
            </a:prstGeom>
            <a:solidFill>
              <a:srgbClr val="4B472B"/>
            </a:solidFill>
          </p:spPr>
        </p:sp>
        <p:sp>
          <p:nvSpPr>
            <p:cNvPr name="TextBox 6" id="6"/>
            <p:cNvSpPr txBox="true"/>
            <p:nvPr/>
          </p:nvSpPr>
          <p:spPr>
            <a:xfrm rot="0">
              <a:off x="773114" y="951791"/>
              <a:ext cx="14612047" cy="2187795"/>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3: Advanced Search</a:t>
              </a:r>
            </a:p>
          </p:txBody>
        </p:sp>
      </p:grpSp>
    </p:spTree>
  </p:cSld>
  <p:clrMapOvr>
    <a:masterClrMapping/>
  </p:clrMapOvr>
</p:sld>
</file>

<file path=ppt/slides/slide2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AutoShape 2" id="2"/>
          <p:cNvSpPr/>
          <p:nvPr/>
        </p:nvSpPr>
        <p:spPr>
          <a:xfrm rot="-10800000">
            <a:off x="7374674" y="-11006"/>
            <a:ext cx="10913326" cy="10287000"/>
          </a:xfrm>
          <a:prstGeom prst="rect">
            <a:avLst/>
          </a:prstGeom>
          <a:solidFill>
            <a:srgbClr val="4B472B"/>
          </a:solidFill>
        </p:spPr>
      </p:sp>
      <p:sp>
        <p:nvSpPr>
          <p:cNvPr name="Freeform 3" id="3"/>
          <p:cNvSpPr/>
          <p:nvPr/>
        </p:nvSpPr>
        <p:spPr>
          <a:xfrm flipH="false" flipV="false" rot="0">
            <a:off x="0" y="0"/>
            <a:ext cx="7374674" cy="10287000"/>
          </a:xfrm>
          <a:custGeom>
            <a:avLst/>
            <a:gdLst/>
            <a:ahLst/>
            <a:cxnLst/>
            <a:rect r="r" b="b" t="t" l="l"/>
            <a:pathLst>
              <a:path h="10287000" w="7374674">
                <a:moveTo>
                  <a:pt x="0" y="0"/>
                </a:moveTo>
                <a:lnTo>
                  <a:pt x="7374674" y="0"/>
                </a:lnTo>
                <a:lnTo>
                  <a:pt x="7374674" y="10287000"/>
                </a:lnTo>
                <a:lnTo>
                  <a:pt x="0" y="10287000"/>
                </a:lnTo>
                <a:lnTo>
                  <a:pt x="0" y="0"/>
                </a:lnTo>
                <a:close/>
              </a:path>
            </a:pathLst>
          </a:custGeom>
          <a:blipFill>
            <a:blip r:embed="rId2"/>
            <a:stretch>
              <a:fillRect l="-15534" t="0" r="-113139" b="0"/>
            </a:stretch>
          </a:blipFill>
        </p:spPr>
      </p:sp>
      <p:sp>
        <p:nvSpPr>
          <p:cNvPr name="TextBox 4" id="4"/>
          <p:cNvSpPr txBox="true"/>
          <p:nvPr/>
        </p:nvSpPr>
        <p:spPr>
          <a:xfrm rot="0">
            <a:off x="8203011" y="447171"/>
            <a:ext cx="9521123" cy="1685925"/>
          </a:xfrm>
          <a:prstGeom prst="rect">
            <a:avLst/>
          </a:prstGeom>
        </p:spPr>
        <p:txBody>
          <a:bodyPr anchor="t" rtlCol="false" tIns="0" lIns="0" bIns="0" rIns="0">
            <a:spAutoFit/>
          </a:bodyPr>
          <a:lstStyle/>
          <a:p>
            <a:pPr algn="r">
              <a:lnSpc>
                <a:spcPts val="6600"/>
              </a:lnSpc>
            </a:pPr>
            <a:r>
              <a:rPr lang="en-US" sz="5500" spc="110">
                <a:solidFill>
                  <a:srgbClr val="FFFFFF"/>
                </a:solidFill>
                <a:latin typeface="Aileron Heavy"/>
              </a:rPr>
              <a:t>Part 3: </a:t>
            </a:r>
          </a:p>
          <a:p>
            <a:pPr algn="r">
              <a:lnSpc>
                <a:spcPts val="6600"/>
              </a:lnSpc>
            </a:pPr>
            <a:r>
              <a:rPr lang="en-US" sz="5500" spc="110">
                <a:solidFill>
                  <a:srgbClr val="FFFFFF"/>
                </a:solidFill>
                <a:latin typeface="Aileron Heavy"/>
              </a:rPr>
              <a:t>Advanced Search</a:t>
            </a:r>
          </a:p>
        </p:txBody>
      </p:sp>
      <p:sp>
        <p:nvSpPr>
          <p:cNvPr name="TextBox 5" id="5"/>
          <p:cNvSpPr txBox="true"/>
          <p:nvPr/>
        </p:nvSpPr>
        <p:spPr>
          <a:xfrm rot="0">
            <a:off x="7631329" y="2166930"/>
            <a:ext cx="10400017" cy="7642860"/>
          </a:xfrm>
          <a:prstGeom prst="rect">
            <a:avLst/>
          </a:prstGeom>
        </p:spPr>
        <p:txBody>
          <a:bodyPr anchor="t" rtlCol="false" tIns="0" lIns="0" bIns="0" rIns="0">
            <a:spAutoFit/>
          </a:bodyPr>
          <a:lstStyle/>
          <a:p>
            <a:pPr>
              <a:lnSpc>
                <a:spcPts val="5040"/>
              </a:lnSpc>
            </a:pPr>
            <a:r>
              <a:rPr lang="en-US" sz="3600" spc="288">
                <a:solidFill>
                  <a:srgbClr val="FFFFFF"/>
                </a:solidFill>
                <a:latin typeface="Aileron"/>
              </a:rPr>
              <a:t>Now that you have read selected passages from eHRAF Archaeology, dig deeper with </a:t>
            </a:r>
            <a:r>
              <a:rPr lang="en-US" sz="3600" spc="288">
                <a:solidFill>
                  <a:srgbClr val="FFFFFF"/>
                </a:solidFill>
                <a:latin typeface="Aileron Bold"/>
              </a:rPr>
              <a:t>Advanced Search</a:t>
            </a:r>
            <a:r>
              <a:rPr lang="en-US" sz="3600" spc="288">
                <a:solidFill>
                  <a:srgbClr val="FFFFFF"/>
                </a:solidFill>
                <a:latin typeface="Aileron"/>
              </a:rPr>
              <a:t>. This will enable you to find specific passages in documents that have been indexed by HRAF anthropologists at the paragraph level.</a:t>
            </a:r>
          </a:p>
          <a:p>
            <a:pPr>
              <a:lnSpc>
                <a:spcPts val="5040"/>
              </a:lnSpc>
            </a:pPr>
            <a:r>
              <a:rPr lang="en-US" sz="3600" spc="288">
                <a:solidFill>
                  <a:srgbClr val="FFFFFF"/>
                </a:solidFill>
                <a:latin typeface="Aileron"/>
              </a:rPr>
              <a:t>On the following slides, you will find an example of an advanced search. Try this search and then experiment with different subjects and/or keywords. Conducting searches and reviewing results will prepare you to do your own research in Part 4.</a:t>
            </a:r>
          </a:p>
        </p:txBody>
      </p:sp>
    </p:spTree>
  </p:cSld>
  <p:clrMapOvr>
    <a:masterClrMapping/>
  </p:clrMapOvr>
</p:sld>
</file>

<file path=ppt/slides/slide2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1447576" y="0"/>
            <a:ext cx="6840424" cy="10287000"/>
          </a:xfrm>
          <a:custGeom>
            <a:avLst/>
            <a:gdLst/>
            <a:ahLst/>
            <a:cxnLst/>
            <a:rect r="r" b="b" t="t" l="l"/>
            <a:pathLst>
              <a:path h="10287000" w="6840424">
                <a:moveTo>
                  <a:pt x="0" y="0"/>
                </a:moveTo>
                <a:lnTo>
                  <a:pt x="6840424" y="0"/>
                </a:lnTo>
                <a:lnTo>
                  <a:pt x="6840424" y="10287000"/>
                </a:lnTo>
                <a:lnTo>
                  <a:pt x="0" y="10287000"/>
                </a:lnTo>
                <a:lnTo>
                  <a:pt x="0" y="0"/>
                </a:lnTo>
                <a:close/>
              </a:path>
            </a:pathLst>
          </a:custGeom>
          <a:blipFill>
            <a:blip r:embed="rId2"/>
            <a:stretch>
              <a:fillRect l="-70153" t="-8245" r="-76354" b="-349"/>
            </a:stretch>
          </a:blipFill>
        </p:spPr>
      </p:sp>
      <p:sp>
        <p:nvSpPr>
          <p:cNvPr name="AutoShape 3" id="3"/>
          <p:cNvSpPr/>
          <p:nvPr/>
        </p:nvSpPr>
        <p:spPr>
          <a:xfrm rot="-10800000">
            <a:off x="0" y="0"/>
            <a:ext cx="11447576" cy="10287000"/>
          </a:xfrm>
          <a:prstGeom prst="rect">
            <a:avLst/>
          </a:prstGeom>
          <a:solidFill>
            <a:srgbClr val="4B472B"/>
          </a:solidFill>
        </p:spPr>
      </p:sp>
      <p:sp>
        <p:nvSpPr>
          <p:cNvPr name="TextBox 4" id="4"/>
          <p:cNvSpPr txBox="true"/>
          <p:nvPr/>
        </p:nvSpPr>
        <p:spPr>
          <a:xfrm rot="0">
            <a:off x="441038" y="2966181"/>
            <a:ext cx="10686941" cy="1261110"/>
          </a:xfrm>
          <a:prstGeom prst="rect">
            <a:avLst/>
          </a:prstGeom>
        </p:spPr>
        <p:txBody>
          <a:bodyPr anchor="t" rtlCol="false" tIns="0" lIns="0" bIns="0" rIns="0">
            <a:spAutoFit/>
          </a:bodyPr>
          <a:lstStyle/>
          <a:p>
            <a:pPr>
              <a:lnSpc>
                <a:spcPts val="5040"/>
              </a:lnSpc>
            </a:pPr>
            <a:r>
              <a:rPr lang="en-US" sz="3600" spc="215">
                <a:solidFill>
                  <a:srgbClr val="FFFFFF"/>
                </a:solidFill>
                <a:latin typeface="Aileron"/>
              </a:rPr>
              <a:t>In the Add Traditions column, select the tradition: </a:t>
            </a:r>
            <a:r>
              <a:rPr lang="en-US" sz="3600" spc="215">
                <a:solidFill>
                  <a:srgbClr val="FFFFFF"/>
                </a:solidFill>
                <a:latin typeface="Aileron Bold"/>
              </a:rPr>
              <a:t>Dawenkou (AF50) </a:t>
            </a:r>
          </a:p>
        </p:txBody>
      </p:sp>
      <p:sp>
        <p:nvSpPr>
          <p:cNvPr name="TextBox 5" id="5"/>
          <p:cNvSpPr txBox="true"/>
          <p:nvPr/>
        </p:nvSpPr>
        <p:spPr>
          <a:xfrm rot="0">
            <a:off x="441038" y="569193"/>
            <a:ext cx="9521123" cy="1685925"/>
          </a:xfrm>
          <a:prstGeom prst="rect">
            <a:avLst/>
          </a:prstGeom>
        </p:spPr>
        <p:txBody>
          <a:bodyPr anchor="t" rtlCol="false" tIns="0" lIns="0" bIns="0" rIns="0">
            <a:spAutoFit/>
          </a:bodyPr>
          <a:lstStyle/>
          <a:p>
            <a:pPr algn="just">
              <a:lnSpc>
                <a:spcPts val="6600"/>
              </a:lnSpc>
            </a:pPr>
            <a:r>
              <a:rPr lang="en-US" sz="5500" spc="110">
                <a:solidFill>
                  <a:srgbClr val="FFFFFF"/>
                </a:solidFill>
                <a:latin typeface="Aileron Heavy"/>
              </a:rPr>
              <a:t>Part 3: </a:t>
            </a:r>
          </a:p>
          <a:p>
            <a:pPr algn="just">
              <a:lnSpc>
                <a:spcPts val="6600"/>
              </a:lnSpc>
            </a:pPr>
            <a:r>
              <a:rPr lang="en-US" sz="5500" spc="110">
                <a:solidFill>
                  <a:srgbClr val="FFFFFF"/>
                </a:solidFill>
                <a:latin typeface="Aileron Heavy"/>
              </a:rPr>
              <a:t>Advanced Search</a:t>
            </a:r>
          </a:p>
        </p:txBody>
      </p:sp>
      <p:sp>
        <p:nvSpPr>
          <p:cNvPr name="TextBox 6" id="6"/>
          <p:cNvSpPr txBox="true"/>
          <p:nvPr/>
        </p:nvSpPr>
        <p:spPr>
          <a:xfrm rot="0">
            <a:off x="441038" y="8165774"/>
            <a:ext cx="10686941" cy="622935"/>
          </a:xfrm>
          <a:prstGeom prst="rect">
            <a:avLst/>
          </a:prstGeom>
        </p:spPr>
        <p:txBody>
          <a:bodyPr anchor="t" rtlCol="false" tIns="0" lIns="0" bIns="0" rIns="0">
            <a:spAutoFit/>
          </a:bodyPr>
          <a:lstStyle/>
          <a:p>
            <a:pPr>
              <a:lnSpc>
                <a:spcPts val="5040"/>
              </a:lnSpc>
            </a:pPr>
            <a:r>
              <a:rPr lang="en-US" sz="3600" spc="215">
                <a:solidFill>
                  <a:srgbClr val="FFFFFF"/>
                </a:solidFill>
                <a:latin typeface="Aileron"/>
              </a:rPr>
              <a:t>In the Keyword section, type </a:t>
            </a:r>
            <a:r>
              <a:rPr lang="en-US" sz="3600" spc="215">
                <a:solidFill>
                  <a:srgbClr val="FFFFFF"/>
                </a:solidFill>
                <a:latin typeface="Aileron Bold"/>
              </a:rPr>
              <a:t>pig*</a:t>
            </a:r>
            <a:r>
              <a:rPr lang="en-US" sz="3600" spc="215">
                <a:solidFill>
                  <a:srgbClr val="FFFFFF"/>
                </a:solidFill>
                <a:latin typeface="Aileron"/>
              </a:rPr>
              <a:t>.</a:t>
            </a:r>
          </a:p>
        </p:txBody>
      </p:sp>
      <p:sp>
        <p:nvSpPr>
          <p:cNvPr name="TextBox 7" id="7"/>
          <p:cNvSpPr txBox="true"/>
          <p:nvPr/>
        </p:nvSpPr>
        <p:spPr>
          <a:xfrm rot="0">
            <a:off x="441038" y="4826047"/>
            <a:ext cx="10686941" cy="2537460"/>
          </a:xfrm>
          <a:prstGeom prst="rect">
            <a:avLst/>
          </a:prstGeom>
        </p:spPr>
        <p:txBody>
          <a:bodyPr anchor="t" rtlCol="false" tIns="0" lIns="0" bIns="0" rIns="0">
            <a:spAutoFit/>
          </a:bodyPr>
          <a:lstStyle/>
          <a:p>
            <a:pPr>
              <a:lnSpc>
                <a:spcPts val="5040"/>
              </a:lnSpc>
            </a:pPr>
            <a:r>
              <a:rPr lang="en-US" sz="3600" spc="215">
                <a:solidFill>
                  <a:srgbClr val="FFFFFF"/>
                </a:solidFill>
                <a:latin typeface="Aileron"/>
              </a:rPr>
              <a:t>In the Add Subjects column, select the following subject categories:</a:t>
            </a:r>
          </a:p>
          <a:p>
            <a:pPr>
              <a:lnSpc>
                <a:spcPts val="5040"/>
              </a:lnSpc>
            </a:pPr>
            <a:r>
              <a:rPr lang="en-US" sz="3600" spc="215">
                <a:solidFill>
                  <a:srgbClr val="FFFFFF"/>
                </a:solidFill>
                <a:latin typeface="Aileron Bold"/>
              </a:rPr>
              <a:t>Burial practices and funerals (764)</a:t>
            </a:r>
          </a:p>
          <a:p>
            <a:pPr>
              <a:lnSpc>
                <a:spcPts val="5040"/>
              </a:lnSpc>
            </a:pPr>
            <a:r>
              <a:rPr lang="en-US" sz="3600" spc="215">
                <a:solidFill>
                  <a:srgbClr val="FFFFFF"/>
                </a:solidFill>
                <a:latin typeface="Aileron Bold"/>
              </a:rPr>
              <a:t>Special burial practices and funerals (766)</a:t>
            </a:r>
          </a:p>
        </p:txBody>
      </p:sp>
    </p:spTree>
  </p:cSld>
  <p:clrMapOvr>
    <a:masterClrMapping/>
  </p:clrMapOvr>
</p:sld>
</file>

<file path=ppt/slides/slide2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1151298" y="705925"/>
            <a:ext cx="7136702" cy="1032816"/>
            <a:chOff x="0" y="0"/>
            <a:chExt cx="9515602" cy="1377088"/>
          </a:xfrm>
        </p:grpSpPr>
        <p:sp>
          <p:nvSpPr>
            <p:cNvPr name="AutoShape 3" id="3"/>
            <p:cNvSpPr/>
            <p:nvPr/>
          </p:nvSpPr>
          <p:spPr>
            <a:xfrm rot="0">
              <a:off x="0" y="0"/>
              <a:ext cx="9515602" cy="1377088"/>
            </a:xfrm>
            <a:prstGeom prst="rect">
              <a:avLst/>
            </a:prstGeom>
            <a:solidFill>
              <a:srgbClr val="4B472B"/>
            </a:solidFill>
          </p:spPr>
        </p:sp>
        <p:sp>
          <p:nvSpPr>
            <p:cNvPr name="TextBox 4" id="4"/>
            <p:cNvSpPr txBox="true"/>
            <p:nvPr/>
          </p:nvSpPr>
          <p:spPr>
            <a:xfrm rot="0">
              <a:off x="947307" y="370621"/>
              <a:ext cx="7620987" cy="578697"/>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a:rPr>
                <a:t>ADVANCED SEARCH</a:t>
              </a:r>
            </a:p>
          </p:txBody>
        </p:sp>
      </p:grpSp>
      <p:grpSp>
        <p:nvGrpSpPr>
          <p:cNvPr name="Group 5" id="5"/>
          <p:cNvGrpSpPr/>
          <p:nvPr/>
        </p:nvGrpSpPr>
        <p:grpSpPr>
          <a:xfrm rot="-5911422">
            <a:off x="12203655" y="6233170"/>
            <a:ext cx="2519144" cy="366267"/>
            <a:chOff x="0" y="0"/>
            <a:chExt cx="8979503" cy="1305560"/>
          </a:xfrm>
        </p:grpSpPr>
        <p:sp>
          <p:nvSpPr>
            <p:cNvPr name="Freeform 6" id="6"/>
            <p:cNvSpPr/>
            <p:nvPr/>
          </p:nvSpPr>
          <p:spPr>
            <a:xfrm flipH="false" flipV="false" rot="0">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4B472B"/>
            </a:solidFill>
          </p:spPr>
        </p:sp>
      </p:grpSp>
      <p:grpSp>
        <p:nvGrpSpPr>
          <p:cNvPr name="Group 7" id="7"/>
          <p:cNvGrpSpPr/>
          <p:nvPr/>
        </p:nvGrpSpPr>
        <p:grpSpPr>
          <a:xfrm rot="0">
            <a:off x="6156355" y="7662368"/>
            <a:ext cx="5975291" cy="1846698"/>
            <a:chOff x="0" y="0"/>
            <a:chExt cx="7967054" cy="2462264"/>
          </a:xfrm>
        </p:grpSpPr>
        <p:sp>
          <p:nvSpPr>
            <p:cNvPr name="AutoShape 8" id="8"/>
            <p:cNvSpPr/>
            <p:nvPr/>
          </p:nvSpPr>
          <p:spPr>
            <a:xfrm rot="-10800000">
              <a:off x="0" y="0"/>
              <a:ext cx="7967054" cy="2462264"/>
            </a:xfrm>
            <a:prstGeom prst="rect">
              <a:avLst/>
            </a:prstGeom>
            <a:solidFill>
              <a:srgbClr val="FFFFFF"/>
            </a:solidFill>
          </p:spPr>
        </p:sp>
        <p:sp>
          <p:nvSpPr>
            <p:cNvPr name="TextBox 9" id="9"/>
            <p:cNvSpPr txBox="true"/>
            <p:nvPr/>
          </p:nvSpPr>
          <p:spPr>
            <a:xfrm rot="0">
              <a:off x="253085" y="2407"/>
              <a:ext cx="7460885" cy="2447925"/>
            </a:xfrm>
            <a:prstGeom prst="rect">
              <a:avLst/>
            </a:prstGeom>
          </p:spPr>
          <p:txBody>
            <a:bodyPr anchor="t" rtlCol="false" tIns="0" lIns="0" bIns="0" rIns="0">
              <a:spAutoFit/>
            </a:bodyPr>
            <a:lstStyle/>
            <a:p>
              <a:pPr>
                <a:lnSpc>
                  <a:spcPts val="3600"/>
                </a:lnSpc>
              </a:pPr>
              <a:r>
                <a:rPr lang="en-US" sz="3000" spc="30">
                  <a:solidFill>
                    <a:srgbClr val="4B472B"/>
                  </a:solidFill>
                  <a:latin typeface="Aileron Bold"/>
                </a:rPr>
                <a:t>Add subjects: </a:t>
              </a:r>
            </a:p>
            <a:p>
              <a:pPr>
                <a:lnSpc>
                  <a:spcPts val="3600"/>
                </a:lnSpc>
              </a:pPr>
              <a:r>
                <a:rPr lang="en-US" sz="3000" spc="30">
                  <a:solidFill>
                    <a:srgbClr val="4B472B"/>
                  </a:solidFill>
                  <a:latin typeface="Aileron"/>
                </a:rPr>
                <a:t>Burial practices and funerals (764), Special burial practices and funerals (766)</a:t>
              </a:r>
            </a:p>
          </p:txBody>
        </p:sp>
      </p:grpSp>
      <p:grpSp>
        <p:nvGrpSpPr>
          <p:cNvPr name="Group 10" id="10"/>
          <p:cNvGrpSpPr/>
          <p:nvPr/>
        </p:nvGrpSpPr>
        <p:grpSpPr>
          <a:xfrm rot="0">
            <a:off x="13095425" y="7899917"/>
            <a:ext cx="5513428" cy="1371600"/>
            <a:chOff x="0" y="0"/>
            <a:chExt cx="7351238" cy="1828800"/>
          </a:xfrm>
        </p:grpSpPr>
        <p:sp>
          <p:nvSpPr>
            <p:cNvPr name="AutoShape 11" id="11"/>
            <p:cNvSpPr/>
            <p:nvPr/>
          </p:nvSpPr>
          <p:spPr>
            <a:xfrm rot="-10800000">
              <a:off x="0" y="15256"/>
              <a:ext cx="7351238" cy="1798288"/>
            </a:xfrm>
            <a:prstGeom prst="rect">
              <a:avLst/>
            </a:prstGeom>
            <a:solidFill>
              <a:srgbClr val="FFFFFF"/>
            </a:solidFill>
          </p:spPr>
        </p:sp>
        <p:sp>
          <p:nvSpPr>
            <p:cNvPr name="TextBox 12" id="12"/>
            <p:cNvSpPr txBox="true"/>
            <p:nvPr/>
          </p:nvSpPr>
          <p:spPr>
            <a:xfrm rot="0">
              <a:off x="365001" y="-9525"/>
              <a:ext cx="6621236" cy="1838325"/>
            </a:xfrm>
            <a:prstGeom prst="rect">
              <a:avLst/>
            </a:prstGeom>
          </p:spPr>
          <p:txBody>
            <a:bodyPr anchor="t" rtlCol="false" tIns="0" lIns="0" bIns="0" rIns="0">
              <a:spAutoFit/>
            </a:bodyPr>
            <a:lstStyle/>
            <a:p>
              <a:pPr>
                <a:lnSpc>
                  <a:spcPts val="3600"/>
                </a:lnSpc>
              </a:pPr>
              <a:r>
                <a:rPr lang="en-US" sz="3000" spc="30">
                  <a:solidFill>
                    <a:srgbClr val="4B472B"/>
                  </a:solidFill>
                  <a:latin typeface="Aileron Bold"/>
                </a:rPr>
                <a:t>Add keyword:</a:t>
              </a:r>
            </a:p>
            <a:p>
              <a:pPr>
                <a:lnSpc>
                  <a:spcPts val="3600"/>
                </a:lnSpc>
              </a:pPr>
              <a:r>
                <a:rPr lang="en-US" sz="3000" spc="30">
                  <a:solidFill>
                    <a:srgbClr val="4B472B"/>
                  </a:solidFill>
                  <a:latin typeface="Aileron"/>
                </a:rPr>
                <a:t>pig*</a:t>
              </a:r>
            </a:p>
            <a:p>
              <a:pPr>
                <a:lnSpc>
                  <a:spcPts val="3600"/>
                </a:lnSpc>
              </a:pPr>
            </a:p>
          </p:txBody>
        </p:sp>
      </p:grpSp>
      <p:grpSp>
        <p:nvGrpSpPr>
          <p:cNvPr name="Group 13" id="13"/>
          <p:cNvGrpSpPr/>
          <p:nvPr/>
        </p:nvGrpSpPr>
        <p:grpSpPr>
          <a:xfrm rot="0">
            <a:off x="345422" y="7411602"/>
            <a:ext cx="5975291" cy="1846698"/>
            <a:chOff x="0" y="0"/>
            <a:chExt cx="7967054" cy="2462264"/>
          </a:xfrm>
        </p:grpSpPr>
        <p:sp>
          <p:nvSpPr>
            <p:cNvPr name="AutoShape 14" id="14"/>
            <p:cNvSpPr/>
            <p:nvPr/>
          </p:nvSpPr>
          <p:spPr>
            <a:xfrm rot="-10800000">
              <a:off x="0" y="0"/>
              <a:ext cx="7967054" cy="2462264"/>
            </a:xfrm>
            <a:prstGeom prst="rect">
              <a:avLst/>
            </a:prstGeom>
            <a:solidFill>
              <a:srgbClr val="FFFFFF"/>
            </a:solidFill>
          </p:spPr>
        </p:sp>
        <p:sp>
          <p:nvSpPr>
            <p:cNvPr name="TextBox 15" id="15"/>
            <p:cNvSpPr txBox="true"/>
            <p:nvPr/>
          </p:nvSpPr>
          <p:spPr>
            <a:xfrm rot="0">
              <a:off x="253085" y="612007"/>
              <a:ext cx="7460885" cy="1228725"/>
            </a:xfrm>
            <a:prstGeom prst="rect">
              <a:avLst/>
            </a:prstGeom>
          </p:spPr>
          <p:txBody>
            <a:bodyPr anchor="t" rtlCol="false" tIns="0" lIns="0" bIns="0" rIns="0">
              <a:spAutoFit/>
            </a:bodyPr>
            <a:lstStyle/>
            <a:p>
              <a:pPr>
                <a:lnSpc>
                  <a:spcPts val="3600"/>
                </a:lnSpc>
              </a:pPr>
              <a:r>
                <a:rPr lang="en-US" sz="3000" spc="30">
                  <a:solidFill>
                    <a:srgbClr val="4B472B"/>
                  </a:solidFill>
                  <a:latin typeface="Aileron Bold"/>
                </a:rPr>
                <a:t>Add tradition: </a:t>
              </a:r>
            </a:p>
            <a:p>
              <a:pPr>
                <a:lnSpc>
                  <a:spcPts val="3600"/>
                </a:lnSpc>
              </a:pPr>
              <a:r>
                <a:rPr lang="en-US" sz="3000" spc="30">
                  <a:solidFill>
                    <a:srgbClr val="4B472B"/>
                  </a:solidFill>
                  <a:latin typeface="Aileron"/>
                </a:rPr>
                <a:t>Dawenkou (AF50)</a:t>
              </a:r>
            </a:p>
          </p:txBody>
        </p:sp>
      </p:grpSp>
      <p:grpSp>
        <p:nvGrpSpPr>
          <p:cNvPr name="Group 16" id="16"/>
          <p:cNvGrpSpPr/>
          <p:nvPr/>
        </p:nvGrpSpPr>
        <p:grpSpPr>
          <a:xfrm rot="-5911422">
            <a:off x="1705692" y="6233170"/>
            <a:ext cx="2519144" cy="366267"/>
            <a:chOff x="0" y="0"/>
            <a:chExt cx="8979503" cy="1305560"/>
          </a:xfrm>
        </p:grpSpPr>
        <p:sp>
          <p:nvSpPr>
            <p:cNvPr name="Freeform 17" id="17"/>
            <p:cNvSpPr/>
            <p:nvPr/>
          </p:nvSpPr>
          <p:spPr>
            <a:xfrm flipH="false" flipV="false" rot="0">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4B472B"/>
            </a:solidFill>
          </p:spPr>
        </p:sp>
      </p:grpSp>
      <p:grpSp>
        <p:nvGrpSpPr>
          <p:cNvPr name="Group 18" id="18"/>
          <p:cNvGrpSpPr/>
          <p:nvPr/>
        </p:nvGrpSpPr>
        <p:grpSpPr>
          <a:xfrm rot="-5911422">
            <a:off x="7884428" y="6206431"/>
            <a:ext cx="2519144" cy="366267"/>
            <a:chOff x="0" y="0"/>
            <a:chExt cx="8979503" cy="1305560"/>
          </a:xfrm>
        </p:grpSpPr>
        <p:sp>
          <p:nvSpPr>
            <p:cNvPr name="Freeform 19" id="19"/>
            <p:cNvSpPr/>
            <p:nvPr/>
          </p:nvSpPr>
          <p:spPr>
            <a:xfrm flipH="false" flipV="false" rot="0">
              <a:off x="0" y="-27940"/>
              <a:ext cx="8998552" cy="1360170"/>
            </a:xfrm>
            <a:custGeom>
              <a:avLst/>
              <a:gdLst/>
              <a:ahLst/>
              <a:cxnLst/>
              <a:rect r="r" b="b" t="t" l="l"/>
              <a:pathLst>
                <a:path h="1360170" w="8998552">
                  <a:moveTo>
                    <a:pt x="8923623" y="579120"/>
                  </a:moveTo>
                  <a:lnTo>
                    <a:pt x="8223852" y="55880"/>
                  </a:lnTo>
                  <a:cubicBezTo>
                    <a:pt x="8150192" y="0"/>
                    <a:pt x="8089233" y="30480"/>
                    <a:pt x="8089233" y="123190"/>
                  </a:cubicBezTo>
                  <a:lnTo>
                    <a:pt x="8089233"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8087659" y="805180"/>
                  </a:lnTo>
                  <a:lnTo>
                    <a:pt x="8087659" y="1236980"/>
                  </a:lnTo>
                  <a:cubicBezTo>
                    <a:pt x="8087659" y="1329690"/>
                    <a:pt x="8148923" y="1360170"/>
                    <a:pt x="8222583" y="1304290"/>
                  </a:cubicBezTo>
                  <a:lnTo>
                    <a:pt x="8923623" y="779780"/>
                  </a:lnTo>
                  <a:cubicBezTo>
                    <a:pt x="8998552" y="726440"/>
                    <a:pt x="8998552" y="635000"/>
                    <a:pt x="8923623" y="579120"/>
                  </a:cubicBezTo>
                  <a:close/>
                </a:path>
              </a:pathLst>
            </a:custGeom>
            <a:solidFill>
              <a:srgbClr val="4B472B"/>
            </a:solidFill>
          </p:spPr>
        </p:sp>
      </p:grpSp>
      <p:sp>
        <p:nvSpPr>
          <p:cNvPr name="Freeform 20" id="20"/>
          <p:cNvSpPr/>
          <p:nvPr/>
        </p:nvSpPr>
        <p:spPr>
          <a:xfrm flipH="false" flipV="false" rot="0">
            <a:off x="0" y="1823490"/>
            <a:ext cx="18288000" cy="3320010"/>
          </a:xfrm>
          <a:custGeom>
            <a:avLst/>
            <a:gdLst/>
            <a:ahLst/>
            <a:cxnLst/>
            <a:rect r="r" b="b" t="t" l="l"/>
            <a:pathLst>
              <a:path h="3320010" w="18288000">
                <a:moveTo>
                  <a:pt x="0" y="0"/>
                </a:moveTo>
                <a:lnTo>
                  <a:pt x="18288000" y="0"/>
                </a:lnTo>
                <a:lnTo>
                  <a:pt x="18288000" y="3320010"/>
                </a:lnTo>
                <a:lnTo>
                  <a:pt x="0" y="3320010"/>
                </a:lnTo>
                <a:lnTo>
                  <a:pt x="0" y="0"/>
                </a:lnTo>
                <a:close/>
              </a:path>
            </a:pathLst>
          </a:custGeom>
          <a:blipFill>
            <a:blip r:embed="rId2"/>
            <a:stretch>
              <a:fillRect l="0" t="0" r="0" b="0"/>
            </a:stretch>
          </a:blipFill>
        </p:spPr>
      </p:sp>
    </p:spTree>
  </p:cSld>
  <p:clrMapOvr>
    <a:masterClrMapping/>
  </p:clrMapOvr>
</p:sld>
</file>

<file path=ppt/slides/slide2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43554" b="0"/>
          <a:stretch>
            <a:fillRect/>
          </a:stretch>
        </p:blipFill>
        <p:spPr>
          <a:xfrm flipH="false" flipV="false">
            <a:off x="0" y="0"/>
            <a:ext cx="18288000" cy="10287000"/>
          </a:xfrm>
          <a:prstGeom prst="rect">
            <a:avLst/>
          </a:prstGeom>
        </p:spPr>
      </p:pic>
      <p:grpSp>
        <p:nvGrpSpPr>
          <p:cNvPr name="Group 3" id="3"/>
          <p:cNvGrpSpPr/>
          <p:nvPr/>
        </p:nvGrpSpPr>
        <p:grpSpPr>
          <a:xfrm rot="0">
            <a:off x="11151298" y="705925"/>
            <a:ext cx="7136702" cy="1032816"/>
            <a:chOff x="0" y="0"/>
            <a:chExt cx="9515602" cy="1377088"/>
          </a:xfrm>
        </p:grpSpPr>
        <p:sp>
          <p:nvSpPr>
            <p:cNvPr name="AutoShape 4" id="4"/>
            <p:cNvSpPr/>
            <p:nvPr/>
          </p:nvSpPr>
          <p:spPr>
            <a:xfrm rot="0">
              <a:off x="0" y="0"/>
              <a:ext cx="9515602" cy="1377088"/>
            </a:xfrm>
            <a:prstGeom prst="rect">
              <a:avLst/>
            </a:prstGeom>
            <a:solidFill>
              <a:srgbClr val="4B472B"/>
            </a:solidFill>
          </p:spPr>
        </p:sp>
        <p:sp>
          <p:nvSpPr>
            <p:cNvPr name="TextBox 5" id="5"/>
            <p:cNvSpPr txBox="true"/>
            <p:nvPr/>
          </p:nvSpPr>
          <p:spPr>
            <a:xfrm rot="0">
              <a:off x="947307" y="370621"/>
              <a:ext cx="7620987" cy="578697"/>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a:rPr>
                <a:t>SEARCH RESULTS</a:t>
              </a:r>
            </a:p>
          </p:txBody>
        </p:sp>
      </p:grpSp>
    </p:spTree>
  </p:cSld>
  <p:clrMapOvr>
    <a:masterClrMapping/>
  </p:clrMapOvr>
</p:sld>
</file>

<file path=ppt/slides/slide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41" r="7382" b="458"/>
          <a:stretch>
            <a:fillRect/>
          </a:stretch>
        </p:blipFill>
        <p:spPr>
          <a:xfrm flipH="false" flipV="false">
            <a:off x="0" y="0"/>
            <a:ext cx="18288000" cy="10287000"/>
          </a:xfrm>
          <a:prstGeom prst="rect">
            <a:avLst/>
          </a:prstGeom>
        </p:spPr>
      </p:pic>
      <p:sp>
        <p:nvSpPr>
          <p:cNvPr name="AutoShape 3" id="3"/>
          <p:cNvSpPr/>
          <p:nvPr/>
        </p:nvSpPr>
        <p:spPr>
          <a:xfrm rot="0">
            <a:off x="3084647" y="3620127"/>
            <a:ext cx="12118707" cy="3046747"/>
          </a:xfrm>
          <a:prstGeom prst="rect">
            <a:avLst/>
          </a:prstGeom>
          <a:solidFill>
            <a:srgbClr val="4B472B"/>
          </a:solidFill>
        </p:spPr>
      </p:sp>
      <p:sp>
        <p:nvSpPr>
          <p:cNvPr name="TextBox 4" id="4"/>
          <p:cNvSpPr txBox="true"/>
          <p:nvPr/>
        </p:nvSpPr>
        <p:spPr>
          <a:xfrm rot="0">
            <a:off x="3664482" y="4340936"/>
            <a:ext cx="10959035" cy="1633703"/>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Bold"/>
              </a:rPr>
              <a:t>BURIAL PRACTICES:</a:t>
            </a:r>
          </a:p>
          <a:p>
            <a:pPr algn="ctr">
              <a:lnSpc>
                <a:spcPts val="6384"/>
              </a:lnSpc>
            </a:pPr>
            <a:r>
              <a:rPr lang="en-US" sz="5600" spc="100">
                <a:solidFill>
                  <a:srgbClr val="FFFFFF"/>
                </a:solidFill>
                <a:latin typeface="Aileron Bold"/>
              </a:rPr>
              <a:t>ANIMALS &amp; HUMANS</a:t>
            </a:r>
          </a:p>
        </p:txBody>
      </p:sp>
    </p:spTree>
  </p:cSld>
  <p:clrMapOvr>
    <a:masterClrMapping/>
  </p:clrMapOvr>
</p:sld>
</file>

<file path=ppt/slides/slide3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0" b="4166"/>
          <a:stretch>
            <a:fillRect/>
          </a:stretch>
        </p:blipFill>
        <p:spPr>
          <a:xfrm flipH="false" flipV="false">
            <a:off x="0" y="0"/>
            <a:ext cx="18288000" cy="10287000"/>
          </a:xfrm>
          <a:prstGeom prst="rect">
            <a:avLst/>
          </a:prstGeom>
        </p:spPr>
      </p:pic>
      <p:grpSp>
        <p:nvGrpSpPr>
          <p:cNvPr name="Group 3" id="3"/>
          <p:cNvGrpSpPr/>
          <p:nvPr/>
        </p:nvGrpSpPr>
        <p:grpSpPr>
          <a:xfrm rot="0">
            <a:off x="11151298" y="705925"/>
            <a:ext cx="7136702" cy="1032816"/>
            <a:chOff x="0" y="0"/>
            <a:chExt cx="9515602" cy="1377088"/>
          </a:xfrm>
        </p:grpSpPr>
        <p:sp>
          <p:nvSpPr>
            <p:cNvPr name="AutoShape 4" id="4"/>
            <p:cNvSpPr/>
            <p:nvPr/>
          </p:nvSpPr>
          <p:spPr>
            <a:xfrm rot="0">
              <a:off x="0" y="0"/>
              <a:ext cx="9515602" cy="1377088"/>
            </a:xfrm>
            <a:prstGeom prst="rect">
              <a:avLst/>
            </a:prstGeom>
            <a:solidFill>
              <a:srgbClr val="4B472B"/>
            </a:solidFill>
          </p:spPr>
        </p:sp>
        <p:sp>
          <p:nvSpPr>
            <p:cNvPr name="TextBox 5" id="5"/>
            <p:cNvSpPr txBox="true"/>
            <p:nvPr/>
          </p:nvSpPr>
          <p:spPr>
            <a:xfrm rot="0">
              <a:off x="947307" y="370621"/>
              <a:ext cx="7620987" cy="578697"/>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a:rPr>
                <a:t>SEARCH RESULTS</a:t>
              </a:r>
            </a:p>
          </p:txBody>
        </p:sp>
      </p:grpSp>
      <p:grpSp>
        <p:nvGrpSpPr>
          <p:cNvPr name="Group 6" id="6"/>
          <p:cNvGrpSpPr/>
          <p:nvPr/>
        </p:nvGrpSpPr>
        <p:grpSpPr>
          <a:xfrm rot="0">
            <a:off x="5579144" y="3944284"/>
            <a:ext cx="5239678" cy="1618152"/>
            <a:chOff x="0" y="0"/>
            <a:chExt cx="6986237" cy="2157536"/>
          </a:xfrm>
        </p:grpSpPr>
        <p:sp>
          <p:nvSpPr>
            <p:cNvPr name="AutoShape 7" id="7"/>
            <p:cNvSpPr/>
            <p:nvPr/>
          </p:nvSpPr>
          <p:spPr>
            <a:xfrm rot="-10800000">
              <a:off x="0" y="0"/>
              <a:ext cx="6986237" cy="2157536"/>
            </a:xfrm>
            <a:prstGeom prst="rect">
              <a:avLst/>
            </a:prstGeom>
            <a:solidFill>
              <a:srgbClr val="FFFFFF"/>
            </a:solidFill>
          </p:spPr>
        </p:sp>
        <p:sp>
          <p:nvSpPr>
            <p:cNvPr name="TextBox 8" id="8"/>
            <p:cNvSpPr txBox="true"/>
            <p:nvPr/>
          </p:nvSpPr>
          <p:spPr>
            <a:xfrm rot="0">
              <a:off x="365001" y="288193"/>
              <a:ext cx="6621236" cy="1571625"/>
            </a:xfrm>
            <a:prstGeom prst="rect">
              <a:avLst/>
            </a:prstGeom>
          </p:spPr>
          <p:txBody>
            <a:bodyPr anchor="t" rtlCol="false" tIns="0" lIns="0" bIns="0" rIns="0">
              <a:spAutoFit/>
            </a:bodyPr>
            <a:lstStyle/>
            <a:p>
              <a:pPr>
                <a:lnSpc>
                  <a:spcPts val="3120"/>
                </a:lnSpc>
              </a:pPr>
              <a:r>
                <a:rPr lang="en-US" sz="2600" spc="26">
                  <a:solidFill>
                    <a:srgbClr val="00356B"/>
                  </a:solidFill>
                  <a:latin typeface="Aileron Bold"/>
                </a:rPr>
                <a:t>Click "Full Context" to view the paragraph in the full page context</a:t>
              </a:r>
            </a:p>
          </p:txBody>
        </p:sp>
      </p:grpSp>
      <p:grpSp>
        <p:nvGrpSpPr>
          <p:cNvPr name="Group 9" id="9"/>
          <p:cNvGrpSpPr/>
          <p:nvPr/>
        </p:nvGrpSpPr>
        <p:grpSpPr>
          <a:xfrm rot="8565154">
            <a:off x="826473" y="6033738"/>
            <a:ext cx="5317000" cy="525324"/>
            <a:chOff x="0" y="0"/>
            <a:chExt cx="13214062" cy="1305560"/>
          </a:xfrm>
        </p:grpSpPr>
        <p:sp>
          <p:nvSpPr>
            <p:cNvPr name="Freeform 10" id="10"/>
            <p:cNvSpPr/>
            <p:nvPr/>
          </p:nvSpPr>
          <p:spPr>
            <a:xfrm flipH="false" flipV="false" rot="0">
              <a:off x="0" y="-27940"/>
              <a:ext cx="13233112" cy="1360170"/>
            </a:xfrm>
            <a:custGeom>
              <a:avLst/>
              <a:gdLst/>
              <a:ahLst/>
              <a:cxnLst/>
              <a:rect r="r" b="b" t="t" l="l"/>
              <a:pathLst>
                <a:path h="1360170" w="13233112">
                  <a:moveTo>
                    <a:pt x="13158181" y="579120"/>
                  </a:moveTo>
                  <a:lnTo>
                    <a:pt x="12458412" y="55880"/>
                  </a:lnTo>
                  <a:cubicBezTo>
                    <a:pt x="12384752" y="0"/>
                    <a:pt x="12323792" y="30480"/>
                    <a:pt x="12323792" y="123190"/>
                  </a:cubicBezTo>
                  <a:lnTo>
                    <a:pt x="12323792" y="556260"/>
                  </a:lnTo>
                  <a:lnTo>
                    <a:pt x="831850" y="556260"/>
                  </a:lnTo>
                  <a:cubicBezTo>
                    <a:pt x="778510" y="382270"/>
                    <a:pt x="617220" y="255270"/>
                    <a:pt x="425450" y="255270"/>
                  </a:cubicBezTo>
                  <a:cubicBezTo>
                    <a:pt x="190500" y="255270"/>
                    <a:pt x="0" y="445770"/>
                    <a:pt x="0" y="680720"/>
                  </a:cubicBezTo>
                  <a:cubicBezTo>
                    <a:pt x="0" y="915670"/>
                    <a:pt x="190500" y="1106170"/>
                    <a:pt x="425450" y="1106170"/>
                  </a:cubicBezTo>
                  <a:cubicBezTo>
                    <a:pt x="617220" y="1106170"/>
                    <a:pt x="778510" y="979170"/>
                    <a:pt x="831850" y="805180"/>
                  </a:cubicBezTo>
                  <a:lnTo>
                    <a:pt x="12321730" y="805180"/>
                  </a:lnTo>
                  <a:lnTo>
                    <a:pt x="12321730" y="1236980"/>
                  </a:lnTo>
                  <a:cubicBezTo>
                    <a:pt x="12321730" y="1329690"/>
                    <a:pt x="12383482" y="1360170"/>
                    <a:pt x="12457142" y="1304290"/>
                  </a:cubicBezTo>
                  <a:lnTo>
                    <a:pt x="13158181" y="779780"/>
                  </a:lnTo>
                  <a:cubicBezTo>
                    <a:pt x="13233112" y="726440"/>
                    <a:pt x="13233112" y="635000"/>
                    <a:pt x="13158181" y="579120"/>
                  </a:cubicBezTo>
                  <a:close/>
                </a:path>
              </a:pathLst>
            </a:custGeom>
            <a:solidFill>
              <a:srgbClr val="4B472B"/>
            </a:solidFill>
          </p:spPr>
        </p:sp>
      </p:grpSp>
    </p:spTree>
  </p:cSld>
  <p:clrMapOvr>
    <a:masterClrMapping/>
  </p:clrMapOvr>
</p:sld>
</file>

<file path=ppt/slides/slide3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0" r="9036" b="0"/>
          <a:stretch>
            <a:fillRect/>
          </a:stretch>
        </p:blipFill>
        <p:spPr>
          <a:xfrm flipH="false" flipV="false">
            <a:off x="0" y="0"/>
            <a:ext cx="18288000" cy="10287000"/>
          </a:xfrm>
          <a:prstGeom prst="rect">
            <a:avLst/>
          </a:prstGeom>
        </p:spPr>
      </p:pic>
      <p:grpSp>
        <p:nvGrpSpPr>
          <p:cNvPr name="Group 3" id="3"/>
          <p:cNvGrpSpPr/>
          <p:nvPr/>
        </p:nvGrpSpPr>
        <p:grpSpPr>
          <a:xfrm rot="0">
            <a:off x="7349217" y="2006203"/>
            <a:ext cx="7136702" cy="1032816"/>
            <a:chOff x="0" y="0"/>
            <a:chExt cx="9515602" cy="1377088"/>
          </a:xfrm>
        </p:grpSpPr>
        <p:sp>
          <p:nvSpPr>
            <p:cNvPr name="AutoShape 4" id="4"/>
            <p:cNvSpPr/>
            <p:nvPr/>
          </p:nvSpPr>
          <p:spPr>
            <a:xfrm rot="0">
              <a:off x="0" y="0"/>
              <a:ext cx="9515602" cy="1377088"/>
            </a:xfrm>
            <a:prstGeom prst="rect">
              <a:avLst/>
            </a:prstGeom>
            <a:solidFill>
              <a:srgbClr val="4B472B"/>
            </a:solidFill>
          </p:spPr>
        </p:sp>
        <p:sp>
          <p:nvSpPr>
            <p:cNvPr name="TextBox 5" id="5"/>
            <p:cNvSpPr txBox="true"/>
            <p:nvPr/>
          </p:nvSpPr>
          <p:spPr>
            <a:xfrm rot="0">
              <a:off x="947307" y="370621"/>
              <a:ext cx="7620987" cy="578697"/>
            </a:xfrm>
            <a:prstGeom prst="rect">
              <a:avLst/>
            </a:prstGeom>
          </p:spPr>
          <p:txBody>
            <a:bodyPr anchor="t" rtlCol="false" tIns="0" lIns="0" bIns="0" rIns="0">
              <a:spAutoFit/>
            </a:bodyPr>
            <a:lstStyle/>
            <a:p>
              <a:pPr algn="ctr">
                <a:lnSpc>
                  <a:spcPts val="3640"/>
                </a:lnSpc>
              </a:pPr>
              <a:r>
                <a:rPr lang="en-US" sz="2600" spc="208">
                  <a:solidFill>
                    <a:srgbClr val="FFFFFF"/>
                  </a:solidFill>
                  <a:latin typeface="Aileron Heavy"/>
                </a:rPr>
                <a:t>FULL CONTEXT</a:t>
              </a:r>
            </a:p>
          </p:txBody>
        </p:sp>
      </p:grpSp>
    </p:spTree>
  </p:cSld>
  <p:clrMapOvr>
    <a:masterClrMapping/>
  </p:clrMapOvr>
</p:sld>
</file>

<file path=ppt/slides/slide3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825" r="0" b="7825"/>
          <a:stretch>
            <a:fillRect/>
          </a:stretch>
        </p:blipFill>
        <p:spPr>
          <a:xfrm flipH="false" flipV="false">
            <a:off x="0" y="0"/>
            <a:ext cx="18288000" cy="10287000"/>
          </a:xfrm>
          <a:prstGeom prst="rect">
            <a:avLst/>
          </a:prstGeom>
        </p:spPr>
      </p:pic>
      <p:sp>
        <p:nvSpPr>
          <p:cNvPr name="AutoShape 3" id="3"/>
          <p:cNvSpPr/>
          <p:nvPr/>
        </p:nvSpPr>
        <p:spPr>
          <a:xfrm rot="0">
            <a:off x="3084647" y="3564734"/>
            <a:ext cx="12118707" cy="3157531"/>
          </a:xfrm>
          <a:prstGeom prst="rect">
            <a:avLst/>
          </a:prstGeom>
          <a:solidFill>
            <a:srgbClr val="4B472B"/>
          </a:solidFill>
        </p:spPr>
      </p:sp>
      <p:sp>
        <p:nvSpPr>
          <p:cNvPr name="TextBox 4" id="4"/>
          <p:cNvSpPr txBox="true"/>
          <p:nvPr/>
        </p:nvSpPr>
        <p:spPr>
          <a:xfrm rot="0">
            <a:off x="3664482" y="4340936"/>
            <a:ext cx="10959035" cy="1633703"/>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Bold"/>
              </a:rPr>
              <a:t>eHRAF Workbook</a:t>
            </a:r>
          </a:p>
          <a:p>
            <a:pPr algn="ctr">
              <a:lnSpc>
                <a:spcPts val="6384"/>
              </a:lnSpc>
            </a:pPr>
            <a:r>
              <a:rPr lang="en-US" sz="5600" spc="100">
                <a:solidFill>
                  <a:srgbClr val="FFFFFF"/>
                </a:solidFill>
                <a:latin typeface="Aileron Bold"/>
              </a:rPr>
              <a:t>Part 4: Assignment</a:t>
            </a:r>
          </a:p>
        </p:txBody>
      </p:sp>
    </p:spTree>
  </p:cSld>
  <p:clrMapOvr>
    <a:masterClrMapping/>
  </p:clrMapOvr>
</p:sld>
</file>

<file path=ppt/slides/slide3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9544078" y="0"/>
            <a:ext cx="8743922" cy="10287000"/>
          </a:xfrm>
          <a:custGeom>
            <a:avLst/>
            <a:gdLst/>
            <a:ahLst/>
            <a:cxnLst/>
            <a:rect r="r" b="b" t="t" l="l"/>
            <a:pathLst>
              <a:path h="10287000" w="8743922">
                <a:moveTo>
                  <a:pt x="0" y="0"/>
                </a:moveTo>
                <a:lnTo>
                  <a:pt x="8743922" y="0"/>
                </a:lnTo>
                <a:lnTo>
                  <a:pt x="8743922" y="10287000"/>
                </a:lnTo>
                <a:lnTo>
                  <a:pt x="0" y="10287000"/>
                </a:lnTo>
                <a:lnTo>
                  <a:pt x="0" y="0"/>
                </a:lnTo>
                <a:close/>
              </a:path>
            </a:pathLst>
          </a:custGeom>
          <a:blipFill>
            <a:blip r:embed="rId2"/>
            <a:stretch>
              <a:fillRect l="-18128" t="0" r="-38734" b="0"/>
            </a:stretch>
          </a:blipFill>
        </p:spPr>
      </p:sp>
      <p:sp>
        <p:nvSpPr>
          <p:cNvPr name="TextBox 3" id="3"/>
          <p:cNvSpPr txBox="true"/>
          <p:nvPr/>
        </p:nvSpPr>
        <p:spPr>
          <a:xfrm rot="0">
            <a:off x="474306" y="442126"/>
            <a:ext cx="7730396" cy="923925"/>
          </a:xfrm>
          <a:prstGeom prst="rect">
            <a:avLst/>
          </a:prstGeom>
        </p:spPr>
        <p:txBody>
          <a:bodyPr anchor="t" rtlCol="false" tIns="0" lIns="0" bIns="0" rIns="0">
            <a:spAutoFit/>
          </a:bodyPr>
          <a:lstStyle/>
          <a:p>
            <a:pPr>
              <a:lnSpc>
                <a:spcPts val="7200"/>
              </a:lnSpc>
            </a:pPr>
            <a:r>
              <a:rPr lang="en-US" sz="6000" spc="120">
                <a:solidFill>
                  <a:srgbClr val="4B472B"/>
                </a:solidFill>
                <a:latin typeface="Aileron Heavy"/>
              </a:rPr>
              <a:t>Essay Assignment</a:t>
            </a:r>
          </a:p>
        </p:txBody>
      </p:sp>
      <p:sp>
        <p:nvSpPr>
          <p:cNvPr name="TextBox 4" id="4"/>
          <p:cNvSpPr txBox="true"/>
          <p:nvPr/>
        </p:nvSpPr>
        <p:spPr>
          <a:xfrm rot="0">
            <a:off x="358260" y="1971675"/>
            <a:ext cx="9185818" cy="8063865"/>
          </a:xfrm>
          <a:prstGeom prst="rect">
            <a:avLst/>
          </a:prstGeom>
        </p:spPr>
        <p:txBody>
          <a:bodyPr anchor="t" rtlCol="false" tIns="0" lIns="0" bIns="0" rIns="0">
            <a:spAutoFit/>
          </a:bodyPr>
          <a:lstStyle/>
          <a:p>
            <a:pPr>
              <a:lnSpc>
                <a:spcPts val="3960"/>
              </a:lnSpc>
            </a:pPr>
            <a:r>
              <a:rPr lang="en-US" sz="3600" spc="179">
                <a:solidFill>
                  <a:srgbClr val="000000"/>
                </a:solidFill>
                <a:latin typeface="Aileron"/>
              </a:rPr>
              <a:t>eHRAF Archaeology has numerous descriptions of archaeological sites with the remains of animals in human burials. </a:t>
            </a:r>
          </a:p>
          <a:p>
            <a:pPr>
              <a:lnSpc>
                <a:spcPts val="3960"/>
              </a:lnSpc>
            </a:pPr>
          </a:p>
          <a:p>
            <a:pPr>
              <a:lnSpc>
                <a:spcPts val="3960"/>
              </a:lnSpc>
            </a:pPr>
            <a:r>
              <a:rPr lang="en-US" sz="3600" spc="179">
                <a:solidFill>
                  <a:srgbClr val="000000"/>
                </a:solidFill>
                <a:latin typeface="Aileron"/>
              </a:rPr>
              <a:t>Select any 3 archaeological traditions from 3 different regions. Write an essay in which you compare and contrast these traditions. Make sure to include the following information:</a:t>
            </a:r>
          </a:p>
          <a:p>
            <a:pPr>
              <a:lnSpc>
                <a:spcPts val="3960"/>
              </a:lnSpc>
            </a:pPr>
          </a:p>
          <a:p>
            <a:pPr marL="777240" indent="-388620" lvl="1">
              <a:lnSpc>
                <a:spcPts val="3960"/>
              </a:lnSpc>
              <a:buFont typeface="Arial"/>
              <a:buChar char="•"/>
            </a:pPr>
            <a:r>
              <a:rPr lang="en-US" sz="3600" spc="179">
                <a:solidFill>
                  <a:srgbClr val="000000"/>
                </a:solidFill>
                <a:latin typeface="Aileron"/>
              </a:rPr>
              <a:t>Name of the tradition and region</a:t>
            </a:r>
          </a:p>
          <a:p>
            <a:pPr marL="777240" indent="-388620" lvl="1">
              <a:lnSpc>
                <a:spcPts val="3960"/>
              </a:lnSpc>
              <a:buFont typeface="Arial"/>
              <a:buChar char="•"/>
            </a:pPr>
            <a:r>
              <a:rPr lang="en-US" sz="3600" spc="179">
                <a:solidFill>
                  <a:srgbClr val="000000"/>
                </a:solidFill>
                <a:latin typeface="Aileron"/>
              </a:rPr>
              <a:t>Describe the burial context - e.g., are the animals associated with pottery vessels, stone tools, human skeletons? </a:t>
            </a:r>
          </a:p>
          <a:p>
            <a:pPr marL="777240" indent="-388620" lvl="1">
              <a:lnSpc>
                <a:spcPts val="3960"/>
              </a:lnSpc>
              <a:buFont typeface="Arial"/>
              <a:buChar char="•"/>
            </a:pPr>
            <a:r>
              <a:rPr lang="en-US" sz="3600" spc="179">
                <a:solidFill>
                  <a:srgbClr val="000000"/>
                </a:solidFill>
                <a:latin typeface="Aileron"/>
              </a:rPr>
              <a:t>Are there any ritualistic practices?</a:t>
            </a:r>
          </a:p>
        </p:txBody>
      </p:sp>
    </p:spTree>
  </p:cSld>
  <p:clrMapOvr>
    <a:masterClrMapping/>
  </p:clrMapOvr>
</p:sld>
</file>

<file path=ppt/slides/slide34.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10800000">
            <a:off x="3044204" y="9525"/>
            <a:ext cx="15243796" cy="10287000"/>
          </a:xfrm>
          <a:prstGeom prst="rect">
            <a:avLst/>
          </a:prstGeom>
          <a:solidFill>
            <a:srgbClr val="4B472B"/>
          </a:solidFill>
        </p:spPr>
      </p:sp>
      <p:sp>
        <p:nvSpPr>
          <p:cNvPr name="TextBox 3" id="3"/>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4B472B"/>
                </a:solidFill>
                <a:latin typeface="Aileron Heavy"/>
              </a:rPr>
              <a:t>References</a:t>
            </a:r>
          </a:p>
        </p:txBody>
      </p:sp>
      <p:sp>
        <p:nvSpPr>
          <p:cNvPr name="TextBox 4" id="4"/>
          <p:cNvSpPr txBox="true"/>
          <p:nvPr/>
        </p:nvSpPr>
        <p:spPr>
          <a:xfrm rot="0">
            <a:off x="4113476" y="4056134"/>
            <a:ext cx="13105252" cy="907415"/>
          </a:xfrm>
          <a:prstGeom prst="rect">
            <a:avLst/>
          </a:prstGeom>
        </p:spPr>
        <p:txBody>
          <a:bodyPr anchor="t" rtlCol="false" tIns="0" lIns="0" bIns="0" rIns="0">
            <a:spAutoFit/>
          </a:bodyPr>
          <a:lstStyle/>
          <a:p>
            <a:pPr>
              <a:lnSpc>
                <a:spcPts val="3640"/>
              </a:lnSpc>
            </a:pPr>
            <a:r>
              <a:rPr lang="en-US" sz="2800" spc="28">
                <a:solidFill>
                  <a:srgbClr val="FFFFFF"/>
                </a:solidFill>
                <a:latin typeface="Aileron"/>
              </a:rPr>
              <a:t>Wilkinson, Toby A. H. 1999. Early Dynastic Egypt. London: Routledge. https://ehrafarchaeology.yale.edu/document?id=mr70-006.</a:t>
            </a:r>
          </a:p>
        </p:txBody>
      </p:sp>
      <p:sp>
        <p:nvSpPr>
          <p:cNvPr name="TextBox 5" id="5"/>
          <p:cNvSpPr txBox="true"/>
          <p:nvPr/>
        </p:nvSpPr>
        <p:spPr>
          <a:xfrm rot="0">
            <a:off x="4113476" y="2284222"/>
            <a:ext cx="13105252" cy="976630"/>
          </a:xfrm>
          <a:prstGeom prst="rect">
            <a:avLst/>
          </a:prstGeom>
        </p:spPr>
        <p:txBody>
          <a:bodyPr anchor="t" rtlCol="false" tIns="0" lIns="0" bIns="0" rIns="0">
            <a:spAutoFit/>
          </a:bodyPr>
          <a:lstStyle/>
          <a:p>
            <a:pPr>
              <a:lnSpc>
                <a:spcPts val="3919"/>
              </a:lnSpc>
            </a:pPr>
            <a:r>
              <a:rPr lang="en-US" sz="2800">
                <a:solidFill>
                  <a:srgbClr val="FFFFFF"/>
                </a:solidFill>
                <a:latin typeface="Aileron"/>
              </a:rPr>
              <a:t>Underhill, Anne P.  An Analysis of Mortuary Ritual at the Dawenkou Site, Shandong, China.  https://ehrafarchaeology.yale.edu/document?id=af50-002.</a:t>
            </a:r>
          </a:p>
        </p:txBody>
      </p:sp>
      <p:sp>
        <p:nvSpPr>
          <p:cNvPr name="TextBox 6" id="6"/>
          <p:cNvSpPr txBox="true"/>
          <p:nvPr/>
        </p:nvSpPr>
        <p:spPr>
          <a:xfrm rot="0">
            <a:off x="4154048" y="5782207"/>
            <a:ext cx="13105252" cy="1821815"/>
          </a:xfrm>
          <a:prstGeom prst="rect">
            <a:avLst/>
          </a:prstGeom>
        </p:spPr>
        <p:txBody>
          <a:bodyPr anchor="t" rtlCol="false" tIns="0" lIns="0" bIns="0" rIns="0">
            <a:spAutoFit/>
          </a:bodyPr>
          <a:lstStyle/>
          <a:p>
            <a:pPr>
              <a:lnSpc>
                <a:spcPts val="3640"/>
              </a:lnSpc>
            </a:pPr>
            <a:r>
              <a:rPr lang="en-US" sz="2800" spc="28">
                <a:solidFill>
                  <a:srgbClr val="FFFFFF"/>
                </a:solidFill>
                <a:latin typeface="Aileron"/>
              </a:rPr>
              <a:t>Sinha, Harendra Prasad. 1994. “Archaeological and Cultural History of North Bihar: With Special Reference to N</a:t>
            </a:r>
            <a:r>
              <a:rPr lang="en-US" sz="2800" spc="28">
                <a:solidFill>
                  <a:srgbClr val="FFFFFF"/>
                </a:solidFill>
                <a:latin typeface="Aileron"/>
              </a:rPr>
              <a:t>eolithic-Chirand.” In Heritage of Ancient India, i – x, 1–26, 73–139 , plates. New Delhi: Ramanand Vidya Bhawan. https://ehrafarchaeology.yale.edu/document?id=aq50-006.</a:t>
            </a:r>
          </a:p>
        </p:txBody>
      </p:sp>
      <p:sp>
        <p:nvSpPr>
          <p:cNvPr name="TextBox 7" id="7"/>
          <p:cNvSpPr txBox="true"/>
          <p:nvPr/>
        </p:nvSpPr>
        <p:spPr>
          <a:xfrm rot="0">
            <a:off x="4113476" y="560705"/>
            <a:ext cx="13105252" cy="907415"/>
          </a:xfrm>
          <a:prstGeom prst="rect">
            <a:avLst/>
          </a:prstGeom>
        </p:spPr>
        <p:txBody>
          <a:bodyPr anchor="t" rtlCol="false" tIns="0" lIns="0" bIns="0" rIns="0">
            <a:spAutoFit/>
          </a:bodyPr>
          <a:lstStyle/>
          <a:p>
            <a:pPr>
              <a:lnSpc>
                <a:spcPts val="3640"/>
              </a:lnSpc>
            </a:pPr>
            <a:r>
              <a:rPr lang="en-US" sz="2800" spc="28">
                <a:solidFill>
                  <a:srgbClr val="FFFFFF"/>
                </a:solidFill>
                <a:latin typeface="Aileron"/>
              </a:rPr>
              <a:t>This activity was </a:t>
            </a:r>
            <a:r>
              <a:rPr lang="en-US" sz="2800" spc="28">
                <a:solidFill>
                  <a:srgbClr val="FFFFFF"/>
                </a:solidFill>
                <a:latin typeface="Aileron"/>
              </a:rPr>
              <a:t>adapted from "Burial Practices: An eHRAF workbook for introductory archaeology courses", Christiane Cunnar, in Teaching eHRAF.</a:t>
            </a:r>
          </a:p>
        </p:txBody>
      </p:sp>
      <p:sp>
        <p:nvSpPr>
          <p:cNvPr name="TextBox 8" id="8"/>
          <p:cNvSpPr txBox="true"/>
          <p:nvPr/>
        </p:nvSpPr>
        <p:spPr>
          <a:xfrm rot="0">
            <a:off x="4113476" y="8350885"/>
            <a:ext cx="13675097" cy="907415"/>
          </a:xfrm>
          <a:prstGeom prst="rect">
            <a:avLst/>
          </a:prstGeom>
        </p:spPr>
        <p:txBody>
          <a:bodyPr anchor="t" rtlCol="false" tIns="0" lIns="0" bIns="0" rIns="0">
            <a:spAutoFit/>
          </a:bodyPr>
          <a:lstStyle/>
          <a:p>
            <a:pPr>
              <a:lnSpc>
                <a:spcPts val="3640"/>
              </a:lnSpc>
            </a:pPr>
            <a:r>
              <a:rPr lang="en-US" sz="2800" spc="28">
                <a:solidFill>
                  <a:srgbClr val="FFFFFF"/>
                </a:solidFill>
                <a:latin typeface="Aileron"/>
              </a:rPr>
              <a:t>Rice, Tamara Talbot. 1957. “The Sycthians.” In Ancient P</a:t>
            </a:r>
            <a:r>
              <a:rPr lang="en-US" sz="2800" spc="28">
                <a:solidFill>
                  <a:srgbClr val="FFFFFF"/>
                </a:solidFill>
                <a:latin typeface="Aileron"/>
              </a:rPr>
              <a:t>eople and Places, 255. New York: F. A. Praeger. https://ehrafarchaeology.yale.edu/document?id=ma51-001..</a:t>
            </a:r>
          </a:p>
        </p:txBody>
      </p:sp>
    </p:spTree>
  </p:cSld>
  <p:clrMapOvr>
    <a:masterClrMapping/>
  </p:clrMapOvr>
</p:sld>
</file>

<file path=ppt/slides/slide35.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10800000">
            <a:off x="3044204" y="0"/>
            <a:ext cx="15243796" cy="10287000"/>
          </a:xfrm>
          <a:prstGeom prst="rect">
            <a:avLst/>
          </a:prstGeom>
          <a:solidFill>
            <a:srgbClr val="4B472B"/>
          </a:solidFill>
        </p:spPr>
      </p:sp>
      <p:sp>
        <p:nvSpPr>
          <p:cNvPr name="TextBox 3" id="3"/>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4B472B"/>
                </a:solidFill>
                <a:latin typeface="Aileron Heavy"/>
              </a:rPr>
              <a:t>Image Credits</a:t>
            </a:r>
          </a:p>
        </p:txBody>
      </p:sp>
      <p:sp>
        <p:nvSpPr>
          <p:cNvPr name="TextBox 4" id="4"/>
          <p:cNvSpPr txBox="true"/>
          <p:nvPr/>
        </p:nvSpPr>
        <p:spPr>
          <a:xfrm rot="0">
            <a:off x="4113476" y="2538989"/>
            <a:ext cx="13105252" cy="976630"/>
          </a:xfrm>
          <a:prstGeom prst="rect">
            <a:avLst/>
          </a:prstGeom>
        </p:spPr>
        <p:txBody>
          <a:bodyPr anchor="t" rtlCol="false" tIns="0" lIns="0" bIns="0" rIns="0">
            <a:spAutoFit/>
          </a:bodyPr>
          <a:lstStyle/>
          <a:p>
            <a:pPr>
              <a:lnSpc>
                <a:spcPts val="3919"/>
              </a:lnSpc>
            </a:pPr>
            <a:r>
              <a:rPr lang="en-US" sz="2799">
                <a:solidFill>
                  <a:srgbClr val="FFFFFF"/>
                </a:solidFill>
                <a:latin typeface="Aileron"/>
              </a:rPr>
              <a:t>Ancient Egyptian bronze cat, British Museum, via Wikimedia Commons:</a:t>
            </a:r>
          </a:p>
          <a:p>
            <a:pPr>
              <a:lnSpc>
                <a:spcPts val="3919"/>
              </a:lnSpc>
            </a:pPr>
            <a:r>
              <a:rPr lang="en-US" sz="2800">
                <a:solidFill>
                  <a:srgbClr val="FFFFFF"/>
                </a:solidFill>
                <a:latin typeface="Aileron"/>
              </a:rPr>
              <a:t>h</a:t>
            </a:r>
            <a:r>
              <a:rPr lang="en-US" sz="2800">
                <a:solidFill>
                  <a:srgbClr val="FFFFFF"/>
                </a:solidFill>
                <a:latin typeface="Aileron"/>
              </a:rPr>
              <a:t>ttps://commons.wikimedia.org/wiki/File:Ancient_Egyptian_bronze_cat.jpg </a:t>
            </a:r>
          </a:p>
        </p:txBody>
      </p:sp>
      <p:sp>
        <p:nvSpPr>
          <p:cNvPr name="TextBox 5" id="5"/>
          <p:cNvSpPr txBox="true"/>
          <p:nvPr/>
        </p:nvSpPr>
        <p:spPr>
          <a:xfrm rot="0">
            <a:off x="4113476" y="1051132"/>
            <a:ext cx="13331905" cy="976630"/>
          </a:xfrm>
          <a:prstGeom prst="rect">
            <a:avLst/>
          </a:prstGeom>
        </p:spPr>
        <p:txBody>
          <a:bodyPr anchor="t" rtlCol="false" tIns="0" lIns="0" bIns="0" rIns="0">
            <a:spAutoFit/>
          </a:bodyPr>
          <a:lstStyle/>
          <a:p>
            <a:pPr>
              <a:lnSpc>
                <a:spcPts val="3919"/>
              </a:lnSpc>
            </a:pPr>
            <a:r>
              <a:rPr lang="en-US" sz="2799">
                <a:solidFill>
                  <a:srgbClr val="FFFFFF"/>
                </a:solidFill>
                <a:latin typeface="Aileron"/>
              </a:rPr>
              <a:t>Dawenkou pig-shaped gui, BabelStone, CC BY-SA 3.0, via Wikimedia Commons:</a:t>
            </a:r>
          </a:p>
          <a:p>
            <a:pPr>
              <a:lnSpc>
                <a:spcPts val="3919"/>
              </a:lnSpc>
            </a:pPr>
            <a:r>
              <a:rPr lang="en-US" sz="2799">
                <a:solidFill>
                  <a:srgbClr val="FFFFFF"/>
                </a:solidFill>
                <a:latin typeface="Aileron"/>
              </a:rPr>
              <a:t>https://commons.wikimedia.org/wiki/File:Dawenkou_pig-shaped_gui.jpg</a:t>
            </a:r>
          </a:p>
        </p:txBody>
      </p:sp>
      <p:sp>
        <p:nvSpPr>
          <p:cNvPr name="TextBox 6" id="6"/>
          <p:cNvSpPr txBox="true"/>
          <p:nvPr/>
        </p:nvSpPr>
        <p:spPr>
          <a:xfrm rot="0">
            <a:off x="4113476" y="4166870"/>
            <a:ext cx="13105252" cy="976630"/>
          </a:xfrm>
          <a:prstGeom prst="rect">
            <a:avLst/>
          </a:prstGeom>
        </p:spPr>
        <p:txBody>
          <a:bodyPr anchor="t" rtlCol="false" tIns="0" lIns="0" bIns="0" rIns="0">
            <a:spAutoFit/>
          </a:bodyPr>
          <a:lstStyle/>
          <a:p>
            <a:pPr>
              <a:lnSpc>
                <a:spcPts val="3919"/>
              </a:lnSpc>
            </a:pPr>
            <a:r>
              <a:rPr lang="en-US" sz="2799">
                <a:solidFill>
                  <a:srgbClr val="FFFFFF"/>
                </a:solidFill>
                <a:latin typeface="Aileron"/>
              </a:rPr>
              <a:t>Mafdet pieces, Cnyll, CC BY-SA 4.0,via Wikimedia Commons:</a:t>
            </a:r>
          </a:p>
          <a:p>
            <a:pPr>
              <a:lnSpc>
                <a:spcPts val="3919"/>
              </a:lnSpc>
            </a:pPr>
            <a:r>
              <a:rPr lang="en-US" sz="2799">
                <a:solidFill>
                  <a:srgbClr val="FFFFFF"/>
                </a:solidFill>
                <a:latin typeface="Aileron"/>
              </a:rPr>
              <a:t>h</a:t>
            </a:r>
            <a:r>
              <a:rPr lang="en-US" sz="2799">
                <a:solidFill>
                  <a:srgbClr val="FFFFFF"/>
                </a:solidFill>
                <a:latin typeface="Aileron"/>
              </a:rPr>
              <a:t>ttps://commons.wikimedia.org/wiki/File:Mafdet_pieces.jpg</a:t>
            </a:r>
          </a:p>
        </p:txBody>
      </p:sp>
      <p:sp>
        <p:nvSpPr>
          <p:cNvPr name="TextBox 7" id="7"/>
          <p:cNvSpPr txBox="true"/>
          <p:nvPr/>
        </p:nvSpPr>
        <p:spPr>
          <a:xfrm rot="0">
            <a:off x="4113476" y="5731494"/>
            <a:ext cx="13331905" cy="1967230"/>
          </a:xfrm>
          <a:prstGeom prst="rect">
            <a:avLst/>
          </a:prstGeom>
        </p:spPr>
        <p:txBody>
          <a:bodyPr anchor="t" rtlCol="false" tIns="0" lIns="0" bIns="0" rIns="0">
            <a:spAutoFit/>
          </a:bodyPr>
          <a:lstStyle/>
          <a:p>
            <a:pPr>
              <a:lnSpc>
                <a:spcPts val="3919"/>
              </a:lnSpc>
            </a:pPr>
            <a:r>
              <a:rPr lang="en-US" sz="2799">
                <a:solidFill>
                  <a:srgbClr val="FFFFFF"/>
                </a:solidFill>
                <a:latin typeface="Aileron"/>
              </a:rPr>
              <a:t>Shiva Bearing the Descent of the Ganges River, Los Angeles County Museum of Art, Public domain, via Wikimedia Commons: h</a:t>
            </a:r>
            <a:r>
              <a:rPr lang="en-US" sz="2799">
                <a:solidFill>
                  <a:srgbClr val="FFFFFF"/>
                </a:solidFill>
                <a:latin typeface="Aileron"/>
              </a:rPr>
              <a:t>ttps://commons.wikimedia.org/wiki/File</a:t>
            </a:r>
          </a:p>
          <a:p>
            <a:pPr>
              <a:lnSpc>
                <a:spcPts val="3919"/>
              </a:lnSpc>
            </a:pPr>
            <a:r>
              <a:rPr lang="en-US" sz="2800">
                <a:solidFill>
                  <a:srgbClr val="FFFFFF"/>
                </a:solidFill>
                <a:latin typeface="Aileron"/>
              </a:rPr>
              <a:t>:Shiva_Bearing_the_Descent_of_the_Ganges_River,_folio_from_a_Hindi_manuscript_by_the_saint_Narayan_LACMA_M.86.345.6.jpg</a:t>
            </a:r>
          </a:p>
        </p:txBody>
      </p:sp>
      <p:sp>
        <p:nvSpPr>
          <p:cNvPr name="TextBox 8" id="8"/>
          <p:cNvSpPr txBox="true"/>
          <p:nvPr/>
        </p:nvSpPr>
        <p:spPr>
          <a:xfrm rot="0">
            <a:off x="4113476" y="8281670"/>
            <a:ext cx="13331905" cy="976630"/>
          </a:xfrm>
          <a:prstGeom prst="rect">
            <a:avLst/>
          </a:prstGeom>
        </p:spPr>
        <p:txBody>
          <a:bodyPr anchor="t" rtlCol="false" tIns="0" lIns="0" bIns="0" rIns="0">
            <a:spAutoFit/>
          </a:bodyPr>
          <a:lstStyle/>
          <a:p>
            <a:pPr>
              <a:lnSpc>
                <a:spcPts val="3919"/>
              </a:lnSpc>
            </a:pPr>
            <a:r>
              <a:rPr lang="en-US" sz="2799">
                <a:solidFill>
                  <a:srgbClr val="FFFFFF"/>
                </a:solidFill>
                <a:latin typeface="Aileron"/>
              </a:rPr>
              <a:t>Raja Ravi Varma, Descent of Ganga, Public domain, via Wikimedia Commons:</a:t>
            </a:r>
          </a:p>
          <a:p>
            <a:pPr>
              <a:lnSpc>
                <a:spcPts val="3919"/>
              </a:lnSpc>
            </a:pPr>
            <a:r>
              <a:rPr lang="en-US" sz="2799">
                <a:solidFill>
                  <a:srgbClr val="FFFFFF"/>
                </a:solidFill>
                <a:latin typeface="Aileron"/>
              </a:rPr>
              <a:t>https://commons.wikimedia.org/wiki/File:Ravi_Varma-Descent_of_Ganga.jpg</a:t>
            </a:r>
          </a:p>
        </p:txBody>
      </p:sp>
    </p:spTree>
  </p:cSld>
  <p:clrMapOvr>
    <a:masterClrMapping/>
  </p:clrMapOvr>
</p:sld>
</file>

<file path=ppt/slides/slide36.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AutoShape 2" id="2"/>
          <p:cNvSpPr/>
          <p:nvPr/>
        </p:nvSpPr>
        <p:spPr>
          <a:xfrm rot="-10800000">
            <a:off x="3044204" y="0"/>
            <a:ext cx="15243796" cy="10287000"/>
          </a:xfrm>
          <a:prstGeom prst="rect">
            <a:avLst/>
          </a:prstGeom>
          <a:solidFill>
            <a:srgbClr val="4B472B"/>
          </a:solidFill>
        </p:spPr>
      </p:sp>
      <p:sp>
        <p:nvSpPr>
          <p:cNvPr name="TextBox 3" id="3"/>
          <p:cNvSpPr txBox="true"/>
          <p:nvPr/>
        </p:nvSpPr>
        <p:spPr>
          <a:xfrm rot="-5400000">
            <a:off x="-2711726" y="4529138"/>
            <a:ext cx="8229600" cy="1228725"/>
          </a:xfrm>
          <a:prstGeom prst="rect">
            <a:avLst/>
          </a:prstGeom>
        </p:spPr>
        <p:txBody>
          <a:bodyPr anchor="t" rtlCol="false" tIns="0" lIns="0" bIns="0" rIns="0">
            <a:spAutoFit/>
          </a:bodyPr>
          <a:lstStyle/>
          <a:p>
            <a:pPr algn="ctr">
              <a:lnSpc>
                <a:spcPts val="9600"/>
              </a:lnSpc>
            </a:pPr>
            <a:r>
              <a:rPr lang="en-US" sz="8000" spc="160">
                <a:solidFill>
                  <a:srgbClr val="4B472B"/>
                </a:solidFill>
                <a:latin typeface="Aileron Heavy"/>
              </a:rPr>
              <a:t>Image Credits</a:t>
            </a:r>
          </a:p>
        </p:txBody>
      </p:sp>
      <p:sp>
        <p:nvSpPr>
          <p:cNvPr name="TextBox 4" id="4"/>
          <p:cNvSpPr txBox="true"/>
          <p:nvPr/>
        </p:nvSpPr>
        <p:spPr>
          <a:xfrm rot="0">
            <a:off x="4113476" y="3430886"/>
            <a:ext cx="13105252" cy="1471930"/>
          </a:xfrm>
          <a:prstGeom prst="rect">
            <a:avLst/>
          </a:prstGeom>
        </p:spPr>
        <p:txBody>
          <a:bodyPr anchor="t" rtlCol="false" tIns="0" lIns="0" bIns="0" rIns="0">
            <a:spAutoFit/>
          </a:bodyPr>
          <a:lstStyle/>
          <a:p>
            <a:pPr>
              <a:lnSpc>
                <a:spcPts val="3919"/>
              </a:lnSpc>
            </a:pPr>
            <a:r>
              <a:rPr lang="en-US" sz="2799">
                <a:solidFill>
                  <a:srgbClr val="FFFFFF"/>
                </a:solidFill>
                <a:latin typeface="Aileron"/>
              </a:rPr>
              <a:t>A Scythian, Dimitri Pozdniakov, CC BY-SA 4.0, via Wikimedia Commons:</a:t>
            </a:r>
          </a:p>
          <a:p>
            <a:pPr>
              <a:lnSpc>
                <a:spcPts val="3919"/>
              </a:lnSpc>
            </a:pPr>
            <a:r>
              <a:rPr lang="en-US" sz="2799">
                <a:solidFill>
                  <a:srgbClr val="FFFFFF"/>
                </a:solidFill>
                <a:latin typeface="Aileron"/>
              </a:rPr>
              <a:t>h</a:t>
            </a:r>
            <a:r>
              <a:rPr lang="en-US" sz="2799">
                <a:solidFill>
                  <a:srgbClr val="FFFFFF"/>
                </a:solidFill>
                <a:latin typeface="Aileron"/>
              </a:rPr>
              <a:t>ttps://commons.wikimedia.org/wiki/File:A_Scythian_(reconstruction_by_Dimitri_Pozdniakov).jpg</a:t>
            </a:r>
          </a:p>
        </p:txBody>
      </p:sp>
      <p:sp>
        <p:nvSpPr>
          <p:cNvPr name="TextBox 5" id="5"/>
          <p:cNvSpPr txBox="true"/>
          <p:nvPr/>
        </p:nvSpPr>
        <p:spPr>
          <a:xfrm rot="0">
            <a:off x="4113476" y="1005495"/>
            <a:ext cx="13331905" cy="1471930"/>
          </a:xfrm>
          <a:prstGeom prst="rect">
            <a:avLst/>
          </a:prstGeom>
        </p:spPr>
        <p:txBody>
          <a:bodyPr anchor="t" rtlCol="false" tIns="0" lIns="0" bIns="0" rIns="0">
            <a:spAutoFit/>
          </a:bodyPr>
          <a:lstStyle/>
          <a:p>
            <a:pPr>
              <a:lnSpc>
                <a:spcPts val="3919"/>
              </a:lnSpc>
            </a:pPr>
            <a:r>
              <a:rPr lang="en-US" sz="2800">
                <a:solidFill>
                  <a:srgbClr val="FFFFFF"/>
                </a:solidFill>
                <a:latin typeface="Aileron"/>
              </a:rPr>
              <a:t>Scythian horseman in buff earthenware, Auckland Museum, CC BY 4.0, via Wikimedia Commons: https://commons.wikimedia.org/wiki/File:</a:t>
            </a:r>
          </a:p>
          <a:p>
            <a:pPr>
              <a:lnSpc>
                <a:spcPts val="3919"/>
              </a:lnSpc>
            </a:pPr>
            <a:r>
              <a:rPr lang="en-US" sz="2800">
                <a:solidFill>
                  <a:srgbClr val="FFFFFF"/>
                </a:solidFill>
                <a:latin typeface="Aileron"/>
              </a:rPr>
              <a:t>Figure,_horse_and_rider_(AM_1941.137-1).jpg</a:t>
            </a:r>
          </a:p>
        </p:txBody>
      </p:sp>
    </p:spTree>
  </p:cSld>
  <p:clrMapOvr>
    <a:masterClrMapping/>
  </p:clrMapOvr>
</p:sld>
</file>

<file path=ppt/slides/slide3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5535090" y="504914"/>
            <a:ext cx="7217821" cy="7508786"/>
          </a:xfrm>
          <a:custGeom>
            <a:avLst/>
            <a:gdLst/>
            <a:ahLst/>
            <a:cxnLst/>
            <a:rect r="r" b="b" t="t" l="l"/>
            <a:pathLst>
              <a:path h="7508786" w="7217821">
                <a:moveTo>
                  <a:pt x="0" y="0"/>
                </a:moveTo>
                <a:lnTo>
                  <a:pt x="7217820" y="0"/>
                </a:lnTo>
                <a:lnTo>
                  <a:pt x="7217820" y="7508786"/>
                </a:lnTo>
                <a:lnTo>
                  <a:pt x="0" y="7508786"/>
                </a:lnTo>
                <a:lnTo>
                  <a:pt x="0" y="0"/>
                </a:lnTo>
                <a:close/>
              </a:path>
            </a:pathLst>
          </a:custGeom>
          <a:blipFill>
            <a:blip r:embed="rId2">
              <a:alphaModFix amt="4000"/>
            </a:blip>
            <a:stretch>
              <a:fillRect l="0" t="0" r="0" b="0"/>
            </a:stretch>
          </a:blipFill>
        </p:spPr>
      </p:sp>
      <p:sp>
        <p:nvSpPr>
          <p:cNvPr name="TextBox 3" id="3"/>
          <p:cNvSpPr txBox="true"/>
          <p:nvPr/>
        </p:nvSpPr>
        <p:spPr>
          <a:xfrm rot="0">
            <a:off x="4511199" y="1344657"/>
            <a:ext cx="9265601" cy="5829300"/>
          </a:xfrm>
          <a:prstGeom prst="rect">
            <a:avLst/>
          </a:prstGeom>
        </p:spPr>
        <p:txBody>
          <a:bodyPr anchor="t" rtlCol="false" tIns="0" lIns="0" bIns="0" rIns="0">
            <a:spAutoFit/>
          </a:bodyPr>
          <a:lstStyle/>
          <a:p>
            <a:pPr algn="ctr">
              <a:lnSpc>
                <a:spcPts val="11519"/>
              </a:lnSpc>
            </a:pPr>
            <a:r>
              <a:rPr lang="en-US" sz="9600">
                <a:solidFill>
                  <a:srgbClr val="4B472B"/>
                </a:solidFill>
                <a:latin typeface="Aileron Heavy"/>
              </a:rPr>
              <a:t>Burial Practices:</a:t>
            </a:r>
          </a:p>
          <a:p>
            <a:pPr algn="ctr">
              <a:lnSpc>
                <a:spcPts val="11519"/>
              </a:lnSpc>
            </a:pPr>
            <a:r>
              <a:rPr lang="en-US" sz="9600">
                <a:solidFill>
                  <a:srgbClr val="4B472B"/>
                </a:solidFill>
                <a:latin typeface="Aileron Heavy"/>
              </a:rPr>
              <a:t>Animals &amp; Humans</a:t>
            </a:r>
          </a:p>
        </p:txBody>
      </p:sp>
      <p:grpSp>
        <p:nvGrpSpPr>
          <p:cNvPr name="Group 4" id="4"/>
          <p:cNvGrpSpPr/>
          <p:nvPr/>
        </p:nvGrpSpPr>
        <p:grpSpPr>
          <a:xfrm rot="0">
            <a:off x="398074" y="8623131"/>
            <a:ext cx="6878657" cy="843619"/>
            <a:chOff x="0" y="0"/>
            <a:chExt cx="9171543" cy="1124825"/>
          </a:xfrm>
        </p:grpSpPr>
        <p:sp>
          <p:nvSpPr>
            <p:cNvPr name="AutoShape 5" id="5"/>
            <p:cNvSpPr/>
            <p:nvPr/>
          </p:nvSpPr>
          <p:spPr>
            <a:xfrm rot="0">
              <a:off x="0" y="0"/>
              <a:ext cx="9171543" cy="1124825"/>
            </a:xfrm>
            <a:prstGeom prst="rect">
              <a:avLst/>
            </a:prstGeom>
            <a:solidFill>
              <a:srgbClr val="4B472B"/>
            </a:solidFill>
          </p:spPr>
        </p:sp>
        <p:sp>
          <p:nvSpPr>
            <p:cNvPr name="TextBox 6" id="6"/>
            <p:cNvSpPr txBox="true"/>
            <p:nvPr/>
          </p:nvSpPr>
          <p:spPr>
            <a:xfrm rot="0">
              <a:off x="352378" y="180143"/>
              <a:ext cx="8819165" cy="707390"/>
            </a:xfrm>
            <a:prstGeom prst="rect">
              <a:avLst/>
            </a:prstGeom>
          </p:spPr>
          <p:txBody>
            <a:bodyPr anchor="t" rtlCol="false" tIns="0" lIns="0" bIns="0" rIns="0">
              <a:spAutoFit/>
            </a:bodyPr>
            <a:lstStyle/>
            <a:p>
              <a:pPr>
                <a:lnSpc>
                  <a:spcPts val="4480"/>
                </a:lnSpc>
              </a:pPr>
              <a:r>
                <a:rPr lang="en-US" sz="3200" spc="224">
                  <a:solidFill>
                    <a:srgbClr val="FFFFFF"/>
                  </a:solidFill>
                  <a:latin typeface="Aileron Bold"/>
                </a:rPr>
                <a:t>An eHRAF Workbook Activity</a:t>
              </a:r>
            </a:p>
          </p:txBody>
        </p:sp>
      </p:grpSp>
      <p:sp>
        <p:nvSpPr>
          <p:cNvPr name="TextBox 7" id="7"/>
          <p:cNvSpPr txBox="true"/>
          <p:nvPr/>
        </p:nvSpPr>
        <p:spPr>
          <a:xfrm rot="0">
            <a:off x="8147136" y="8468995"/>
            <a:ext cx="9715159" cy="789305"/>
          </a:xfrm>
          <a:prstGeom prst="rect">
            <a:avLst/>
          </a:prstGeom>
        </p:spPr>
        <p:txBody>
          <a:bodyPr anchor="t" rtlCol="false" tIns="0" lIns="0" bIns="0" rIns="0">
            <a:spAutoFit/>
          </a:bodyPr>
          <a:lstStyle/>
          <a:p>
            <a:pPr algn="r">
              <a:lnSpc>
                <a:spcPts val="3080"/>
              </a:lnSpc>
            </a:pPr>
            <a:r>
              <a:rPr lang="en-US" sz="2800" spc="196">
                <a:solidFill>
                  <a:srgbClr val="4B472B"/>
                </a:solidFill>
                <a:latin typeface="Aileron Bold"/>
              </a:rPr>
              <a:t>Human Relations Area Files</a:t>
            </a:r>
          </a:p>
          <a:p>
            <a:pPr algn="r">
              <a:lnSpc>
                <a:spcPts val="3080"/>
              </a:lnSpc>
            </a:pPr>
            <a:r>
              <a:rPr lang="en-US" sz="2800" spc="196">
                <a:solidFill>
                  <a:srgbClr val="4B472B"/>
                </a:solidFill>
                <a:latin typeface="Aileron"/>
              </a:rPr>
              <a:t>at Yale University</a:t>
            </a:r>
          </a:p>
        </p:txBody>
      </p:sp>
      <p:sp>
        <p:nvSpPr>
          <p:cNvPr name="TextBox 8" id="8"/>
          <p:cNvSpPr txBox="true"/>
          <p:nvPr/>
        </p:nvSpPr>
        <p:spPr>
          <a:xfrm rot="0">
            <a:off x="15375318" y="8042275"/>
            <a:ext cx="2486977" cy="398145"/>
          </a:xfrm>
          <a:prstGeom prst="rect">
            <a:avLst/>
          </a:prstGeom>
        </p:spPr>
        <p:txBody>
          <a:bodyPr anchor="t" rtlCol="false" tIns="0" lIns="0" bIns="0" rIns="0">
            <a:spAutoFit/>
          </a:bodyPr>
          <a:lstStyle/>
          <a:p>
            <a:pPr algn="r">
              <a:lnSpc>
                <a:spcPts val="3080"/>
              </a:lnSpc>
            </a:pPr>
            <a:r>
              <a:rPr lang="en-US" sz="2800" spc="196">
                <a:solidFill>
                  <a:srgbClr val="4B472B"/>
                </a:solidFill>
                <a:latin typeface="Aileron"/>
              </a:rPr>
              <a:t>Produced by</a:t>
            </a:r>
          </a:p>
        </p:txBody>
      </p:sp>
      <p:sp>
        <p:nvSpPr>
          <p:cNvPr name="TextBox 9" id="9"/>
          <p:cNvSpPr txBox="true"/>
          <p:nvPr/>
        </p:nvSpPr>
        <p:spPr>
          <a:xfrm rot="0">
            <a:off x="15375318" y="9281964"/>
            <a:ext cx="2486977" cy="398145"/>
          </a:xfrm>
          <a:prstGeom prst="rect">
            <a:avLst/>
          </a:prstGeom>
        </p:spPr>
        <p:txBody>
          <a:bodyPr anchor="t" rtlCol="false" tIns="0" lIns="0" bIns="0" rIns="0">
            <a:spAutoFit/>
          </a:bodyPr>
          <a:lstStyle/>
          <a:p>
            <a:pPr algn="r">
              <a:lnSpc>
                <a:spcPts val="3080"/>
              </a:lnSpc>
            </a:pPr>
            <a:r>
              <a:rPr lang="en-US" sz="2800" spc="196" u="sng">
                <a:solidFill>
                  <a:srgbClr val="4B472B"/>
                </a:solidFill>
                <a:latin typeface="Aileron"/>
                <a:hlinkClick r:id="rId3" tooltip="http://hraf.yale.edu"/>
              </a:rPr>
              <a:t>hraf.yale.edu</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7865974" cy="10287000"/>
          </a:xfrm>
          <a:custGeom>
            <a:avLst/>
            <a:gdLst/>
            <a:ahLst/>
            <a:cxnLst/>
            <a:rect r="r" b="b" t="t" l="l"/>
            <a:pathLst>
              <a:path h="10287000" w="7865974">
                <a:moveTo>
                  <a:pt x="0" y="0"/>
                </a:moveTo>
                <a:lnTo>
                  <a:pt x="7865974" y="0"/>
                </a:lnTo>
                <a:lnTo>
                  <a:pt x="7865974" y="10287000"/>
                </a:lnTo>
                <a:lnTo>
                  <a:pt x="0" y="10287000"/>
                </a:lnTo>
                <a:lnTo>
                  <a:pt x="0" y="0"/>
                </a:lnTo>
                <a:close/>
              </a:path>
            </a:pathLst>
          </a:custGeom>
          <a:blipFill>
            <a:blip r:embed="rId2"/>
            <a:stretch>
              <a:fillRect l="-42418" t="0" r="-55579" b="-13549"/>
            </a:stretch>
          </a:blipFill>
        </p:spPr>
      </p:sp>
      <p:sp>
        <p:nvSpPr>
          <p:cNvPr name="AutoShape 3" id="3"/>
          <p:cNvSpPr/>
          <p:nvPr/>
        </p:nvSpPr>
        <p:spPr>
          <a:xfrm rot="-10800000">
            <a:off x="7865974" y="28575"/>
            <a:ext cx="10422026" cy="10287000"/>
          </a:xfrm>
          <a:prstGeom prst="rect">
            <a:avLst/>
          </a:prstGeom>
          <a:solidFill>
            <a:srgbClr val="4B472B"/>
          </a:solidFill>
        </p:spPr>
      </p:sp>
      <p:sp>
        <p:nvSpPr>
          <p:cNvPr name="TextBox 4" id="4"/>
          <p:cNvSpPr txBox="true"/>
          <p:nvPr/>
        </p:nvSpPr>
        <p:spPr>
          <a:xfrm rot="0">
            <a:off x="8704174" y="2467791"/>
            <a:ext cx="9237028" cy="6366510"/>
          </a:xfrm>
          <a:prstGeom prst="rect">
            <a:avLst/>
          </a:prstGeom>
        </p:spPr>
        <p:txBody>
          <a:bodyPr anchor="t" rtlCol="false" tIns="0" lIns="0" bIns="0" rIns="0">
            <a:spAutoFit/>
          </a:bodyPr>
          <a:lstStyle/>
          <a:p>
            <a:pPr>
              <a:lnSpc>
                <a:spcPts val="5040"/>
              </a:lnSpc>
            </a:pPr>
            <a:r>
              <a:rPr lang="en-US" sz="3600" spc="234">
                <a:solidFill>
                  <a:srgbClr val="FFFFFF"/>
                </a:solidFill>
                <a:latin typeface="Aileron"/>
              </a:rPr>
              <a:t>Human burials often contain remains of different types of animals such as wolves, dogs, cats, bison, sheep, pigs, antelopes, goats, horses, etc.  </a:t>
            </a:r>
          </a:p>
          <a:p>
            <a:pPr>
              <a:lnSpc>
                <a:spcPts val="5040"/>
              </a:lnSpc>
            </a:pPr>
          </a:p>
          <a:p>
            <a:pPr>
              <a:lnSpc>
                <a:spcPts val="5040"/>
              </a:lnSpc>
            </a:pPr>
            <a:r>
              <a:rPr lang="en-US" sz="3600" spc="234">
                <a:solidFill>
                  <a:srgbClr val="FFFFFF"/>
                </a:solidFill>
                <a:latin typeface="Aileron"/>
              </a:rPr>
              <a:t>For example, if a person had a favori</a:t>
            </a:r>
            <a:r>
              <a:rPr lang="en-US" sz="3600" spc="234">
                <a:solidFill>
                  <a:srgbClr val="FFFFFF"/>
                </a:solidFill>
                <a:latin typeface="Aileron"/>
              </a:rPr>
              <a:t>te pet, such as a dog or a wolf, the canine was buried with its deceased master to accompany the master on the journey into the afterlife. </a:t>
            </a:r>
          </a:p>
        </p:txBody>
      </p:sp>
      <p:sp>
        <p:nvSpPr>
          <p:cNvPr name="TextBox 5" id="5"/>
          <p:cNvSpPr txBox="true"/>
          <p:nvPr/>
        </p:nvSpPr>
        <p:spPr>
          <a:xfrm rot="0">
            <a:off x="8726035" y="431676"/>
            <a:ext cx="9215167" cy="923925"/>
          </a:xfrm>
          <a:prstGeom prst="rect">
            <a:avLst/>
          </a:prstGeom>
        </p:spPr>
        <p:txBody>
          <a:bodyPr anchor="t" rtlCol="false" tIns="0" lIns="0" bIns="0" rIns="0">
            <a:spAutoFit/>
          </a:bodyPr>
          <a:lstStyle/>
          <a:p>
            <a:pPr algn="r">
              <a:lnSpc>
                <a:spcPts val="7200"/>
              </a:lnSpc>
            </a:pPr>
            <a:r>
              <a:rPr lang="en-US" sz="6000" spc="120">
                <a:solidFill>
                  <a:srgbClr val="FFFFFF"/>
                </a:solidFill>
                <a:latin typeface="Aileron Heavy"/>
              </a:rPr>
              <a:t>Animals  &amp; Humans</a:t>
            </a:r>
          </a:p>
        </p:txBody>
      </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2373188" y="0"/>
            <a:ext cx="5914812" cy="10287000"/>
          </a:xfrm>
          <a:custGeom>
            <a:avLst/>
            <a:gdLst/>
            <a:ahLst/>
            <a:cxnLst/>
            <a:rect r="r" b="b" t="t" l="l"/>
            <a:pathLst>
              <a:path h="10287000" w="5914812">
                <a:moveTo>
                  <a:pt x="0" y="0"/>
                </a:moveTo>
                <a:lnTo>
                  <a:pt x="5914812" y="0"/>
                </a:lnTo>
                <a:lnTo>
                  <a:pt x="5914812" y="10287000"/>
                </a:lnTo>
                <a:lnTo>
                  <a:pt x="0" y="10287000"/>
                </a:lnTo>
                <a:lnTo>
                  <a:pt x="0" y="0"/>
                </a:lnTo>
                <a:close/>
              </a:path>
            </a:pathLst>
          </a:custGeom>
          <a:blipFill>
            <a:blip r:embed="rId2"/>
            <a:stretch>
              <a:fillRect l="-7973" t="0" r="-7973" b="0"/>
            </a:stretch>
          </a:blipFill>
        </p:spPr>
      </p:sp>
      <p:sp>
        <p:nvSpPr>
          <p:cNvPr name="TextBox 3" id="3"/>
          <p:cNvSpPr txBox="true"/>
          <p:nvPr/>
        </p:nvSpPr>
        <p:spPr>
          <a:xfrm rot="0">
            <a:off x="456110" y="887326"/>
            <a:ext cx="11499666" cy="1095375"/>
          </a:xfrm>
          <a:prstGeom prst="rect">
            <a:avLst/>
          </a:prstGeom>
        </p:spPr>
        <p:txBody>
          <a:bodyPr anchor="t" rtlCol="false" tIns="0" lIns="0" bIns="0" rIns="0">
            <a:spAutoFit/>
          </a:bodyPr>
          <a:lstStyle/>
          <a:p>
            <a:pPr>
              <a:lnSpc>
                <a:spcPts val="4320"/>
              </a:lnSpc>
            </a:pPr>
            <a:r>
              <a:rPr lang="en-US" sz="3600" spc="288">
                <a:solidFill>
                  <a:srgbClr val="000000"/>
                </a:solidFill>
                <a:latin typeface="Aileron"/>
              </a:rPr>
              <a:t>To get started, review these videos about ancient burial practices with animals:</a:t>
            </a:r>
          </a:p>
        </p:txBody>
      </p:sp>
      <p:grpSp>
        <p:nvGrpSpPr>
          <p:cNvPr name="Group 4" id="4"/>
          <p:cNvGrpSpPr/>
          <p:nvPr/>
        </p:nvGrpSpPr>
        <p:grpSpPr>
          <a:xfrm rot="0">
            <a:off x="456110" y="2771509"/>
            <a:ext cx="11657405" cy="1085850"/>
            <a:chOff x="0" y="0"/>
            <a:chExt cx="15543207" cy="1447800"/>
          </a:xfrm>
        </p:grpSpPr>
        <p:sp>
          <p:nvSpPr>
            <p:cNvPr name="Freeform 5" id="5"/>
            <p:cNvSpPr/>
            <p:nvPr/>
          </p:nvSpPr>
          <p:spPr>
            <a:xfrm flipH="false" flipV="false" rot="0">
              <a:off x="0" y="378460"/>
              <a:ext cx="1132252" cy="731520"/>
            </a:xfrm>
            <a:custGeom>
              <a:avLst/>
              <a:gdLst/>
              <a:ahLst/>
              <a:cxnLst/>
              <a:rect r="r" b="b" t="t" l="l"/>
              <a:pathLst>
                <a:path h="731520" w="1132252">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6" id="6"/>
            <p:cNvSpPr txBox="true"/>
            <p:nvPr/>
          </p:nvSpPr>
          <p:spPr>
            <a:xfrm rot="0">
              <a:off x="1675143" y="-9525"/>
              <a:ext cx="13868063" cy="1457325"/>
            </a:xfrm>
            <a:prstGeom prst="rect">
              <a:avLst/>
            </a:prstGeom>
          </p:spPr>
          <p:txBody>
            <a:bodyPr anchor="t" rtlCol="false" tIns="0" lIns="0" bIns="0" rIns="0">
              <a:spAutoFit/>
            </a:bodyPr>
            <a:lstStyle/>
            <a:p>
              <a:pPr>
                <a:lnSpc>
                  <a:spcPts val="4320"/>
                </a:lnSpc>
              </a:pPr>
              <a:r>
                <a:rPr lang="en-US" sz="3600" spc="288" u="sng">
                  <a:solidFill>
                    <a:srgbClr val="000000"/>
                  </a:solidFill>
                  <a:latin typeface="Aileron Bold"/>
                  <a:hlinkClick r:id="rId5" tooltip="https://www.youtube.com/watch?v=9-gGpAttQmMs"/>
                </a:rPr>
                <a:t>Anthropology 101 | The Science of the Human Species Explained (With Dogs!)</a:t>
              </a:r>
            </a:p>
          </p:txBody>
        </p:sp>
      </p:grpSp>
      <p:grpSp>
        <p:nvGrpSpPr>
          <p:cNvPr name="Group 7" id="7"/>
          <p:cNvGrpSpPr/>
          <p:nvPr/>
        </p:nvGrpSpPr>
        <p:grpSpPr>
          <a:xfrm rot="0">
            <a:off x="456110" y="4572754"/>
            <a:ext cx="11777254" cy="1085850"/>
            <a:chOff x="0" y="0"/>
            <a:chExt cx="15703006" cy="1447800"/>
          </a:xfrm>
        </p:grpSpPr>
        <p:sp>
          <p:nvSpPr>
            <p:cNvPr name="TextBox 8" id="8"/>
            <p:cNvSpPr txBox="true"/>
            <p:nvPr/>
          </p:nvSpPr>
          <p:spPr>
            <a:xfrm rot="0">
              <a:off x="1675143" y="-9525"/>
              <a:ext cx="14027862" cy="1457325"/>
            </a:xfrm>
            <a:prstGeom prst="rect">
              <a:avLst/>
            </a:prstGeom>
          </p:spPr>
          <p:txBody>
            <a:bodyPr anchor="t" rtlCol="false" tIns="0" lIns="0" bIns="0" rIns="0">
              <a:spAutoFit/>
            </a:bodyPr>
            <a:lstStyle/>
            <a:p>
              <a:pPr>
                <a:lnSpc>
                  <a:spcPts val="4320"/>
                </a:lnSpc>
              </a:pPr>
              <a:r>
                <a:rPr lang="en-US" sz="3600" spc="288" u="sng">
                  <a:solidFill>
                    <a:srgbClr val="000000"/>
                  </a:solidFill>
                  <a:latin typeface="Aileron Bold"/>
                  <a:hlinkClick r:id="rId6" tooltip="https://www.youtube.com/watch?v=4kTG69tEfwk"/>
                </a:rPr>
                <a:t>Why Did Ancient Egyptians Mummify Cats?</a:t>
              </a:r>
            </a:p>
          </p:txBody>
        </p:sp>
        <p:sp>
          <p:nvSpPr>
            <p:cNvPr name="Freeform 9" id="9"/>
            <p:cNvSpPr/>
            <p:nvPr/>
          </p:nvSpPr>
          <p:spPr>
            <a:xfrm flipH="false" flipV="false" rot="0">
              <a:off x="0" y="358140"/>
              <a:ext cx="1132252" cy="731520"/>
            </a:xfrm>
            <a:custGeom>
              <a:avLst/>
              <a:gdLst/>
              <a:ahLst/>
              <a:cxnLst/>
              <a:rect r="r" b="b" t="t" l="l"/>
              <a:pathLst>
                <a:path h="731520" w="1132252">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0" id="10"/>
          <p:cNvGrpSpPr/>
          <p:nvPr/>
        </p:nvGrpSpPr>
        <p:grpSpPr>
          <a:xfrm rot="0">
            <a:off x="456110" y="6434004"/>
            <a:ext cx="11657405" cy="1085850"/>
            <a:chOff x="0" y="0"/>
            <a:chExt cx="15543207" cy="1447800"/>
          </a:xfrm>
        </p:grpSpPr>
        <p:sp>
          <p:nvSpPr>
            <p:cNvPr name="TextBox 11" id="11"/>
            <p:cNvSpPr txBox="true"/>
            <p:nvPr/>
          </p:nvSpPr>
          <p:spPr>
            <a:xfrm rot="0">
              <a:off x="1675143" y="-9525"/>
              <a:ext cx="13868063" cy="1457325"/>
            </a:xfrm>
            <a:prstGeom prst="rect">
              <a:avLst/>
            </a:prstGeom>
          </p:spPr>
          <p:txBody>
            <a:bodyPr anchor="t" rtlCol="false" tIns="0" lIns="0" bIns="0" rIns="0">
              <a:spAutoFit/>
            </a:bodyPr>
            <a:lstStyle/>
            <a:p>
              <a:pPr>
                <a:lnSpc>
                  <a:spcPts val="4320"/>
                </a:lnSpc>
              </a:pPr>
              <a:r>
                <a:rPr lang="en-US" sz="3600" spc="288" u="sng">
                  <a:solidFill>
                    <a:srgbClr val="000000"/>
                  </a:solidFill>
                  <a:latin typeface="Aileron Bold"/>
                  <a:hlinkClick r:id="rId7" tooltip="https://www.youtube.com/watch?v=nDt0HKSdRRw"/>
                </a:rPr>
                <a:t>How Dogs (Eventually) Became Our Best Friends</a:t>
              </a:r>
            </a:p>
          </p:txBody>
        </p:sp>
        <p:sp>
          <p:nvSpPr>
            <p:cNvPr name="Freeform 12" id="12"/>
            <p:cNvSpPr/>
            <p:nvPr/>
          </p:nvSpPr>
          <p:spPr>
            <a:xfrm flipH="false" flipV="false" rot="0">
              <a:off x="0" y="358140"/>
              <a:ext cx="1132252" cy="731520"/>
            </a:xfrm>
            <a:custGeom>
              <a:avLst/>
              <a:gdLst/>
              <a:ahLst/>
              <a:cxnLst/>
              <a:rect r="r" b="b" t="t" l="l"/>
              <a:pathLst>
                <a:path h="731520" w="1132252">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3" id="13"/>
          <p:cNvGrpSpPr/>
          <p:nvPr/>
        </p:nvGrpSpPr>
        <p:grpSpPr>
          <a:xfrm rot="0">
            <a:off x="456110" y="8387955"/>
            <a:ext cx="11657405" cy="561023"/>
            <a:chOff x="0" y="0"/>
            <a:chExt cx="15543207" cy="748030"/>
          </a:xfrm>
        </p:grpSpPr>
        <p:sp>
          <p:nvSpPr>
            <p:cNvPr name="Freeform 14" id="14"/>
            <p:cNvSpPr/>
            <p:nvPr/>
          </p:nvSpPr>
          <p:spPr>
            <a:xfrm flipH="false" flipV="false" rot="0">
              <a:off x="0" y="16510"/>
              <a:ext cx="1132252" cy="731520"/>
            </a:xfrm>
            <a:custGeom>
              <a:avLst/>
              <a:gdLst/>
              <a:ahLst/>
              <a:cxnLst/>
              <a:rect r="r" b="b" t="t" l="l"/>
              <a:pathLst>
                <a:path h="731520" w="1132252">
                  <a:moveTo>
                    <a:pt x="0" y="0"/>
                  </a:moveTo>
                  <a:lnTo>
                    <a:pt x="1132252" y="0"/>
                  </a:lnTo>
                  <a:lnTo>
                    <a:pt x="1132252" y="731520"/>
                  </a:lnTo>
                  <a:lnTo>
                    <a:pt x="0" y="73152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TextBox 15" id="15"/>
            <p:cNvSpPr txBox="true"/>
            <p:nvPr/>
          </p:nvSpPr>
          <p:spPr>
            <a:xfrm rot="0">
              <a:off x="1675143" y="-9525"/>
              <a:ext cx="13868063" cy="733425"/>
            </a:xfrm>
            <a:prstGeom prst="rect">
              <a:avLst/>
            </a:prstGeom>
          </p:spPr>
          <p:txBody>
            <a:bodyPr anchor="t" rtlCol="false" tIns="0" lIns="0" bIns="0" rIns="0">
              <a:spAutoFit/>
            </a:bodyPr>
            <a:lstStyle/>
            <a:p>
              <a:pPr>
                <a:lnSpc>
                  <a:spcPts val="4320"/>
                </a:lnSpc>
              </a:pPr>
              <a:r>
                <a:rPr lang="en-US" sz="3600" spc="288" u="sng">
                  <a:solidFill>
                    <a:srgbClr val="000000"/>
                  </a:solidFill>
                  <a:latin typeface="Aileron Bold"/>
                  <a:hlinkClick r:id="rId8" tooltip="https://www.youtube.com/watch?v=CYPJzQppANoo"/>
                </a:rPr>
                <a:t>How We Domesticated Cats (Twice)</a:t>
              </a: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914812" cy="10287000"/>
          </a:xfrm>
          <a:custGeom>
            <a:avLst/>
            <a:gdLst/>
            <a:ahLst/>
            <a:cxnLst/>
            <a:rect r="r" b="b" t="t" l="l"/>
            <a:pathLst>
              <a:path h="10287000" w="5914812">
                <a:moveTo>
                  <a:pt x="0" y="0"/>
                </a:moveTo>
                <a:lnTo>
                  <a:pt x="5914812" y="0"/>
                </a:lnTo>
                <a:lnTo>
                  <a:pt x="5914812" y="10287000"/>
                </a:lnTo>
                <a:lnTo>
                  <a:pt x="0" y="10287000"/>
                </a:lnTo>
                <a:lnTo>
                  <a:pt x="0" y="0"/>
                </a:lnTo>
                <a:close/>
              </a:path>
            </a:pathLst>
          </a:custGeom>
          <a:blipFill>
            <a:blip r:embed="rId2"/>
            <a:stretch>
              <a:fillRect l="-36913" t="0" r="-124128" b="0"/>
            </a:stretch>
          </a:blipFill>
        </p:spPr>
      </p:sp>
      <p:sp>
        <p:nvSpPr>
          <p:cNvPr name="TextBox 3" id="3"/>
          <p:cNvSpPr txBox="true"/>
          <p:nvPr/>
        </p:nvSpPr>
        <p:spPr>
          <a:xfrm rot="0">
            <a:off x="8554632" y="470535"/>
            <a:ext cx="9068899" cy="558165"/>
          </a:xfrm>
          <a:prstGeom prst="rect">
            <a:avLst/>
          </a:prstGeom>
        </p:spPr>
        <p:txBody>
          <a:bodyPr anchor="t" rtlCol="false" tIns="0" lIns="0" bIns="0" rIns="0">
            <a:spAutoFit/>
          </a:bodyPr>
          <a:lstStyle/>
          <a:p>
            <a:pPr algn="r">
              <a:lnSpc>
                <a:spcPts val="4320"/>
              </a:lnSpc>
            </a:pPr>
            <a:r>
              <a:rPr lang="en-US" sz="3600" spc="288">
                <a:solidFill>
                  <a:srgbClr val="000000"/>
                </a:solidFill>
                <a:latin typeface="Aileron"/>
              </a:rPr>
              <a:t>Articles about animals and humans</a:t>
            </a:r>
          </a:p>
        </p:txBody>
      </p:sp>
      <p:sp>
        <p:nvSpPr>
          <p:cNvPr name="TextBox 4" id="4"/>
          <p:cNvSpPr txBox="true"/>
          <p:nvPr/>
        </p:nvSpPr>
        <p:spPr>
          <a:xfrm rot="0">
            <a:off x="6665246" y="1771750"/>
            <a:ext cx="10438937" cy="1095375"/>
          </a:xfrm>
          <a:prstGeom prst="rect">
            <a:avLst/>
          </a:prstGeom>
        </p:spPr>
        <p:txBody>
          <a:bodyPr anchor="t" rtlCol="false" tIns="0" lIns="0" bIns="0" rIns="0">
            <a:spAutoFit/>
          </a:bodyPr>
          <a:lstStyle/>
          <a:p>
            <a:pPr>
              <a:lnSpc>
                <a:spcPts val="4320"/>
              </a:lnSpc>
            </a:pPr>
            <a:r>
              <a:rPr lang="en-US" sz="3600" spc="288" u="sng">
                <a:solidFill>
                  <a:srgbClr val="000000"/>
                </a:solidFill>
                <a:latin typeface="Aileron Bold"/>
                <a:hlinkClick r:id="rId3" tooltip="https://www.sciencedirect.com/science/article/abs/pii/S0305440305001597"/>
              </a:rPr>
              <a:t>Burying key evidence: the social bond between dogs and people</a:t>
            </a:r>
          </a:p>
        </p:txBody>
      </p:sp>
      <p:sp>
        <p:nvSpPr>
          <p:cNvPr name="TextBox 5" id="5"/>
          <p:cNvSpPr txBox="true"/>
          <p:nvPr/>
        </p:nvSpPr>
        <p:spPr>
          <a:xfrm rot="0">
            <a:off x="6665246" y="7968867"/>
            <a:ext cx="10438937" cy="1095375"/>
          </a:xfrm>
          <a:prstGeom prst="rect">
            <a:avLst/>
          </a:prstGeom>
        </p:spPr>
        <p:txBody>
          <a:bodyPr anchor="t" rtlCol="false" tIns="0" lIns="0" bIns="0" rIns="0">
            <a:spAutoFit/>
          </a:bodyPr>
          <a:lstStyle/>
          <a:p>
            <a:pPr>
              <a:lnSpc>
                <a:spcPts val="4320"/>
              </a:lnSpc>
            </a:pPr>
            <a:r>
              <a:rPr lang="en-US" sz="3600" spc="288" u="sng">
                <a:solidFill>
                  <a:srgbClr val="000000"/>
                </a:solidFill>
                <a:latin typeface="Aileron Bold"/>
                <a:hlinkClick r:id="rId4" tooltip="https://www.livescience.com/11713-prehistoric-cemetery-reveals-man-fox-pals.html"/>
              </a:rPr>
              <a:t>Prehistoric cemetery reveals man and fox were pals</a:t>
            </a:r>
          </a:p>
        </p:txBody>
      </p:sp>
      <p:sp>
        <p:nvSpPr>
          <p:cNvPr name="TextBox 6" id="6"/>
          <p:cNvSpPr txBox="true"/>
          <p:nvPr/>
        </p:nvSpPr>
        <p:spPr>
          <a:xfrm rot="0">
            <a:off x="6665246" y="4018431"/>
            <a:ext cx="10438937" cy="552450"/>
          </a:xfrm>
          <a:prstGeom prst="rect">
            <a:avLst/>
          </a:prstGeom>
        </p:spPr>
        <p:txBody>
          <a:bodyPr anchor="t" rtlCol="false" tIns="0" lIns="0" bIns="0" rIns="0">
            <a:spAutoFit/>
          </a:bodyPr>
          <a:lstStyle/>
          <a:p>
            <a:pPr>
              <a:lnSpc>
                <a:spcPts val="4320"/>
              </a:lnSpc>
            </a:pPr>
            <a:r>
              <a:rPr lang="en-US" sz="3600" spc="288" u="sng">
                <a:solidFill>
                  <a:srgbClr val="000000"/>
                </a:solidFill>
                <a:latin typeface="Aileron Bold"/>
                <a:hlinkClick r:id="rId5" tooltip="https://www.researchgate.net/publication/252454751_The_Early_Evolution_of_the_Domestic_Dog"/>
              </a:rPr>
              <a:t>The early evolution of the domestic dog</a:t>
            </a:r>
          </a:p>
        </p:txBody>
      </p:sp>
      <p:sp>
        <p:nvSpPr>
          <p:cNvPr name="TextBox 7" id="7"/>
          <p:cNvSpPr txBox="true"/>
          <p:nvPr/>
        </p:nvSpPr>
        <p:spPr>
          <a:xfrm rot="0">
            <a:off x="6665246" y="5722187"/>
            <a:ext cx="10958284" cy="1095375"/>
          </a:xfrm>
          <a:prstGeom prst="rect">
            <a:avLst/>
          </a:prstGeom>
        </p:spPr>
        <p:txBody>
          <a:bodyPr anchor="t" rtlCol="false" tIns="0" lIns="0" bIns="0" rIns="0">
            <a:spAutoFit/>
          </a:bodyPr>
          <a:lstStyle/>
          <a:p>
            <a:pPr>
              <a:lnSpc>
                <a:spcPts val="4320"/>
              </a:lnSpc>
            </a:pPr>
            <a:r>
              <a:rPr lang="en-US" sz="3600" spc="288" u="sng">
                <a:solidFill>
                  <a:srgbClr val="000000"/>
                </a:solidFill>
                <a:latin typeface="Aileron Bold"/>
                <a:hlinkClick r:id="rId6" tooltip="https://www.sciencemag.org/news/2017/11/these-may-be-world-s-first-images-dogs-and-they-re-wearing-leashes"/>
              </a:rPr>
              <a:t>These may be the world’s first images of dogs—and they’re wearing leashes</a:t>
            </a:r>
          </a:p>
        </p:txBody>
      </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5914812" cy="10287000"/>
          </a:xfrm>
          <a:custGeom>
            <a:avLst/>
            <a:gdLst/>
            <a:ahLst/>
            <a:cxnLst/>
            <a:rect r="r" b="b" t="t" l="l"/>
            <a:pathLst>
              <a:path h="10287000" w="5914812">
                <a:moveTo>
                  <a:pt x="0" y="0"/>
                </a:moveTo>
                <a:lnTo>
                  <a:pt x="5914812" y="0"/>
                </a:lnTo>
                <a:lnTo>
                  <a:pt x="5914812" y="10287000"/>
                </a:lnTo>
                <a:lnTo>
                  <a:pt x="0" y="10287000"/>
                </a:lnTo>
                <a:lnTo>
                  <a:pt x="0" y="0"/>
                </a:lnTo>
                <a:close/>
              </a:path>
            </a:pathLst>
          </a:custGeom>
          <a:blipFill>
            <a:blip r:embed="rId2"/>
            <a:stretch>
              <a:fillRect l="-80766" t="0" r="-80766" b="0"/>
            </a:stretch>
          </a:blipFill>
        </p:spPr>
      </p:sp>
      <p:sp>
        <p:nvSpPr>
          <p:cNvPr name="TextBox 3" id="3"/>
          <p:cNvSpPr txBox="true"/>
          <p:nvPr/>
        </p:nvSpPr>
        <p:spPr>
          <a:xfrm rot="0">
            <a:off x="7375895" y="470535"/>
            <a:ext cx="10247635" cy="558165"/>
          </a:xfrm>
          <a:prstGeom prst="rect">
            <a:avLst/>
          </a:prstGeom>
        </p:spPr>
        <p:txBody>
          <a:bodyPr anchor="t" rtlCol="false" tIns="0" lIns="0" bIns="0" rIns="0">
            <a:spAutoFit/>
          </a:bodyPr>
          <a:lstStyle/>
          <a:p>
            <a:pPr algn="r">
              <a:lnSpc>
                <a:spcPts val="4320"/>
              </a:lnSpc>
            </a:pPr>
            <a:r>
              <a:rPr lang="en-US" sz="3600" spc="288">
                <a:solidFill>
                  <a:srgbClr val="000000"/>
                </a:solidFill>
                <a:latin typeface="Aileron"/>
              </a:rPr>
              <a:t>More articles about animals and humans</a:t>
            </a:r>
          </a:p>
        </p:txBody>
      </p:sp>
      <p:sp>
        <p:nvSpPr>
          <p:cNvPr name="TextBox 4" id="4"/>
          <p:cNvSpPr txBox="true"/>
          <p:nvPr/>
        </p:nvSpPr>
        <p:spPr>
          <a:xfrm rot="0">
            <a:off x="6665246" y="1771750"/>
            <a:ext cx="10438937" cy="1095375"/>
          </a:xfrm>
          <a:prstGeom prst="rect">
            <a:avLst/>
          </a:prstGeom>
        </p:spPr>
        <p:txBody>
          <a:bodyPr anchor="t" rtlCol="false" tIns="0" lIns="0" bIns="0" rIns="0">
            <a:spAutoFit/>
          </a:bodyPr>
          <a:lstStyle/>
          <a:p>
            <a:pPr>
              <a:lnSpc>
                <a:spcPts val="4320"/>
              </a:lnSpc>
            </a:pPr>
            <a:r>
              <a:rPr lang="en-US" sz="3600" spc="288" u="sng">
                <a:solidFill>
                  <a:srgbClr val="000000"/>
                </a:solidFill>
                <a:latin typeface="Aileron Bold"/>
                <a:hlinkClick r:id="rId3" tooltip="https://news.artnet.com/art-world/ancient-egyptian-animal-cemetery-1949526"/>
              </a:rPr>
              <a:t>Archaeologists have unearthed an ancient Egyptian pet cemetery</a:t>
            </a:r>
          </a:p>
        </p:txBody>
      </p:sp>
      <p:sp>
        <p:nvSpPr>
          <p:cNvPr name="TextBox 5" id="5"/>
          <p:cNvSpPr txBox="true"/>
          <p:nvPr/>
        </p:nvSpPr>
        <p:spPr>
          <a:xfrm rot="0">
            <a:off x="6665246" y="7968867"/>
            <a:ext cx="10438937" cy="1095375"/>
          </a:xfrm>
          <a:prstGeom prst="rect">
            <a:avLst/>
          </a:prstGeom>
        </p:spPr>
        <p:txBody>
          <a:bodyPr anchor="t" rtlCol="false" tIns="0" lIns="0" bIns="0" rIns="0">
            <a:spAutoFit/>
          </a:bodyPr>
          <a:lstStyle/>
          <a:p>
            <a:pPr>
              <a:lnSpc>
                <a:spcPts val="4320"/>
              </a:lnSpc>
            </a:pPr>
            <a:r>
              <a:rPr lang="en-US" sz="3600" spc="288" u="sng">
                <a:solidFill>
                  <a:srgbClr val="000000"/>
                </a:solidFill>
                <a:latin typeface="Aileron Bold"/>
                <a:hlinkClick r:id="rId4" tooltip="https://www.smithsonianmag.com/smart-news/ancient-egyptians-took-good-care-their-pets-180977172/"/>
              </a:rPr>
              <a:t>Is this 2,000-year-old Egyptian burial site the world’s oldest pet cemetery?</a:t>
            </a:r>
          </a:p>
        </p:txBody>
      </p:sp>
      <p:sp>
        <p:nvSpPr>
          <p:cNvPr name="TextBox 6" id="6"/>
          <p:cNvSpPr txBox="true"/>
          <p:nvPr/>
        </p:nvSpPr>
        <p:spPr>
          <a:xfrm rot="0">
            <a:off x="6665246" y="4018431"/>
            <a:ext cx="10438937" cy="1095375"/>
          </a:xfrm>
          <a:prstGeom prst="rect">
            <a:avLst/>
          </a:prstGeom>
        </p:spPr>
        <p:txBody>
          <a:bodyPr anchor="t" rtlCol="false" tIns="0" lIns="0" bIns="0" rIns="0">
            <a:spAutoFit/>
          </a:bodyPr>
          <a:lstStyle/>
          <a:p>
            <a:pPr>
              <a:lnSpc>
                <a:spcPts val="4320"/>
              </a:lnSpc>
            </a:pPr>
            <a:r>
              <a:rPr lang="en-US" sz="3600" spc="288" u="sng">
                <a:solidFill>
                  <a:srgbClr val="000000"/>
                </a:solidFill>
                <a:latin typeface="Aileron Bold"/>
                <a:hlinkClick r:id="rId5" tooltip="https://www.aaha.org/publications/newstat/articles/2021-02/mans-best-friend-might-be-a-dog-but-a-dogs-best-friend-might-be-a-woman/"/>
              </a:rPr>
              <a:t>Man’s best friend might be a dog, but a dog’s best friend might be a woman</a:t>
            </a:r>
          </a:p>
        </p:txBody>
      </p:sp>
      <p:sp>
        <p:nvSpPr>
          <p:cNvPr name="TextBox 7" id="7"/>
          <p:cNvSpPr txBox="true"/>
          <p:nvPr/>
        </p:nvSpPr>
        <p:spPr>
          <a:xfrm rot="0">
            <a:off x="6665246" y="6265112"/>
            <a:ext cx="10958284" cy="552450"/>
          </a:xfrm>
          <a:prstGeom prst="rect">
            <a:avLst/>
          </a:prstGeom>
        </p:spPr>
        <p:txBody>
          <a:bodyPr anchor="t" rtlCol="false" tIns="0" lIns="0" bIns="0" rIns="0">
            <a:spAutoFit/>
          </a:bodyPr>
          <a:lstStyle/>
          <a:p>
            <a:pPr>
              <a:lnSpc>
                <a:spcPts val="4320"/>
              </a:lnSpc>
            </a:pPr>
            <a:r>
              <a:rPr lang="en-US" sz="3600" spc="288" u="sng">
                <a:solidFill>
                  <a:srgbClr val="000000"/>
                </a:solidFill>
                <a:latin typeface="Aileron Bold"/>
                <a:hlinkClick r:id="rId6" tooltip="https://www.discovermagazine.com/planet-earth/ancient-pets-got-proper-burials"/>
              </a:rPr>
              <a:t>Ancient pets got proper burials</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pic>
        <p:nvPicPr>
          <p:cNvPr name="Picture 2" id="2"/>
          <p:cNvPicPr>
            <a:picLocks noChangeAspect="true"/>
          </p:cNvPicPr>
          <p:nvPr/>
        </p:nvPicPr>
        <p:blipFill>
          <a:blip r:embed="rId2"/>
          <a:srcRect l="0" t="7746" r="0" b="7746"/>
          <a:stretch>
            <a:fillRect/>
          </a:stretch>
        </p:blipFill>
        <p:spPr>
          <a:xfrm flipH="false" flipV="false">
            <a:off x="0" y="0"/>
            <a:ext cx="18288000" cy="10287000"/>
          </a:xfrm>
          <a:prstGeom prst="rect">
            <a:avLst/>
          </a:prstGeom>
        </p:spPr>
      </p:pic>
      <p:sp>
        <p:nvSpPr>
          <p:cNvPr name="AutoShape 3" id="3"/>
          <p:cNvSpPr/>
          <p:nvPr/>
        </p:nvSpPr>
        <p:spPr>
          <a:xfrm rot="0">
            <a:off x="3084647" y="3464922"/>
            <a:ext cx="12118707" cy="2738048"/>
          </a:xfrm>
          <a:prstGeom prst="rect">
            <a:avLst/>
          </a:prstGeom>
          <a:solidFill>
            <a:srgbClr val="4B472B"/>
          </a:solidFill>
        </p:spPr>
      </p:sp>
      <p:sp>
        <p:nvSpPr>
          <p:cNvPr name="TextBox 4" id="4"/>
          <p:cNvSpPr txBox="true"/>
          <p:nvPr/>
        </p:nvSpPr>
        <p:spPr>
          <a:xfrm rot="0">
            <a:off x="3664482" y="4031383"/>
            <a:ext cx="10959035" cy="1633703"/>
          </a:xfrm>
          <a:prstGeom prst="rect">
            <a:avLst/>
          </a:prstGeom>
        </p:spPr>
        <p:txBody>
          <a:bodyPr anchor="t" rtlCol="false" tIns="0" lIns="0" bIns="0" rIns="0">
            <a:spAutoFit/>
          </a:bodyPr>
          <a:lstStyle/>
          <a:p>
            <a:pPr algn="ctr">
              <a:lnSpc>
                <a:spcPts val="6378"/>
              </a:lnSpc>
            </a:pPr>
            <a:r>
              <a:rPr lang="en-US" sz="5600" spc="100">
                <a:solidFill>
                  <a:srgbClr val="FFFFFF"/>
                </a:solidFill>
                <a:latin typeface="Aileron Bold"/>
              </a:rPr>
              <a:t>eHRAF Workbook </a:t>
            </a:r>
          </a:p>
          <a:p>
            <a:pPr algn="ctr">
              <a:lnSpc>
                <a:spcPts val="6384"/>
              </a:lnSpc>
            </a:pPr>
            <a:r>
              <a:rPr lang="en-US" sz="5600" spc="100">
                <a:solidFill>
                  <a:srgbClr val="FFFFFF"/>
                </a:solidFill>
                <a:latin typeface="Aileron Bold"/>
              </a:rPr>
              <a:t>Part 1: </a:t>
            </a:r>
            <a:r>
              <a:rPr lang="en-US" sz="5600" spc="100">
                <a:solidFill>
                  <a:srgbClr val="FFFFFF"/>
                </a:solidFill>
                <a:latin typeface="Aileron Bold"/>
              </a:rPr>
              <a:t>Tradition Summaries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4797344" cy="10287000"/>
          </a:xfrm>
          <a:custGeom>
            <a:avLst/>
            <a:gdLst/>
            <a:ahLst/>
            <a:cxnLst/>
            <a:rect r="r" b="b" t="t" l="l"/>
            <a:pathLst>
              <a:path h="10287000" w="4797344">
                <a:moveTo>
                  <a:pt x="0" y="0"/>
                </a:moveTo>
                <a:lnTo>
                  <a:pt x="4797344" y="0"/>
                </a:lnTo>
                <a:lnTo>
                  <a:pt x="4797344" y="10287000"/>
                </a:lnTo>
                <a:lnTo>
                  <a:pt x="0" y="10287000"/>
                </a:lnTo>
                <a:lnTo>
                  <a:pt x="0" y="0"/>
                </a:lnTo>
                <a:close/>
              </a:path>
            </a:pathLst>
          </a:custGeom>
          <a:blipFill>
            <a:blip r:embed="rId2"/>
            <a:stretch>
              <a:fillRect l="-14806" t="0" r="-206739" b="0"/>
            </a:stretch>
          </a:blipFill>
        </p:spPr>
      </p:sp>
      <p:grpSp>
        <p:nvGrpSpPr>
          <p:cNvPr name="Group 3" id="3"/>
          <p:cNvGrpSpPr/>
          <p:nvPr/>
        </p:nvGrpSpPr>
        <p:grpSpPr>
          <a:xfrm rot="0">
            <a:off x="1418166" y="4071680"/>
            <a:ext cx="4248273" cy="2143640"/>
            <a:chOff x="0" y="0"/>
            <a:chExt cx="5664364" cy="2858187"/>
          </a:xfrm>
        </p:grpSpPr>
        <p:sp>
          <p:nvSpPr>
            <p:cNvPr name="AutoShape 4" id="4"/>
            <p:cNvSpPr/>
            <p:nvPr/>
          </p:nvSpPr>
          <p:spPr>
            <a:xfrm rot="0">
              <a:off x="0" y="0"/>
              <a:ext cx="5664364" cy="2858187"/>
            </a:xfrm>
            <a:prstGeom prst="rect">
              <a:avLst/>
            </a:prstGeom>
            <a:solidFill>
              <a:srgbClr val="4B472B"/>
            </a:solidFill>
          </p:spPr>
        </p:sp>
        <p:sp>
          <p:nvSpPr>
            <p:cNvPr name="TextBox 5" id="5"/>
            <p:cNvSpPr txBox="true"/>
            <p:nvPr/>
          </p:nvSpPr>
          <p:spPr>
            <a:xfrm rot="0">
              <a:off x="454550" y="566128"/>
              <a:ext cx="4755265" cy="1716405"/>
            </a:xfrm>
            <a:prstGeom prst="rect">
              <a:avLst/>
            </a:prstGeom>
          </p:spPr>
          <p:txBody>
            <a:bodyPr anchor="t" rtlCol="false" tIns="0" lIns="0" bIns="0" rIns="0">
              <a:spAutoFit/>
            </a:bodyPr>
            <a:lstStyle/>
            <a:p>
              <a:pPr algn="ctr">
                <a:lnSpc>
                  <a:spcPts val="5039"/>
                </a:lnSpc>
              </a:pPr>
              <a:r>
                <a:rPr lang="en-US" sz="4199" spc="83">
                  <a:solidFill>
                    <a:srgbClr val="FFFFFF"/>
                  </a:solidFill>
                  <a:latin typeface="Aileron Heavy"/>
                </a:rPr>
                <a:t>eHRAF</a:t>
              </a:r>
            </a:p>
            <a:p>
              <a:pPr algn="ctr">
                <a:lnSpc>
                  <a:spcPts val="5039"/>
                </a:lnSpc>
              </a:pPr>
              <a:r>
                <a:rPr lang="en-US" sz="4199" spc="83">
                  <a:solidFill>
                    <a:srgbClr val="FFFFFF"/>
                  </a:solidFill>
                  <a:latin typeface="Aileron Heavy"/>
                </a:rPr>
                <a:t>Archaeology</a:t>
              </a:r>
            </a:p>
          </p:txBody>
        </p:sp>
      </p:grpSp>
      <p:sp>
        <p:nvSpPr>
          <p:cNvPr name="TextBox 6" id="6"/>
          <p:cNvSpPr txBox="true"/>
          <p:nvPr/>
        </p:nvSpPr>
        <p:spPr>
          <a:xfrm rot="0">
            <a:off x="6169269" y="2047993"/>
            <a:ext cx="11403805" cy="4742815"/>
          </a:xfrm>
          <a:prstGeom prst="rect">
            <a:avLst/>
          </a:prstGeom>
        </p:spPr>
        <p:txBody>
          <a:bodyPr anchor="t" rtlCol="false" tIns="0" lIns="0" bIns="0" rIns="0">
            <a:spAutoFit/>
          </a:bodyPr>
          <a:lstStyle/>
          <a:p>
            <a:pPr>
              <a:lnSpc>
                <a:spcPts val="4160"/>
              </a:lnSpc>
            </a:pPr>
            <a:r>
              <a:rPr lang="en-US" sz="3200" spc="320">
                <a:solidFill>
                  <a:srgbClr val="4B472B"/>
                </a:solidFill>
                <a:latin typeface="Aileron"/>
              </a:rPr>
              <a:t>A brief overview for traditions in eHRAF Archaeology is provided in the form of </a:t>
            </a:r>
            <a:r>
              <a:rPr lang="en-US" sz="3200" spc="320">
                <a:solidFill>
                  <a:srgbClr val="4B472B"/>
                </a:solidFill>
                <a:latin typeface="Aileron Bold"/>
              </a:rPr>
              <a:t>Tradition Summaries</a:t>
            </a:r>
            <a:r>
              <a:rPr lang="en-US" sz="3200" spc="320">
                <a:solidFill>
                  <a:srgbClr val="4B472B"/>
                </a:solidFill>
                <a:latin typeface="Aileron"/>
              </a:rPr>
              <a:t>. </a:t>
            </a:r>
          </a:p>
          <a:p>
            <a:pPr>
              <a:lnSpc>
                <a:spcPts val="4160"/>
              </a:lnSpc>
            </a:pPr>
          </a:p>
          <a:p>
            <a:pPr>
              <a:lnSpc>
                <a:spcPts val="4160"/>
              </a:lnSpc>
            </a:pPr>
            <a:r>
              <a:rPr lang="en-US" sz="3200" spc="320">
                <a:solidFill>
                  <a:srgbClr val="4B472B"/>
                </a:solidFill>
                <a:latin typeface="Aileron"/>
              </a:rPr>
              <a:t>The format, general outline, and headings are the same for each summary. You will find a basic overview about the tradition, such as its time period, location, history, environment, and sociopolitical organization. </a:t>
            </a:r>
          </a:p>
        </p:txBody>
      </p:sp>
      <p:sp>
        <p:nvSpPr>
          <p:cNvPr name="TextBox 7" id="7"/>
          <p:cNvSpPr txBox="true"/>
          <p:nvPr/>
        </p:nvSpPr>
        <p:spPr>
          <a:xfrm rot="0">
            <a:off x="6169269" y="470535"/>
            <a:ext cx="11424756" cy="1106805"/>
          </a:xfrm>
          <a:prstGeom prst="rect">
            <a:avLst/>
          </a:prstGeom>
        </p:spPr>
        <p:txBody>
          <a:bodyPr anchor="t" rtlCol="false" tIns="0" lIns="0" bIns="0" rIns="0">
            <a:spAutoFit/>
          </a:bodyPr>
          <a:lstStyle/>
          <a:p>
            <a:pPr algn="r">
              <a:lnSpc>
                <a:spcPts val="8640"/>
              </a:lnSpc>
            </a:pPr>
            <a:r>
              <a:rPr lang="en-US" sz="7200" spc="144">
                <a:solidFill>
                  <a:srgbClr val="4B472B"/>
                </a:solidFill>
                <a:latin typeface="Aileron Heavy"/>
              </a:rPr>
              <a:t>Tradition Summaries </a:t>
            </a:r>
          </a:p>
        </p:txBody>
      </p:sp>
      <p:sp>
        <p:nvSpPr>
          <p:cNvPr name="TextBox 8" id="8"/>
          <p:cNvSpPr txBox="true"/>
          <p:nvPr/>
        </p:nvSpPr>
        <p:spPr>
          <a:xfrm rot="0">
            <a:off x="6169269" y="7362321"/>
            <a:ext cx="11718074" cy="2113661"/>
          </a:xfrm>
          <a:prstGeom prst="rect">
            <a:avLst/>
          </a:prstGeom>
        </p:spPr>
        <p:txBody>
          <a:bodyPr anchor="t" rtlCol="false" tIns="0" lIns="0" bIns="0" rIns="0">
            <a:spAutoFit/>
          </a:bodyPr>
          <a:lstStyle/>
          <a:p>
            <a:pPr>
              <a:lnSpc>
                <a:spcPts val="4192"/>
              </a:lnSpc>
            </a:pPr>
            <a:r>
              <a:rPr lang="en-US" sz="3200" spc="320">
                <a:solidFill>
                  <a:srgbClr val="4B472B"/>
                </a:solidFill>
                <a:latin typeface="Aileron Bold"/>
              </a:rPr>
              <a:t>To find a tradition summary, go to the</a:t>
            </a:r>
            <a:r>
              <a:rPr lang="en-US" sz="3200" spc="320">
                <a:solidFill>
                  <a:srgbClr val="4B472B"/>
                </a:solidFill>
                <a:latin typeface="Aileron"/>
              </a:rPr>
              <a:t> Browse Traditions</a:t>
            </a:r>
            <a:r>
              <a:rPr lang="en-US" sz="3200" spc="320">
                <a:solidFill>
                  <a:srgbClr val="4B472B"/>
                </a:solidFill>
                <a:latin typeface="Aileron Bold"/>
              </a:rPr>
              <a:t> tab and enter the tradition name into the box, then click on </a:t>
            </a:r>
            <a:r>
              <a:rPr lang="en-US" sz="3200" spc="320">
                <a:solidFill>
                  <a:srgbClr val="4B472B"/>
                </a:solidFill>
                <a:latin typeface="Aileron"/>
              </a:rPr>
              <a:t>Tradition Summary </a:t>
            </a:r>
            <a:r>
              <a:rPr lang="en-US" sz="3200" spc="320">
                <a:solidFill>
                  <a:srgbClr val="4B472B"/>
                </a:solidFill>
                <a:latin typeface="Aileron Bold"/>
              </a:rPr>
              <a:t>below the tradition name to read it.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DAFoWBRPfR8</dc:identifier>
  <dcterms:modified xsi:type="dcterms:W3CDTF">2011-08-01T06:04:30Z</dcterms:modified>
  <cp:revision>1</cp:revision>
  <dc:title>eHRAF Workbook - Burial Practices: Animals and Humans v2</dc:title>
</cp:coreProperties>
</file>