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ileron" panose="020B0604020202020204" charset="0"/>
      <p:regular r:id="rId26"/>
    </p:embeddedFont>
    <p:embeddedFont>
      <p:font typeface="Aileron Ultra-Bold" panose="020B0604020202020204" charset="0"/>
      <p:regular r:id="rId27"/>
    </p:embeddedFont>
    <p:embeddedFont>
      <p:font typeface="Aileron Italics" panose="020B0604020202020204" charset="0"/>
      <p:regular r:id="rId28"/>
    </p:embeddedFont>
    <p:embeddedFont>
      <p:font typeface="Aileron Heavy" panose="020B0604020202020204" charset="0"/>
      <p:regular r:id="rId29"/>
    </p:embeddedFont>
    <p:embeddedFont>
      <p:font typeface="Aileron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raf.yale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636070" cy="10287000"/>
          </a:xfrm>
          <a:custGeom>
            <a:avLst/>
            <a:gdLst/>
            <a:ahLst/>
            <a:cxnLst/>
            <a:rect l="l" t="t" r="r" b="b"/>
            <a:pathLst>
              <a:path w="8636070" h="10287000">
                <a:moveTo>
                  <a:pt x="0" y="0"/>
                </a:moveTo>
                <a:lnTo>
                  <a:pt x="8636070" y="0"/>
                </a:lnTo>
                <a:lnTo>
                  <a:pt x="8636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92" r="-3597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5825" y="1389107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1" y="0"/>
                </a:lnTo>
                <a:lnTo>
                  <a:pt x="7217821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28700"/>
            <a:ext cx="7142940" cy="843619"/>
            <a:chOff x="0" y="0"/>
            <a:chExt cx="9523921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523921" cy="1124825"/>
            </a:xfrm>
            <a:prstGeom prst="rect">
              <a:avLst/>
            </a:prstGeom>
            <a:solidFill>
              <a:srgbClr val="4B472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91935" y="2957513"/>
            <a:ext cx="926560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4B472B"/>
                </a:solidFill>
                <a:latin typeface="Aileron Heavy"/>
              </a:rPr>
              <a:t>Burial Practices: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4B472B"/>
                </a:solidFill>
                <a:latin typeface="Aileron Heavy"/>
              </a:rPr>
              <a:t>Introduction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3163" y="9678035"/>
            <a:ext cx="661437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017337" y="-11006"/>
            <a:ext cx="11270663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7985855" y="2679707"/>
            <a:ext cx="981817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Late Southern California (NS50) tradition summary.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017337" cy="10287000"/>
          </a:xfrm>
          <a:custGeom>
            <a:avLst/>
            <a:gdLst/>
            <a:ahLst/>
            <a:cxnLst/>
            <a:rect l="l" t="t" r="r" b="b"/>
            <a:pathLst>
              <a:path w="7017337" h="10287000">
                <a:moveTo>
                  <a:pt x="0" y="0"/>
                </a:moveTo>
                <a:lnTo>
                  <a:pt x="7017337" y="0"/>
                </a:lnTo>
                <a:lnTo>
                  <a:pt x="70173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" r="-108114" b="-628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50647" y="370732"/>
            <a:ext cx="1080404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60">
                <a:solidFill>
                  <a:srgbClr val="FFFFFF"/>
                </a:solidFill>
                <a:latin typeface="Aileron Ultra-Bold"/>
              </a:rPr>
              <a:t>The Late Southern California Tradition in North America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85855" y="6049169"/>
            <a:ext cx="957622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section "Burials" in Arnold (1987) </a:t>
            </a:r>
            <a:r>
              <a:rPr lang="en-US" sz="3600" spc="215">
                <a:solidFill>
                  <a:srgbClr val="FFFFFF"/>
                </a:solidFill>
                <a:latin typeface="Aileron Italics"/>
              </a:rPr>
              <a:t>Craft specialization in the prehistoric Channel Islands, California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18254" y="4437583"/>
            <a:ext cx="9043830" cy="1042670"/>
            <a:chOff x="0" y="0"/>
            <a:chExt cx="12058440" cy="1390227"/>
          </a:xfrm>
        </p:grpSpPr>
        <p:sp>
          <p:nvSpPr>
            <p:cNvPr id="8" name="TextBox 8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https://ehrafarchaeology.yale.edu/document?id=ns50-000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18254" y="8353190"/>
            <a:ext cx="9043830" cy="1042670"/>
            <a:chOff x="0" y="0"/>
            <a:chExt cx="12058440" cy="1390227"/>
          </a:xfrm>
        </p:grpSpPr>
        <p:sp>
          <p:nvSpPr>
            <p:cNvPr id="11" name="TextBox 11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https://ehrafarchaeology.yale.edu/document?id=ns50-001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1101172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Freeform 3"/>
          <p:cNvSpPr/>
          <p:nvPr/>
        </p:nvSpPr>
        <p:spPr>
          <a:xfrm>
            <a:off x="11101172" y="0"/>
            <a:ext cx="7186828" cy="10287000"/>
          </a:xfrm>
          <a:custGeom>
            <a:avLst/>
            <a:gdLst/>
            <a:ahLst/>
            <a:cxnLst/>
            <a:rect l="l" t="t" r="r" b="b"/>
            <a:pathLst>
              <a:path w="7186828" h="10287000">
                <a:moveTo>
                  <a:pt x="0" y="0"/>
                </a:moveTo>
                <a:lnTo>
                  <a:pt x="7186828" y="0"/>
                </a:lnTo>
                <a:lnTo>
                  <a:pt x="7186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67" r="-779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7598" y="2873206"/>
            <a:ext cx="95666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Answer the following questions: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598" y="4168140"/>
            <a:ext cx="9566671" cy="509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are the names of the sites?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is the place and date coverage for the Late Southern California tradition?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special items were found at these sites?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do archaeologists link these special items with?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565" y="430657"/>
            <a:ext cx="1080404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60">
                <a:solidFill>
                  <a:srgbClr val="FFFFFF"/>
                </a:solidFill>
                <a:latin typeface="Aileron Ultra-Bold"/>
              </a:rPr>
              <a:t>The Late Southern California Tradition in North America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017337" y="-11006"/>
            <a:ext cx="11270663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8066726" y="2837601"/>
            <a:ext cx="9818177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Classic Maya (NY53) tradition summary.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277010" cy="10287000"/>
          </a:xfrm>
          <a:custGeom>
            <a:avLst/>
            <a:gdLst/>
            <a:ahLst/>
            <a:cxnLst/>
            <a:rect l="l" t="t" r="r" b="b"/>
            <a:pathLst>
              <a:path w="7277010" h="10287000">
                <a:moveTo>
                  <a:pt x="0" y="0"/>
                </a:moveTo>
                <a:lnTo>
                  <a:pt x="7277010" y="0"/>
                </a:lnTo>
                <a:lnTo>
                  <a:pt x="72770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78" r="-796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20433" y="500107"/>
            <a:ext cx="1046447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Ultra-Bold"/>
              </a:rPr>
              <a:t>The Classic Maya Tradition in Eastern Mesoamerica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66726" y="6029195"/>
            <a:ext cx="957622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chapter "General Discussion of Burials" in Smith (1950) </a:t>
            </a:r>
            <a:r>
              <a:rPr lang="en-US" sz="3600" spc="215">
                <a:solidFill>
                  <a:srgbClr val="FFFFFF"/>
                </a:solidFill>
                <a:latin typeface="Aileron Italics"/>
              </a:rPr>
              <a:t>Uaxactun, Guatemala: excavations of 1931-1937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99125" y="4631134"/>
            <a:ext cx="9043830" cy="1042670"/>
            <a:chOff x="0" y="0"/>
            <a:chExt cx="12058440" cy="1390227"/>
          </a:xfrm>
        </p:grpSpPr>
        <p:sp>
          <p:nvSpPr>
            <p:cNvPr id="8" name="TextBox 8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https://ehrafarchaeology.yale.edu/document?id=ny53-000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99125" y="8453064"/>
            <a:ext cx="9043830" cy="1042670"/>
            <a:chOff x="0" y="0"/>
            <a:chExt cx="12058440" cy="1390227"/>
          </a:xfrm>
        </p:grpSpPr>
        <p:sp>
          <p:nvSpPr>
            <p:cNvPr id="11" name="TextBox 11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https://ehrafarchaeology.yale.edu/document?id=ny53-016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773499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227799" y="599555"/>
            <a:ext cx="1038590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Ultra-Bold"/>
              </a:rPr>
              <a:t>The Classic Maya Tradition in Eastern Mesoamerica</a:t>
            </a:r>
          </a:p>
        </p:txBody>
      </p:sp>
      <p:sp>
        <p:nvSpPr>
          <p:cNvPr id="4" name="Freeform 4"/>
          <p:cNvSpPr/>
          <p:nvPr/>
        </p:nvSpPr>
        <p:spPr>
          <a:xfrm>
            <a:off x="10773499" y="0"/>
            <a:ext cx="7514501" cy="10287000"/>
          </a:xfrm>
          <a:custGeom>
            <a:avLst/>
            <a:gdLst/>
            <a:ahLst/>
            <a:cxnLst/>
            <a:rect l="l" t="t" r="r" b="b"/>
            <a:pathLst>
              <a:path w="7514501" h="10287000">
                <a:moveTo>
                  <a:pt x="0" y="0"/>
                </a:moveTo>
                <a:lnTo>
                  <a:pt x="7514501" y="0"/>
                </a:lnTo>
                <a:lnTo>
                  <a:pt x="75145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868" r="-1347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598" y="2813281"/>
            <a:ext cx="95666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Answer the following questions: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598" y="3729714"/>
            <a:ext cx="9828608" cy="572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How does Smith distinguish between a simple grave, cist, crypt, and chamber?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what two major positions were the skeletons found at Uaxactun?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two major types of body alterations were performed on the Classic Maya?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types of ornaments were found as grave goods?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017337" y="-11006"/>
            <a:ext cx="11270663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7985855" y="2739631"/>
            <a:ext cx="981817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Hawaiian (OV50) tradition summary.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017337" cy="10439603"/>
          </a:xfrm>
          <a:custGeom>
            <a:avLst/>
            <a:gdLst/>
            <a:ahLst/>
            <a:cxnLst/>
            <a:rect l="l" t="t" r="r" b="b"/>
            <a:pathLst>
              <a:path w="7017337" h="10439603">
                <a:moveTo>
                  <a:pt x="0" y="0"/>
                </a:moveTo>
                <a:lnTo>
                  <a:pt x="7017337" y="0"/>
                </a:lnTo>
                <a:lnTo>
                  <a:pt x="7017337" y="10439603"/>
                </a:lnTo>
                <a:lnTo>
                  <a:pt x="0" y="10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710" r="-238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79638" y="421132"/>
            <a:ext cx="1052439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Ultra-Bold"/>
              </a:rPr>
              <a:t>The Hawaiian Tradition in the Major Islands of Hawaii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85855" y="5830233"/>
            <a:ext cx="9576229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section "Disposal of the Dead" in Kirch (1985) </a:t>
            </a:r>
            <a:r>
              <a:rPr lang="en-US" sz="3600" spc="215">
                <a:solidFill>
                  <a:srgbClr val="FFFFFF"/>
                </a:solidFill>
                <a:latin typeface="Aileron Italics"/>
              </a:rPr>
              <a:t>Feathered gods and fishhooks: an introduction to Hawaian archaeology and prehistory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18254" y="4397634"/>
            <a:ext cx="9043830" cy="1042670"/>
            <a:chOff x="0" y="0"/>
            <a:chExt cx="12058440" cy="1390227"/>
          </a:xfrm>
        </p:grpSpPr>
        <p:sp>
          <p:nvSpPr>
            <p:cNvPr id="8" name="TextBox 8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https://ehrafarchaeology.yale.edu/document?id=ov50-000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18254" y="8453755"/>
            <a:ext cx="9043830" cy="1042670"/>
            <a:chOff x="0" y="0"/>
            <a:chExt cx="12058440" cy="1390227"/>
          </a:xfrm>
        </p:grpSpPr>
        <p:sp>
          <p:nvSpPr>
            <p:cNvPr id="11" name="TextBox 11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https://ehrafarchaeology.yale.edu/document?id=ov50-005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941373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192474" y="729854"/>
            <a:ext cx="1055642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"/>
              </a:rPr>
              <a:t>The Hawaiian Tradition in the Major Islands of Hawaii</a:t>
            </a:r>
          </a:p>
        </p:txBody>
      </p:sp>
      <p:sp>
        <p:nvSpPr>
          <p:cNvPr id="4" name="Freeform 4"/>
          <p:cNvSpPr/>
          <p:nvPr/>
        </p:nvSpPr>
        <p:spPr>
          <a:xfrm>
            <a:off x="10941373" y="0"/>
            <a:ext cx="7346627" cy="10287000"/>
          </a:xfrm>
          <a:custGeom>
            <a:avLst/>
            <a:gdLst/>
            <a:ahLst/>
            <a:cxnLst/>
            <a:rect l="l" t="t" r="r" b="b"/>
            <a:pathLst>
              <a:path w="7346627" h="10287000">
                <a:moveTo>
                  <a:pt x="0" y="0"/>
                </a:moveTo>
                <a:lnTo>
                  <a:pt x="7346627" y="0"/>
                </a:lnTo>
                <a:lnTo>
                  <a:pt x="7346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680" r="-2301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598" y="3052980"/>
            <a:ext cx="95666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Answer the following questions: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598" y="4287989"/>
            <a:ext cx="9566671" cy="509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different types of burials does Kirch discuss?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According to Kirch, what is the most common form of burial?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Where can the bodies of the deceased be found in house burials?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Who was usually buried in temple burials?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6517965" y="8044"/>
            <a:ext cx="11770035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7985855" y="2797651"/>
            <a:ext cx="8939283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Ganges Neolithic (AQ50) tradition summary.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6517965" cy="10287000"/>
          </a:xfrm>
          <a:custGeom>
            <a:avLst/>
            <a:gdLst/>
            <a:ahLst/>
            <a:cxnLst/>
            <a:rect l="l" t="t" r="r" b="b"/>
            <a:pathLst>
              <a:path w="6517965" h="10287000">
                <a:moveTo>
                  <a:pt x="0" y="0"/>
                </a:moveTo>
                <a:lnTo>
                  <a:pt x="6517965" y="0"/>
                </a:lnTo>
                <a:lnTo>
                  <a:pt x="65179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9" t="-2671" r="-6742" b="-4548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517965" y="501032"/>
            <a:ext cx="1146584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Ultra-Bold"/>
              </a:rPr>
              <a:t>Burial Practices in the Ganges Neolithic Tradition in India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85855" y="5870182"/>
            <a:ext cx="9576229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subchapter "Burials" in Sinha (1994) </a:t>
            </a:r>
            <a:r>
              <a:rPr lang="en-US" sz="3600" spc="215">
                <a:solidFill>
                  <a:srgbClr val="FFFFFF"/>
                </a:solidFill>
                <a:latin typeface="Aileron Italics"/>
              </a:rPr>
              <a:t>Archaeological and cultural history of north Bihar: with special reference to Neolithic-Chirand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18254" y="4277784"/>
            <a:ext cx="9043830" cy="1042670"/>
            <a:chOff x="0" y="0"/>
            <a:chExt cx="12058440" cy="1390227"/>
          </a:xfrm>
        </p:grpSpPr>
        <p:sp>
          <p:nvSpPr>
            <p:cNvPr id="8" name="TextBox 8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https://ehrafarchaeology.yale.edu/document?id=aq50-000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18254" y="8453755"/>
            <a:ext cx="9043830" cy="1042670"/>
            <a:chOff x="0" y="0"/>
            <a:chExt cx="12058440" cy="1390227"/>
          </a:xfrm>
        </p:grpSpPr>
        <p:sp>
          <p:nvSpPr>
            <p:cNvPr id="11" name="TextBox 11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https://ehrafarchaeology.yale.edu/document?id=aq50-006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1660469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147900" y="849704"/>
            <a:ext cx="11512569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60">
                <a:solidFill>
                  <a:srgbClr val="FFFFFF"/>
                </a:solidFill>
                <a:latin typeface="Aileron Heavy"/>
              </a:rPr>
              <a:t>Burial Practices in the Ganges Neolithic Tradition in India</a:t>
            </a:r>
          </a:p>
        </p:txBody>
      </p:sp>
      <p:sp>
        <p:nvSpPr>
          <p:cNvPr id="4" name="Freeform 4"/>
          <p:cNvSpPr/>
          <p:nvPr/>
        </p:nvSpPr>
        <p:spPr>
          <a:xfrm>
            <a:off x="11660469" y="0"/>
            <a:ext cx="6627531" cy="10287000"/>
          </a:xfrm>
          <a:custGeom>
            <a:avLst/>
            <a:gdLst/>
            <a:ahLst/>
            <a:cxnLst/>
            <a:rect l="l" t="t" r="r" b="b"/>
            <a:pathLst>
              <a:path w="6627531" h="10287000">
                <a:moveTo>
                  <a:pt x="0" y="0"/>
                </a:moveTo>
                <a:lnTo>
                  <a:pt x="6627531" y="0"/>
                </a:lnTo>
                <a:lnTo>
                  <a:pt x="66275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01" r="-4181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598" y="3432503"/>
            <a:ext cx="95666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Answer the following questions: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598" y="4809311"/>
            <a:ext cx="9566671" cy="40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is the name of the site?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are the time periods associated with the site?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Why is this site so unique?</a:t>
            </a: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Why were no human remains found at the site?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4078" y="0"/>
            <a:ext cx="8743922" cy="10287000"/>
          </a:xfrm>
          <a:custGeom>
            <a:avLst/>
            <a:gdLst/>
            <a:ahLst/>
            <a:cxnLst/>
            <a:rect l="l" t="t" r="r" b="b"/>
            <a:pathLst>
              <a:path w="8743922" h="10287000">
                <a:moveTo>
                  <a:pt x="0" y="0"/>
                </a:moveTo>
                <a:lnTo>
                  <a:pt x="8743922" y="0"/>
                </a:lnTo>
                <a:lnTo>
                  <a:pt x="87439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28" r="-3873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4306" y="1763893"/>
            <a:ext cx="8553648" cy="126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spc="215">
                <a:solidFill>
                  <a:srgbClr val="4B472B"/>
                </a:solidFill>
                <a:latin typeface="Aileron"/>
              </a:rPr>
              <a:t>Write a short paper (2-3 pages) in which you discuss your findings.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4306" y="442126"/>
            <a:ext cx="773039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>
                <a:solidFill>
                  <a:srgbClr val="4B472B"/>
                </a:solidFill>
                <a:latin typeface="Aileron Heavy"/>
              </a:rPr>
              <a:t>Essay Assignment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8260" y="3550917"/>
            <a:ext cx="8785740" cy="613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15">
                <a:solidFill>
                  <a:srgbClr val="4B472B"/>
                </a:solidFill>
                <a:latin typeface="Aileron"/>
              </a:rPr>
              <a:t>How were the level of social complexity and/or the environment factors in shaping burial practices for each tradition?</a:t>
            </a:r>
          </a:p>
          <a:p>
            <a:pPr marL="777240" lvl="1" indent="-388620">
              <a:lnSpc>
                <a:spcPts val="4500"/>
              </a:lnSpc>
              <a:buFont typeface="Arial"/>
              <a:buChar char="•"/>
            </a:pPr>
            <a:r>
              <a:rPr lang="en-US" sz="3600" spc="215">
                <a:solidFill>
                  <a:srgbClr val="4B472B"/>
                </a:solidFill>
                <a:latin typeface="Aileron"/>
              </a:rPr>
              <a:t>What were the most interesting things you learned about the burial practices of these five archaeological traditions?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15">
                <a:solidFill>
                  <a:srgbClr val="4B472B"/>
                </a:solidFill>
                <a:latin typeface="Aileron"/>
              </a:rPr>
              <a:t>What similarities and differences did you find in terms of burial practices?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9525"/>
            <a:ext cx="1524379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4B472B"/>
                </a:solidFill>
                <a:latin typeface="Aileron Heavy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4105529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Berry, Sarah H. (Archaeologist), and John R. Johnson. 2000. “Tradition Summary: Late Southern California.” New Haven, Conn.: HRAF. https://ehrafarchaeology.yale.edu/document?id=ns50-000.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1788922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Arnold, Jeanne E. 1987. “Craft Specialization in the Prehistoric Channel Islands, California.” In University of California Publications in Anthropology, vol. 18: xvii, 278. Berkeley: University of California Press. https://ehrafarchaeology.yale.edu/document?id=ns50-001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3476" y="7076313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Kirch, Patrick Vinton. 1985. Feathered Gods and Fishhooks: An Introduction to Hawaiian Archaeology and Prehistory. Honolulu: University of Hawaii Press.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https://ehrafarchaeology.yale.edu/document?id=ov50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5819521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Chattopadhyaya, Umesh. 1999. “Tradition Summary: Ganges Neolithic.” New Haven, Conn.: HRAF. https://ehrafarchaeology.yale.edu/document?id=aq50-000.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13476" y="560705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This activity was adapted from "Burial Practices: An eHRAF workbook for introductory archaeology courses", Christiane Cunnar, in Teaching eHRAF.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13476" y="8790305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Kolb, Michael. 1999. “Tradition Summary: Hawaiian.” New Haven, Conn.: HRAF. https://ehrafarchaeology.yale.edu/document?id=ov50-000.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543204" y="1028700"/>
            <a:ext cx="8250252" cy="8433726"/>
          </a:xfrm>
          <a:custGeom>
            <a:avLst/>
            <a:gdLst/>
            <a:ahLst/>
            <a:cxnLst/>
            <a:rect l="l" t="t" r="r" b="b"/>
            <a:pathLst>
              <a:path w="8250252" h="8433726">
                <a:moveTo>
                  <a:pt x="0" y="0"/>
                </a:moveTo>
                <a:lnTo>
                  <a:pt x="8250252" y="0"/>
                </a:lnTo>
                <a:lnTo>
                  <a:pt x="8250252" y="8433726"/>
                </a:lnTo>
                <a:lnTo>
                  <a:pt x="0" y="8433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43" r="-26643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666490" y="4174337"/>
            <a:ext cx="1753429" cy="1938326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5" name="TextBox 5"/>
          <p:cNvSpPr txBox="1"/>
          <p:nvPr/>
        </p:nvSpPr>
        <p:spPr>
          <a:xfrm>
            <a:off x="11250547" y="4413264"/>
            <a:ext cx="6812857" cy="424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Learn about burial practices in the archaeological record 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Read passages from traditions covered in eHRAF Archaeology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Answer specific questions about each tradition</a:t>
            </a:r>
          </a:p>
          <a:p>
            <a:pPr marL="690880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Compare &amp; contrast traditions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3204" y="4852987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Topics We'll Cover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96174" y="1019175"/>
            <a:ext cx="502405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"/>
              </a:rPr>
              <a:t>In this activity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4B472B"/>
                </a:solidFill>
                <a:latin typeface="Aileron Heavy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72904" y="2464714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Rolle, Renate, and Gayna Walls. 1989. The World of the Scythians. London: B. T. Batsford. https://ehrafarchaeology.yale.edu/document?id=ma51-002.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500049"/>
            <a:ext cx="13331905" cy="147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Peregrine, Peter N. (Peter Neal). 2000. “Tradition Summary: Scythian-Sarmation.” New Haven, Conn.: HRAF. https://ehrafarchaeology.yale.edu/document?id=ma51-000.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72904" y="5259936"/>
            <a:ext cx="13105252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Sinha, Harendra Prasad. 1994. “Archaeological and Cultural History of North Bihar: With Special Reference to Neolithic-Chirand.” In Heritage of Ancient India, i – x, 1–26, 73–139, plates. New Delhi: Ramanand Vidya Bhawan. https://ehrafarchaeology.yale.edu/document?id=aq50-006.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3857245"/>
            <a:ext cx="13531031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Sharer, Robert J., and Sarah Berry. 2000. “Tradition Summary: Classic Maya.” New Haven, Conn.: HRAF. https://ehrafarchaeology.yale.edu/document?id=ny53-000.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72904" y="7566866"/>
            <a:ext cx="13105252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Smith, A. Ledyard (Augustus Ledyard). 1950. “Uaxactun, Guatemala: Excavations of 1931-1937.” In Carnegie Institution of Washington Publication, 108. Washington: Carnegie Institution of Washington. https://ehrafarchaeology.yale.edu/document?id=ny53-016.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4B472B"/>
                </a:solidFill>
                <a:latin typeface="Aileron Heavy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3131111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Achaemenid soldiers against Scythians by Louis-Joseph Delaporte, Public domain,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File:Achaemenid_soldiers_against_Scythians.jpg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555832"/>
            <a:ext cx="13331905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Scythians weapon in the National Museum of the History of Ukraine (Kyiv) by Swadim, CC BY-SA 4.0, via Wikimedia Commons: https://commons.wikimedia.org/wiki/File:Scythians_National_Museum_of_the_History_of_Ukraine.jpg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3476" y="5211091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Tecolote Canyon entrance off Genesee Ave. SDarchitect, CC BY-SA 4.0,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File:Tecolote_Canyon.jpg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7291070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Burton Mound Landmark plaque in Ambassador Park, Santa Barbara,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California, Niranjan Arminius, CC BY-SA 4.0, via Wikimedia Commons: https://commons.wikimedia.org/wiki/File:SB_BurtonMoundLandmark_20170915.jpg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4B472B"/>
                </a:solidFill>
                <a:latin typeface="Aileron Heavy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3430886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Maya Gallery, INAH, National Museum of Anthropology, Mexico City, Gary Todd, CC0,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File:Classic_Maya_Codex,_Replica.jpg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757845"/>
            <a:ext cx="13331905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Classic Maya Stucco Glyph "Head Variant," Forgotten Temple, Palenque, Gary Todd, CC0,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File:Classic_Maya_Stucco_Glyph_%22Head_Variant,%22_Forgotten_Temple,_Palenque.jpg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3476" y="5608628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Kiʻi at Puʻuhonua o Hōnaunau National Historical Park, CC BY-SA Thomas Tunsch / Kiʻi at Puʻuhonua o Hōnaunau, via Wikimedia Commons: https://commons.wikimedia.org/wiki/File:Ki%CA%BBi_at_Pu%CA%BBuhonua_o_H%C5%8Dnaunau_(a0007729).jpg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8281670"/>
            <a:ext cx="131052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Lapakahi, CC BY-SA Thomas Tunsch / Kiʻi at Puʻuhonua o Hōnaunau, via Wikimedia Commons: https://commons.wikimedia.org/wiki/File:Lapakahi.jpg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4B472B"/>
                </a:solidFill>
                <a:latin typeface="Aileron Heavy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2970544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Pataliputra capital, Bihar Museum, Patna, 3rd century BCE, Gary Todd, CC BY-SA 4.0,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File:Pataliputra_capital,_Bihar_Museum,_Patna,_3rd_century_BCE.jpg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841071"/>
            <a:ext cx="1333190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Didarganj Yakshi statue in the Bihar Museum, Shivam Setu, CC BY-SA 4.0,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File:Didarganj_Yakshi_statue_in_the_Bihar_Museum.jpg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090" y="504914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0" y="0"/>
                </a:lnTo>
                <a:lnTo>
                  <a:pt x="7217820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11199" y="2073319"/>
            <a:ext cx="926560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4B472B"/>
                </a:solidFill>
                <a:latin typeface="Aileron Heavy"/>
              </a:rPr>
              <a:t>Burial Practices: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4B472B"/>
                </a:solidFill>
                <a:latin typeface="Aileron Heavy"/>
              </a:rPr>
              <a:t>Introduction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8074" y="8623131"/>
            <a:ext cx="6878657" cy="843619"/>
            <a:chOff x="0" y="0"/>
            <a:chExt cx="9171543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171543" cy="1124825"/>
            </a:xfrm>
            <a:prstGeom prst="rect">
              <a:avLst/>
            </a:prstGeom>
            <a:solidFill>
              <a:srgbClr val="4B472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47136" y="8468995"/>
            <a:ext cx="971515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4B472B"/>
                </a:solidFill>
                <a:latin typeface="Aileron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4B472B"/>
                </a:solidFill>
                <a:latin typeface="Aileron"/>
              </a:rPr>
              <a:t>at Yale University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75318" y="8042275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4B472B"/>
                </a:solidFill>
                <a:latin typeface="Aileron"/>
              </a:rPr>
              <a:t>Produced 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5318" y="9281964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u="sng" spc="196">
                <a:solidFill>
                  <a:srgbClr val="4B472B"/>
                </a:solidFill>
                <a:latin typeface="Aileron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80" t="21485" r="42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84647" y="3620127"/>
            <a:ext cx="12118707" cy="3046747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4" name="TextBox 4"/>
          <p:cNvSpPr txBox="1"/>
          <p:nvPr/>
        </p:nvSpPr>
        <p:spPr>
          <a:xfrm>
            <a:off x="3664482" y="4340638"/>
            <a:ext cx="10959035" cy="163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BURIAL PRACTICES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IN PREHISTORY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865974" cy="10287000"/>
          </a:xfrm>
          <a:custGeom>
            <a:avLst/>
            <a:gdLst/>
            <a:ahLst/>
            <a:cxnLst/>
            <a:rect l="l" t="t" r="r" b="b"/>
            <a:pathLst>
              <a:path w="7865974" h="10287000">
                <a:moveTo>
                  <a:pt x="0" y="0"/>
                </a:moveTo>
                <a:lnTo>
                  <a:pt x="7865974" y="0"/>
                </a:lnTo>
                <a:lnTo>
                  <a:pt x="78659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13" r="-9313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7865974" y="28575"/>
            <a:ext cx="1042202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4" name="TextBox 4"/>
          <p:cNvSpPr txBox="1"/>
          <p:nvPr/>
        </p:nvSpPr>
        <p:spPr>
          <a:xfrm>
            <a:off x="8212772" y="1590174"/>
            <a:ext cx="9728430" cy="831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this activity, you will compare and contrast prehistoric burial practices found in Asia, Oceania, and North America. </a:t>
            </a:r>
          </a:p>
          <a:p>
            <a:pPr>
              <a:lnSpc>
                <a:spcPts val="4680"/>
              </a:lnSpc>
            </a:pPr>
            <a:endParaRPr lang="en-US" sz="3600" spc="215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468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passages from eHRAF Archaeology, then answer the questions that follow.</a:t>
            </a:r>
          </a:p>
          <a:p>
            <a:pPr>
              <a:lnSpc>
                <a:spcPts val="4680"/>
              </a:lnSpc>
            </a:pPr>
            <a:endParaRPr lang="en-US" sz="3600" spc="215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468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As you read about burial practices, consider:</a:t>
            </a:r>
          </a:p>
          <a:p>
            <a:pPr>
              <a:lnSpc>
                <a:spcPts val="4680"/>
              </a:lnSpc>
            </a:pPr>
            <a:endParaRPr lang="en-US" sz="3600" spc="215">
              <a:solidFill>
                <a:srgbClr val="FFFFFF"/>
              </a:solidFill>
              <a:latin typeface="Aileron"/>
            </a:endParaRP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the level of socio-political and economic complexity of each society</a:t>
            </a: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the role that the environment plays in determining burial practices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26035" y="431676"/>
            <a:ext cx="921516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"/>
              </a:rPr>
              <a:t>Compare and Contrast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9525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4B47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887750"/>
            <a:ext cx="18288000" cy="6327951"/>
          </a:xfrm>
          <a:custGeom>
            <a:avLst/>
            <a:gdLst/>
            <a:ahLst/>
            <a:cxnLst/>
            <a:rect l="l" t="t" r="r" b="b"/>
            <a:pathLst>
              <a:path w="18288000" h="6327951">
                <a:moveTo>
                  <a:pt x="0" y="0"/>
                </a:moveTo>
                <a:lnTo>
                  <a:pt x="18288000" y="0"/>
                </a:lnTo>
                <a:lnTo>
                  <a:pt x="18288000" y="6327951"/>
                </a:lnTo>
                <a:lnTo>
                  <a:pt x="0" y="6327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97"/>
            </a:stretch>
          </a:blipFill>
        </p:spPr>
      </p:sp>
      <p:grpSp>
        <p:nvGrpSpPr>
          <p:cNvPr id="6" name="Group 6"/>
          <p:cNvGrpSpPr/>
          <p:nvPr/>
        </p:nvGrpSpPr>
        <p:grpSpPr>
          <a:xfrm rot="6593844">
            <a:off x="15678860" y="3185025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2532907"/>
            <a:ext cx="17648215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83">
                <a:solidFill>
                  <a:srgbClr val="4B472B"/>
                </a:solidFill>
                <a:latin typeface="Aileron"/>
              </a:rPr>
              <a:t>For example: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1354563"/>
            <a:ext cx="150921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First, follow the permalinks provided in the activities below to get to the relevant documents.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6023" y="3345769"/>
            <a:ext cx="12155954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https://ehrafarchaeology.yale.edu/document?id=nt76-001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4187224"/>
            <a:ext cx="17648215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Then, use the Page List dropdown menu to navigate to the required page(s).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4B472B"/>
                </a:solidFill>
                <a:latin typeface="Aileron Ultra-Bold"/>
              </a:rPr>
              <a:t>To read documents or pages in eHRAF: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5312" y="3345769"/>
            <a:ext cx="550108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4B472B"/>
                </a:solidFill>
                <a:ea typeface="Aileron Ultra-Bold"/>
              </a:rPr>
              <a:t>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0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4B47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32799"/>
            <a:ext cx="18288000" cy="4154201"/>
          </a:xfrm>
          <a:custGeom>
            <a:avLst/>
            <a:gdLst/>
            <a:ahLst/>
            <a:cxnLst/>
            <a:rect l="l" t="t" r="r" b="b"/>
            <a:pathLst>
              <a:path w="18288000" h="4154201">
                <a:moveTo>
                  <a:pt x="0" y="0"/>
                </a:moveTo>
                <a:lnTo>
                  <a:pt x="18288000" y="0"/>
                </a:lnTo>
                <a:lnTo>
                  <a:pt x="18288000" y="4154201"/>
                </a:lnTo>
                <a:lnTo>
                  <a:pt x="0" y="415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29"/>
            </a:stretch>
          </a:blipFill>
        </p:spPr>
      </p:sp>
      <p:grpSp>
        <p:nvGrpSpPr>
          <p:cNvPr id="6" name="Group 6"/>
          <p:cNvGrpSpPr/>
          <p:nvPr/>
        </p:nvGrpSpPr>
        <p:grpSpPr>
          <a:xfrm rot="-8681848">
            <a:off x="15952039" y="7582087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1131043"/>
            <a:ext cx="1509216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4B472B"/>
                </a:solidFill>
                <a:latin typeface="Aileron"/>
              </a:rPr>
              <a:t>Follow these steps if you are having trouble with permalinks from off campus while using a proxy or VPN service, or if you have been provided with a HRAF-issued username and password.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4108642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Enter the author's last name into the Filter Index box.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4B472B"/>
                </a:solidFill>
                <a:latin typeface="Aileron Ultra-Bold"/>
              </a:rPr>
              <a:t>Finding documents without permalinks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2764478"/>
            <a:ext cx="15364529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Sign in via your library proxy or VPN, or using the HRAF-issued credentials.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198" y="4780724"/>
            <a:ext cx="15490435" cy="80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Click on the required title to access the document, then select the page number from the Page List dropdown menu as shown above.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2198" y="3436560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4B472B"/>
                </a:solidFill>
                <a:latin typeface="Aileron Ultra-Bold"/>
              </a:rPr>
              <a:t>Go to the Browse Documents tab.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97344" cy="10287000"/>
          </a:xfrm>
          <a:custGeom>
            <a:avLst/>
            <a:gdLst/>
            <a:ahLst/>
            <a:cxnLst/>
            <a:rect l="l" t="t" r="r" b="b"/>
            <a:pathLst>
              <a:path w="4797344" h="10287000">
                <a:moveTo>
                  <a:pt x="0" y="0"/>
                </a:moveTo>
                <a:lnTo>
                  <a:pt x="4797344" y="0"/>
                </a:lnTo>
                <a:lnTo>
                  <a:pt x="4797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70" r="-202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8166" y="4071680"/>
            <a:ext cx="4248273" cy="2143640"/>
            <a:chOff x="0" y="0"/>
            <a:chExt cx="5664364" cy="285818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664364" cy="2858187"/>
            </a:xfrm>
            <a:prstGeom prst="rect">
              <a:avLst/>
            </a:prstGeom>
            <a:solidFill>
              <a:srgbClr val="4B472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54550" y="566128"/>
              <a:ext cx="4755265" cy="171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eHRAF</a:t>
              </a:r>
            </a:p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Archaeology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15928" y="470535"/>
            <a:ext cx="114247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4B472B"/>
                </a:solidFill>
                <a:latin typeface="Aileron Heavy"/>
              </a:rPr>
              <a:t>Tradition Summaries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69269" y="7362321"/>
            <a:ext cx="11718074" cy="211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spc="320">
                <a:solidFill>
                  <a:srgbClr val="4B472B"/>
                </a:solidFill>
                <a:latin typeface="Aileron Bold"/>
              </a:rPr>
              <a:t>To find a tradition summary, go to the</a:t>
            </a:r>
            <a:r>
              <a:rPr lang="en-US" sz="3200" spc="320">
                <a:solidFill>
                  <a:srgbClr val="4B472B"/>
                </a:solidFill>
                <a:latin typeface="Aileron"/>
              </a:rPr>
              <a:t> Browse Traditions</a:t>
            </a:r>
            <a:r>
              <a:rPr lang="en-US" sz="3200" spc="320">
                <a:solidFill>
                  <a:srgbClr val="4B472B"/>
                </a:solidFill>
                <a:latin typeface="Aileron Bold"/>
              </a:rPr>
              <a:t> tab and enter the tradition name into the box, then click on </a:t>
            </a:r>
            <a:r>
              <a:rPr lang="en-US" sz="3200" spc="320">
                <a:solidFill>
                  <a:srgbClr val="4B472B"/>
                </a:solidFill>
                <a:latin typeface="Aileron"/>
              </a:rPr>
              <a:t>Tradition Summary </a:t>
            </a:r>
            <a:r>
              <a:rPr lang="en-US" sz="3200" spc="320">
                <a:solidFill>
                  <a:srgbClr val="4B472B"/>
                </a:solidFill>
                <a:latin typeface="Aileron Bold"/>
              </a:rPr>
              <a:t>below the tradition name to read it.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69269" y="2047993"/>
            <a:ext cx="11403805" cy="4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4B472B"/>
                </a:solidFill>
                <a:latin typeface="Aileron"/>
              </a:rPr>
              <a:t>A brief overview for traditions in eHRAF Archaeology is provided in the form of </a:t>
            </a:r>
            <a:r>
              <a:rPr lang="en-US" sz="3200" spc="320">
                <a:solidFill>
                  <a:srgbClr val="4B472B"/>
                </a:solidFill>
                <a:latin typeface="Aileron Bold"/>
              </a:rPr>
              <a:t>Tradition Summaries</a:t>
            </a:r>
            <a:r>
              <a:rPr lang="en-US" sz="3200" spc="320">
                <a:solidFill>
                  <a:srgbClr val="4B472B"/>
                </a:solidFill>
                <a:latin typeface="Aileron"/>
              </a:rPr>
              <a:t>. </a:t>
            </a:r>
          </a:p>
          <a:p>
            <a:pPr>
              <a:lnSpc>
                <a:spcPts val="4160"/>
              </a:lnSpc>
            </a:pPr>
            <a:endParaRPr lang="en-US" sz="3200" spc="320">
              <a:solidFill>
                <a:srgbClr val="4B472B"/>
              </a:solidFill>
              <a:latin typeface="Aileron"/>
            </a:endParaRPr>
          </a:p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4B472B"/>
                </a:solidFill>
                <a:latin typeface="Aileron"/>
              </a:rPr>
              <a:t>The format, general outline, and headings are the same for each summary. You will find a basic overview about the tradition, such as its time period, location, history, environment, and sociopolitical organization.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017337" y="-11006"/>
            <a:ext cx="11270663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7985855" y="2644879"/>
            <a:ext cx="9818177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spc="215">
                <a:solidFill>
                  <a:srgbClr val="FFFFFF"/>
                </a:solidFill>
                <a:latin typeface="Aileron"/>
              </a:rPr>
              <a:t>Read the Scythian-Sarmatian (MA51) tradition summary.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9525"/>
            <a:ext cx="7017337" cy="10287000"/>
          </a:xfrm>
          <a:custGeom>
            <a:avLst/>
            <a:gdLst/>
            <a:ahLst/>
            <a:cxnLst/>
            <a:rect l="l" t="t" r="r" b="b"/>
            <a:pathLst>
              <a:path w="7017337" h="10287000">
                <a:moveTo>
                  <a:pt x="0" y="0"/>
                </a:moveTo>
                <a:lnTo>
                  <a:pt x="7017337" y="0"/>
                </a:lnTo>
                <a:lnTo>
                  <a:pt x="70173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998" r="-1346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282910" y="321258"/>
            <a:ext cx="952112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"/>
              </a:rPr>
              <a:t>The Scythian Tradition in West-Central Asia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85855" y="6242210"/>
            <a:ext cx="9576229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Read the chapter "Death and burial" in Rolle (1989) </a:t>
            </a:r>
            <a:r>
              <a:rPr lang="en-US" sz="3600" spc="215">
                <a:solidFill>
                  <a:srgbClr val="FFFFFF"/>
                </a:solidFill>
                <a:latin typeface="Aileron Italics"/>
              </a:rPr>
              <a:t>The World of the Scythians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18254" y="4611159"/>
            <a:ext cx="9043830" cy="1042670"/>
            <a:chOff x="0" y="0"/>
            <a:chExt cx="12058440" cy="1390227"/>
          </a:xfrm>
        </p:grpSpPr>
        <p:sp>
          <p:nvSpPr>
            <p:cNvPr id="8" name="TextBox 8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https://ehrafarchaeology.yale.edu/document?id=ma51-000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18254" y="8225155"/>
            <a:ext cx="9043830" cy="1042670"/>
            <a:chOff x="0" y="0"/>
            <a:chExt cx="12058440" cy="1390227"/>
          </a:xfrm>
        </p:grpSpPr>
        <p:sp>
          <p:nvSpPr>
            <p:cNvPr id="11" name="TextBox 11"/>
            <p:cNvSpPr txBox="1"/>
            <p:nvPr/>
          </p:nvSpPr>
          <p:spPr>
            <a:xfrm>
              <a:off x="1377760" y="-57150"/>
              <a:ext cx="10680679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192">
                  <a:solidFill>
                    <a:srgbClr val="FFFFFF"/>
                  </a:solidFill>
                  <a:latin typeface="Aileron"/>
                </a:rPr>
                <a:t>https://ehrafarchaeology.yale.edu/document?id=ma51-002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58868"/>
              <a:ext cx="934085" cy="8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spc="42">
                  <a:solidFill>
                    <a:srgbClr val="092683"/>
                  </a:solidFill>
                  <a:ea typeface="Aileron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422026" cy="10287000"/>
          </a:xfrm>
          <a:prstGeom prst="rect">
            <a:avLst/>
          </a:prstGeom>
          <a:solidFill>
            <a:srgbClr val="4B472B"/>
          </a:solidFill>
        </p:spPr>
      </p:sp>
      <p:sp>
        <p:nvSpPr>
          <p:cNvPr id="3" name="TextBox 3"/>
          <p:cNvSpPr txBox="1"/>
          <p:nvPr/>
        </p:nvSpPr>
        <p:spPr>
          <a:xfrm>
            <a:off x="387598" y="550081"/>
            <a:ext cx="964683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"/>
              </a:rPr>
              <a:t>The Scythian Tradition in West-Central Asia</a:t>
            </a:r>
          </a:p>
        </p:txBody>
      </p:sp>
      <p:sp>
        <p:nvSpPr>
          <p:cNvPr id="4" name="Freeform 4"/>
          <p:cNvSpPr/>
          <p:nvPr/>
        </p:nvSpPr>
        <p:spPr>
          <a:xfrm>
            <a:off x="10422026" y="0"/>
            <a:ext cx="7865974" cy="10287000"/>
          </a:xfrm>
          <a:custGeom>
            <a:avLst/>
            <a:gdLst/>
            <a:ahLst/>
            <a:cxnLst/>
            <a:rect l="l" t="t" r="r" b="b"/>
            <a:pathLst>
              <a:path w="7865974" h="10287000">
                <a:moveTo>
                  <a:pt x="0" y="0"/>
                </a:moveTo>
                <a:lnTo>
                  <a:pt x="7865974" y="0"/>
                </a:lnTo>
                <a:lnTo>
                  <a:pt x="78659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24" r="-4812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598" y="2973081"/>
            <a:ext cx="95666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Answer the following questions: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598" y="4168140"/>
            <a:ext cx="9566671" cy="509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are the burial mounds called in eastern Europe and in the Ukraine?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precious metal can be found in the graves?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method of preservation was used for royalty in Scythian times?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What does the height of the burial mound usually indicate?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1598</Words>
  <Application>Microsoft Office PowerPoint</Application>
  <PresentationFormat>Custom</PresentationFormat>
  <Paragraphs>154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Aileron</vt:lpstr>
      <vt:lpstr>Aileron Ultra-Bold</vt:lpstr>
      <vt:lpstr>Aileron Italics</vt:lpstr>
      <vt:lpstr>Aileron Heavy</vt:lpstr>
      <vt:lpstr>Arial</vt:lpstr>
      <vt:lpstr>Aileron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eHRAF Workbook - Burial Practices: Introduction v2</dc:title>
  <dc:creator>Matthew Longcore</dc:creator>
  <cp:lastModifiedBy>Matthew Longcore</cp:lastModifiedBy>
  <cp:revision>2</cp:revision>
  <dcterms:created xsi:type="dcterms:W3CDTF">2006-08-16T00:00:00Z</dcterms:created>
  <dcterms:modified xsi:type="dcterms:W3CDTF">2023-07-11T17:09:17Z</dcterms:modified>
  <dc:identifier>DAFoWT-nQ60</dc:identifier>
</cp:coreProperties>
</file>