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ileron Heavy" charset="1" panose="00000A00000000000000"/>
      <p:regular r:id="rId14"/>
    </p:embeddedFont>
    <p:embeddedFont>
      <p:font typeface="Aileron Heavy Bold" charset="1" panose="00000A00000000000000"/>
      <p:regular r:id="rId15"/>
    </p:embeddedFont>
    <p:embeddedFont>
      <p:font typeface="Aileron Heavy Italics" charset="1" panose="00000A00000000000000"/>
      <p:regular r:id="rId16"/>
    </p:embeddedFont>
    <p:embeddedFont>
      <p:font typeface="Aileron Heavy Bold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38" Target="slides/slide21.xml" Type="http://schemas.openxmlformats.org/officeDocument/2006/relationships/slide"/><Relationship Id="rId39" Target="slides/slide22.xml" Type="http://schemas.openxmlformats.org/officeDocument/2006/relationships/slide"/><Relationship Id="rId4" Target="theme/theme1.xml" Type="http://schemas.openxmlformats.org/officeDocument/2006/relationships/theme"/><Relationship Id="rId40" Target="slides/slide23.xml" Type="http://schemas.openxmlformats.org/officeDocument/2006/relationships/slide"/><Relationship Id="rId41" Target="slides/slide24.xml" Type="http://schemas.openxmlformats.org/officeDocument/2006/relationships/slide"/><Relationship Id="rId42" Target="slides/slide25.xml" Type="http://schemas.openxmlformats.org/officeDocument/2006/relationships/slide"/><Relationship Id="rId43" Target="slides/slide26.xml" Type="http://schemas.openxmlformats.org/officeDocument/2006/relationships/slide"/><Relationship Id="rId44" Target="slides/slide27.xml" Type="http://schemas.openxmlformats.org/officeDocument/2006/relationships/slide"/><Relationship Id="rId45" Target="slides/slide28.xml" Type="http://schemas.openxmlformats.org/officeDocument/2006/relationships/slide"/><Relationship Id="rId46" Target="slides/slide29.xml" Type="http://schemas.openxmlformats.org/officeDocument/2006/relationships/slide"/><Relationship Id="rId47" Target="slides/slide30.xml" Type="http://schemas.openxmlformats.org/officeDocument/2006/relationships/slide"/><Relationship Id="rId48" Target="slides/slide31.xml" Type="http://schemas.openxmlformats.org/officeDocument/2006/relationships/slide"/><Relationship Id="rId49" Target="slides/slide3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://hraf.yale.edu" TargetMode="External" Type="http://schemas.openxmlformats.org/officeDocument/2006/relationships/hyperlink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://hraf.yale.edu" TargetMode="External" Type="http://schemas.openxmlformats.org/officeDocument/2006/relationships/hyperlink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6388" t="0" r="26388" b="0"/>
          <a:stretch>
            <a:fillRect/>
          </a:stretch>
        </p:blipFill>
        <p:spPr>
          <a:xfrm flipH="false" flipV="false" rot="0">
            <a:off x="0" y="0"/>
            <a:ext cx="863607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9815825" y="1389107"/>
            <a:ext cx="7217821" cy="750878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791935" y="3533775"/>
            <a:ext cx="9265601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Causes of Disease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91935" y="7459914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5D7963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1028700"/>
            <a:ext cx="7142940" cy="843619"/>
            <a:chOff x="0" y="0"/>
            <a:chExt cx="9523921" cy="1124825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9523921" cy="1124825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443163" y="9678035"/>
            <a:ext cx="6614374" cy="62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Human Relations Area Files</a:t>
            </a:r>
          </a:p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 at Yale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655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1.   Accor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ding to Levy, the Hopi did not traditionally believe in soul loss as a cause of illness. Which of the following did they consider to be possible causes of illness?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511038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HOPI (NT09)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4416040"/>
            <a:ext cx="9956515" cy="4245087"/>
            <a:chOff x="0" y="0"/>
            <a:chExt cx="13275354" cy="566011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disbelief, bad thoughts, and anxiety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156075" y="1301939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bad luck</a:t>
              </a:r>
            </a:p>
          </p:txBody>
        </p:sp>
        <p:sp>
          <p:nvSpPr>
            <p:cNvPr name="AutoShape 10" id="10"/>
            <p:cNvSpPr/>
            <p:nvPr/>
          </p:nvSpPr>
          <p:spPr>
            <a:xfrm rot="0">
              <a:off x="675123" y="1183301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1153450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156075" y="2464913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casting a spell on someone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0">
              <a:off x="675123" y="2346275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2316424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156075" y="3627888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emotional imbalance</a:t>
              </a:r>
            </a:p>
          </p:txBody>
        </p:sp>
        <p:sp>
          <p:nvSpPr>
            <p:cNvPr name="AutoShape 16" id="16"/>
            <p:cNvSpPr/>
            <p:nvPr/>
          </p:nvSpPr>
          <p:spPr>
            <a:xfrm rot="0">
              <a:off x="675123" y="3509250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3479399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156075" y="4790863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 and D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4672225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4642374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2.   Accor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ding to Hopi belief, which illness or condition can witches cause?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511038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HOPI (NT09)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4080820"/>
            <a:ext cx="9956515" cy="4245087"/>
            <a:chOff x="0" y="0"/>
            <a:chExt cx="13275354" cy="566011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insanity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156075" y="1301939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blindness</a:t>
              </a:r>
            </a:p>
          </p:txBody>
        </p:sp>
        <p:sp>
          <p:nvSpPr>
            <p:cNvPr name="AutoShape 10" id="10"/>
            <p:cNvSpPr/>
            <p:nvPr/>
          </p:nvSpPr>
          <p:spPr>
            <a:xfrm rot="0">
              <a:off x="675123" y="1183301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1153450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156075" y="2464913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fright illness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0">
              <a:off x="675123" y="2346275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2316424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156075" y="3627888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malaria</a:t>
              </a:r>
            </a:p>
          </p:txBody>
        </p:sp>
        <p:sp>
          <p:nvSpPr>
            <p:cNvPr name="AutoShape 16" id="16"/>
            <p:cNvSpPr/>
            <p:nvPr/>
          </p:nvSpPr>
          <p:spPr>
            <a:xfrm rot="0">
              <a:off x="675123" y="3509250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3479399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156075" y="4790863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smallpox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4672225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4642374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3.   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Hopi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s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belie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ved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t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h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at 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c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ontact wit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h i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mproper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l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y ki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l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l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e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d game animal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s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 wa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s 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the m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o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st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co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mm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on ca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use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of se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i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zur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es a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mong childr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e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n.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511038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HOPI (NT09)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622860" y="5634957"/>
            <a:ext cx="4344982" cy="2355272"/>
          </a:xfrm>
          <a:prstGeom prst="rect">
            <a:avLst/>
          </a:prstGeom>
          <a:solidFill>
            <a:srgbClr val="64DFD4"/>
          </a:solidFill>
        </p:spPr>
      </p:sp>
      <p:sp>
        <p:nvSpPr>
          <p:cNvPr name="AutoShape 6" id="6"/>
          <p:cNvSpPr/>
          <p:nvPr/>
        </p:nvSpPr>
        <p:spPr>
          <a:xfrm rot="0">
            <a:off x="2996336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545482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TRUE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882194" y="5634957"/>
            <a:ext cx="4344982" cy="2355272"/>
          </a:xfrm>
          <a:prstGeom prst="rect">
            <a:avLst/>
          </a:prstGeom>
          <a:solidFill>
            <a:srgbClr val="5C21B5"/>
          </a:solidFill>
        </p:spPr>
      </p:sp>
      <p:sp>
        <p:nvSpPr>
          <p:cNvPr name="AutoShape 9" id="9"/>
          <p:cNvSpPr/>
          <p:nvPr/>
        </p:nvSpPr>
        <p:spPr>
          <a:xfrm rot="0">
            <a:off x="11255670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1804816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FALSE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29256" y="5851563"/>
            <a:ext cx="2229489" cy="6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50"/>
              </a:lnSpc>
              <a:spcBef>
                <a:spcPct val="0"/>
              </a:spcBef>
            </a:pPr>
            <a:r>
              <a:rPr lang="en-US" sz="5000" spc="-50" u="none">
                <a:solidFill>
                  <a:srgbClr val="151B39"/>
                </a:solidFill>
                <a:latin typeface="Aileron Regular"/>
              </a:rPr>
              <a:t>or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200460"/>
            <a:ext cx="14761502" cy="55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4.   Tewas believe that epilepsy is caused by “evil winds” sent by a witch.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511038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HOPI (NT09)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622860" y="5634957"/>
            <a:ext cx="4344982" cy="2355272"/>
          </a:xfrm>
          <a:prstGeom prst="rect">
            <a:avLst/>
          </a:prstGeom>
          <a:solidFill>
            <a:srgbClr val="F0CA4B"/>
          </a:solidFill>
        </p:spPr>
      </p:sp>
      <p:sp>
        <p:nvSpPr>
          <p:cNvPr name="AutoShape 6" id="6"/>
          <p:cNvSpPr/>
          <p:nvPr/>
        </p:nvSpPr>
        <p:spPr>
          <a:xfrm rot="0">
            <a:off x="2996336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545482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TRUE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882194" y="5634957"/>
            <a:ext cx="4344982" cy="2355272"/>
          </a:xfrm>
          <a:prstGeom prst="rect">
            <a:avLst/>
          </a:prstGeom>
          <a:solidFill>
            <a:srgbClr val="FF66C4"/>
          </a:solidFill>
        </p:spPr>
      </p:sp>
      <p:sp>
        <p:nvSpPr>
          <p:cNvPr name="AutoShape 9" id="9"/>
          <p:cNvSpPr/>
          <p:nvPr/>
        </p:nvSpPr>
        <p:spPr>
          <a:xfrm rot="0">
            <a:off x="11255670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1804816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FALSE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29256" y="5851563"/>
            <a:ext cx="2229489" cy="6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50"/>
              </a:lnSpc>
              <a:spcBef>
                <a:spcPct val="0"/>
              </a:spcBef>
            </a:pPr>
            <a:r>
              <a:rPr lang="en-US" sz="5000" spc="-50" u="none">
                <a:solidFill>
                  <a:srgbClr val="151B39"/>
                </a:solidFill>
                <a:latin typeface="Aileron Regular"/>
              </a:rPr>
              <a:t>or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445" t="0" r="21445" b="0"/>
          <a:stretch>
            <a:fillRect/>
          </a:stretch>
        </p:blipFill>
        <p:spPr>
          <a:xfrm flipH="false" flipV="false" rot="0">
            <a:off x="0" y="0"/>
            <a:ext cx="7865974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865974" y="0"/>
            <a:ext cx="10422026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8468777" y="3139545"/>
            <a:ext cx="9468744" cy="272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Read Chris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topher Vec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ey’s chapter titled “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u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ses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of Dis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se” in “Traditional Ojibwa religion and its historical changes” and answer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the following quest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ions.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10993" y="685709"/>
            <a:ext cx="7895129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spc="144">
                <a:solidFill>
                  <a:srgbClr val="FFFFFF"/>
                </a:solidFill>
                <a:latin typeface="Aileron Heavy Bold"/>
              </a:rPr>
              <a:t>OJIBWA(NG06)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47852" y="1678214"/>
            <a:ext cx="9458269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Plains Region, United States and Canada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68777" y="6411968"/>
            <a:ext cx="9468744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 Bold"/>
              </a:rPr>
              <a:t>Pages: 145-148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79039" y="7643725"/>
            <a:ext cx="8057383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u="sng">
                <a:solidFill>
                  <a:srgbClr val="FFFFFF"/>
                </a:solidFill>
                <a:latin typeface="Aileron Heavy"/>
              </a:rPr>
              <a:t> https://ehrafworldcultures.yale.edu/document?id=ng06-041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47852" y="7886446"/>
            <a:ext cx="796148" cy="864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98"/>
              </a:lnSpc>
            </a:pPr>
            <a:r>
              <a:rPr lang="en-US" sz="4732" spc="47">
                <a:solidFill>
                  <a:srgbClr val="39C3EF"/>
                </a:solidFill>
                <a:ea typeface="Aileron Regular Bold"/>
              </a:rPr>
              <a:t>🌐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55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1.   To what do 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the Ojibwa attribute the mythological origin of disease?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670268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OJIBWA (NG06)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angering an ancestor spirit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803410"/>
            <a:ext cx="11695469" cy="1097348"/>
            <a:chOff x="0" y="0"/>
            <a:chExt cx="15593959" cy="146313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-9525"/>
              <a:ext cx="14437884" cy="1472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 misbalanced hunting relationship between humans and animals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37620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207769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1097348"/>
            <a:chOff x="0" y="0"/>
            <a:chExt cx="14113404" cy="146313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-9525"/>
              <a:ext cx="12957329" cy="1472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 misbalanced relationship between humans and spirits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37620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207769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224277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giving someone the "evil eye"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 and D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2.   In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the traditional Ojibwa b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elief sys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te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m,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the ca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use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or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 causes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f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or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disease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s are: 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670268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OJIBWA (NG06)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intrusion of a foreign object into the body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soul loss and manitos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improper contact with sources of power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all of the above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none of the above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3.   Acco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rding to Ojibwa beliefs, witches historically use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d which kind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of 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m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e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thod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s to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 induce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diseases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?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670268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OJIBWA (NG06)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cause a water ghost to molest their victim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scratch victims with poisons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poison victim's food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 and B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B and C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4.   Vecsey repo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rts that some witches were particularly fearsome wh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en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pos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in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g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as which animal? 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670268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OJIBWA (NG06)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wolf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mountain lion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bear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coyote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snake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4411" t="0" r="14572" b="0"/>
          <a:stretch>
            <a:fillRect/>
          </a:stretch>
        </p:blipFill>
        <p:spPr>
          <a:xfrm flipH="false" flipV="false" rot="0">
            <a:off x="0" y="0"/>
            <a:ext cx="7865974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865974" y="0"/>
            <a:ext cx="10422026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8342615" y="3534401"/>
            <a:ext cx="9468744" cy="3406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Read 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obert Textor’s chapter titled “Initiative-ta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king, Non-pos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ses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sing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Ghosts tha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 Cau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se Illness” in “Roster of the gods: an ethnography of the supernatural in a Thai village ” and answer the following questions.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10993" y="137069"/>
            <a:ext cx="7895129" cy="220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spc="144">
                <a:solidFill>
                  <a:srgbClr val="FFFFFF"/>
                </a:solidFill>
                <a:latin typeface="Aileron Heavy Bold"/>
              </a:rPr>
              <a:t>CENTRAL THAI (AO07)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42615" y="2374067"/>
            <a:ext cx="9458269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Central and Southern Thailand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47852" y="7254480"/>
            <a:ext cx="9468744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 Bold"/>
              </a:rPr>
              <a:t>Read pages:  382-383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93991" y="8339531"/>
            <a:ext cx="8015481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u="sng">
                <a:solidFill>
                  <a:srgbClr val="FFFFFF"/>
                </a:solidFill>
                <a:latin typeface="Aileron Heavy"/>
              </a:rPr>
              <a:t> https://ehrafworldcultures.yale.edu/document?id=ao07-011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47852" y="8582252"/>
            <a:ext cx="796148" cy="864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98"/>
              </a:lnSpc>
            </a:pPr>
            <a:r>
              <a:rPr lang="en-US" sz="4732" spc="47">
                <a:solidFill>
                  <a:srgbClr val="39C3EF"/>
                </a:solidFill>
                <a:ea typeface="Aileron Regular Bold"/>
              </a:rPr>
              <a:t>🌐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9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13909" r="0" b="13909"/>
          <a:stretch>
            <a:fillRect/>
          </a:stretch>
        </p:blipFill>
        <p:spPr>
          <a:xfrm flipH="false" flipV="false" rot="0">
            <a:off x="1664287" y="750713"/>
            <a:ext cx="8114290" cy="8785575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693480" y="4174337"/>
            <a:ext cx="1753429" cy="19383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1313391" y="3944773"/>
            <a:ext cx="6974609" cy="4240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"/>
              </a:rPr>
              <a:t>How do ideas about </a:t>
            </a: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causes of disease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vary across cultures?</a:t>
            </a:r>
          </a:p>
          <a:p>
            <a:pPr marL="528320" indent="-26416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Read 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ethnographic passages in eHRAF</a:t>
            </a:r>
          </a:p>
          <a:p>
            <a:pPr marL="528320" indent="-26416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"/>
              </a:rPr>
              <a:t>Answer </a:t>
            </a: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quiz questions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about Hopi, Ojibwa, Central Thai, and Taiwan Hokkien medicine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235246" y="1019175"/>
            <a:ext cx="502405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160">
                <a:solidFill>
                  <a:srgbClr val="FFFFFF"/>
                </a:solidFill>
                <a:latin typeface="Aileron Heavy Bold"/>
              </a:rPr>
              <a:t>In this activity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70194" y="4852987"/>
            <a:ext cx="508495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Topics We'll Cover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200460"/>
            <a:ext cx="14761502" cy="1655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1.   According to Textor, the Central Thai see the "Water Ghost" as being derived from a dead person who inhabits not only ponds and lakes, but also forests, mountains, and fields.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917492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CENTRAL THAI (AO07)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622860" y="5634957"/>
            <a:ext cx="4344982" cy="2355272"/>
          </a:xfrm>
          <a:prstGeom prst="rect">
            <a:avLst/>
          </a:prstGeom>
          <a:solidFill>
            <a:srgbClr val="E44540"/>
          </a:solidFill>
        </p:spPr>
      </p:sp>
      <p:sp>
        <p:nvSpPr>
          <p:cNvPr name="AutoShape 6" id="6"/>
          <p:cNvSpPr/>
          <p:nvPr/>
        </p:nvSpPr>
        <p:spPr>
          <a:xfrm rot="0">
            <a:off x="2996336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545482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TRUE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882194" y="5634957"/>
            <a:ext cx="4344982" cy="2355272"/>
          </a:xfrm>
          <a:prstGeom prst="rect">
            <a:avLst/>
          </a:prstGeom>
          <a:solidFill>
            <a:srgbClr val="5C21B5"/>
          </a:solidFill>
        </p:spPr>
      </p:sp>
      <p:sp>
        <p:nvSpPr>
          <p:cNvPr name="AutoShape 9" id="9"/>
          <p:cNvSpPr/>
          <p:nvPr/>
        </p:nvSpPr>
        <p:spPr>
          <a:xfrm rot="0">
            <a:off x="11255670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1804816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FALSE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29256" y="5851563"/>
            <a:ext cx="2229489" cy="6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50"/>
              </a:lnSpc>
              <a:spcBef>
                <a:spcPct val="0"/>
              </a:spcBef>
            </a:pPr>
            <a:r>
              <a:rPr lang="en-US" sz="5000" spc="-50" u="none">
                <a:solidFill>
                  <a:srgbClr val="151B39"/>
                </a:solidFill>
                <a:latin typeface="Aileron Regular"/>
              </a:rPr>
              <a:t>or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20046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2.   According to Textor, the Central Thai see the “Epidemic Ghost” as always being male.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917492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CENTRAL THAI (AO07)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622860" y="5634957"/>
            <a:ext cx="4344982" cy="2355272"/>
          </a:xfrm>
          <a:prstGeom prst="rect">
            <a:avLst/>
          </a:prstGeom>
          <a:solidFill>
            <a:srgbClr val="FF66C4"/>
          </a:solidFill>
        </p:spPr>
      </p:sp>
      <p:sp>
        <p:nvSpPr>
          <p:cNvPr name="AutoShape 6" id="6"/>
          <p:cNvSpPr/>
          <p:nvPr/>
        </p:nvSpPr>
        <p:spPr>
          <a:xfrm rot="0">
            <a:off x="2996336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545482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TRUE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882194" y="5634957"/>
            <a:ext cx="4344982" cy="2355272"/>
          </a:xfrm>
          <a:prstGeom prst="rect">
            <a:avLst/>
          </a:prstGeom>
          <a:solidFill>
            <a:srgbClr val="64DFD4"/>
          </a:solidFill>
        </p:spPr>
      </p:sp>
      <p:sp>
        <p:nvSpPr>
          <p:cNvPr name="AutoShape 9" id="9"/>
          <p:cNvSpPr/>
          <p:nvPr/>
        </p:nvSpPr>
        <p:spPr>
          <a:xfrm rot="0">
            <a:off x="11255670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1804816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FALSE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29256" y="5851563"/>
            <a:ext cx="2229489" cy="6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50"/>
              </a:lnSpc>
              <a:spcBef>
                <a:spcPct val="0"/>
              </a:spcBef>
            </a:pPr>
            <a:r>
              <a:rPr lang="en-US" sz="5000" spc="-50" u="none">
                <a:solidFill>
                  <a:srgbClr val="151B39"/>
                </a:solidFill>
                <a:latin typeface="Aileron Regular"/>
              </a:rPr>
              <a:t>or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20046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3.   The Water Ghost and Epidemic Ghost induce illness by intrusion of foreign objects into a body.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917492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CENTRAL THAI (AO07)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622860" y="5634957"/>
            <a:ext cx="4344982" cy="2355272"/>
          </a:xfrm>
          <a:prstGeom prst="rect">
            <a:avLst/>
          </a:prstGeom>
          <a:solidFill>
            <a:srgbClr val="39C3EF"/>
          </a:solidFill>
        </p:spPr>
      </p:sp>
      <p:sp>
        <p:nvSpPr>
          <p:cNvPr name="AutoShape 6" id="6"/>
          <p:cNvSpPr/>
          <p:nvPr/>
        </p:nvSpPr>
        <p:spPr>
          <a:xfrm rot="0">
            <a:off x="2996336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545482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TRUE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882194" y="5634957"/>
            <a:ext cx="4344982" cy="2355272"/>
          </a:xfrm>
          <a:prstGeom prst="rect">
            <a:avLst/>
          </a:prstGeom>
          <a:solidFill>
            <a:srgbClr val="F0CA4B"/>
          </a:solidFill>
        </p:spPr>
      </p:sp>
      <p:sp>
        <p:nvSpPr>
          <p:cNvPr name="AutoShape 9" id="9"/>
          <p:cNvSpPr/>
          <p:nvPr/>
        </p:nvSpPr>
        <p:spPr>
          <a:xfrm rot="0">
            <a:off x="11255670" y="4724069"/>
            <a:ext cx="4409470" cy="2883631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1804816" y="5784938"/>
            <a:ext cx="3311178" cy="83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Aileron Heavy"/>
              </a:rPr>
              <a:t>FALSE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29256" y="5851563"/>
            <a:ext cx="2229489" cy="6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50"/>
              </a:lnSpc>
              <a:spcBef>
                <a:spcPct val="0"/>
              </a:spcBef>
            </a:pPr>
            <a:r>
              <a:rPr lang="en-US" sz="5000" spc="-50" u="none">
                <a:solidFill>
                  <a:srgbClr val="151B39"/>
                </a:solidFill>
                <a:latin typeface="Aileron Regular"/>
              </a:rPr>
              <a:t>or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4.   Which of the following explains 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how the Water Ghost is generated from a bo</a:t>
            </a:r>
            <a:r>
              <a:rPr lang="en-US" sz="3600" spc="-36" u="none">
                <a:solidFill>
                  <a:srgbClr val="151B39"/>
                </a:solidFill>
                <a:latin typeface="Aileron Regular"/>
              </a:rPr>
              <a:t>dy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 of water? 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917492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CENTRAL THAI (AO07)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when a person drowns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811032"/>
            <a:ext cx="11695469" cy="1097348"/>
            <a:chOff x="0" y="0"/>
            <a:chExt cx="15593959" cy="146313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-9525"/>
              <a:ext cx="14437884" cy="1472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when a corpse or ghost is deposited in a body of water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37620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207769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5850873"/>
            <a:ext cx="10585053" cy="1097348"/>
            <a:chOff x="0" y="0"/>
            <a:chExt cx="14113404" cy="146313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-9525"/>
              <a:ext cx="12957329" cy="1472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from an ancestor spirit that already lives in the water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37620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207769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 and B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 and C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55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5.   What kind of disease may be caused by th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e Water Ghost?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917492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CENTRAL THAI (AO07)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malaria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chicken pox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stomach flu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windigo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hiccups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55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6.   What can be used to protect 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against Epidemic Ghosts?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917492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CENTRAL THAI (AO07)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sacralized salt and sand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sacralized pepper and salt 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sacralized salt and rocks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sacralized herbs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sacralized slate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153" t="0" r="42889" b="0"/>
          <a:stretch>
            <a:fillRect/>
          </a:stretch>
        </p:blipFill>
        <p:spPr>
          <a:xfrm flipH="false" flipV="false" rot="0">
            <a:off x="0" y="0"/>
            <a:ext cx="7865974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865974" y="0"/>
            <a:ext cx="10422026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8342615" y="3555352"/>
            <a:ext cx="9468744" cy="3406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Read Emily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Martin’s section titled “Kno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ing the Cause of an Illness” in “Sacred and secular medicine in a Taiwan village: a study of cosmological disorders” and answer the following questions.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137069"/>
            <a:ext cx="8662121" cy="220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spc="144">
                <a:solidFill>
                  <a:srgbClr val="FFFFFF"/>
                </a:solidFill>
                <a:latin typeface="Aileron Heavy"/>
              </a:rPr>
              <a:t>TAIWAN HOKKIEN (AD05)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42615" y="2374067"/>
            <a:ext cx="9458269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Hokkien, Taiwan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42615" y="7296382"/>
            <a:ext cx="9468744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 Bold"/>
              </a:rPr>
              <a:t>Read pages: 99-101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09223" y="8338450"/>
            <a:ext cx="7931676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u="sng">
                <a:solidFill>
                  <a:srgbClr val="FFFFFF"/>
                </a:solidFill>
                <a:latin typeface="Aileron Heavy"/>
              </a:rPr>
              <a:t>https://ehrafworldcultures.yale.edu/document?id=ad05-063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47852" y="8581171"/>
            <a:ext cx="796148" cy="864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98"/>
              </a:lnSpc>
            </a:pPr>
            <a:r>
              <a:rPr lang="en-US" sz="4732" spc="47">
                <a:solidFill>
                  <a:srgbClr val="39C3EF"/>
                </a:solidFill>
                <a:ea typeface="Aileron Regular Bold"/>
              </a:rPr>
              <a:t>🌐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55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1.   According to Martin, the T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aiwan Hokkien attribute "Phuà-pi" to: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1045295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TAIWAN HOKKIEN (AD05)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trouble that arises from outside the body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being hit or bumped by something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being allergic to something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all of the above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none of the above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55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2.   What method may a Chinese-style doctor use to d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iagnose an illness?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107462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TAIWAN HOKKIEN (AD05)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stethoscope and blood pressure readings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urine and blood tests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studying the color of the complexion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all of the above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none of the above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8185" y="2032850"/>
            <a:ext cx="14761502" cy="110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20"/>
              </a:lnSpc>
            </a:pPr>
            <a:r>
              <a:rPr lang="en-US" sz="3600" spc="-36">
                <a:solidFill>
                  <a:srgbClr val="151B39"/>
                </a:solidFill>
                <a:latin typeface="Aileron Regular"/>
              </a:rPr>
              <a:t>3.   According to Martin, which (if any) of the following best describes a tre</a:t>
            </a:r>
            <a:r>
              <a:rPr lang="en-US" sz="3600" spc="-36">
                <a:solidFill>
                  <a:srgbClr val="151B39"/>
                </a:solidFill>
                <a:latin typeface="Aileron Regular"/>
              </a:rPr>
              <a:t>atment that might be prescribed by a Western-style doctor?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16039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8580" y="335238"/>
            <a:ext cx="107462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20">
                <a:solidFill>
                  <a:srgbClr val="FFFFFF"/>
                </a:solidFill>
                <a:latin typeface="Aileron Heavy Bold"/>
              </a:rPr>
              <a:t>TAIWAN HOKKIEN (AD05)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43772" y="3934161"/>
            <a:ext cx="9956515" cy="756163"/>
            <a:chOff x="0" y="0"/>
            <a:chExt cx="13275354" cy="10082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herbal and natural substances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64DFD4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43772" y="4974002"/>
            <a:ext cx="11695469" cy="756163"/>
            <a:chOff x="0" y="0"/>
            <a:chExt cx="15593959" cy="100821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156075" y="138964"/>
              <a:ext cx="14437884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antibiotics in form of powders or injections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5C21B5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B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243772" y="6013843"/>
            <a:ext cx="10585053" cy="756163"/>
            <a:chOff x="0" y="0"/>
            <a:chExt cx="14113404" cy="1008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156075" y="138964"/>
              <a:ext cx="1295732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special diet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F66C4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3772" y="7053684"/>
            <a:ext cx="9956515" cy="756163"/>
            <a:chOff x="0" y="0"/>
            <a:chExt cx="13275354" cy="100821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all of the above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F0CA4B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243772" y="8093525"/>
            <a:ext cx="9956515" cy="756163"/>
            <a:chOff x="0" y="0"/>
            <a:chExt cx="13275354" cy="10082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1156075" y="138964"/>
              <a:ext cx="12119279" cy="741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1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151B39"/>
                  </a:solidFill>
                  <a:latin typeface="Aileron Regular Bold"/>
                </a:rPr>
                <a:t>none of the above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675123" y="20326"/>
              <a:ext cx="201479" cy="987892"/>
            </a:xfrm>
            <a:prstGeom prst="rect">
              <a:avLst/>
            </a:prstGeom>
            <a:solidFill>
              <a:srgbClr val="E44540"/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939983" cy="862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4200" spc="-42">
                  <a:solidFill>
                    <a:srgbClr val="151B39"/>
                  </a:solidFill>
                  <a:latin typeface="Aileron Regular Bold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388885"/>
            <a:ext cx="12118707" cy="3509230"/>
            <a:chOff x="0" y="0"/>
            <a:chExt cx="16158275" cy="467897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4678973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23216"/>
              <a:ext cx="14612047" cy="2832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CAUSES OF DISEASE</a:t>
              </a:r>
            </a:p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1139"/>
                </a:lnSpc>
              </a:pPr>
            </a:p>
            <a:p>
              <a:pPr algn="ctr">
                <a:lnSpc>
                  <a:spcPts val="5471"/>
                </a:lnSpc>
              </a:pPr>
              <a:r>
                <a:rPr lang="en-US" sz="4800" spc="86">
                  <a:solidFill>
                    <a:srgbClr val="FFFFFF"/>
                  </a:solidFill>
                  <a:latin typeface="Aileron Regular Bold"/>
                </a:rPr>
                <a:t>across cultures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5400000">
            <a:off x="-2711726" y="4529138"/>
            <a:ext cx="82296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160">
                <a:solidFill>
                  <a:srgbClr val="5D7963"/>
                </a:solidFill>
                <a:latin typeface="Aileron Heavy"/>
              </a:rPr>
              <a:t>References</a:t>
            </a:r>
          </a:p>
        </p:txBody>
      </p:sp>
      <p:sp>
        <p:nvSpPr>
          <p:cNvPr name="AutoShape 3" id="3"/>
          <p:cNvSpPr/>
          <p:nvPr/>
        </p:nvSpPr>
        <p:spPr>
          <a:xfrm rot="-10800000">
            <a:off x="3044204" y="0"/>
            <a:ext cx="15243796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3654487" y="440055"/>
            <a:ext cx="13105252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1. This activity was adapted in part from </a:t>
            </a:r>
            <a:r>
              <a:rPr lang="en-US" sz="2800" spc="28" u="sng">
                <a:solidFill>
                  <a:srgbClr val="FFFFFF"/>
                </a:solidFill>
                <a:latin typeface="Aileron Regular"/>
              </a:rPr>
              <a:t>Causes of Disease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, by Christiane Cunnar, in Teaching eHRAF. https://hraf.yale.edu/teach-ehraf/causes-of-disease/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54487" y="1814680"/>
            <a:ext cx="13604813" cy="1379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2. Levy, Je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old E. 1994. “Hopi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S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h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mani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sm: A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ppraisa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.” Nor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th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Americ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an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In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di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th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ropology: Essays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On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Soci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ety And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Cu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tur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Norm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an: University of Oklahoma Pre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htt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p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s://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ehrafwo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rld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cultures.yal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e.e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u/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ocumen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?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d=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t09-063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54487" y="3651584"/>
            <a:ext cx="13604813" cy="230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3. Ma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rtin, Emily. 197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5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“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acred And Sec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u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 Medici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ne In A Tai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an Village: A S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tudy Of C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osmological Disorders.” Medicine In Chinese Cultures: Comparati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ve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Studies Of Health Care In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Chine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 And Other Soc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ieties. Washington, D.C.: U.S. Department of Hea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lth, Edu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catio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n,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and Welfare, National Institutes of Health. https://ehrafworldcultures.yale.edu/document?id=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ad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0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5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-0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63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54487" y="6413049"/>
            <a:ext cx="13604813" cy="1379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4. Textor, Robert B.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1973. “Roster Of The Gods: An Ethnography Of The Supernatural In A Thai Village.” Ethnography Series. New Haven, Conn.: Human Relations Area Files. https://ehrafworldcultures.yale.edu/document?id=ao07-011.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54487" y="8249954"/>
            <a:ext cx="13604813" cy="1379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5. Vecsey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, Christopher. 1983. “Traditional Ojibwa Religion And Its Historical Changes.” Memoirs. Philadelphia: American Philosophical Society. https://ehrafworldcultures.yale.edu/document?id=ng06-041.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5535090" y="504914"/>
            <a:ext cx="7217821" cy="750878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1199" y="2649582"/>
            <a:ext cx="9265601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Causes of Disease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11199" y="6575721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5D7963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98074" y="8623131"/>
            <a:ext cx="6878657" cy="843619"/>
            <a:chOff x="0" y="0"/>
            <a:chExt cx="9171543" cy="1124825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9171543" cy="1124825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147136" y="8468995"/>
            <a:ext cx="9715159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 Bold"/>
              </a:rPr>
              <a:t>Human Relations Area Files</a:t>
            </a:r>
          </a:p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at Yale University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75318" y="8042275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Produced by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375318" y="9281964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 u="sng">
                <a:solidFill>
                  <a:srgbClr val="5D7963"/>
                </a:solidFill>
                <a:latin typeface="Aileron Regular"/>
                <a:hlinkClick r:id="rId3" tooltip="http://hraf.yale.edu"/>
              </a:rPr>
              <a:t>hraf.yale.edu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5535090" y="504914"/>
            <a:ext cx="7217821" cy="750878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1199" y="2649582"/>
            <a:ext cx="9265601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eHRAF</a:t>
            </a:r>
          </a:p>
          <a:p>
            <a:pPr algn="ctr">
              <a:lnSpc>
                <a:spcPts val="12480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Workbooks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11199" y="6575721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5D7963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98074" y="8623131"/>
            <a:ext cx="6878657" cy="843619"/>
            <a:chOff x="0" y="0"/>
            <a:chExt cx="9171543" cy="1124825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9171543" cy="1124825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147136" y="8468995"/>
            <a:ext cx="9715159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 Bold"/>
              </a:rPr>
              <a:t>Human Relations Area Files</a:t>
            </a:r>
          </a:p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at Yale University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75318" y="8042275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Produced by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375318" y="9281964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 u="sng">
                <a:solidFill>
                  <a:srgbClr val="5D7963"/>
                </a:solidFill>
                <a:latin typeface="Aileron Regular"/>
                <a:hlinkClick r:id="rId3" tooltip="http://hraf.yale.edu"/>
              </a:rPr>
              <a:t>hraf.yale.edu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8616" t="0" r="12931" b="0"/>
          <a:stretch>
            <a:fillRect/>
          </a:stretch>
        </p:blipFill>
        <p:spPr>
          <a:xfrm flipH="false" flipV="false" rot="0">
            <a:off x="12373188" y="0"/>
            <a:ext cx="5914812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1224126" y="3974312"/>
            <a:ext cx="2781579" cy="233837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548302" y="139222"/>
            <a:ext cx="11308909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30">
                <a:solidFill>
                  <a:srgbClr val="5D7963"/>
                </a:solidFill>
                <a:latin typeface="Aileron Heavy Bold"/>
              </a:rPr>
              <a:t>How do different cultures interpret illness and disease?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8302" y="3377702"/>
            <a:ext cx="10675824" cy="659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395">
                <a:solidFill>
                  <a:srgbClr val="5D7963"/>
                </a:solidFill>
                <a:latin typeface="Aileron Regular"/>
              </a:rPr>
              <a:t>Cultural views on medicine vary widely. Sometimes they may even clash. </a:t>
            </a:r>
          </a:p>
          <a:p>
            <a:pPr>
              <a:lnSpc>
                <a:spcPts val="4320"/>
              </a:lnSpc>
            </a:pPr>
          </a:p>
          <a:p>
            <a:pPr>
              <a:lnSpc>
                <a:spcPts val="4320"/>
              </a:lnSpc>
            </a:pPr>
            <a:r>
              <a:rPr lang="en-US" sz="3600" spc="395">
                <a:solidFill>
                  <a:srgbClr val="5D7963"/>
                </a:solidFill>
                <a:latin typeface="Aileron Regular"/>
              </a:rPr>
              <a:t>For example, some cultures may interpret the “common cold” as being caused by germs, while other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cu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l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tur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es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m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y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find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causality in angry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s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p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i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ri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ts. </a:t>
            </a:r>
          </a:p>
          <a:p>
            <a:pPr>
              <a:lnSpc>
                <a:spcPts val="4320"/>
              </a:lnSpc>
            </a:pPr>
          </a:p>
          <a:p>
            <a:pPr>
              <a:lnSpc>
                <a:spcPts val="4320"/>
              </a:lnSpc>
            </a:pPr>
            <a:r>
              <a:rPr lang="en-US" sz="3600" spc="395">
                <a:solidFill>
                  <a:srgbClr val="5D7963"/>
                </a:solidFill>
                <a:latin typeface="Aileron Regular"/>
              </a:rPr>
              <a:t>Due to such cultural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div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e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rsi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y,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i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is imp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o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r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n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 fo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r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medical st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aff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to understand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and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b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e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w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re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o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f c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u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l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tural di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ffere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nces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i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n o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r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der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to tr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e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p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a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tie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nt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s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 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effe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ct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iv</a:t>
            </a:r>
            <a:r>
              <a:rPr lang="en-US" sz="3600" spc="395">
                <a:solidFill>
                  <a:srgbClr val="5D7963"/>
                </a:solidFill>
                <a:latin typeface="Aileron Regular"/>
              </a:rPr>
              <a:t>ely.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647699" y="4572000"/>
            <a:ext cx="1934433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Did you know?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7320" t="0" r="36046" b="0"/>
          <a:stretch>
            <a:fillRect/>
          </a:stretch>
        </p:blipFill>
        <p:spPr>
          <a:xfrm flipH="false" flipV="false" rot="0">
            <a:off x="0" y="0"/>
            <a:ext cx="7200206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200206" y="0"/>
            <a:ext cx="11087794" cy="10287000"/>
          </a:xfrm>
          <a:prstGeom prst="rect">
            <a:avLst/>
          </a:prstGeom>
          <a:solidFill>
            <a:srgbClr val="5D7963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389659" y="1028700"/>
            <a:ext cx="4420887" cy="2477846"/>
            <a:chOff x="0" y="0"/>
            <a:chExt cx="5894517" cy="3303794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5894517" cy="3303794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598214" y="545092"/>
              <a:ext cx="4698089" cy="22040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136">
                  <a:solidFill>
                    <a:srgbClr val="FFFFFF"/>
                  </a:solidFill>
                  <a:latin typeface="Aileron Regular Bold"/>
                </a:rPr>
                <a:t>Found in eHRAF World Cultures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613295" y="2800350"/>
            <a:ext cx="10261615" cy="645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The </a:t>
            </a:r>
            <a:r>
              <a:rPr lang="en-US" sz="2800" spc="56">
                <a:solidFill>
                  <a:srgbClr val="FFFFFF"/>
                </a:solidFill>
                <a:latin typeface="Aileron Regular Bold"/>
              </a:rPr>
              <a:t>Croats 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believe that chilling a part of the body, such as by sitting in a drafty room or going outside with wet hair, causes a cold (Gilliland 1986).</a:t>
            </a:r>
          </a:p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As a </a:t>
            </a:r>
            <a:r>
              <a:rPr lang="en-US" sz="2800" spc="56">
                <a:solidFill>
                  <a:srgbClr val="FFFFFF"/>
                </a:solidFill>
                <a:latin typeface="Aileron Regular Bold"/>
              </a:rPr>
              <a:t>remedy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, the Croatian liquor </a:t>
            </a:r>
            <a:r>
              <a:rPr lang="en-US" sz="2800" spc="56">
                <a:solidFill>
                  <a:srgbClr val="FFFFFF"/>
                </a:solidFill>
                <a:latin typeface="Aileron Regular Italics"/>
              </a:rPr>
              <a:t>rakija 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is said to cure everything "from a cut to the common cold" (Bennett 1974)</a:t>
            </a:r>
          </a:p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The </a:t>
            </a:r>
            <a:r>
              <a:rPr lang="en-US" sz="2800" spc="56">
                <a:solidFill>
                  <a:srgbClr val="FFFFFF"/>
                </a:solidFill>
                <a:latin typeface="Aileron Regular Bold"/>
              </a:rPr>
              <a:t>Tiv 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of Nigeria believe that the common cold is associated with the phases of the moon (Bohannan 1953).</a:t>
            </a:r>
          </a:p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“Eating raw onions” can be used to </a:t>
            </a:r>
            <a:r>
              <a:rPr lang="en-US" sz="2800" spc="56">
                <a:solidFill>
                  <a:srgbClr val="FFFFFF"/>
                </a:solidFill>
                <a:latin typeface="Aileron Regular Bold"/>
              </a:rPr>
              <a:t>treat 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the cold (Bohannan 1969). </a:t>
            </a:r>
          </a:p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 Bold"/>
              </a:rPr>
              <a:t>Taiwan-Hokkien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 believe that cold is caused by “fright or offense” (Gould-Martin 1975).</a:t>
            </a:r>
          </a:p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The </a:t>
            </a:r>
            <a:r>
              <a:rPr lang="en-US" sz="2800" spc="56">
                <a:solidFill>
                  <a:srgbClr val="FFFFFF"/>
                </a:solidFill>
                <a:latin typeface="Aileron Regular Bold"/>
              </a:rPr>
              <a:t>Amhara 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of Ethiopia the believe “that smelling the urine of another will give one a cold” (Levine 1965).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13295" y="804583"/>
            <a:ext cx="10261615" cy="146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59"/>
              </a:lnSpc>
            </a:pPr>
            <a:r>
              <a:rPr lang="en-US" sz="4800" spc="96">
                <a:solidFill>
                  <a:srgbClr val="FFFFFF"/>
                </a:solidFill>
                <a:latin typeface="Aileron Heavy"/>
              </a:rPr>
              <a:t>Ethnographic examples of </a:t>
            </a:r>
          </a:p>
          <a:p>
            <a:pPr algn="r">
              <a:lnSpc>
                <a:spcPts val="5759"/>
              </a:lnSpc>
            </a:pPr>
            <a:r>
              <a:rPr lang="en-US" sz="4800" spc="96">
                <a:solidFill>
                  <a:srgbClr val="FFFFFF"/>
                </a:solidFill>
                <a:latin typeface="Aileron Heavy"/>
              </a:rPr>
              <a:t>"the common cold"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041699"/>
            <a:ext cx="12118707" cy="4203602"/>
            <a:chOff x="0" y="0"/>
            <a:chExt cx="16158275" cy="560480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5604803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23216"/>
              <a:ext cx="14612047" cy="3758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5467"/>
                </a:lnSpc>
              </a:pPr>
              <a:r>
                <a:rPr lang="en-US" sz="4800" spc="86">
                  <a:solidFill>
                    <a:srgbClr val="FFFFFF"/>
                  </a:solidFill>
                  <a:latin typeface="Aileron Regular"/>
                </a:rPr>
                <a:t>eHRAF</a:t>
              </a: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WORKBOOK ACTIVITY</a:t>
              </a:r>
            </a:p>
            <a:p>
              <a:pPr algn="ctr">
                <a:lnSpc>
                  <a:spcPts val="5467"/>
                </a:lnSpc>
              </a:pPr>
              <a:r>
                <a:rPr lang="en-US" sz="4800" spc="86">
                  <a:solidFill>
                    <a:srgbClr val="FFFFFF"/>
                  </a:solidFill>
                  <a:latin typeface="Aileron Regular"/>
                </a:rPr>
                <a:t>quiz questions</a:t>
              </a:r>
            </a:p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113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2288" y="9525"/>
            <a:ext cx="3995712" cy="1037896"/>
            <a:chOff x="0" y="0"/>
            <a:chExt cx="5327616" cy="1383862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5327616" cy="1383862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0381" y="370621"/>
              <a:ext cx="4266855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INSTRUCTIONS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24508"/>
          <a:stretch>
            <a:fillRect/>
          </a:stretch>
        </p:blipFill>
        <p:spPr>
          <a:xfrm flipH="false" flipV="false" rot="0">
            <a:off x="0" y="4974727"/>
            <a:ext cx="18288000" cy="8842417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-7040951">
            <a:off x="16143041" y="7201730"/>
            <a:ext cx="2232517" cy="543326"/>
            <a:chOff x="0" y="0"/>
            <a:chExt cx="2087362" cy="508000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0" y="215900"/>
              <a:ext cx="1791452" cy="76200"/>
            </a:xfrm>
            <a:custGeom>
              <a:avLst/>
              <a:gdLst/>
              <a:ahLst/>
              <a:cxnLst/>
              <a:rect r="r" b="b" t="t" l="l"/>
              <a:pathLst>
                <a:path h="76200" w="1791452">
                  <a:moveTo>
                    <a:pt x="0" y="0"/>
                  </a:moveTo>
                  <a:lnTo>
                    <a:pt x="1791452" y="0"/>
                  </a:lnTo>
                  <a:lnTo>
                    <a:pt x="17914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E4454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1712712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E4454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232198" y="2532907"/>
            <a:ext cx="17648215" cy="506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spc="83">
                <a:solidFill>
                  <a:srgbClr val="5D7963"/>
                </a:solidFill>
                <a:latin typeface="Aileron Regular"/>
              </a:rPr>
              <a:t>For example: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2198" y="1354563"/>
            <a:ext cx="15092163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>
                <a:solidFill>
                  <a:srgbClr val="5D7963"/>
                </a:solidFill>
                <a:latin typeface="Aileron Heavy"/>
              </a:rPr>
              <a:t>First, follow the permalinks provided in the activities below to get to the relevant documents.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66023" y="3345769"/>
            <a:ext cx="12155954" cy="41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2"/>
              </a:lnSpc>
            </a:pPr>
            <a:r>
              <a:rPr lang="en-US" sz="3200" u="sng">
                <a:solidFill>
                  <a:srgbClr val="5D7963"/>
                </a:solidFill>
                <a:latin typeface="Aileron Heavy"/>
              </a:rPr>
              <a:t>https://ehrafworldcultures.yale.edu/document?id=fo04-003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2198" y="4187224"/>
            <a:ext cx="17648215" cy="41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2"/>
              </a:lnSpc>
            </a:pPr>
            <a:r>
              <a:rPr lang="en-US" sz="3200">
                <a:solidFill>
                  <a:srgbClr val="5D7963"/>
                </a:solidFill>
                <a:latin typeface="Aileron Heavy"/>
              </a:rPr>
              <a:t>Then, use the Page List dropdown menu to navigate to the required page(s).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9448" y="227483"/>
            <a:ext cx="13416062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5D7963"/>
                </a:solidFill>
                <a:latin typeface="Aileron Heavy"/>
              </a:rPr>
              <a:t>To read documents or pages in eHRAF: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55312" y="3345769"/>
            <a:ext cx="550108" cy="41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2"/>
              </a:lnSpc>
            </a:pPr>
            <a:r>
              <a:rPr lang="en-US" sz="3200">
                <a:solidFill>
                  <a:srgbClr val="5D0E5D"/>
                </a:solidFill>
                <a:ea typeface="Aileron Heavy"/>
              </a:rPr>
              <a:t>🌐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2288" y="0"/>
            <a:ext cx="3995712" cy="1037896"/>
            <a:chOff x="0" y="0"/>
            <a:chExt cx="5327616" cy="1383862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5327616" cy="1383862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30381" y="370621"/>
              <a:ext cx="4266855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INSTRUCTIONS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2198" y="1131043"/>
            <a:ext cx="15092163" cy="135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>
                <a:solidFill>
                  <a:srgbClr val="5D7963"/>
                </a:solidFill>
                <a:latin typeface="Aileron Regular"/>
              </a:rPr>
              <a:t>Follow these steps if you are having trouble with permalinks from off campus while using a proxy or VPN service, or if you have been provided with a HRAF-issued username and password.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2198" y="4111341"/>
            <a:ext cx="15881169" cy="40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0" indent="-345440" lvl="1">
              <a:lnSpc>
                <a:spcPts val="3072"/>
              </a:lnSpc>
              <a:buFont typeface="Arial"/>
              <a:buChar char="•"/>
            </a:pPr>
            <a:r>
              <a:rPr lang="en-US" sz="3200">
                <a:solidFill>
                  <a:srgbClr val="5D7963"/>
                </a:solidFill>
                <a:latin typeface="Aileron Heavy"/>
              </a:rPr>
              <a:t>Enter the author's name or document title into Search Document List box.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9448" y="227483"/>
            <a:ext cx="13416062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5D7963"/>
                </a:solidFill>
                <a:latin typeface="Aileron Heavy"/>
              </a:rPr>
              <a:t>Finding documents without permalinks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2198" y="2764478"/>
            <a:ext cx="15364529" cy="41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0" indent="-345440" lvl="1">
              <a:lnSpc>
                <a:spcPts val="3072"/>
              </a:lnSpc>
              <a:buFont typeface="Arial"/>
              <a:buChar char="•"/>
            </a:pPr>
            <a:r>
              <a:rPr lang="en-US" sz="3200">
                <a:solidFill>
                  <a:srgbClr val="5D7963"/>
                </a:solidFill>
                <a:latin typeface="Aileron Heavy"/>
              </a:rPr>
              <a:t>Sign in via your library proxy or VPN, or using the HRAF-issued credentials.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2198" y="4780724"/>
            <a:ext cx="15490435" cy="801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0" indent="-345440" lvl="1">
              <a:lnSpc>
                <a:spcPts val="3072"/>
              </a:lnSpc>
              <a:buFont typeface="Arial"/>
              <a:buChar char="•"/>
            </a:pPr>
            <a:r>
              <a:rPr lang="en-US" sz="3200">
                <a:solidFill>
                  <a:srgbClr val="5D7963"/>
                </a:solidFill>
                <a:latin typeface="Aileron Heavy"/>
              </a:rPr>
              <a:t>Click on the required title to access the document, then select the page number from the Page List dropdown menu as shown above.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2198" y="3436560"/>
            <a:ext cx="12326597" cy="41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0" indent="-345440" lvl="1">
              <a:lnSpc>
                <a:spcPts val="3072"/>
              </a:lnSpc>
              <a:buFont typeface="Arial"/>
              <a:buChar char="•"/>
            </a:pPr>
            <a:r>
              <a:rPr lang="en-US" sz="3200">
                <a:solidFill>
                  <a:srgbClr val="5D7963"/>
                </a:solidFill>
                <a:latin typeface="Aileron Heavy"/>
              </a:rPr>
              <a:t>Go to the Browse Documents tab.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8955"/>
          <a:stretch>
            <a:fillRect/>
          </a:stretch>
        </p:blipFill>
        <p:spPr>
          <a:xfrm flipH="false" flipV="false" rot="0">
            <a:off x="0" y="5887302"/>
            <a:ext cx="18288000" cy="10664233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2342102">
            <a:off x="676016" y="8072694"/>
            <a:ext cx="2232517" cy="543326"/>
            <a:chOff x="0" y="0"/>
            <a:chExt cx="2087362" cy="508000"/>
          </a:xfrm>
        </p:grpSpPr>
        <p:sp>
          <p:nvSpPr>
            <p:cNvPr name="Freeform 13" id="13"/>
            <p:cNvSpPr/>
            <p:nvPr/>
          </p:nvSpPr>
          <p:spPr>
            <a:xfrm flipH="false" flipV="false">
              <a:off x="0" y="215900"/>
              <a:ext cx="1791452" cy="76200"/>
            </a:xfrm>
            <a:custGeom>
              <a:avLst/>
              <a:gdLst/>
              <a:ahLst/>
              <a:cxnLst/>
              <a:rect r="r" b="b" t="t" l="l"/>
              <a:pathLst>
                <a:path h="76200" w="1791452">
                  <a:moveTo>
                    <a:pt x="0" y="0"/>
                  </a:moveTo>
                  <a:lnTo>
                    <a:pt x="1791452" y="0"/>
                  </a:lnTo>
                  <a:lnTo>
                    <a:pt x="17914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>
              <a:off x="1712712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4527" t="0" r="24527" b="0"/>
          <a:stretch>
            <a:fillRect/>
          </a:stretch>
        </p:blipFill>
        <p:spPr>
          <a:xfrm flipH="false" flipV="false" rot="0">
            <a:off x="0" y="0"/>
            <a:ext cx="7865974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865974" y="0"/>
            <a:ext cx="10422026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518579" y="685709"/>
            <a:ext cx="7287542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spc="144">
                <a:solidFill>
                  <a:srgbClr val="FFFFFF"/>
                </a:solidFill>
                <a:latin typeface="Aileron Heavy Bold"/>
              </a:rPr>
              <a:t>HOPI (NT09)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47852" y="1678214"/>
            <a:ext cx="9458269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Southwestern United States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47852" y="3335786"/>
            <a:ext cx="9468744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Answers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to the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low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g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qu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tions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can be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found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in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J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rol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 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.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vy’s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apte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tit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ed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“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oul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”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 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H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o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p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i 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Sham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anis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m: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A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R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ea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ppr</a:t>
            </a:r>
            <a:r>
              <a:rPr lang="en-US" sz="3600" spc="36">
                <a:solidFill>
                  <a:srgbClr val="FFFFFF"/>
                </a:solidFill>
                <a:latin typeface="Aileron Regular Italics"/>
              </a:rPr>
              <a:t>aisal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47852" y="5971991"/>
            <a:ext cx="9468744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 Bold"/>
              </a:rPr>
              <a:t>Read pages: 318-319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77281" y="7287553"/>
            <a:ext cx="8075336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ileron Heavy"/>
              </a:rPr>
              <a:t> </a:t>
            </a:r>
            <a:r>
              <a:rPr lang="en-US" sz="3600" u="sng">
                <a:solidFill>
                  <a:srgbClr val="FFFFFF"/>
                </a:solidFill>
                <a:latin typeface="Aileron Heavy"/>
              </a:rPr>
              <a:t>https://ehrafworldcultures.yale.edu/document?id=nt09-063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47852" y="7530275"/>
            <a:ext cx="796148" cy="864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98"/>
              </a:lnSpc>
            </a:pPr>
            <a:r>
              <a:rPr lang="en-US" sz="4732" spc="47">
                <a:solidFill>
                  <a:srgbClr val="39C3EF"/>
                </a:solidFill>
                <a:ea typeface="Aileron Regular Bold"/>
              </a:rPr>
              <a:t>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DAFhy6opnB8</dc:identifier>
  <dcterms:modified xsi:type="dcterms:W3CDTF">2011-08-01T06:04:30Z</dcterms:modified>
  <cp:revision>1</cp:revision>
  <dc:title>eHRAF Workbook - Causes of Disease v2</dc:title>
</cp:coreProperties>
</file>