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ileron" charset="1" panose="00000500000000000000"/>
      <p:regular r:id="rId10"/>
    </p:embeddedFont>
    <p:embeddedFont>
      <p:font typeface="Aileron Bold" charset="1" panose="00000800000000000000"/>
      <p:regular r:id="rId11"/>
    </p:embeddedFont>
    <p:embeddedFont>
      <p:font typeface="Aileron Italics" charset="1" panose="00000500000000000000"/>
      <p:regular r:id="rId12"/>
    </p:embeddedFont>
    <p:embeddedFont>
      <p:font typeface="Aileron Bold Italics" charset="1" panose="00000800000000000000"/>
      <p:regular r:id="rId13"/>
    </p:embeddedFont>
    <p:embeddedFont>
      <p:font typeface="Aileron Thin" charset="1" panose="00000300000000000000"/>
      <p:regular r:id="rId14"/>
    </p:embeddedFont>
    <p:embeddedFont>
      <p:font typeface="Aileron Thin Italics" charset="1" panose="00000300000000000000"/>
      <p:regular r:id="rId15"/>
    </p:embeddedFont>
    <p:embeddedFont>
      <p:font typeface="Aileron Light" charset="1" panose="00000400000000000000"/>
      <p:regular r:id="rId16"/>
    </p:embeddedFont>
    <p:embeddedFont>
      <p:font typeface="Aileron Light Italics" charset="1" panose="00000400000000000000"/>
      <p:regular r:id="rId17"/>
    </p:embeddedFont>
    <p:embeddedFont>
      <p:font typeface="Aileron Ultra-Bold" charset="1" panose="00000A00000000000000"/>
      <p:regular r:id="rId18"/>
    </p:embeddedFont>
    <p:embeddedFont>
      <p:font typeface="Aileron Ultra-Bold Italics" charset="1" panose="00000A00000000000000"/>
      <p:regular r:id="rId19"/>
    </p:embeddedFont>
    <p:embeddedFont>
      <p:font typeface="Aileron Heavy" charset="1" panose="00000A00000000000000"/>
      <p:regular r:id="rId20"/>
    </p:embeddedFont>
    <p:embeddedFont>
      <p:font typeface="Aileron Heavy Italics" charset="1" panose="00000A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43" Target="slides/slide22.xml" Type="http://schemas.openxmlformats.org/officeDocument/2006/relationships/slide"/><Relationship Id="rId44" Target="slides/slide23.xml" Type="http://schemas.openxmlformats.org/officeDocument/2006/relationships/slide"/><Relationship Id="rId45" Target="slides/slide24.xml" Type="http://schemas.openxmlformats.org/officeDocument/2006/relationships/slide"/><Relationship Id="rId46" Target="slides/slide25.xml" Type="http://schemas.openxmlformats.org/officeDocument/2006/relationships/slide"/><Relationship Id="rId47" Target="slides/slide26.xml" Type="http://schemas.openxmlformats.org/officeDocument/2006/relationships/slide"/><Relationship Id="rId48" Target="slides/slide27.xml" Type="http://schemas.openxmlformats.org/officeDocument/2006/relationships/slide"/><Relationship Id="rId49" Target="slides/slide28.xml" Type="http://schemas.openxmlformats.org/officeDocument/2006/relationships/slide"/><Relationship Id="rId5" Target="tableStyles.xml" Type="http://schemas.openxmlformats.org/officeDocument/2006/relationships/tableStyles"/><Relationship Id="rId50" Target="slides/slide29.xml" Type="http://schemas.openxmlformats.org/officeDocument/2006/relationships/slide"/><Relationship Id="rId51" Target="slides/slide30.xml" Type="http://schemas.openxmlformats.org/officeDocument/2006/relationships/slide"/><Relationship Id="rId52" Target="slides/slide31.xml" Type="http://schemas.openxmlformats.org/officeDocument/2006/relationships/slide"/><Relationship Id="rId53" Target="slides/slide32.xml" Type="http://schemas.openxmlformats.org/officeDocument/2006/relationships/slide"/><Relationship Id="rId54" Target="slides/slide33.xml" Type="http://schemas.openxmlformats.org/officeDocument/2006/relationships/slide"/><Relationship Id="rId55" Target="slides/slide34.xml" Type="http://schemas.openxmlformats.org/officeDocument/2006/relationships/slide"/><Relationship Id="rId56" Target="slides/slide35.xml" Type="http://schemas.openxmlformats.org/officeDocument/2006/relationships/slide"/><Relationship Id="rId57" Target="slides/slide3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http://hraf.yale.edu" TargetMode="External" Type="http://schemas.openxmlformats.org/officeDocument/2006/relationships/hyperlink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youtube.com/watch?v=vX0OioPzHIY" TargetMode="External" Type="http://schemas.openxmlformats.org/officeDocument/2006/relationships/hyperlink"/><Relationship Id="rId11" Target="https://www.youtube.com/watch?v=vX0OioPzHIY" TargetMode="External" Type="http://schemas.openxmlformats.org/officeDocument/2006/relationships/hyperlink"/><Relationship Id="rId12" Target="https://www.youtube.com/watch?v=vX0OioPzHIY" TargetMode="External" Type="http://schemas.openxmlformats.org/officeDocument/2006/relationships/hyperlink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https://www.youtube.com/watch?v=PnIoffCCyBI" TargetMode="External" Type="http://schemas.openxmlformats.org/officeDocument/2006/relationships/hyperlink"/><Relationship Id="rId6" Target="https://www.youtube.com/watch?v=NBas6hNXTLM" TargetMode="External" Type="http://schemas.openxmlformats.org/officeDocument/2006/relationships/hyperlink"/><Relationship Id="rId7" Target="https://www.youtube.com/watch?v=TCfQjn0lG74" TargetMode="External" Type="http://schemas.openxmlformats.org/officeDocument/2006/relationships/hyperlink"/><Relationship Id="rId8" Target="https://www.youtube.com/watch?v=vX0OioPzHIY" TargetMode="External" Type="http://schemas.openxmlformats.org/officeDocument/2006/relationships/hyperlink"/><Relationship Id="rId9" Target="https://www.youtube.com/watch?v=vX0OioPzHIY" TargetMode="External" Type="http://schemas.openxmlformats.org/officeDocument/2006/relationships/hyperlink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https://collections.peabody.yale.edu/anthropology/beads-world/yale-scholars/richard-burger.html" TargetMode="External" Type="http://schemas.openxmlformats.org/officeDocument/2006/relationships/hyperlink"/><Relationship Id="rId4" Target="https://mikejay.net/enter-the-jaguar/" TargetMode="External" Type="http://schemas.openxmlformats.org/officeDocument/2006/relationships/hyperlink"/><Relationship Id="rId5" Target="https://whc.unesco.org/en/list/330/1" TargetMode="External" Type="http://schemas.openxmlformats.org/officeDocument/2006/relationships/hyperlink"/><Relationship Id="rId6" Target="https://www.khanacademy.org/humanities/ap-art-history/indigenous-americas-apah/south-america-apah/a/chavin-de-huantar1" TargetMode="External" Type="http://schemas.openxmlformats.org/officeDocument/2006/relationships/hyperlink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525"/>
            <a:ext cx="8636070" cy="10287000"/>
          </a:xfrm>
          <a:custGeom>
            <a:avLst/>
            <a:gdLst/>
            <a:ahLst/>
            <a:cxnLst/>
            <a:rect r="r" b="b" t="t" l="l"/>
            <a:pathLst>
              <a:path h="10287000" w="8636070">
                <a:moveTo>
                  <a:pt x="0" y="0"/>
                </a:moveTo>
                <a:lnTo>
                  <a:pt x="8636070" y="0"/>
                </a:lnTo>
                <a:lnTo>
                  <a:pt x="8636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14" t="0" r="-2081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15825" y="1389107"/>
            <a:ext cx="7217821" cy="7508786"/>
          </a:xfrm>
          <a:custGeom>
            <a:avLst/>
            <a:gdLst/>
            <a:ahLst/>
            <a:cxnLst/>
            <a:rect r="r" b="b" t="t" l="l"/>
            <a:pathLst>
              <a:path h="7508786" w="7217821">
                <a:moveTo>
                  <a:pt x="0" y="0"/>
                </a:moveTo>
                <a:lnTo>
                  <a:pt x="7217821" y="0"/>
                </a:lnTo>
                <a:lnTo>
                  <a:pt x="7217821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1028700"/>
            <a:ext cx="7142940" cy="843619"/>
            <a:chOff x="0" y="0"/>
            <a:chExt cx="9523921" cy="1124825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9523921" cy="1124825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791935" y="2228850"/>
            <a:ext cx="9265601" cy="582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Great Discoveries: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Chavín de Huántar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443163" y="9678035"/>
            <a:ext cx="6614374" cy="62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37382" y="0"/>
            <a:ext cx="8250618" cy="10287000"/>
          </a:xfrm>
          <a:custGeom>
            <a:avLst/>
            <a:gdLst/>
            <a:ahLst/>
            <a:cxnLst/>
            <a:rect r="r" b="b" t="t" l="l"/>
            <a:pathLst>
              <a:path h="10287000" w="8250618">
                <a:moveTo>
                  <a:pt x="0" y="0"/>
                </a:moveTo>
                <a:lnTo>
                  <a:pt x="8250618" y="0"/>
                </a:lnTo>
                <a:lnTo>
                  <a:pt x="82506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04" t="0" r="-2763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523723" y="0"/>
            <a:ext cx="2764277" cy="1129336"/>
            <a:chOff x="0" y="0"/>
            <a:chExt cx="3685703" cy="1505782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685703" cy="150578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66923" y="370621"/>
              <a:ext cx="2951857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PART 1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69278" y="1920787"/>
            <a:ext cx="9259714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00356B"/>
                </a:solidFill>
                <a:latin typeface="Aileron"/>
              </a:rPr>
              <a:t>Begin by learning more about the </a:t>
            </a:r>
            <a:r>
              <a:rPr lang="en-US" sz="3600" spc="288">
                <a:solidFill>
                  <a:srgbClr val="00356B"/>
                </a:solidFill>
                <a:latin typeface="Aileron Bold"/>
              </a:rPr>
              <a:t>Chavín</a:t>
            </a:r>
            <a:r>
              <a:rPr lang="en-US" sz="3600" spc="288">
                <a:solidFill>
                  <a:srgbClr val="00356B"/>
                </a:solidFill>
                <a:latin typeface="Aileron"/>
              </a:rPr>
              <a:t> tradition.</a:t>
            </a:r>
            <a:r>
              <a:rPr lang="en-US" sz="3600" spc="288">
                <a:solidFill>
                  <a:srgbClr val="00356B"/>
                </a:solidFill>
                <a:latin typeface="Aileron Bold"/>
              </a:rPr>
              <a:t> </a:t>
            </a:r>
            <a:r>
              <a:rPr lang="en-US" sz="3600" spc="288">
                <a:solidFill>
                  <a:srgbClr val="00356B"/>
                </a:solidFill>
                <a:latin typeface="Aileron"/>
              </a:rPr>
              <a:t>First, read the eHRAF Tradition Summary: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9278" y="6536552"/>
            <a:ext cx="9413910" cy="2354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00356B"/>
                </a:solidFill>
                <a:latin typeface="Aileron"/>
              </a:rPr>
              <a:t>T</a:t>
            </a:r>
            <a:r>
              <a:rPr lang="en-US" sz="3600" spc="288">
                <a:solidFill>
                  <a:srgbClr val="00356B"/>
                </a:solidFill>
                <a:latin typeface="Aileron"/>
              </a:rPr>
              <a:t>hen, write a brief description of the Chavín tradition indicating any significant archaeological elements that stand out to you.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9278" y="472276"/>
            <a:ext cx="844467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spc="192">
                <a:solidFill>
                  <a:srgbClr val="00356B"/>
                </a:solidFill>
                <a:latin typeface="Aileron Bold"/>
              </a:rPr>
              <a:t>Chavín (SE49)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69278" y="4656773"/>
            <a:ext cx="8237853" cy="973455"/>
            <a:chOff x="0" y="0"/>
            <a:chExt cx="10983804" cy="129794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785764" y="2540"/>
              <a:ext cx="10198041" cy="1295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256" u="sng">
                  <a:solidFill>
                    <a:srgbClr val="00356B"/>
                  </a:solidFill>
                  <a:latin typeface="Aileron"/>
                </a:rPr>
                <a:t>https://ehrafarchaeology.yale.edu/document?id=se49-000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6200"/>
              <a:ext cx="733477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06" r="0" b="77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64482" y="4340936"/>
            <a:ext cx="10959035" cy="1633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eHRAF Workbook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Part 2: Selected Readings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92288" y="9525"/>
            <a:ext cx="3995712" cy="1037896"/>
            <a:chOff x="0" y="0"/>
            <a:chExt cx="5327616" cy="1383862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5327616" cy="138386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530381" y="370621"/>
              <a:ext cx="4266855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INSTRUCTIONS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874992"/>
            <a:ext cx="18288000" cy="6327951"/>
          </a:xfrm>
          <a:custGeom>
            <a:avLst/>
            <a:gdLst/>
            <a:ahLst/>
            <a:cxnLst/>
            <a:rect r="r" b="b" t="t" l="l"/>
            <a:pathLst>
              <a:path h="6327951" w="18288000">
                <a:moveTo>
                  <a:pt x="0" y="0"/>
                </a:moveTo>
                <a:lnTo>
                  <a:pt x="18288000" y="0"/>
                </a:lnTo>
                <a:lnTo>
                  <a:pt x="18288000" y="6327952"/>
                </a:lnTo>
                <a:lnTo>
                  <a:pt x="0" y="6327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8" t="0" r="-1248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6593844">
            <a:off x="15654092" y="3185025"/>
            <a:ext cx="2232517" cy="543326"/>
            <a:chOff x="0" y="0"/>
            <a:chExt cx="2087362" cy="508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215900"/>
              <a:ext cx="1791452" cy="76200"/>
            </a:xfrm>
            <a:custGeom>
              <a:avLst/>
              <a:gdLst/>
              <a:ahLst/>
              <a:cxnLst/>
              <a:rect r="r" b="b" t="t" l="l"/>
              <a:pathLst>
                <a:path h="76200" w="1791452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12712" y="1270"/>
              <a:ext cx="374650" cy="505460"/>
            </a:xfrm>
            <a:custGeom>
              <a:avLst/>
              <a:gdLst/>
              <a:ahLst/>
              <a:cxnLst/>
              <a:rect r="r" b="b" t="t" l="l"/>
              <a:pathLst>
                <a:path h="505460" w="37465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2198" y="2532907"/>
            <a:ext cx="17648215" cy="50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spc="83">
                <a:solidFill>
                  <a:srgbClr val="00356B"/>
                </a:solidFill>
                <a:latin typeface="Aileron"/>
              </a:rPr>
              <a:t>For example: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2198" y="1354563"/>
            <a:ext cx="15092163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First, follow the permalinks provided in the activities below to get to the relevant documents.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66023" y="3345769"/>
            <a:ext cx="12155954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https://ehrafarchaeology.yale.edu/document?id=nt76-001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2198" y="4187224"/>
            <a:ext cx="17648215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Then, use the Page List dropdown menu to navigate to the required page(s).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9448" y="227483"/>
            <a:ext cx="13416062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00356B"/>
                </a:solidFill>
                <a:latin typeface="Aileron Ultra-Bold"/>
              </a:rPr>
              <a:t>To read documents or pages in eHRAF: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55312" y="3345769"/>
            <a:ext cx="550108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ea typeface="Aileron Ultra-Bold"/>
              </a:rPr>
              <a:t>🌐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92288" y="0"/>
            <a:ext cx="3995712" cy="1037896"/>
            <a:chOff x="0" y="0"/>
            <a:chExt cx="5327616" cy="1383862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5327616" cy="138386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530381" y="370621"/>
              <a:ext cx="4266855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INSTRUCTIONS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6132799"/>
            <a:ext cx="18288000" cy="4154201"/>
          </a:xfrm>
          <a:custGeom>
            <a:avLst/>
            <a:gdLst/>
            <a:ahLst/>
            <a:cxnLst/>
            <a:rect r="r" b="b" t="t" l="l"/>
            <a:pathLst>
              <a:path h="4154201" w="18288000">
                <a:moveTo>
                  <a:pt x="0" y="0"/>
                </a:moveTo>
                <a:lnTo>
                  <a:pt x="18288000" y="0"/>
                </a:lnTo>
                <a:lnTo>
                  <a:pt x="18288000" y="4154201"/>
                </a:lnTo>
                <a:lnTo>
                  <a:pt x="0" y="415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29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8681848">
            <a:off x="15902662" y="7701599"/>
            <a:ext cx="2232517" cy="543326"/>
            <a:chOff x="0" y="0"/>
            <a:chExt cx="2087362" cy="508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215900"/>
              <a:ext cx="1791452" cy="76200"/>
            </a:xfrm>
            <a:custGeom>
              <a:avLst/>
              <a:gdLst/>
              <a:ahLst/>
              <a:cxnLst/>
              <a:rect r="r" b="b" t="t" l="l"/>
              <a:pathLst>
                <a:path h="76200" w="1791452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12712" y="1270"/>
              <a:ext cx="374650" cy="505460"/>
            </a:xfrm>
            <a:custGeom>
              <a:avLst/>
              <a:gdLst/>
              <a:ahLst/>
              <a:cxnLst/>
              <a:rect r="r" b="b" t="t" l="l"/>
              <a:pathLst>
                <a:path h="505460" w="37465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2198" y="1131043"/>
            <a:ext cx="15092163" cy="13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00356B"/>
                </a:solidFill>
                <a:latin typeface="Aileron"/>
              </a:rPr>
              <a:t>Follow these steps if you are having trouble with permalinks from off campus while using a proxy or VPN service, or if you have been provided with a HRAF-issued username and password.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2198" y="4108642"/>
            <a:ext cx="12326597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Enter the author's last name into the Filter Index box.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9448" y="227483"/>
            <a:ext cx="13416062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00356B"/>
                </a:solidFill>
                <a:latin typeface="Aileron Ultra-Bold"/>
              </a:rPr>
              <a:t>Finding documents without permalinks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2198" y="2764478"/>
            <a:ext cx="15364529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Sign in via your library proxy or VPN, or using the HRAF-issued credentials.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2198" y="4780724"/>
            <a:ext cx="15490435" cy="801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Click on the required title to access the document, then select the page number from the Page List dropdown menu as shown above.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2198" y="3436560"/>
            <a:ext cx="12326597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Go to the Browse Documents tab.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48885" y="0"/>
            <a:ext cx="6639115" cy="10287000"/>
          </a:xfrm>
          <a:custGeom>
            <a:avLst/>
            <a:gdLst/>
            <a:ahLst/>
            <a:cxnLst/>
            <a:rect r="r" b="b" t="t" l="l"/>
            <a:pathLst>
              <a:path h="10287000" w="6639115">
                <a:moveTo>
                  <a:pt x="0" y="0"/>
                </a:moveTo>
                <a:lnTo>
                  <a:pt x="6639115" y="0"/>
                </a:lnTo>
                <a:lnTo>
                  <a:pt x="6639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63" t="0" r="-6606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964426" y="3493"/>
            <a:ext cx="3323574" cy="1122351"/>
            <a:chOff x="0" y="0"/>
            <a:chExt cx="4431431" cy="149646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4431431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41163" y="370621"/>
              <a:ext cx="3549106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PART 2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09149" y="805210"/>
            <a:ext cx="10804516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Chavin and the Origins of Andean Civilization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(Burger 1992)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9149" y="3307385"/>
            <a:ext cx="11033041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</a:t>
            </a:r>
          </a:p>
          <a:p>
            <a:pPr marL="690881" indent="-345440" lvl="1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16, Look at the images of artifacts and the captions describing them</a:t>
            </a:r>
          </a:p>
          <a:p>
            <a:pPr marL="690880" indent="-345440" lvl="1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213–215, Ceramic style and changing cultural identity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09149" y="6150970"/>
            <a:ext cx="10804516" cy="104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The Tropical Forest and the Cultural Context of Chavín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(Lathrap 1971)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0264" y="8614150"/>
            <a:ext cx="11141926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 </a:t>
            </a:r>
          </a:p>
          <a:p>
            <a:pPr marL="690880" indent="-345440" lvl="1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73–77, Eagles depicted in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 artwork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73747" y="2090461"/>
            <a:ext cx="10368442" cy="1062990"/>
            <a:chOff x="0" y="0"/>
            <a:chExt cx="13824590" cy="141732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148672" y="36195"/>
              <a:ext cx="12675918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00356B"/>
                  </a:solidFill>
                  <a:latin typeface="Aileron"/>
                </a:rPr>
                <a:t>https://ehrafarchaeology.yale.edu/document?id=se49-003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76200"/>
              <a:ext cx="825741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73747" y="7373717"/>
            <a:ext cx="10368442" cy="1062990"/>
            <a:chOff x="0" y="0"/>
            <a:chExt cx="13824590" cy="141732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1148672" y="36195"/>
              <a:ext cx="12675918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00356B"/>
                  </a:solidFill>
                  <a:latin typeface="Aileron"/>
                </a:rPr>
                <a:t>https://ehrafarchaeology.yale.edu/document?id=se49-011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76200"/>
              <a:ext cx="825741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730887" y="594666"/>
            <a:ext cx="10904390" cy="104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Towards a Re-Evaluation of Chavín 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(Lumbreras 1971)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730887" y="3331049"/>
            <a:ext cx="11536168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 </a:t>
            </a:r>
          </a:p>
          <a:p>
            <a:pPr marL="690880" indent="-345440" lvl="1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1–3, 6, 8, 13, 20, 25, 27–28 Description of the temples at the site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730887" y="5300342"/>
            <a:ext cx="11139736" cy="104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Chavín: An Interpretation of Its Spread and Influence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(Patterson 1971)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730887" y="7983185"/>
            <a:ext cx="11376369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 </a:t>
            </a:r>
          </a:p>
          <a:p>
            <a:pPr marL="690881" indent="-345440" lvl="1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33–40, Ceramics</a:t>
            </a:r>
          </a:p>
          <a:p>
            <a:pPr marL="690880" indent="-345440" lvl="1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41–47, Summary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395485" y="2013367"/>
            <a:ext cx="10368442" cy="1062990"/>
            <a:chOff x="0" y="0"/>
            <a:chExt cx="13824590" cy="141732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148672" y="36195"/>
              <a:ext cx="12675918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00356B"/>
                  </a:solidFill>
                  <a:latin typeface="Aileron"/>
                </a:rPr>
                <a:t>https://ehrafarchaeology.yale.edu/document?id=se49-008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76200"/>
              <a:ext cx="825741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395485" y="6645129"/>
            <a:ext cx="10368442" cy="1062990"/>
            <a:chOff x="0" y="0"/>
            <a:chExt cx="13824590" cy="141732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1148672" y="36195"/>
              <a:ext cx="12675918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00356B"/>
                  </a:solidFill>
                  <a:latin typeface="Aileron"/>
                </a:rPr>
                <a:t>https://ehrafarchaeology.yale.edu/document?id=se49-009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6200"/>
              <a:ext cx="825741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0" y="0"/>
            <a:ext cx="6238993" cy="10287000"/>
          </a:xfrm>
          <a:custGeom>
            <a:avLst/>
            <a:gdLst/>
            <a:ahLst/>
            <a:cxnLst/>
            <a:rect r="r" b="b" t="t" l="l"/>
            <a:pathLst>
              <a:path h="10287000" w="6238993">
                <a:moveTo>
                  <a:pt x="0" y="0"/>
                </a:moveTo>
                <a:lnTo>
                  <a:pt x="6238993" y="0"/>
                </a:lnTo>
                <a:lnTo>
                  <a:pt x="62389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781" t="0" r="-80338" b="-1213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0" y="0"/>
            <a:ext cx="3323574" cy="1122351"/>
            <a:chOff x="0" y="0"/>
            <a:chExt cx="4431431" cy="1496468"/>
          </a:xfrm>
        </p:grpSpPr>
        <p:sp>
          <p:nvSpPr>
            <p:cNvPr name="AutoShape 14" id="14"/>
            <p:cNvSpPr/>
            <p:nvPr/>
          </p:nvSpPr>
          <p:spPr>
            <a:xfrm rot="0">
              <a:off x="0" y="0"/>
              <a:ext cx="4431431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441163" y="370621"/>
              <a:ext cx="3549106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PART 2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8554" r="0" b="644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69239" y="3935587"/>
            <a:ext cx="10959035" cy="2444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"/>
              </a:rPr>
              <a:t>In this activity, you will ual relations  across the globe.</a:t>
            </a:r>
          </a:p>
          <a:p>
            <a:pPr algn="ctr">
              <a:lnSpc>
                <a:spcPts val="6384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3189403" y="3332231"/>
            <a:ext cx="12118707" cy="3047102"/>
            <a:chOff x="0" y="0"/>
            <a:chExt cx="16158275" cy="4062803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16158275" cy="4062803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773114" y="951791"/>
              <a:ext cx="14612047" cy="21877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eHRAF Workbook</a:t>
              </a:r>
            </a:p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Part 3: Advanced Search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7374674" y="-11006"/>
            <a:ext cx="1091332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374674" cy="10287000"/>
          </a:xfrm>
          <a:custGeom>
            <a:avLst/>
            <a:gdLst/>
            <a:ahLst/>
            <a:cxnLst/>
            <a:rect r="r" b="b" t="t" l="l"/>
            <a:pathLst>
              <a:path h="10287000" w="7374674">
                <a:moveTo>
                  <a:pt x="0" y="0"/>
                </a:moveTo>
                <a:lnTo>
                  <a:pt x="7374674" y="0"/>
                </a:lnTo>
                <a:lnTo>
                  <a:pt x="73746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" t="0" r="-4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03011" y="447171"/>
            <a:ext cx="9521123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Part 3: </a:t>
            </a:r>
          </a:p>
          <a:p>
            <a:pPr algn="r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Advanced Search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631329" y="2486018"/>
            <a:ext cx="10400017" cy="7004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Now that you have read selected passages from eHRAF Archaeology, dig deeper with </a:t>
            </a:r>
            <a:r>
              <a:rPr lang="en-US" sz="3600" spc="288">
                <a:solidFill>
                  <a:srgbClr val="FFFFFF"/>
                </a:solidFill>
                <a:latin typeface="Aileron Bold"/>
              </a:rPr>
              <a:t>Advanced Search</a:t>
            </a:r>
            <a:r>
              <a:rPr lang="en-US" sz="3600" spc="288">
                <a:solidFill>
                  <a:srgbClr val="FFFFFF"/>
                </a:solidFill>
                <a:latin typeface="Aileron"/>
              </a:rPr>
              <a:t>. This will enable you to find specific passages in documents that have been indexed by HRAF anthropologists at the paragraph level.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On the following slide, you will find an example of an advanced search. Try this search and then experiment with different subjects and/or keywords.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47576" y="0"/>
            <a:ext cx="6840424" cy="10287000"/>
          </a:xfrm>
          <a:custGeom>
            <a:avLst/>
            <a:gdLst/>
            <a:ahLst/>
            <a:cxnLst/>
            <a:rect r="r" b="b" t="t" l="l"/>
            <a:pathLst>
              <a:path h="10287000" w="6840424">
                <a:moveTo>
                  <a:pt x="0" y="0"/>
                </a:moveTo>
                <a:lnTo>
                  <a:pt x="6840424" y="0"/>
                </a:lnTo>
                <a:lnTo>
                  <a:pt x="6840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" t="0" r="-97" b="0"/>
            </a:stretch>
          </a:blipFill>
        </p:spPr>
      </p:sp>
      <p:sp>
        <p:nvSpPr>
          <p:cNvPr name="AutoShape 3" id="3"/>
          <p:cNvSpPr/>
          <p:nvPr/>
        </p:nvSpPr>
        <p:spPr>
          <a:xfrm rot="-10800000">
            <a:off x="0" y="0"/>
            <a:ext cx="1144757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441038" y="3517583"/>
            <a:ext cx="10686941" cy="3175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the Add Traditions column, select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Chavín (SE49)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the Add Subjects column, select the subject category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Ceramic technology (323)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1038" y="569193"/>
            <a:ext cx="9521123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Part 3: </a:t>
            </a:r>
          </a:p>
          <a:p>
            <a:pPr algn="just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Advanced Search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1038" y="7875695"/>
            <a:ext cx="10686941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the Keyword section, type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"pottery"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911422">
            <a:off x="8322306" y="6735337"/>
            <a:ext cx="2270002" cy="366267"/>
            <a:chOff x="0" y="0"/>
            <a:chExt cx="8091434" cy="13055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27940"/>
              <a:ext cx="8110483" cy="1360170"/>
            </a:xfrm>
            <a:custGeom>
              <a:avLst/>
              <a:gdLst/>
              <a:ahLst/>
              <a:cxnLst/>
              <a:rect r="r" b="b" t="t" l="l"/>
              <a:pathLst>
                <a:path h="1360170" w="8110483">
                  <a:moveTo>
                    <a:pt x="8035554" y="579120"/>
                  </a:moveTo>
                  <a:lnTo>
                    <a:pt x="7335783" y="55880"/>
                  </a:lnTo>
                  <a:cubicBezTo>
                    <a:pt x="7262123" y="0"/>
                    <a:pt x="7201164" y="30480"/>
                    <a:pt x="7201164" y="123190"/>
                  </a:cubicBezTo>
                  <a:lnTo>
                    <a:pt x="7201164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7199692" y="805180"/>
                  </a:lnTo>
                  <a:lnTo>
                    <a:pt x="7199692" y="1236980"/>
                  </a:lnTo>
                  <a:cubicBezTo>
                    <a:pt x="7199692" y="1329690"/>
                    <a:pt x="7260854" y="1360170"/>
                    <a:pt x="7334514" y="1304290"/>
                  </a:cubicBezTo>
                  <a:lnTo>
                    <a:pt x="8035554" y="779780"/>
                  </a:lnTo>
                  <a:cubicBezTo>
                    <a:pt x="8110483" y="726440"/>
                    <a:pt x="8110483" y="635000"/>
                    <a:pt x="8035554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151298" y="705925"/>
            <a:ext cx="7136702" cy="1032816"/>
            <a:chOff x="0" y="0"/>
            <a:chExt cx="9515602" cy="1377088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947307" y="370621"/>
              <a:ext cx="7620987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ADVANCED SEARCH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-5911422">
            <a:off x="13460077" y="6735337"/>
            <a:ext cx="2519144" cy="366267"/>
            <a:chOff x="0" y="0"/>
            <a:chExt cx="8979503" cy="1305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27940"/>
              <a:ext cx="8998552" cy="1360170"/>
            </a:xfrm>
            <a:custGeom>
              <a:avLst/>
              <a:gdLst/>
              <a:ahLst/>
              <a:cxnLst/>
              <a:rect r="r" b="b" t="t" l="l"/>
              <a:pathLst>
                <a:path h="1360170" w="8998552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469662" y="8191274"/>
            <a:ext cx="5975291" cy="1846698"/>
            <a:chOff x="0" y="0"/>
            <a:chExt cx="7967054" cy="2462264"/>
          </a:xfrm>
        </p:grpSpPr>
        <p:sp>
          <p:nvSpPr>
            <p:cNvPr name="AutoShape 10" id="10"/>
            <p:cNvSpPr/>
            <p:nvPr/>
          </p:nvSpPr>
          <p:spPr>
            <a:xfrm rot="-10800000">
              <a:off x="0" y="0"/>
              <a:ext cx="7967054" cy="246226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253085" y="612007"/>
              <a:ext cx="7460885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Add subjects: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Ceramic technology</a:t>
              </a:r>
              <a:r>
                <a:rPr lang="en-US" sz="3000" spc="30">
                  <a:solidFill>
                    <a:srgbClr val="00356B"/>
                  </a:solidFill>
                  <a:latin typeface="Aileron"/>
                </a:rPr>
                <a:t> (323)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644977" y="8307732"/>
            <a:ext cx="5513428" cy="1348716"/>
            <a:chOff x="0" y="0"/>
            <a:chExt cx="7351238" cy="1798288"/>
          </a:xfrm>
        </p:grpSpPr>
        <p:sp>
          <p:nvSpPr>
            <p:cNvPr name="AutoShape 13" id="13"/>
            <p:cNvSpPr/>
            <p:nvPr/>
          </p:nvSpPr>
          <p:spPr>
            <a:xfrm rot="-10800000">
              <a:off x="0" y="0"/>
              <a:ext cx="7351238" cy="179828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65001" y="280019"/>
              <a:ext cx="6621236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Add keyword: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"pottery"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95145" y="8191274"/>
            <a:ext cx="5975291" cy="1465174"/>
            <a:chOff x="0" y="0"/>
            <a:chExt cx="7967054" cy="1953565"/>
          </a:xfrm>
        </p:grpSpPr>
        <p:sp>
          <p:nvSpPr>
            <p:cNvPr name="AutoShape 16" id="16"/>
            <p:cNvSpPr/>
            <p:nvPr/>
          </p:nvSpPr>
          <p:spPr>
            <a:xfrm rot="-10800000">
              <a:off x="0" y="0"/>
              <a:ext cx="7967054" cy="19535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253085" y="357657"/>
              <a:ext cx="7460885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Add tradition: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Chavín </a:t>
              </a:r>
              <a:r>
                <a:rPr lang="en-US" sz="3000" spc="30">
                  <a:solidFill>
                    <a:srgbClr val="00356B"/>
                  </a:solidFill>
                  <a:latin typeface="Aileron"/>
                </a:rPr>
                <a:t>(SE59)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-5911422">
            <a:off x="993398" y="6735337"/>
            <a:ext cx="2270002" cy="366267"/>
            <a:chOff x="0" y="0"/>
            <a:chExt cx="8091434" cy="13055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-27940"/>
              <a:ext cx="8110483" cy="1360170"/>
            </a:xfrm>
            <a:custGeom>
              <a:avLst/>
              <a:gdLst/>
              <a:ahLst/>
              <a:cxnLst/>
              <a:rect r="r" b="b" t="t" l="l"/>
              <a:pathLst>
                <a:path h="1360170" w="8110483">
                  <a:moveTo>
                    <a:pt x="8035554" y="579120"/>
                  </a:moveTo>
                  <a:lnTo>
                    <a:pt x="7335783" y="55880"/>
                  </a:lnTo>
                  <a:cubicBezTo>
                    <a:pt x="7262123" y="0"/>
                    <a:pt x="7201164" y="30480"/>
                    <a:pt x="7201164" y="123190"/>
                  </a:cubicBezTo>
                  <a:lnTo>
                    <a:pt x="7201164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7199692" y="805180"/>
                  </a:lnTo>
                  <a:lnTo>
                    <a:pt x="7199692" y="1236980"/>
                  </a:lnTo>
                  <a:cubicBezTo>
                    <a:pt x="7199692" y="1329690"/>
                    <a:pt x="7260854" y="1360170"/>
                    <a:pt x="7334514" y="1304290"/>
                  </a:cubicBezTo>
                  <a:lnTo>
                    <a:pt x="8035554" y="779780"/>
                  </a:lnTo>
                  <a:cubicBezTo>
                    <a:pt x="8110483" y="726440"/>
                    <a:pt x="8110483" y="635000"/>
                    <a:pt x="8035554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0" y="2217462"/>
            <a:ext cx="18288000" cy="3342484"/>
          </a:xfrm>
          <a:custGeom>
            <a:avLst/>
            <a:gdLst/>
            <a:ahLst/>
            <a:cxnLst/>
            <a:rect r="r" b="b" t="t" l="l"/>
            <a:pathLst>
              <a:path h="3342484" w="18288000">
                <a:moveTo>
                  <a:pt x="0" y="0"/>
                </a:moveTo>
                <a:lnTo>
                  <a:pt x="18288000" y="0"/>
                </a:lnTo>
                <a:lnTo>
                  <a:pt x="18288000" y="3342484"/>
                </a:lnTo>
                <a:lnTo>
                  <a:pt x="0" y="3342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5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543204" y="1028700"/>
            <a:ext cx="8250252" cy="8229600"/>
          </a:xfrm>
          <a:custGeom>
            <a:avLst/>
            <a:gdLst/>
            <a:ahLst/>
            <a:cxnLst/>
            <a:rect r="r" b="b" t="t" l="l"/>
            <a:pathLst>
              <a:path h="8229600" w="8250252">
                <a:moveTo>
                  <a:pt x="0" y="0"/>
                </a:moveTo>
                <a:lnTo>
                  <a:pt x="8250252" y="0"/>
                </a:lnTo>
                <a:lnTo>
                  <a:pt x="82502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49" t="0" r="-18149" b="-248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666490" y="4436148"/>
            <a:ext cx="1753429" cy="1938326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1303207" y="4312323"/>
            <a:ext cx="6560448" cy="449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Learn about Chavín de Huántar</a:t>
            </a:r>
          </a:p>
          <a:p>
            <a:pPr marL="690881" indent="-34544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Read passages in eHRAF Archaeology</a:t>
            </a:r>
          </a:p>
          <a:p>
            <a:pPr marL="690881" indent="-34544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Answer questions about this archaeological discovery</a:t>
            </a:r>
          </a:p>
          <a:p>
            <a:pPr marL="690880" indent="-34544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Find out what makes Chavín de Huántar a "Great Discovery"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02099" y="5133975"/>
            <a:ext cx="508495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Topics We'll Cover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96174" y="1019175"/>
            <a:ext cx="5024054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"/>
              </a:rPr>
              <a:t>In this activity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741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151298" y="705925"/>
            <a:ext cx="7136702" cy="1032816"/>
            <a:chOff x="0" y="0"/>
            <a:chExt cx="9515602" cy="137708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947307" y="370621"/>
              <a:ext cx="7620987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SEARCH RESULTS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336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151298" y="1792234"/>
            <a:ext cx="7136702" cy="1032816"/>
            <a:chOff x="0" y="0"/>
            <a:chExt cx="9515602" cy="137708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947307" y="370621"/>
              <a:ext cx="7620987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SEARCH RESULTS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3099" t="0" r="0" b="905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151298" y="705925"/>
            <a:ext cx="7136702" cy="1032816"/>
            <a:chOff x="0" y="0"/>
            <a:chExt cx="9515602" cy="137708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947307" y="370621"/>
              <a:ext cx="7620987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FULL CONTEXT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888" t="0" r="3888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64482" y="4340936"/>
            <a:ext cx="10959035" cy="1633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eHRAF Workbook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Part 4: Assignment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14" t="0" r="-52128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493"/>
            <a:ext cx="4255029" cy="1122351"/>
            <a:chOff x="0" y="0"/>
            <a:chExt cx="5673372" cy="1496468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56733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64802" y="370621"/>
              <a:ext cx="454376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ASSIGNMENT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370042" y="709578"/>
            <a:ext cx="9633391" cy="828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The purpose of this assignment is to present a report summarizing your findings about this great discovery.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This can be done in the form of a group project or an individual paper.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Groups can divide the questions that follow, with each student contributing information about a specific question.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Consider making a slideshow presentation to illustrate your findings.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729147" y="4484232"/>
            <a:ext cx="5854260" cy="425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3600" indent="-431800" lvl="1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Who?</a:t>
            </a:r>
          </a:p>
          <a:p>
            <a:pPr marL="863600" indent="-431800" lvl="1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What?</a:t>
            </a:r>
          </a:p>
          <a:p>
            <a:pPr marL="863600" indent="-431800" lvl="1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Where?</a:t>
            </a:r>
          </a:p>
          <a:p>
            <a:pPr marL="863600" indent="-431800" lvl="1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When?</a:t>
            </a:r>
          </a:p>
          <a:p>
            <a:pPr marL="863600" indent="-431800" lvl="1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How?</a:t>
            </a:r>
          </a:p>
          <a:p>
            <a:pPr marL="863600" indent="-431800" lvl="1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Why?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9147" y="990600"/>
            <a:ext cx="8841182" cy="2354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Your final report describing </a:t>
            </a:r>
            <a:r>
              <a:rPr lang="en-US" sz="3600" spc="288">
                <a:solidFill>
                  <a:srgbClr val="FFFFFF"/>
                </a:solidFill>
                <a:latin typeface="Aileron Bold"/>
              </a:rPr>
              <a:t>Chavín</a:t>
            </a:r>
            <a:r>
              <a:rPr lang="en-US" sz="3600" spc="288">
                <a:solidFill>
                  <a:srgbClr val="FFFFFF"/>
                </a:solidFill>
                <a:latin typeface="Aileron"/>
              </a:rPr>
              <a:t> should have 6 sections which correspond to these 6 types of questions: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02525" y="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79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032971" y="0"/>
            <a:ext cx="4255029" cy="1122351"/>
            <a:chOff x="0" y="0"/>
            <a:chExt cx="5673372" cy="1496468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56733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564802" y="370621"/>
              <a:ext cx="454376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ASSIGNMENT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905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5" t="0" r="-247" b="-4349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493"/>
            <a:ext cx="3826404" cy="1122351"/>
            <a:chOff x="0" y="0"/>
            <a:chExt cx="5101872" cy="1496468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07907" y="370621"/>
              <a:ext cx="408605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1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821523" y="1801813"/>
            <a:ext cx="8890441" cy="2964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Who are the main archaeologists associated with this discovery? Describe their biographical information, education and training, publications, etc.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21523" y="515138"/>
            <a:ext cx="8730428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Who?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21523" y="5207000"/>
            <a:ext cx="8730428" cy="412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Who are the people studied? Describe how people lived during this time at this place, such as: social stratification, division of labor, gender roles, economic life, food and subsistence, religious practices.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94" t="0" r="-77212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493"/>
            <a:ext cx="3826404" cy="1122351"/>
            <a:chOff x="0" y="0"/>
            <a:chExt cx="5101872" cy="1496468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07907" y="370621"/>
              <a:ext cx="408605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2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597790" y="2453571"/>
            <a:ext cx="9353308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What did the archaeologists discover?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517043"/>
            <a:ext cx="8730428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What?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97790" y="5620813"/>
            <a:ext cx="9353308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the material culture, structures, artifacts, etc.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97790" y="3672992"/>
            <a:ext cx="9353308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Provide a general description of the archaeological site.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97790" y="7636689"/>
            <a:ext cx="9353308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Include relevant photos and/or interpretive artistic renderings.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415885" y="2258207"/>
            <a:ext cx="8890441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Where is the site located?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3572" y="622935"/>
            <a:ext cx="8730428" cy="72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168">
                <a:solidFill>
                  <a:srgbClr val="FFFFFF"/>
                </a:solidFill>
                <a:latin typeface="Aileron Bold"/>
              </a:rPr>
              <a:t>Where?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5885" y="3396371"/>
            <a:ext cx="9449738" cy="1775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the geography of this discovery, its location in the contemporary world, size, scope, etc.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5885" y="5723255"/>
            <a:ext cx="9533082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Does the location have strategic importance?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5885" y="7455779"/>
            <a:ext cx="9366394" cy="1775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How did the physical environment and natural resources shape cultural practices?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02525" y="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7531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461596" y="3493"/>
            <a:ext cx="3826404" cy="1122351"/>
            <a:chOff x="0" y="0"/>
            <a:chExt cx="5101872" cy="1496468"/>
          </a:xfrm>
        </p:grpSpPr>
        <p:sp>
          <p:nvSpPr>
            <p:cNvPr name="AutoShape 10" id="10"/>
            <p:cNvSpPr/>
            <p:nvPr/>
          </p:nvSpPr>
          <p:spPr>
            <a:xfrm rot="0"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507907" y="370621"/>
              <a:ext cx="408605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3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04" t="0" r="-5200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493"/>
            <a:ext cx="3826404" cy="1122351"/>
            <a:chOff x="0" y="0"/>
            <a:chExt cx="5101872" cy="1496468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07907" y="370621"/>
              <a:ext cx="408605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4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442000" y="2633345"/>
            <a:ext cx="8890441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When were the discoveries made?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21523" y="661035"/>
            <a:ext cx="8730428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When?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42000" y="3845519"/>
            <a:ext cx="9407523" cy="1775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When in human history do archaeologists believe that this site can be dated to?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42000" y="6246414"/>
            <a:ext cx="9407523" cy="236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the relative time period, what preceded it, and what followed it. What does this represent in terms of cultural evolution and progress?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250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64482" y="4745688"/>
            <a:ext cx="10959035" cy="824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CHAVÍN DE HUÁNTAR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398526" y="2116441"/>
            <a:ext cx="9389813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How did archaeologists excavate, analyze, and interpret </a:t>
            </a:r>
            <a:r>
              <a:rPr lang="en-US" sz="3600" spc="288">
                <a:solidFill>
                  <a:srgbClr val="FFFFFF"/>
                </a:solidFill>
                <a:latin typeface="Aileron"/>
              </a:rPr>
              <a:t>this site?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3572" y="513551"/>
            <a:ext cx="8730428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How?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98526" y="3707121"/>
            <a:ext cx="9269964" cy="1775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Tell us about the scientific methods used for excavation and analysis of the materials founds.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98526" y="5892160"/>
            <a:ext cx="9269964" cy="1775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What technologies were utilized by the people who lived during this archaeological time period?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8526" y="8077200"/>
            <a:ext cx="9389813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How did they construct buildings and make artifacts (lithics, pottery, etc.)?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02525" y="9525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960" t="0" r="-3496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461596" y="0"/>
            <a:ext cx="3826404" cy="1122351"/>
            <a:chOff x="0" y="0"/>
            <a:chExt cx="5101872" cy="1496468"/>
          </a:xfrm>
        </p:grpSpPr>
        <p:sp>
          <p:nvSpPr>
            <p:cNvPr name="AutoShape 10" id="10"/>
            <p:cNvSpPr/>
            <p:nvPr/>
          </p:nvSpPr>
          <p:spPr>
            <a:xfrm rot="0"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507907" y="370621"/>
              <a:ext cx="408605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5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085475" cy="10287000"/>
          </a:xfrm>
          <a:custGeom>
            <a:avLst/>
            <a:gdLst/>
            <a:ahLst/>
            <a:cxnLst/>
            <a:rect r="r" b="b" t="t" l="l"/>
            <a:pathLst>
              <a:path h="10287000" w="8085475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782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493"/>
            <a:ext cx="3826404" cy="1122351"/>
            <a:chOff x="0" y="0"/>
            <a:chExt cx="5101872" cy="1496468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07907" y="370621"/>
              <a:ext cx="4086058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6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517890" y="2695713"/>
            <a:ext cx="9527373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Why is this archaeological site considered a “great d</a:t>
            </a:r>
            <a:r>
              <a:rPr lang="en-US" sz="3600" spc="288">
                <a:solidFill>
                  <a:srgbClr val="FFFFFF"/>
                </a:solidFill>
                <a:latin typeface="Aileron"/>
              </a:rPr>
              <a:t>iscovery”?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16363" y="981075"/>
            <a:ext cx="8730428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Why?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17890" y="4806281"/>
            <a:ext cx="9034061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how this site is important </a:t>
            </a:r>
            <a:r>
              <a:rPr lang="en-US" sz="3600" spc="288">
                <a:solidFill>
                  <a:srgbClr val="FFFFFF"/>
                </a:solidFill>
                <a:latin typeface="Aileron"/>
              </a:rPr>
              <a:t>in terms of its place in human history.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78840" y="7090204"/>
            <a:ext cx="9067951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Why should this great discovery be preserved and who should be responsible for preservation?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References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54048" y="2216917"/>
            <a:ext cx="1310525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Lathrap, Donald Ward. 1971. “The Tropical Forest and the Cultural Context of Chavín.” In Dumbarton Oaks Conference on Chavín, October 26th and 27th, 1968, 73–100. Washington: Dumbarton Oaks Research Library and Collection, Trustees for Harvard University. https://ehrafarchaeology.yale.edu/document?id=se49-011.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13476" y="797086"/>
            <a:ext cx="13105252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Burger, Richard L. 1992. Chavin </a:t>
            </a:r>
            <a:r>
              <a:rPr lang="en-US" sz="2800" spc="28">
                <a:solidFill>
                  <a:srgbClr val="FFFFFF"/>
                </a:solidFill>
                <a:latin typeface="Aileron"/>
              </a:rPr>
              <a:t>and the Origins of Andean Civilization. London: Thames and Hudson. https://ehrafarchaeology.yale.edu/document?id=se49-003.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54048" y="4696562"/>
            <a:ext cx="1310525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Lumbreras, Luis Guillermo. 1971. “Towards a Re-Evaluation of Chavín.” In Dumbarton Oaks Conference on Chavín, October 26th and 27th, 1968, 1–28. Washington: Dumbarton Oaks Research Library and Collection, Trustees for Harvard University. https://ehrafarchaeology.yale.edu/document?id=se49-008.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13476" y="7176208"/>
            <a:ext cx="13105252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Patterson, Thomas C. (Thomas Carl). 1971. “Chavín: An Interpretation of Its Spread and Influence.” In Dumbarton Oaks Conference on Chavín, October 26th and 27th, 1968, 29–48. Washington: Dumbarton Oaks Research Library and Collection, Trustees for Harvard University. https://ehrafarchaeology.yale.edu/document?id=se49-009.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Image Credits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13476" y="3184008"/>
            <a:ext cx="13373147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Monumento Arqueológico Chavín de Huántar, Sharon odb, CC BY-SA 3.0, via Wikimedia Commons: https://commons.wikimedia.org/wiki/</a:t>
            </a: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File:Chav%C3%ADn_de_Hu%C3%A1ntar.JPG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13476" y="1816023"/>
            <a:ext cx="1310525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Cabeza clava no-name 6, Dtarazona, CC BY-SA 4.0, via Wikimedia Commons: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https://commons.wikimedia.org/wiki/File:Cabeza_clava_no-name_6.JPG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13476" y="6238749"/>
            <a:ext cx="13105252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Cabeza clava en Chavín de Huántar, Dtarazona, CC BY-SA 4.0, via Wikimedia Commons: 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https://commons.wikimedia.org/wiki/File: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Cabeza_clava_en_su_ubicacion_original_13122009.JPG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13476" y="4939978"/>
            <a:ext cx="13105252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Estela, Ghirlandajo, Public domain, 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v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https://commons.wikimedia.org/wiki/File:Estela.jpg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13476" y="545828"/>
            <a:ext cx="13105252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Chavin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 gold breastplate, 400-200 BCE, by Peter D. Tillman, via Flickr: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https://www.flickr.com/photos/29050464@N06/43362851744/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13476" y="7966144"/>
            <a:ext cx="13105252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Inca bridge at Chavin, Enock, C. Reginald (Charles Reginald), 1868-1970, Public domain, via Wikimedia Commons: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https://commons.wikimedia.org/wiki/File:Inca_bridge_at_Chavin.jpg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Image Credits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13476" y="395736"/>
            <a:ext cx="13507094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Chavin - Août 2007, Martin St-Am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ant (S23678), CC BY 3.0, via Wikimedia Commons:</a:t>
            </a: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https://commons.wikimedia.org/wiki/File:Chavin_-_Ao%C3%BBt_2007.jpg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13476" y="1589543"/>
            <a:ext cx="13105252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Cabeza de cóndor Chavín de Huantar, Dtarazona, CC BY-SA 4.0, via Wikimedia Commons: https://commons.wikimedia.org/wiki/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File:Cabeza_de_c%C3%B3ndor_Chav%C3%ADn_de_Huantar_13122009.JPG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13476" y="3240550"/>
            <a:ext cx="13105252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Lombards Museum, CC BY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https://commons.wikimedia.org/wiki/File:Lombards_Museum_039.JPG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13476" y="7279172"/>
            <a:ext cx="13105252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Feline-and-Cactus Stirrup Vessel, W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alters Art Museum, Public domain, via Wikimedia Commons: https://commons.wikimedia.org/wiki/File: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Chav%C3%ADn_-_Feline-and-Cactus_Stirrup_Vessel_-_Walters_482832.jpg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13476" y="4434357"/>
            <a:ext cx="13105252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Incised Strombus-Shell Trumpet,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https://commons.wikimedia.org/wiki/File:Incised_Strombus-Shell_Trumpet,_400-200_B.C.E,_L52.1.jpg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13476" y="6085365"/>
            <a:ext cx="13105252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Chavin de Huantar National Museum, by Dtarazone, via Wikimedia Commons:</a:t>
            </a: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https://es.m.wikipedia.org/wiki/Archivo:MNCH_08_06122009.jpg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13476" y="8930179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Musée Chavin, Bluesy Pete,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https://commons.wikimedia.org/wiki/File:Mus%C3%A9eChavin_23.jpg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Image Credits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754715" y="479847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Chavin Museo Larco, Pattych,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https://commons.wikimedia.org/wiki/File:Chavinmuseolarco.jpg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754715" y="1711902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Paron Lake, Alberto Cafferata, CC BY-SA 4.0, via Wikimedia Commons:</a:t>
            </a: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https://commons.wikimedia.org/wiki/File:Paron_Lake.jpg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754715" y="4147439"/>
            <a:ext cx="13105252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Part of the Castle of Chavin, Enock, Charles Reginald, 1868-1970, Public domain, via Wikimedia Commons: https://commons.wikimedia.org/wiki/File: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Part_of_the_Castle_of_Chavin.jpg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54715" y="2943958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Chavin lanzon stela cyark,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https://commons.wikimedia.org/wiki/File:Chavin_lanzon_stela_cyark.jpg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54715" y="5944009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Chavin culture extent map, created by Zenyu, public domain, via Wikimedia Commons: </a:t>
            </a:r>
            <a:r>
              <a:rPr lang="en-US" sz="2799" spc="27">
                <a:solidFill>
                  <a:srgbClr val="FFFFFF"/>
                </a:solidFill>
                <a:latin typeface="Aileron"/>
              </a:rPr>
              <a:t>https://commons.wikimedia.org/wiki/File:Chavin-small.png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54715" y="7176065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Chavin lanzon stela2, CyArk,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https://commons.wikimedia.org/wiki/File:Chavin_lanzon_stela2_cyark.jpg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754715" y="8408120"/>
            <a:ext cx="13343377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Paron Lake, Alberto Cafferata, CC BY-SA 4.0, via Wikimedia Commons:</a:t>
            </a: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https://commons.wikimedia.org/wiki/File:Paron_Lake.jpg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35090" y="504914"/>
            <a:ext cx="7217821" cy="7508786"/>
          </a:xfrm>
          <a:custGeom>
            <a:avLst/>
            <a:gdLst/>
            <a:ahLst/>
            <a:cxnLst/>
            <a:rect r="r" b="b" t="t" l="l"/>
            <a:pathLst>
              <a:path h="7508786" w="7217821">
                <a:moveTo>
                  <a:pt x="0" y="0"/>
                </a:moveTo>
                <a:lnTo>
                  <a:pt x="7217820" y="0"/>
                </a:lnTo>
                <a:lnTo>
                  <a:pt x="7217820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11199" y="1344657"/>
            <a:ext cx="9265601" cy="582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Great Discoveries: Chavín de Huántar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98074" y="8623131"/>
            <a:ext cx="6878657" cy="843619"/>
            <a:chOff x="0" y="0"/>
            <a:chExt cx="9171543" cy="1124825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9171543" cy="1124825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147136" y="8468995"/>
            <a:ext cx="9715159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"/>
              </a:rPr>
              <a:t>at Yale University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375318" y="8042275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"/>
              </a:rPr>
              <a:t>Produced by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75318" y="9281964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 u="sng">
                <a:solidFill>
                  <a:srgbClr val="00356B"/>
                </a:solidFill>
                <a:latin typeface="Aileron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6110" y="816928"/>
            <a:ext cx="10666228" cy="332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spc="342">
                <a:solidFill>
                  <a:srgbClr val="00356B"/>
                </a:solidFill>
                <a:latin typeface="Aileron Bold"/>
              </a:rPr>
              <a:t>Chavín de Huántar </a:t>
            </a:r>
            <a:r>
              <a:rPr lang="en-US" sz="3800" spc="342">
                <a:solidFill>
                  <a:srgbClr val="00356B"/>
                </a:solidFill>
                <a:latin typeface="Aileron"/>
              </a:rPr>
              <a:t>is an archaeological site in Peru. It is one of the most famous ceremonial centers in the Andes mountains and part of Chavín, one of the earliest civilizations in South America.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373188" y="0"/>
            <a:ext cx="5914812" cy="10287000"/>
          </a:xfrm>
          <a:custGeom>
            <a:avLst/>
            <a:gdLst/>
            <a:ahLst/>
            <a:cxnLst/>
            <a:rect r="r" b="b" t="t" l="l"/>
            <a:pathLst>
              <a:path h="10287000" w="5914812">
                <a:moveTo>
                  <a:pt x="0" y="0"/>
                </a:moveTo>
                <a:lnTo>
                  <a:pt x="5914812" y="0"/>
                </a:lnTo>
                <a:lnTo>
                  <a:pt x="59148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928" t="0" r="-80928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1122338" y="3974312"/>
            <a:ext cx="2781579" cy="2338376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1545911" y="4572000"/>
            <a:ext cx="1934433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Did you know?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6110" y="5057775"/>
            <a:ext cx="10666228" cy="3989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spc="342">
                <a:solidFill>
                  <a:srgbClr val="00356B"/>
                </a:solidFill>
                <a:latin typeface="Aileron"/>
              </a:rPr>
              <a:t>Chavín de Huántar flourished from 2850 to 2200 BP and was occupied by the Chavín, a major pre-Inca culture. The site is surrounded by snow-covered mountains with peaks rising more than 18,000 feet (5500 meters).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8149534" y="1759047"/>
            <a:ext cx="9854906" cy="7669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Chavín de Huántar was initially settled as a small ceremonial center surrounded by a highland community of residences. The site had a strategic location along a key trade route at the midpoint between the Peruvian coast to the west and the lowland tropical forest to the east. This location made Chavín de Huántar a natural trade center. The famous Chavín style of art included a range of fantastical stone carved figures which combine the features of humans, alligators, birds, jaguars, and snakes with intricate geometrical designs.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342494" y="561975"/>
            <a:ext cx="9405667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Heavy"/>
              </a:rPr>
              <a:t>Chavín de Huántar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7865974" cy="10287000"/>
          </a:xfrm>
          <a:custGeom>
            <a:avLst/>
            <a:gdLst/>
            <a:ahLst/>
            <a:cxnLst/>
            <a:rect r="r" b="b" t="t" l="l"/>
            <a:pathLst>
              <a:path h="10287000" w="7865974">
                <a:moveTo>
                  <a:pt x="0" y="0"/>
                </a:moveTo>
                <a:lnTo>
                  <a:pt x="7865974" y="0"/>
                </a:lnTo>
                <a:lnTo>
                  <a:pt x="78659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830" t="0" r="-2254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5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73188" y="0"/>
            <a:ext cx="5914812" cy="10287000"/>
          </a:xfrm>
          <a:custGeom>
            <a:avLst/>
            <a:gdLst/>
            <a:ahLst/>
            <a:cxnLst/>
            <a:rect r="r" b="b" t="t" l="l"/>
            <a:pathLst>
              <a:path h="10287000" w="5914812">
                <a:moveTo>
                  <a:pt x="0" y="0"/>
                </a:moveTo>
                <a:lnTo>
                  <a:pt x="5914812" y="0"/>
                </a:lnTo>
                <a:lnTo>
                  <a:pt x="59148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6139" t="-4798" r="-25339" b="-1039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6110" y="855773"/>
            <a:ext cx="11499666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To get started, review these short videos and articles about Chavín de Huántar: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56110" y="2491692"/>
            <a:ext cx="11657405" cy="1028700"/>
            <a:chOff x="0" y="0"/>
            <a:chExt cx="15543207" cy="1371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340360"/>
              <a:ext cx="1132252" cy="731520"/>
            </a:xfrm>
            <a:custGeom>
              <a:avLst/>
              <a:gdLst/>
              <a:ahLst/>
              <a:cxnLst/>
              <a:rect r="r" b="b" t="t" l="l"/>
              <a:pathLst>
                <a:path h="731520" w="1132252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675143" y="-9525"/>
              <a:ext cx="13868063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FFFFFF"/>
                  </a:solidFill>
                  <a:latin typeface="Aileron Bold"/>
                  <a:hlinkClick r:id="rId5" tooltip="https://www.youtube.com/watch?v=PnIoffCCyBI"/>
                </a:rPr>
                <a:t>Chavín (Archaeological Site) (UNESCO/NHK)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56110" y="4105411"/>
            <a:ext cx="11777254" cy="1028700"/>
            <a:chOff x="0" y="0"/>
            <a:chExt cx="15703006" cy="137160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1675143" y="-9525"/>
              <a:ext cx="14027862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FFFFFF"/>
                  </a:solidFill>
                  <a:latin typeface="Aileron Bold"/>
                  <a:hlinkClick r:id="rId6" tooltip="https://www.youtube.com/watch?v=NBas6hNXTLM"/>
                </a:rPr>
                <a:t>Chavín – Peru's enigmatic temple in the Andes</a:t>
              </a:r>
            </a:p>
          </p:txBody>
        </p:sp>
        <p:sp>
          <p:nvSpPr>
            <p:cNvPr name="Freeform 9" id="9"/>
            <p:cNvSpPr/>
            <p:nvPr/>
          </p:nvSpPr>
          <p:spPr>
            <a:xfrm flipH="false" flipV="false" rot="0">
              <a:off x="0" y="320040"/>
              <a:ext cx="1132252" cy="731520"/>
            </a:xfrm>
            <a:custGeom>
              <a:avLst/>
              <a:gdLst/>
              <a:ahLst/>
              <a:cxnLst/>
              <a:rect r="r" b="b" t="t" l="l"/>
              <a:pathLst>
                <a:path h="731520" w="1132252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56110" y="5993450"/>
            <a:ext cx="11657405" cy="1028700"/>
            <a:chOff x="0" y="0"/>
            <a:chExt cx="15543207" cy="137160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675143" y="-9525"/>
              <a:ext cx="13868063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FFFFFF"/>
                  </a:solidFill>
                  <a:latin typeface="Aileron Bold"/>
                  <a:hlinkClick r:id="rId7" tooltip="https://www.youtube.com/watch?v=TCfQjn0lG74"/>
                </a:rPr>
                <a:t>Chavín de Huántar and the Religious Revolution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20040"/>
              <a:ext cx="1132252" cy="731520"/>
            </a:xfrm>
            <a:custGeom>
              <a:avLst/>
              <a:gdLst/>
              <a:ahLst/>
              <a:cxnLst/>
              <a:rect r="r" b="b" t="t" l="l"/>
              <a:pathLst>
                <a:path h="731520" w="1132252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456110" y="7881489"/>
            <a:ext cx="10958284" cy="1028700"/>
            <a:chOff x="0" y="0"/>
            <a:chExt cx="14611046" cy="137160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1675143" y="-9525"/>
              <a:ext cx="12935902" cy="1381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399" spc="271" u="sng">
                  <a:solidFill>
                    <a:srgbClr val="FFFFFF"/>
                  </a:solidFill>
                  <a:latin typeface="Aileron Bold"/>
                  <a:hlinkClick r:id="rId8" tooltip="https://www.youtube.com/watch?v=vX0OioPzHIY"/>
                </a:rPr>
                <a:t>Fredrik Hiebert: Peruvian </a:t>
              </a:r>
              <a:r>
                <a:rPr lang="en-US" sz="3399" spc="271" u="sng">
                  <a:solidFill>
                    <a:srgbClr val="FFFFFF"/>
                  </a:solidFill>
                  <a:latin typeface="Aileron Bold"/>
                  <a:hlinkClick r:id="rId9" tooltip="https://www.youtube.com/watch?v=vX0OioPzHIY"/>
                </a:rPr>
                <a:t>G</a:t>
              </a:r>
              <a:r>
                <a:rPr lang="en-US" sz="3399" spc="271" u="sng">
                  <a:solidFill>
                    <a:srgbClr val="FFFFFF"/>
                  </a:solidFill>
                  <a:latin typeface="Aileron Bold"/>
                  <a:hlinkClick r:id="rId10" tooltip="https://www.youtube.com/watch?v=vX0OioPzHIY"/>
                </a:rPr>
                <a:t>old </a:t>
              </a:r>
            </a:p>
            <a:p>
              <a:pPr>
                <a:lnSpc>
                  <a:spcPts val="4079"/>
                </a:lnSpc>
              </a:pPr>
              <a:r>
                <a:rPr lang="en-US" sz="3400" spc="272" u="sng">
                  <a:solidFill>
                    <a:srgbClr val="FFFFFF"/>
                  </a:solidFill>
                  <a:latin typeface="Aileron Bold"/>
                  <a:hlinkClick r:id="rId11" tooltip="https://www.youtube.com/watch?v=vX0OioPzHIY"/>
                </a:rPr>
                <a:t>| </a:t>
              </a:r>
              <a:r>
                <a:rPr lang="en-US" sz="3400" spc="272" u="sng">
                  <a:solidFill>
                    <a:srgbClr val="FFFFFF"/>
                  </a:solidFill>
                  <a:latin typeface="Aileron Bold"/>
                  <a:hlinkClick r:id="rId12" tooltip="https://www.youtube.com/watch?v=vX0OioPzHIY"/>
                </a:rPr>
                <a:t>Nat Geo Live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20040"/>
              <a:ext cx="1132252" cy="731520"/>
            </a:xfrm>
            <a:custGeom>
              <a:avLst/>
              <a:gdLst/>
              <a:ahLst/>
              <a:cxnLst/>
              <a:rect r="r" b="b" t="t" l="l"/>
              <a:pathLst>
                <a:path h="731520" w="1132252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5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914812" cy="10287000"/>
          </a:xfrm>
          <a:custGeom>
            <a:avLst/>
            <a:gdLst/>
            <a:ahLst/>
            <a:cxnLst/>
            <a:rect r="r" b="b" t="t" l="l"/>
            <a:pathLst>
              <a:path h="10287000" w="5914812">
                <a:moveTo>
                  <a:pt x="0" y="0"/>
                </a:moveTo>
                <a:lnTo>
                  <a:pt x="5914812" y="0"/>
                </a:lnTo>
                <a:lnTo>
                  <a:pt x="59148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560" t="0" r="-10256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473392"/>
            <a:ext cx="8479530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288">
                <a:solidFill>
                  <a:srgbClr val="FFFFFF"/>
                </a:solidFill>
                <a:latin typeface="Aileron Bold"/>
              </a:rPr>
              <a:t>Articles About Chavín de Huántar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45397" y="1822933"/>
            <a:ext cx="10438937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 u="sng">
                <a:solidFill>
                  <a:srgbClr val="FFFFFF"/>
                </a:solidFill>
                <a:latin typeface="Aileron Bold"/>
                <a:hlinkClick r:id="rId3" tooltip="https://collections.peabody.yale.edu/anthropology/beads-world/yale-scholars/richard-burger.html"/>
              </a:rPr>
              <a:t>Yale Peabody Museum of Natural History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545397" y="8020050"/>
            <a:ext cx="10438937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 u="sng">
                <a:solidFill>
                  <a:srgbClr val="FFFFFF"/>
                </a:solidFill>
                <a:latin typeface="Aileron Bold"/>
                <a:hlinkClick r:id="rId4" tooltip="https://mikejay.net/enter-the-jaguar/"/>
              </a:rPr>
              <a:t>Enter the Jaguar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45397" y="3838575"/>
            <a:ext cx="10438937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 u="sng">
                <a:solidFill>
                  <a:srgbClr val="FFFFFF"/>
                </a:solidFill>
                <a:latin typeface="Aileron Bold"/>
                <a:hlinkClick r:id="rId5" tooltip="https://whc.unesco.org/en/list/330/1"/>
              </a:rPr>
              <a:t>Chavin (Archaeological Site) – UNESCO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45397" y="5995146"/>
            <a:ext cx="10958284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 u="sng">
                <a:solidFill>
                  <a:srgbClr val="FFFFFF"/>
                </a:solidFill>
                <a:latin typeface="Aileron Bold"/>
                <a:hlinkClick r:id="rId6" tooltip="https://www.khanacademy.org/humanities/ap-art-history/indigenous-americas-apah/south-america-apah/a/chavin-de-huantar1"/>
              </a:rPr>
              <a:t>Chavín de Huántar – Khan Academy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777" t="0" r="15777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3084647" y="3464922"/>
            <a:ext cx="12118707" cy="2738048"/>
          </a:xfrm>
          <a:prstGeom prst="rect">
            <a:avLst/>
          </a:prstGeom>
          <a:solidFill>
            <a:srgbClr val="00356B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64482" y="4030906"/>
            <a:ext cx="10959035" cy="163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eHRAF Workbook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Part 1: </a:t>
            </a:r>
            <a:r>
              <a:rPr lang="en-US" sz="5600" spc="100">
                <a:solidFill>
                  <a:srgbClr val="FFFFFF"/>
                </a:solidFill>
                <a:latin typeface="Aileron Bold"/>
              </a:rPr>
              <a:t>Tradition Summary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4797344" cy="10287000"/>
          </a:xfrm>
          <a:custGeom>
            <a:avLst/>
            <a:gdLst/>
            <a:ahLst/>
            <a:cxnLst/>
            <a:rect r="r" b="b" t="t" l="l"/>
            <a:pathLst>
              <a:path h="10287000" w="4797344">
                <a:moveTo>
                  <a:pt x="0" y="0"/>
                </a:moveTo>
                <a:lnTo>
                  <a:pt x="4797344" y="0"/>
                </a:lnTo>
                <a:lnTo>
                  <a:pt x="4797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6" t="0" r="-20673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18166" y="4071680"/>
            <a:ext cx="4248273" cy="2143640"/>
            <a:chOff x="0" y="0"/>
            <a:chExt cx="5664364" cy="2858187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5664364" cy="2858187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54550" y="566128"/>
              <a:ext cx="4755265" cy="1716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"/>
                </a:rPr>
                <a:t>eHRAF</a:t>
              </a:r>
            </a:p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"/>
                </a:rPr>
                <a:t>Archaeology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169269" y="2047993"/>
            <a:ext cx="11403805" cy="4742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A brief overview for traditions in eHRAF Archaeology is provided in the form of </a:t>
            </a:r>
            <a:r>
              <a:rPr lang="en-US" sz="3200" spc="320">
                <a:solidFill>
                  <a:srgbClr val="00356B"/>
                </a:solidFill>
                <a:latin typeface="Aileron Bold"/>
              </a:rPr>
              <a:t>Tradition Summaries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. </a:t>
            </a:r>
          </a:p>
          <a:p>
            <a:pPr>
              <a:lnSpc>
                <a:spcPts val="4160"/>
              </a:lnSpc>
            </a:pPr>
          </a:p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The format, general outline, and headings are the same for each summary. You will find a basic overview about the tradition, such as its time period, location, history, environment, and sociopolitical organization.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69269" y="470535"/>
            <a:ext cx="11424756" cy="110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00356B"/>
                </a:solidFill>
                <a:latin typeface="Aileron Heavy"/>
              </a:rPr>
              <a:t>Tradition Summaries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69269" y="7362321"/>
            <a:ext cx="11718074" cy="2113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2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To find a tradition summary, go to the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 Browse Traditions</a:t>
            </a:r>
            <a:r>
              <a:rPr lang="en-US" sz="3200" spc="320">
                <a:solidFill>
                  <a:srgbClr val="00356B"/>
                </a:solidFill>
                <a:latin typeface="Aileron Bold"/>
              </a:rPr>
              <a:t> tab and enter the tradition name into the box, then click on 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Tradition Summary </a:t>
            </a:r>
            <a:r>
              <a:rPr lang="en-US" sz="3200" spc="320">
                <a:solidFill>
                  <a:srgbClr val="00356B"/>
                </a:solidFill>
                <a:latin typeface="Aileron Bold"/>
              </a:rPr>
              <a:t>below the tradition name to read it.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DAFoWjQUxAw</dc:identifier>
  <dcterms:modified xsi:type="dcterms:W3CDTF">2011-08-01T06:04:30Z</dcterms:modified>
  <cp:revision>1</cp:revision>
  <dc:title>eHRAF Workbook - Chavín de Huántar v2</dc:title>
</cp:coreProperties>
</file>