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518" t="0" r="23717"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B81DB2"/>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680460"/>
            <a:ext cx="9265601" cy="2926080"/>
          </a:xfrm>
          <a:prstGeom prst="rect">
            <a:avLst/>
          </a:prstGeom>
        </p:spPr>
        <p:txBody>
          <a:bodyPr anchor="t" rtlCol="false" tIns="0" lIns="0" bIns="0" rIns="0">
            <a:spAutoFit/>
          </a:bodyPr>
          <a:lstStyle/>
          <a:p>
            <a:pPr algn="ctr">
              <a:lnSpc>
                <a:spcPts val="11519"/>
              </a:lnSpc>
            </a:pPr>
            <a:r>
              <a:rPr lang="en-US" sz="9600">
                <a:solidFill>
                  <a:srgbClr val="B81DB2"/>
                </a:solidFill>
                <a:latin typeface="Aileron Heavy Bold"/>
              </a:rPr>
              <a:t>Children's Work &amp; Play</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B81DB2"/>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0"/>
            <a:ext cx="3995712" cy="1037896"/>
            <a:chOff x="0" y="0"/>
            <a:chExt cx="5327616" cy="1383862"/>
          </a:xfrm>
        </p:grpSpPr>
        <p:sp>
          <p:nvSpPr>
            <p:cNvPr name="AutoShape 3" id="3"/>
            <p:cNvSpPr/>
            <p:nvPr/>
          </p:nvSpPr>
          <p:spPr>
            <a:xfrm rot="0">
              <a:off x="0" y="0"/>
              <a:ext cx="5327616" cy="1383862"/>
            </a:xfrm>
            <a:prstGeom prst="rect">
              <a:avLst/>
            </a:prstGeom>
            <a:solidFill>
              <a:srgbClr val="B81DB2"/>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B81DB2"/>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6" id="6"/>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B81DB2"/>
                </a:solidFill>
                <a:latin typeface="Aileron Heavy"/>
              </a:rPr>
              <a:t>Finding documents without permalinks</a:t>
            </a:r>
          </a:p>
        </p:txBody>
      </p:sp>
      <p:sp>
        <p:nvSpPr>
          <p:cNvPr name="TextBox 7" id="7"/>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B81DB2"/>
                </a:solidFill>
                <a:latin typeface="Aileron Heavy"/>
              </a:rPr>
              <a:t>Sign in via your library proxy or VPN, or using the HRAF-issued credentials.</a:t>
            </a:r>
          </a:p>
        </p:txBody>
      </p:sp>
      <p:sp>
        <p:nvSpPr>
          <p:cNvPr name="TextBox 8" id="8"/>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B81DB2"/>
                </a:solidFill>
                <a:latin typeface="Aileron Heavy"/>
              </a:rPr>
              <a:t>Click on the required title to access the document, then select the page number from the Page List dropdown menu as shown above.</a:t>
            </a:r>
          </a:p>
        </p:txBody>
      </p:sp>
      <p:sp>
        <p:nvSpPr>
          <p:cNvPr name="TextBox 9" id="9"/>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B81DB2"/>
                </a:solidFill>
                <a:latin typeface="Aileron Heavy"/>
              </a:rPr>
              <a:t>Go to the Browse Documents tab.</a:t>
            </a:r>
          </a:p>
        </p:txBody>
      </p:sp>
      <p:pic>
        <p:nvPicPr>
          <p:cNvPr name="Picture 10" id="10"/>
          <p:cNvPicPr>
            <a:picLocks noChangeAspect="true"/>
          </p:cNvPicPr>
          <p:nvPr/>
        </p:nvPicPr>
        <p:blipFill>
          <a:blip r:embed="rId2"/>
          <a:srcRect l="0" t="0" r="0" b="8955"/>
          <a:stretch>
            <a:fillRect/>
          </a:stretch>
        </p:blipFill>
        <p:spPr>
          <a:xfrm flipH="false" flipV="false" rot="0">
            <a:off x="0" y="5887302"/>
            <a:ext cx="18288000" cy="10664233"/>
          </a:xfrm>
          <a:prstGeom prst="rect">
            <a:avLst/>
          </a:prstGeom>
        </p:spPr>
      </p:pic>
      <p:grpSp>
        <p:nvGrpSpPr>
          <p:cNvPr name="Group 11" id="11"/>
          <p:cNvGrpSpPr/>
          <p:nvPr/>
        </p:nvGrpSpPr>
        <p:grpSpPr>
          <a:xfrm rot="2342102">
            <a:off x="676016" y="8072694"/>
            <a:ext cx="2232517" cy="543326"/>
            <a:chOff x="0" y="0"/>
            <a:chExt cx="2087362" cy="508000"/>
          </a:xfrm>
        </p:grpSpPr>
        <p:sp>
          <p:nvSpPr>
            <p:cNvPr name="Freeform 12" id="12"/>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3" id="13"/>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14" id="14"/>
          <p:cNvSpPr txBox="true"/>
          <p:nvPr/>
        </p:nvSpPr>
        <p:spPr>
          <a:xfrm rot="0">
            <a:off x="1232198" y="4111341"/>
            <a:ext cx="15881169" cy="40614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B81DB2"/>
                </a:solidFill>
                <a:latin typeface="Aileron Heavy"/>
              </a:rPr>
              <a:t>Enter the author's name or document title into Search Document List box.</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1141" t="0" r="22981" b="0"/>
          <a:stretch>
            <a:fillRect/>
          </a:stretch>
        </p:blipFill>
        <p:spPr>
          <a:xfrm flipH="false" flipV="false" rot="0">
            <a:off x="11206201" y="0"/>
            <a:ext cx="7081799" cy="10287000"/>
          </a:xfrm>
          <a:prstGeom prst="rect">
            <a:avLst/>
          </a:prstGeom>
        </p:spPr>
      </p:pic>
      <p:sp>
        <p:nvSpPr>
          <p:cNvPr name="TextBox 3" id="3"/>
          <p:cNvSpPr txBox="true"/>
          <p:nvPr/>
        </p:nvSpPr>
        <p:spPr>
          <a:xfrm rot="0">
            <a:off x="465395" y="520191"/>
            <a:ext cx="10247937" cy="2028825"/>
          </a:xfrm>
          <a:prstGeom prst="rect">
            <a:avLst/>
          </a:prstGeom>
        </p:spPr>
        <p:txBody>
          <a:bodyPr anchor="t" rtlCol="false" tIns="0" lIns="0" bIns="0" rIns="0">
            <a:spAutoFit/>
          </a:bodyPr>
          <a:lstStyle/>
          <a:p>
            <a:pPr>
              <a:lnSpc>
                <a:spcPts val="3960"/>
              </a:lnSpc>
            </a:pPr>
            <a:r>
              <a:rPr lang="en-US" sz="3600" spc="72">
                <a:solidFill>
                  <a:srgbClr val="FFFFFF"/>
                </a:solidFill>
                <a:latin typeface="Aileron Regular"/>
              </a:rPr>
              <a:t>Compare the following societies with regard to children's play. For each society, read the suggested pages. Then </a:t>
            </a:r>
            <a:r>
              <a:rPr lang="en-US" sz="3600" spc="72">
                <a:solidFill>
                  <a:srgbClr val="FFFFFF"/>
                </a:solidFill>
                <a:latin typeface="Aileron Regular"/>
              </a:rPr>
              <a:t>a</a:t>
            </a:r>
            <a:r>
              <a:rPr lang="en-US" sz="3600" spc="72">
                <a:solidFill>
                  <a:srgbClr val="FFFFFF"/>
                </a:solidFill>
                <a:latin typeface="Aileron Regular"/>
              </a:rPr>
              <a:t>nswer as m</a:t>
            </a:r>
            <a:r>
              <a:rPr lang="en-US" sz="3600" spc="72">
                <a:solidFill>
                  <a:srgbClr val="FFFFFF"/>
                </a:solidFill>
                <a:latin typeface="Aileron Regular"/>
              </a:rPr>
              <a:t>a</a:t>
            </a:r>
            <a:r>
              <a:rPr lang="en-US" sz="3600" spc="72">
                <a:solidFill>
                  <a:srgbClr val="FFFFFF"/>
                </a:solidFill>
                <a:latin typeface="Aileron Regular"/>
              </a:rPr>
              <a:t>ny of the questions above that you ca</a:t>
            </a:r>
            <a:r>
              <a:rPr lang="en-US" sz="3600" spc="72">
                <a:solidFill>
                  <a:srgbClr val="FFFFFF"/>
                </a:solidFill>
                <a:latin typeface="Aileron Regular"/>
              </a:rPr>
              <a:t>n</a:t>
            </a:r>
            <a:r>
              <a:rPr lang="en-US" sz="3600" spc="72">
                <a:solidFill>
                  <a:srgbClr val="FFFFFF"/>
                </a:solidFill>
                <a:latin typeface="Aileron Regular"/>
              </a:rPr>
              <a:t>.</a:t>
            </a:r>
          </a:p>
        </p:txBody>
      </p:sp>
      <p:sp>
        <p:nvSpPr>
          <p:cNvPr name="TextBox 4" id="4"/>
          <p:cNvSpPr txBox="true"/>
          <p:nvPr/>
        </p:nvSpPr>
        <p:spPr>
          <a:xfrm rot="0">
            <a:off x="465395" y="3515021"/>
            <a:ext cx="10247937"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Hansen: </a:t>
            </a:r>
            <a:r>
              <a:rPr lang="en-US" sz="3600" spc="72">
                <a:solidFill>
                  <a:srgbClr val="FFFFFF"/>
                </a:solidFill>
                <a:latin typeface="Aileron Regular Italics"/>
              </a:rPr>
              <a:t>The Kurdish Woman's Life</a:t>
            </a:r>
            <a:r>
              <a:rPr lang="en-US" sz="3600" spc="72">
                <a:solidFill>
                  <a:srgbClr val="FFFFFF"/>
                </a:solidFill>
                <a:latin typeface="Aileron Regular"/>
              </a:rPr>
              <a:t> - p 109 </a:t>
            </a:r>
          </a:p>
        </p:txBody>
      </p:sp>
      <p:grpSp>
        <p:nvGrpSpPr>
          <p:cNvPr name="Group 5" id="5"/>
          <p:cNvGrpSpPr/>
          <p:nvPr/>
        </p:nvGrpSpPr>
        <p:grpSpPr>
          <a:xfrm rot="0">
            <a:off x="1246255" y="4235644"/>
            <a:ext cx="8237853" cy="975360"/>
            <a:chOff x="0" y="0"/>
            <a:chExt cx="10983804" cy="1300480"/>
          </a:xfrm>
        </p:grpSpPr>
        <p:sp>
          <p:nvSpPr>
            <p:cNvPr name="TextBox 6" id="6"/>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https://ehrafworldcultures.yale.edu/document?id=ma11-004</a:t>
              </a:r>
            </a:p>
          </p:txBody>
        </p:sp>
        <p:sp>
          <p:nvSpPr>
            <p:cNvPr name="TextBox 7" id="7"/>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8" id="8"/>
          <p:cNvSpPr txBox="true"/>
          <p:nvPr/>
        </p:nvSpPr>
        <p:spPr>
          <a:xfrm rot="0">
            <a:off x="465395" y="5485005"/>
            <a:ext cx="10043921"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Masters: </a:t>
            </a:r>
            <a:r>
              <a:rPr lang="en-US" sz="3600" spc="72">
                <a:solidFill>
                  <a:srgbClr val="FFFFFF"/>
                </a:solidFill>
                <a:latin typeface="Aileron Regular Italics"/>
              </a:rPr>
              <a:t>Rowanduz</a:t>
            </a:r>
            <a:r>
              <a:rPr lang="en-US" sz="3600" spc="72">
                <a:solidFill>
                  <a:srgbClr val="FFFFFF"/>
                </a:solidFill>
                <a:latin typeface="Aileron Regular"/>
              </a:rPr>
              <a:t> - p. 261</a:t>
            </a:r>
          </a:p>
        </p:txBody>
      </p:sp>
      <p:grpSp>
        <p:nvGrpSpPr>
          <p:cNvPr name="Group 9" id="9"/>
          <p:cNvGrpSpPr/>
          <p:nvPr/>
        </p:nvGrpSpPr>
        <p:grpSpPr>
          <a:xfrm rot="0">
            <a:off x="1246255" y="6230914"/>
            <a:ext cx="8237853" cy="975360"/>
            <a:chOff x="0" y="0"/>
            <a:chExt cx="10983804" cy="1300480"/>
          </a:xfrm>
        </p:grpSpPr>
        <p:sp>
          <p:nvSpPr>
            <p:cNvPr name="TextBox 10" id="10"/>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https://ehrafworldcultures.yale.edu/document?id=ma11-002</a:t>
              </a:r>
            </a:p>
          </p:txBody>
        </p:sp>
        <p:sp>
          <p:nvSpPr>
            <p:cNvPr name="TextBox 11" id="11"/>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2" id="12"/>
          <p:cNvSpPr txBox="true"/>
          <p:nvPr/>
        </p:nvSpPr>
        <p:spPr>
          <a:xfrm rot="0">
            <a:off x="465395" y="2832286"/>
            <a:ext cx="10043921"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Kurds (MA11)</a:t>
            </a:r>
          </a:p>
        </p:txBody>
      </p:sp>
      <p:sp>
        <p:nvSpPr>
          <p:cNvPr name="TextBox 13" id="13"/>
          <p:cNvSpPr txBox="true"/>
          <p:nvPr/>
        </p:nvSpPr>
        <p:spPr>
          <a:xfrm rot="0">
            <a:off x="465395" y="8188125"/>
            <a:ext cx="9871513"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Ewers: </a:t>
            </a:r>
            <a:r>
              <a:rPr lang="en-US" sz="3600" spc="72">
                <a:solidFill>
                  <a:srgbClr val="FFFFFF"/>
                </a:solidFill>
                <a:latin typeface="Aileron Regular Italics"/>
              </a:rPr>
              <a:t>The Blackfeet</a:t>
            </a:r>
            <a:r>
              <a:rPr lang="en-US" sz="3600" spc="72">
                <a:solidFill>
                  <a:srgbClr val="FFFFFF"/>
                </a:solidFill>
                <a:latin typeface="Aileron Regular"/>
              </a:rPr>
              <a:t> - pp. 146-8; 151-2</a:t>
            </a:r>
          </a:p>
        </p:txBody>
      </p:sp>
      <p:grpSp>
        <p:nvGrpSpPr>
          <p:cNvPr name="Group 14" id="14"/>
          <p:cNvGrpSpPr/>
          <p:nvPr/>
        </p:nvGrpSpPr>
        <p:grpSpPr>
          <a:xfrm rot="0">
            <a:off x="1246255" y="8908747"/>
            <a:ext cx="8237853" cy="975360"/>
            <a:chOff x="0" y="0"/>
            <a:chExt cx="10983804" cy="1300480"/>
          </a:xfrm>
        </p:grpSpPr>
        <p:sp>
          <p:nvSpPr>
            <p:cNvPr name="TextBox 15" id="15"/>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https://ehrafworldcultures.yale.edu/document?id=nf06-008</a:t>
              </a:r>
            </a:p>
          </p:txBody>
        </p:sp>
        <p:sp>
          <p:nvSpPr>
            <p:cNvPr name="TextBox 16" id="1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7" id="17"/>
          <p:cNvSpPr txBox="true"/>
          <p:nvPr/>
        </p:nvSpPr>
        <p:spPr>
          <a:xfrm rot="0">
            <a:off x="465395" y="7505390"/>
            <a:ext cx="10043921"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Blackfoot (NF06)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9588" t="0" r="34545" b="0"/>
          <a:stretch>
            <a:fillRect/>
          </a:stretch>
        </p:blipFill>
        <p:spPr>
          <a:xfrm flipH="false" flipV="false" rot="0">
            <a:off x="11206201" y="0"/>
            <a:ext cx="7081799" cy="10287000"/>
          </a:xfrm>
          <a:prstGeom prst="rect">
            <a:avLst/>
          </a:prstGeom>
        </p:spPr>
      </p:pic>
      <p:sp>
        <p:nvSpPr>
          <p:cNvPr name="TextBox 3" id="3"/>
          <p:cNvSpPr txBox="true"/>
          <p:nvPr/>
        </p:nvSpPr>
        <p:spPr>
          <a:xfrm rot="0">
            <a:off x="306946" y="8509635"/>
            <a:ext cx="10650222" cy="1525905"/>
          </a:xfrm>
          <a:prstGeom prst="rect">
            <a:avLst/>
          </a:prstGeom>
        </p:spPr>
        <p:txBody>
          <a:bodyPr anchor="t" rtlCol="false" tIns="0" lIns="0" bIns="0" rIns="0">
            <a:spAutoFit/>
          </a:bodyPr>
          <a:lstStyle/>
          <a:p>
            <a:pPr>
              <a:lnSpc>
                <a:spcPts val="3960"/>
              </a:lnSpc>
            </a:pPr>
            <a:r>
              <a:rPr lang="en-US" sz="3600" spc="72">
                <a:solidFill>
                  <a:srgbClr val="FFFFFF"/>
                </a:solidFill>
                <a:latin typeface="Aileron Regular Bold"/>
              </a:rPr>
              <a:t>Optional: </a:t>
            </a:r>
            <a:r>
              <a:rPr lang="en-US" sz="3600" spc="72">
                <a:solidFill>
                  <a:srgbClr val="FFFFFF"/>
                </a:solidFill>
                <a:latin typeface="Aileron Regular"/>
              </a:rPr>
              <a:t>Compare your own culture's attitudes to those you have read about. Name your culture and try to answer the same questions about play</a:t>
            </a:r>
            <a:r>
              <a:rPr lang="en-US" sz="3600" spc="72">
                <a:solidFill>
                  <a:srgbClr val="FFFFFF"/>
                </a:solidFill>
                <a:latin typeface="Aileron Regular"/>
              </a:rPr>
              <a:t>.</a:t>
            </a:r>
          </a:p>
        </p:txBody>
      </p:sp>
      <p:sp>
        <p:nvSpPr>
          <p:cNvPr name="TextBox 4" id="4"/>
          <p:cNvSpPr txBox="true"/>
          <p:nvPr/>
        </p:nvSpPr>
        <p:spPr>
          <a:xfrm rot="0">
            <a:off x="306946" y="1061722"/>
            <a:ext cx="10120547" cy="1022985"/>
          </a:xfrm>
          <a:prstGeom prst="rect">
            <a:avLst/>
          </a:prstGeom>
        </p:spPr>
        <p:txBody>
          <a:bodyPr anchor="t" rtlCol="false" tIns="0" lIns="0" bIns="0" rIns="0">
            <a:spAutoFit/>
          </a:bodyPr>
          <a:lstStyle/>
          <a:p>
            <a:pPr>
              <a:lnSpc>
                <a:spcPts val="3960"/>
              </a:lnSpc>
            </a:pPr>
            <a:r>
              <a:rPr lang="en-US" sz="3600" spc="72">
                <a:solidFill>
                  <a:srgbClr val="FFFFFF"/>
                </a:solidFill>
                <a:latin typeface="Aileron Regular"/>
              </a:rPr>
              <a:t>Pearsall: "Klamath Childhood and Education" - pp. 342-b and 343-a </a:t>
            </a:r>
          </a:p>
        </p:txBody>
      </p:sp>
      <p:grpSp>
        <p:nvGrpSpPr>
          <p:cNvPr name="Group 5" id="5"/>
          <p:cNvGrpSpPr/>
          <p:nvPr/>
        </p:nvGrpSpPr>
        <p:grpSpPr>
          <a:xfrm rot="0">
            <a:off x="1087806" y="2215714"/>
            <a:ext cx="8237853" cy="975360"/>
            <a:chOff x="0" y="0"/>
            <a:chExt cx="10983804" cy="1300480"/>
          </a:xfrm>
        </p:grpSpPr>
        <p:sp>
          <p:nvSpPr>
            <p:cNvPr name="TextBox 6" id="6"/>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https://ehrafworldcultures.yale.edu/document?id=nr10-004</a:t>
              </a:r>
            </a:p>
          </p:txBody>
        </p:sp>
        <p:sp>
          <p:nvSpPr>
            <p:cNvPr name="TextBox 7" id="7"/>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8" id="8"/>
          <p:cNvSpPr txBox="true"/>
          <p:nvPr/>
        </p:nvSpPr>
        <p:spPr>
          <a:xfrm rot="0">
            <a:off x="306946" y="474982"/>
            <a:ext cx="10120547"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Klamath (NR10)</a:t>
            </a:r>
          </a:p>
        </p:txBody>
      </p:sp>
      <p:sp>
        <p:nvSpPr>
          <p:cNvPr name="TextBox 9" id="9"/>
          <p:cNvSpPr txBox="true"/>
          <p:nvPr/>
        </p:nvSpPr>
        <p:spPr>
          <a:xfrm rot="0">
            <a:off x="306946" y="4128027"/>
            <a:ext cx="9909826"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Reichel-Dolmatoff &amp; Muirden: </a:t>
            </a:r>
            <a:r>
              <a:rPr lang="en-US" sz="3600" spc="72">
                <a:solidFill>
                  <a:srgbClr val="FFFFFF"/>
                </a:solidFill>
                <a:latin typeface="Aileron Regular Italics"/>
              </a:rPr>
              <a:t>The Kogi</a:t>
            </a:r>
            <a:r>
              <a:rPr lang="en-US" sz="3600" spc="72">
                <a:solidFill>
                  <a:srgbClr val="FFFFFF"/>
                </a:solidFill>
                <a:latin typeface="Aileron Regular"/>
              </a:rPr>
              <a:t> - p. 79  </a:t>
            </a:r>
          </a:p>
        </p:txBody>
      </p:sp>
      <p:grpSp>
        <p:nvGrpSpPr>
          <p:cNvPr name="Group 10" id="10"/>
          <p:cNvGrpSpPr/>
          <p:nvPr/>
        </p:nvGrpSpPr>
        <p:grpSpPr>
          <a:xfrm rot="0">
            <a:off x="1087806" y="4759306"/>
            <a:ext cx="8237853" cy="975360"/>
            <a:chOff x="0" y="0"/>
            <a:chExt cx="10983804" cy="1300480"/>
          </a:xfrm>
        </p:grpSpPr>
        <p:sp>
          <p:nvSpPr>
            <p:cNvPr name="TextBox 11" id="11"/>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https://ehrafworldcultures.yale.edu/document?id=sc07-001</a:t>
              </a:r>
            </a:p>
          </p:txBody>
        </p:sp>
        <p:sp>
          <p:nvSpPr>
            <p:cNvPr name="TextBox 12" id="12"/>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3" id="13"/>
          <p:cNvSpPr txBox="true"/>
          <p:nvPr/>
        </p:nvSpPr>
        <p:spPr>
          <a:xfrm rot="0">
            <a:off x="306946" y="5884650"/>
            <a:ext cx="10650222" cy="1022985"/>
          </a:xfrm>
          <a:prstGeom prst="rect">
            <a:avLst/>
          </a:prstGeom>
        </p:spPr>
        <p:txBody>
          <a:bodyPr anchor="t" rtlCol="false" tIns="0" lIns="0" bIns="0" rIns="0">
            <a:spAutoFit/>
          </a:bodyPr>
          <a:lstStyle/>
          <a:p>
            <a:pPr>
              <a:lnSpc>
                <a:spcPts val="3960"/>
              </a:lnSpc>
            </a:pPr>
            <a:r>
              <a:rPr lang="en-US" sz="3600" spc="72">
                <a:solidFill>
                  <a:srgbClr val="FFFFFF"/>
                </a:solidFill>
                <a:latin typeface="Aileron Regular"/>
              </a:rPr>
              <a:t>Park: “Tribes of the Sierra Nevada de Santa Marta, Colombia.” - p. 884. </a:t>
            </a:r>
          </a:p>
        </p:txBody>
      </p:sp>
      <p:grpSp>
        <p:nvGrpSpPr>
          <p:cNvPr name="Group 14" id="14"/>
          <p:cNvGrpSpPr/>
          <p:nvPr/>
        </p:nvGrpSpPr>
        <p:grpSpPr>
          <a:xfrm rot="0">
            <a:off x="1087806" y="7039154"/>
            <a:ext cx="8237853" cy="975360"/>
            <a:chOff x="0" y="0"/>
            <a:chExt cx="10983804" cy="1300480"/>
          </a:xfrm>
        </p:grpSpPr>
        <p:sp>
          <p:nvSpPr>
            <p:cNvPr name="TextBox 15" id="15"/>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https://ehrafworldcultures.yale.edu/document?id=sc07-005</a:t>
              </a:r>
            </a:p>
          </p:txBody>
        </p:sp>
        <p:sp>
          <p:nvSpPr>
            <p:cNvPr name="TextBox 16" id="1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7" id="17"/>
          <p:cNvSpPr txBox="true"/>
          <p:nvPr/>
        </p:nvSpPr>
        <p:spPr>
          <a:xfrm rot="0">
            <a:off x="306946" y="3579387"/>
            <a:ext cx="10120547"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Kogi (SC07)</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098" r="0" b="14602"/>
          <a:stretch>
            <a:fillRect/>
          </a:stretch>
        </p:blipFill>
        <p:spPr>
          <a:xfrm flipH="false" flipV="false">
            <a:off x="0" y="0"/>
            <a:ext cx="18288000" cy="10287000"/>
          </a:xfrm>
          <a:prstGeom prst="rect">
            <a:avLst/>
          </a:prstGeom>
        </p:spPr>
      </p:pic>
      <p:grpSp>
        <p:nvGrpSpPr>
          <p:cNvPr name="Group 3" id="3"/>
          <p:cNvGrpSpPr/>
          <p:nvPr/>
        </p:nvGrpSpPr>
        <p:grpSpPr>
          <a:xfrm rot="0">
            <a:off x="3189403" y="3410958"/>
            <a:ext cx="12118707" cy="3465085"/>
            <a:chOff x="0" y="0"/>
            <a:chExt cx="16158275" cy="4620113"/>
          </a:xfrm>
        </p:grpSpPr>
        <p:sp>
          <p:nvSpPr>
            <p:cNvPr name="AutoShape 4" id="4"/>
            <p:cNvSpPr/>
            <p:nvPr/>
          </p:nvSpPr>
          <p:spPr>
            <a:xfrm rot="0">
              <a:off x="0" y="0"/>
              <a:ext cx="16158275" cy="4620113"/>
            </a:xfrm>
            <a:prstGeom prst="rect">
              <a:avLst/>
            </a:prstGeom>
            <a:solidFill>
              <a:srgbClr val="B81DB2"/>
            </a:solidFill>
          </p:spPr>
        </p:sp>
        <p:sp>
          <p:nvSpPr>
            <p:cNvPr name="TextBox 5" id="5"/>
            <p:cNvSpPr txBox="true"/>
            <p:nvPr/>
          </p:nvSpPr>
          <p:spPr>
            <a:xfrm rot="0">
              <a:off x="773114" y="1018466"/>
              <a:ext cx="14612047" cy="2678430"/>
            </a:xfrm>
            <a:prstGeom prst="rect">
              <a:avLst/>
            </a:prstGeom>
          </p:spPr>
          <p:txBody>
            <a:bodyPr anchor="t" rtlCol="false" tIns="0" lIns="0" bIns="0" rIns="0">
              <a:spAutoFit/>
            </a:bodyPr>
            <a:lstStyle/>
            <a:p>
              <a:pPr algn="ctr">
                <a:lnSpc>
                  <a:spcPts val="5600"/>
                </a:lnSpc>
              </a:pPr>
              <a:r>
                <a:rPr lang="en-US" sz="5600" spc="100">
                  <a:solidFill>
                    <a:srgbClr val="FFFFFF"/>
                  </a:solidFill>
                  <a:latin typeface="Aileron Regular Bold"/>
                </a:rPr>
                <a:t>eHRAF Workbook </a:t>
              </a:r>
            </a:p>
            <a:p>
              <a:pPr algn="ctr">
                <a:lnSpc>
                  <a:spcPts val="5600"/>
                </a:lnSpc>
              </a:pPr>
              <a:r>
                <a:rPr lang="en-US" sz="5600" spc="100">
                  <a:solidFill>
                    <a:srgbClr val="FFFFFF"/>
                  </a:solidFill>
                  <a:latin typeface="Aileron Regular Bold"/>
                </a:rPr>
                <a:t>ACTIVITY</a:t>
              </a:r>
            </a:p>
            <a:p>
              <a:pPr algn="ctr">
                <a:lnSpc>
                  <a:spcPts val="4200"/>
                </a:lnSpc>
              </a:pPr>
              <a:r>
                <a:rPr lang="en-US" sz="4200" spc="75">
                  <a:solidFill>
                    <a:srgbClr val="FFFFFF"/>
                  </a:solidFill>
                  <a:latin typeface="Aileron Regular"/>
                </a:rPr>
                <a:t>children's work</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962" t="0" r="9663" b="0"/>
          <a:stretch>
            <a:fillRect/>
          </a:stretch>
        </p:blipFill>
        <p:spPr>
          <a:xfrm flipH="false" flipV="false" rot="0">
            <a:off x="9795318" y="0"/>
            <a:ext cx="8492682" cy="10287000"/>
          </a:xfrm>
          <a:prstGeom prst="rect">
            <a:avLst/>
          </a:prstGeom>
        </p:spPr>
      </p:pic>
      <p:sp>
        <p:nvSpPr>
          <p:cNvPr name="TextBox 3" id="3"/>
          <p:cNvSpPr txBox="true"/>
          <p:nvPr/>
        </p:nvSpPr>
        <p:spPr>
          <a:xfrm rot="0">
            <a:off x="450288" y="1613790"/>
            <a:ext cx="9134310" cy="3850005"/>
          </a:xfrm>
          <a:prstGeom prst="rect">
            <a:avLst/>
          </a:prstGeom>
        </p:spPr>
        <p:txBody>
          <a:bodyPr anchor="t" rtlCol="false" tIns="0" lIns="0" bIns="0" rIns="0">
            <a:spAutoFit/>
          </a:bodyPr>
          <a:lstStyle/>
          <a:p>
            <a:pPr>
              <a:lnSpc>
                <a:spcPts val="4320"/>
              </a:lnSpc>
            </a:pPr>
            <a:r>
              <a:rPr lang="en-US" sz="3600" spc="288">
                <a:solidFill>
                  <a:srgbClr val="FFFFFF"/>
                </a:solidFill>
                <a:latin typeface="Aileron Regular"/>
              </a:rPr>
              <a:t>F</a:t>
            </a:r>
            <a:r>
              <a:rPr lang="en-US" sz="3600" spc="288">
                <a:solidFill>
                  <a:srgbClr val="FFFFFF"/>
                </a:solidFill>
                <a:latin typeface="Aileron Regular"/>
              </a:rPr>
              <a:t>or this activity, read passages from the same four cultures, but this time concentrate on the type of work (including domestic chores and childcare) that children are expected to do. Try to answer the following questions. </a:t>
            </a:r>
          </a:p>
        </p:txBody>
      </p:sp>
      <p:sp>
        <p:nvSpPr>
          <p:cNvPr name="TextBox 4" id="4"/>
          <p:cNvSpPr txBox="true"/>
          <p:nvPr/>
        </p:nvSpPr>
        <p:spPr>
          <a:xfrm rot="0">
            <a:off x="450288" y="5957606"/>
            <a:ext cx="9134310" cy="3558540"/>
          </a:xfrm>
          <a:prstGeom prst="rect">
            <a:avLst/>
          </a:prstGeom>
        </p:spPr>
        <p:txBody>
          <a:bodyPr anchor="t" rtlCol="false" tIns="0" lIns="0" bIns="0" rIns="0">
            <a:spAutoFit/>
          </a:bodyPr>
          <a:lstStyle/>
          <a:p>
            <a:pPr marL="777240" indent="-388620" lvl="1">
              <a:lnSpc>
                <a:spcPts val="4680"/>
              </a:lnSpc>
              <a:buFont typeface="Arial"/>
              <a:buChar char="•"/>
            </a:pPr>
            <a:r>
              <a:rPr lang="en-US" sz="3600" spc="288">
                <a:solidFill>
                  <a:srgbClr val="FFFFFF"/>
                </a:solidFill>
                <a:latin typeface="Aileron Regular"/>
              </a:rPr>
              <a:t>A</a:t>
            </a:r>
            <a:r>
              <a:rPr lang="en-US" sz="3600" spc="288">
                <a:solidFill>
                  <a:srgbClr val="FFFFFF"/>
                </a:solidFill>
                <a:latin typeface="Aileron Regular"/>
              </a:rPr>
              <a:t>re children expected to work? </a:t>
            </a:r>
          </a:p>
          <a:p>
            <a:pPr marL="777240" indent="-388620" lvl="1">
              <a:lnSpc>
                <a:spcPts val="4680"/>
              </a:lnSpc>
              <a:buFont typeface="Arial"/>
              <a:buChar char="•"/>
            </a:pPr>
            <a:r>
              <a:rPr lang="en-US" sz="3600" spc="288">
                <a:solidFill>
                  <a:srgbClr val="FFFFFF"/>
                </a:solidFill>
                <a:latin typeface="Aileron Regular"/>
              </a:rPr>
              <a:t>At what age? </a:t>
            </a:r>
          </a:p>
          <a:p>
            <a:pPr marL="777240" indent="-388620" lvl="1">
              <a:lnSpc>
                <a:spcPts val="4680"/>
              </a:lnSpc>
              <a:buFont typeface="Arial"/>
              <a:buChar char="•"/>
            </a:pPr>
            <a:r>
              <a:rPr lang="en-US" sz="3600" spc="288">
                <a:solidFill>
                  <a:srgbClr val="FFFFFF"/>
                </a:solidFill>
                <a:latin typeface="Aileron Regular"/>
              </a:rPr>
              <a:t>Does it vary by gender? </a:t>
            </a:r>
          </a:p>
          <a:p>
            <a:pPr marL="777240" indent="-388620" lvl="1">
              <a:lnSpc>
                <a:spcPts val="4680"/>
              </a:lnSpc>
              <a:buFont typeface="Arial"/>
              <a:buChar char="•"/>
            </a:pPr>
            <a:r>
              <a:rPr lang="en-US" sz="3600" spc="288">
                <a:solidFill>
                  <a:srgbClr val="FFFFFF"/>
                </a:solidFill>
                <a:latin typeface="Aileron Regular"/>
              </a:rPr>
              <a:t>Do they voluntarily "pitch in"? </a:t>
            </a:r>
          </a:p>
          <a:p>
            <a:pPr marL="777240" indent="-388620" lvl="1">
              <a:lnSpc>
                <a:spcPts val="4680"/>
              </a:lnSpc>
              <a:buFont typeface="Arial"/>
              <a:buChar char="•"/>
            </a:pPr>
            <a:r>
              <a:rPr lang="en-US" sz="3600" spc="288">
                <a:solidFill>
                  <a:srgbClr val="FFFFFF"/>
                </a:solidFill>
                <a:latin typeface="Aileron Regular"/>
              </a:rPr>
              <a:t>If they work, what kinds of work? </a:t>
            </a:r>
          </a:p>
          <a:p>
            <a:pPr marL="777240" indent="-388620" lvl="1">
              <a:lnSpc>
                <a:spcPts val="4680"/>
              </a:lnSpc>
              <a:buFont typeface="Arial"/>
              <a:buChar char="•"/>
            </a:pPr>
            <a:r>
              <a:rPr lang="en-US" sz="3600" spc="288">
                <a:solidFill>
                  <a:srgbClr val="FFFFFF"/>
                </a:solidFill>
                <a:latin typeface="Aileron Regular"/>
              </a:rPr>
              <a:t>Do they still have time to play?</a:t>
            </a:r>
          </a:p>
        </p:txBody>
      </p:sp>
      <p:sp>
        <p:nvSpPr>
          <p:cNvPr name="TextBox 5" id="5"/>
          <p:cNvSpPr txBox="true"/>
          <p:nvPr/>
        </p:nvSpPr>
        <p:spPr>
          <a:xfrm rot="0">
            <a:off x="450288" y="484924"/>
            <a:ext cx="8935372" cy="771525"/>
          </a:xfrm>
          <a:prstGeom prst="rect">
            <a:avLst/>
          </a:prstGeom>
        </p:spPr>
        <p:txBody>
          <a:bodyPr anchor="t" rtlCol="false" tIns="0" lIns="0" bIns="0" rIns="0">
            <a:spAutoFit/>
          </a:bodyPr>
          <a:lstStyle/>
          <a:p>
            <a:pPr algn="just">
              <a:lnSpc>
                <a:spcPts val="6000"/>
              </a:lnSpc>
            </a:pPr>
            <a:r>
              <a:rPr lang="en-US" sz="5000" spc="250">
                <a:solidFill>
                  <a:srgbClr val="FFFFFF"/>
                </a:solidFill>
                <a:latin typeface="Aileron Heavy"/>
              </a:rPr>
              <a:t>Children's Work</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105" t="0" r="4105" b="0"/>
          <a:stretch>
            <a:fillRect/>
          </a:stretch>
        </p:blipFill>
        <p:spPr>
          <a:xfrm flipH="false" flipV="false" rot="0">
            <a:off x="0" y="0"/>
            <a:ext cx="7081799" cy="10287000"/>
          </a:xfrm>
          <a:prstGeom prst="rect">
            <a:avLst/>
          </a:prstGeom>
        </p:spPr>
      </p:pic>
      <p:sp>
        <p:nvSpPr>
          <p:cNvPr name="TextBox 3" id="3"/>
          <p:cNvSpPr txBox="true"/>
          <p:nvPr/>
        </p:nvSpPr>
        <p:spPr>
          <a:xfrm rot="0">
            <a:off x="7534115" y="1452248"/>
            <a:ext cx="10247937"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Hansen: </a:t>
            </a:r>
            <a:r>
              <a:rPr lang="en-US" sz="3600" spc="72">
                <a:solidFill>
                  <a:srgbClr val="FFFFFF"/>
                </a:solidFill>
                <a:latin typeface="Aileron Regular Italics"/>
              </a:rPr>
              <a:t>The Kurdish Woman's Life</a:t>
            </a:r>
            <a:r>
              <a:rPr lang="en-US" sz="3600" spc="72">
                <a:solidFill>
                  <a:srgbClr val="FFFFFF"/>
                </a:solidFill>
                <a:latin typeface="Aileron Regular"/>
              </a:rPr>
              <a:t> - p 111, 115</a:t>
            </a:r>
          </a:p>
        </p:txBody>
      </p:sp>
      <p:grpSp>
        <p:nvGrpSpPr>
          <p:cNvPr name="Group 4" id="4"/>
          <p:cNvGrpSpPr/>
          <p:nvPr/>
        </p:nvGrpSpPr>
        <p:grpSpPr>
          <a:xfrm rot="0">
            <a:off x="8314976" y="2172870"/>
            <a:ext cx="8237853" cy="975360"/>
            <a:chOff x="0" y="0"/>
            <a:chExt cx="10983804" cy="1300480"/>
          </a:xfrm>
        </p:grpSpPr>
        <p:sp>
          <p:nvSpPr>
            <p:cNvPr name="TextBox 5" id="5"/>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https://ehrafworldcultures.yale.edu/document?id=ma11-004</a:t>
              </a:r>
            </a:p>
          </p:txBody>
        </p:sp>
        <p:sp>
          <p:nvSpPr>
            <p:cNvPr name="TextBox 6" id="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7" id="7"/>
          <p:cNvSpPr txBox="true"/>
          <p:nvPr/>
        </p:nvSpPr>
        <p:spPr>
          <a:xfrm rot="0">
            <a:off x="7534115" y="3288136"/>
            <a:ext cx="10043921"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Masters: </a:t>
            </a:r>
            <a:r>
              <a:rPr lang="en-US" sz="3600" spc="72">
                <a:solidFill>
                  <a:srgbClr val="FFFFFF"/>
                </a:solidFill>
                <a:latin typeface="Aileron Regular Italics"/>
              </a:rPr>
              <a:t>Rowanduz</a:t>
            </a:r>
            <a:r>
              <a:rPr lang="en-US" sz="3600" spc="72">
                <a:solidFill>
                  <a:srgbClr val="FFFFFF"/>
                </a:solidFill>
                <a:latin typeface="Aileron Regular"/>
              </a:rPr>
              <a:t> - p. 261</a:t>
            </a:r>
          </a:p>
        </p:txBody>
      </p:sp>
      <p:grpSp>
        <p:nvGrpSpPr>
          <p:cNvPr name="Group 8" id="8"/>
          <p:cNvGrpSpPr/>
          <p:nvPr/>
        </p:nvGrpSpPr>
        <p:grpSpPr>
          <a:xfrm rot="0">
            <a:off x="8314976" y="4034045"/>
            <a:ext cx="8237853" cy="975360"/>
            <a:chOff x="0" y="0"/>
            <a:chExt cx="10983804" cy="1300480"/>
          </a:xfrm>
        </p:grpSpPr>
        <p:sp>
          <p:nvSpPr>
            <p:cNvPr name="TextBox 9" id="9"/>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https://ehrafworldcultures.yale.edu/document?id=ma11-002</a:t>
              </a:r>
            </a:p>
          </p:txBody>
        </p:sp>
        <p:sp>
          <p:nvSpPr>
            <p:cNvPr name="TextBox 10" id="10"/>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1" id="11"/>
          <p:cNvSpPr txBox="true"/>
          <p:nvPr/>
        </p:nvSpPr>
        <p:spPr>
          <a:xfrm rot="0">
            <a:off x="7534115" y="591604"/>
            <a:ext cx="10043921"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Kurds (MA11)</a:t>
            </a:r>
          </a:p>
        </p:txBody>
      </p:sp>
      <p:sp>
        <p:nvSpPr>
          <p:cNvPr name="TextBox 12" id="12"/>
          <p:cNvSpPr txBox="true"/>
          <p:nvPr/>
        </p:nvSpPr>
        <p:spPr>
          <a:xfrm rot="0">
            <a:off x="7534115" y="6304746"/>
            <a:ext cx="9871513"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Ewers: </a:t>
            </a:r>
            <a:r>
              <a:rPr lang="en-US" sz="3600" spc="72">
                <a:solidFill>
                  <a:srgbClr val="FFFFFF"/>
                </a:solidFill>
                <a:latin typeface="Aileron Regular Italics"/>
              </a:rPr>
              <a:t>The Blackfeet</a:t>
            </a:r>
            <a:r>
              <a:rPr lang="en-US" sz="3600" spc="72">
                <a:solidFill>
                  <a:srgbClr val="FFFFFF"/>
                </a:solidFill>
                <a:latin typeface="Aileron Regular"/>
              </a:rPr>
              <a:t> - p. 103</a:t>
            </a:r>
          </a:p>
        </p:txBody>
      </p:sp>
      <p:grpSp>
        <p:nvGrpSpPr>
          <p:cNvPr name="Group 13" id="13"/>
          <p:cNvGrpSpPr/>
          <p:nvPr/>
        </p:nvGrpSpPr>
        <p:grpSpPr>
          <a:xfrm rot="0">
            <a:off x="8314976" y="7025369"/>
            <a:ext cx="8237853" cy="975360"/>
            <a:chOff x="0" y="0"/>
            <a:chExt cx="10983804" cy="1300480"/>
          </a:xfrm>
        </p:grpSpPr>
        <p:sp>
          <p:nvSpPr>
            <p:cNvPr name="TextBox 14" id="14"/>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https://ehrafworldcultures.yale.edu/document?id=nf06-008</a:t>
              </a:r>
            </a:p>
          </p:txBody>
        </p:sp>
        <p:sp>
          <p:nvSpPr>
            <p:cNvPr name="TextBox 15" id="15"/>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6" id="16"/>
          <p:cNvSpPr txBox="true"/>
          <p:nvPr/>
        </p:nvSpPr>
        <p:spPr>
          <a:xfrm rot="0">
            <a:off x="7534115" y="5449603"/>
            <a:ext cx="10043921"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Blackfoot (NF06) </a:t>
            </a:r>
          </a:p>
        </p:txBody>
      </p:sp>
      <p:sp>
        <p:nvSpPr>
          <p:cNvPr name="TextBox 17" id="17"/>
          <p:cNvSpPr txBox="true"/>
          <p:nvPr/>
        </p:nvSpPr>
        <p:spPr>
          <a:xfrm rot="0">
            <a:off x="7534115" y="8219324"/>
            <a:ext cx="10561144"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Dempsey: </a:t>
            </a:r>
            <a:r>
              <a:rPr lang="en-US" sz="3600" spc="72">
                <a:solidFill>
                  <a:srgbClr val="FFFFFF"/>
                </a:solidFill>
                <a:latin typeface="Aileron Regular Italics"/>
              </a:rPr>
              <a:t>The Blackfoot Indians</a:t>
            </a:r>
            <a:r>
              <a:rPr lang="en-US" sz="3600" spc="72">
                <a:solidFill>
                  <a:srgbClr val="FFFFFF"/>
                </a:solidFill>
                <a:latin typeface="Aileron Regular"/>
              </a:rPr>
              <a:t> - p. 421 (bottom)</a:t>
            </a:r>
          </a:p>
        </p:txBody>
      </p:sp>
      <p:grpSp>
        <p:nvGrpSpPr>
          <p:cNvPr name="Group 18" id="18"/>
          <p:cNvGrpSpPr/>
          <p:nvPr/>
        </p:nvGrpSpPr>
        <p:grpSpPr>
          <a:xfrm rot="0">
            <a:off x="8314976" y="8939947"/>
            <a:ext cx="8237853" cy="975360"/>
            <a:chOff x="0" y="0"/>
            <a:chExt cx="10983804" cy="1300480"/>
          </a:xfrm>
        </p:grpSpPr>
        <p:sp>
          <p:nvSpPr>
            <p:cNvPr name="TextBox 19" id="19"/>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https://ehrafworldcultures.yale.edu/document?id=nf06-061</a:t>
              </a:r>
            </a:p>
          </p:txBody>
        </p:sp>
        <p:sp>
          <p:nvSpPr>
            <p:cNvPr name="TextBox 20" id="20"/>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sp>
        <p:nvSpPr>
          <p:cNvPr name="TextBox 2" id="2"/>
          <p:cNvSpPr txBox="true"/>
          <p:nvPr/>
        </p:nvSpPr>
        <p:spPr>
          <a:xfrm rot="0">
            <a:off x="7637778" y="8161339"/>
            <a:ext cx="10592752" cy="1863090"/>
          </a:xfrm>
          <a:prstGeom prst="rect">
            <a:avLst/>
          </a:prstGeom>
        </p:spPr>
        <p:txBody>
          <a:bodyPr anchor="t" rtlCol="false" tIns="0" lIns="0" bIns="0" rIns="0">
            <a:spAutoFit/>
          </a:bodyPr>
          <a:lstStyle/>
          <a:p>
            <a:pPr>
              <a:lnSpc>
                <a:spcPts val="3600"/>
              </a:lnSpc>
            </a:pPr>
            <a:r>
              <a:rPr lang="en-US" sz="3600" spc="72">
                <a:solidFill>
                  <a:srgbClr val="FFFFFF"/>
                </a:solidFill>
                <a:latin typeface="Aileron Regular"/>
              </a:rPr>
              <a:t>Do you see any relationship between children's play and work? Compare your own culture's attitudes towards children's work with that of the other cultures you have read about</a:t>
            </a:r>
            <a:r>
              <a:rPr lang="en-US" sz="3600" spc="72">
                <a:solidFill>
                  <a:srgbClr val="FFFFFF"/>
                </a:solidFill>
                <a:latin typeface="Aileron Regular"/>
              </a:rPr>
              <a:t>.</a:t>
            </a:r>
          </a:p>
        </p:txBody>
      </p:sp>
      <p:sp>
        <p:nvSpPr>
          <p:cNvPr name="TextBox 3" id="3"/>
          <p:cNvSpPr txBox="true"/>
          <p:nvPr/>
        </p:nvSpPr>
        <p:spPr>
          <a:xfrm rot="0">
            <a:off x="7637778" y="1038119"/>
            <a:ext cx="10120547" cy="1022985"/>
          </a:xfrm>
          <a:prstGeom prst="rect">
            <a:avLst/>
          </a:prstGeom>
        </p:spPr>
        <p:txBody>
          <a:bodyPr anchor="t" rtlCol="false" tIns="0" lIns="0" bIns="0" rIns="0">
            <a:spAutoFit/>
          </a:bodyPr>
          <a:lstStyle/>
          <a:p>
            <a:pPr>
              <a:lnSpc>
                <a:spcPts val="3960"/>
              </a:lnSpc>
            </a:pPr>
            <a:r>
              <a:rPr lang="en-US" sz="3600" spc="72">
                <a:solidFill>
                  <a:srgbClr val="FFFFFF"/>
                </a:solidFill>
                <a:latin typeface="Aileron Regular"/>
              </a:rPr>
              <a:t>Pearsall: "Klamath Childhood and Education" - pp. 345-b and 343-a </a:t>
            </a:r>
          </a:p>
        </p:txBody>
      </p:sp>
      <p:grpSp>
        <p:nvGrpSpPr>
          <p:cNvPr name="Group 4" id="4"/>
          <p:cNvGrpSpPr/>
          <p:nvPr/>
        </p:nvGrpSpPr>
        <p:grpSpPr>
          <a:xfrm rot="0">
            <a:off x="8418639" y="2061104"/>
            <a:ext cx="8237853" cy="975360"/>
            <a:chOff x="0" y="0"/>
            <a:chExt cx="10983804" cy="1300480"/>
          </a:xfrm>
        </p:grpSpPr>
        <p:sp>
          <p:nvSpPr>
            <p:cNvPr name="TextBox 5" id="5"/>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https://ehrafworldcultures.yale.edu/document?id=nr10-004</a:t>
              </a:r>
            </a:p>
          </p:txBody>
        </p:sp>
        <p:sp>
          <p:nvSpPr>
            <p:cNvPr name="TextBox 6" id="6"/>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7" id="7"/>
          <p:cNvSpPr txBox="true"/>
          <p:nvPr/>
        </p:nvSpPr>
        <p:spPr>
          <a:xfrm rot="0">
            <a:off x="7637778" y="339302"/>
            <a:ext cx="10120547"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Klamath (NR10)</a:t>
            </a:r>
          </a:p>
        </p:txBody>
      </p:sp>
      <p:sp>
        <p:nvSpPr>
          <p:cNvPr name="TextBox 8" id="8"/>
          <p:cNvSpPr txBox="true"/>
          <p:nvPr/>
        </p:nvSpPr>
        <p:spPr>
          <a:xfrm rot="0">
            <a:off x="7637778" y="5510207"/>
            <a:ext cx="10120547" cy="110680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a:rPr>
              <a:t>Reichel-Dolmatoff &amp; Muirden: </a:t>
            </a:r>
            <a:r>
              <a:rPr lang="en-US" sz="3600" spc="72">
                <a:solidFill>
                  <a:srgbClr val="FFFFFF"/>
                </a:solidFill>
                <a:latin typeface="Aileron Regular Italics"/>
              </a:rPr>
              <a:t>The Kogi</a:t>
            </a:r>
            <a:r>
              <a:rPr lang="en-US" sz="3600" spc="72">
                <a:solidFill>
                  <a:srgbClr val="FFFFFF"/>
                </a:solidFill>
                <a:latin typeface="Aileron Regular"/>
              </a:rPr>
              <a:t> - p. 106,109, 229 </a:t>
            </a:r>
          </a:p>
        </p:txBody>
      </p:sp>
      <p:grpSp>
        <p:nvGrpSpPr>
          <p:cNvPr name="Group 9" id="9"/>
          <p:cNvGrpSpPr/>
          <p:nvPr/>
        </p:nvGrpSpPr>
        <p:grpSpPr>
          <a:xfrm rot="0">
            <a:off x="8418639" y="6732164"/>
            <a:ext cx="8237853" cy="975360"/>
            <a:chOff x="0" y="0"/>
            <a:chExt cx="10983804" cy="1300480"/>
          </a:xfrm>
        </p:grpSpPr>
        <p:sp>
          <p:nvSpPr>
            <p:cNvPr name="TextBox 10" id="10"/>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https://ehrafworldcultures.yale.edu/document?id=sc07-001</a:t>
              </a:r>
            </a:p>
          </p:txBody>
        </p:sp>
        <p:sp>
          <p:nvSpPr>
            <p:cNvPr name="TextBox 11" id="11"/>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2" id="12"/>
          <p:cNvSpPr txBox="true"/>
          <p:nvPr/>
        </p:nvSpPr>
        <p:spPr>
          <a:xfrm rot="0">
            <a:off x="7637778" y="4840499"/>
            <a:ext cx="10120547" cy="558165"/>
          </a:xfrm>
          <a:prstGeom prst="rect">
            <a:avLst/>
          </a:prstGeom>
        </p:spPr>
        <p:txBody>
          <a:bodyPr anchor="t" rtlCol="false" tIns="0" lIns="0" bIns="0" rIns="0">
            <a:spAutoFit/>
          </a:bodyPr>
          <a:lstStyle/>
          <a:p>
            <a:pPr>
              <a:lnSpc>
                <a:spcPts val="4320"/>
              </a:lnSpc>
            </a:pPr>
            <a:r>
              <a:rPr lang="en-US" sz="3600" spc="72">
                <a:solidFill>
                  <a:srgbClr val="FFFFFF"/>
                </a:solidFill>
                <a:latin typeface="Aileron Regular Bold"/>
              </a:rPr>
              <a:t>Kogi (SC07)</a:t>
            </a:r>
          </a:p>
        </p:txBody>
      </p:sp>
      <p:pic>
        <p:nvPicPr>
          <p:cNvPr name="Picture 13" id="13"/>
          <p:cNvPicPr>
            <a:picLocks noChangeAspect="true"/>
          </p:cNvPicPr>
          <p:nvPr/>
        </p:nvPicPr>
        <p:blipFill>
          <a:blip r:embed="rId2"/>
          <a:srcRect l="36226" t="0" r="17836" b="0"/>
          <a:stretch>
            <a:fillRect/>
          </a:stretch>
        </p:blipFill>
        <p:spPr>
          <a:xfrm flipH="false" flipV="false" rot="0">
            <a:off x="0" y="19050"/>
            <a:ext cx="7081799" cy="10287000"/>
          </a:xfrm>
          <a:prstGeom prst="rect">
            <a:avLst/>
          </a:prstGeom>
        </p:spPr>
      </p:pic>
      <p:sp>
        <p:nvSpPr>
          <p:cNvPr name="TextBox 14" id="14"/>
          <p:cNvSpPr txBox="true"/>
          <p:nvPr/>
        </p:nvSpPr>
        <p:spPr>
          <a:xfrm rot="0">
            <a:off x="7637778" y="3199134"/>
            <a:ext cx="10120547" cy="520065"/>
          </a:xfrm>
          <a:prstGeom prst="rect">
            <a:avLst/>
          </a:prstGeom>
        </p:spPr>
        <p:txBody>
          <a:bodyPr anchor="t" rtlCol="false" tIns="0" lIns="0" bIns="0" rIns="0">
            <a:spAutoFit/>
          </a:bodyPr>
          <a:lstStyle/>
          <a:p>
            <a:pPr>
              <a:lnSpc>
                <a:spcPts val="3960"/>
              </a:lnSpc>
            </a:pPr>
            <a:r>
              <a:rPr lang="en-US" sz="3600" spc="72">
                <a:solidFill>
                  <a:srgbClr val="FFFFFF"/>
                </a:solidFill>
                <a:latin typeface="Aileron Regular"/>
              </a:rPr>
              <a:t>Stern: "The Klamath Tribe" - p. 209 (middle)</a:t>
            </a:r>
          </a:p>
        </p:txBody>
      </p:sp>
      <p:grpSp>
        <p:nvGrpSpPr>
          <p:cNvPr name="Group 15" id="15"/>
          <p:cNvGrpSpPr/>
          <p:nvPr/>
        </p:nvGrpSpPr>
        <p:grpSpPr>
          <a:xfrm rot="0">
            <a:off x="8418639" y="3719199"/>
            <a:ext cx="8237853" cy="975360"/>
            <a:chOff x="0" y="0"/>
            <a:chExt cx="10983804" cy="1300480"/>
          </a:xfrm>
        </p:grpSpPr>
        <p:sp>
          <p:nvSpPr>
            <p:cNvPr name="TextBox 16" id="16"/>
            <p:cNvSpPr txBox="true"/>
            <p:nvPr/>
          </p:nvSpPr>
          <p:spPr>
            <a:xfrm rot="0">
              <a:off x="785764" y="0"/>
              <a:ext cx="10198041" cy="1300480"/>
            </a:xfrm>
            <a:prstGeom prst="rect">
              <a:avLst/>
            </a:prstGeom>
          </p:spPr>
          <p:txBody>
            <a:bodyPr anchor="t" rtlCol="false" tIns="0" lIns="0" bIns="0" rIns="0">
              <a:spAutoFit/>
            </a:bodyPr>
            <a:lstStyle/>
            <a:p>
              <a:pPr>
                <a:lnSpc>
                  <a:spcPts val="3840"/>
                </a:lnSpc>
              </a:pPr>
              <a:r>
                <a:rPr lang="en-US" sz="3200" spc="256">
                  <a:solidFill>
                    <a:srgbClr val="FFFFFF"/>
                  </a:solidFill>
                  <a:latin typeface="Aileron Regular"/>
                </a:rPr>
                <a:t>https://ehrafworldcultures.yale.edu/document?id=nr10-003</a:t>
              </a:r>
            </a:p>
          </p:txBody>
        </p:sp>
        <p:sp>
          <p:nvSpPr>
            <p:cNvPr name="TextBox 17" id="17"/>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B81DB2"/>
                </a:solidFill>
                <a:latin typeface="Aileron Heavy"/>
              </a:rPr>
              <a:t>References</a:t>
            </a:r>
          </a:p>
        </p:txBody>
      </p:sp>
      <p:sp>
        <p:nvSpPr>
          <p:cNvPr name="AutoShape 3" id="3"/>
          <p:cNvSpPr/>
          <p:nvPr/>
        </p:nvSpPr>
        <p:spPr>
          <a:xfrm rot="-10800000">
            <a:off x="3044204" y="0"/>
            <a:ext cx="15243796" cy="10287000"/>
          </a:xfrm>
          <a:prstGeom prst="rect">
            <a:avLst/>
          </a:prstGeom>
          <a:solidFill>
            <a:srgbClr val="B81DB2"/>
          </a:solidFill>
        </p:spPr>
      </p:sp>
      <p:sp>
        <p:nvSpPr>
          <p:cNvPr name="TextBox 4" id="4"/>
          <p:cNvSpPr txBox="true"/>
          <p:nvPr/>
        </p:nvSpPr>
        <p:spPr>
          <a:xfrm rot="0">
            <a:off x="3654487" y="216716"/>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Dempsey, Hugh Aylmer. 1986. “T</a:t>
            </a:r>
            <a:r>
              <a:rPr lang="en-US" sz="2800" spc="28" u="none">
                <a:solidFill>
                  <a:srgbClr val="FFFFFF"/>
                </a:solidFill>
                <a:latin typeface="Aileron Regular"/>
              </a:rPr>
              <a:t>he Bl</a:t>
            </a:r>
            <a:r>
              <a:rPr lang="en-US" sz="2800" spc="28">
                <a:solidFill>
                  <a:srgbClr val="FFFFFF"/>
                </a:solidFill>
                <a:latin typeface="Aileron Regular"/>
              </a:rPr>
              <a:t>a</a:t>
            </a:r>
            <a:r>
              <a:rPr lang="en-US" sz="2800" spc="28" u="none">
                <a:solidFill>
                  <a:srgbClr val="FFFFFF"/>
                </a:solidFill>
                <a:latin typeface="Aileron Regular"/>
              </a:rPr>
              <a:t>ckfoot Ind</a:t>
            </a:r>
            <a:r>
              <a:rPr lang="en-US" sz="2800" spc="28">
                <a:solidFill>
                  <a:srgbClr val="FFFFFF"/>
                </a:solidFill>
                <a:latin typeface="Aileron Regular"/>
              </a:rPr>
              <a:t>ians.” </a:t>
            </a:r>
            <a:r>
              <a:rPr lang="en-US" sz="2800" spc="28" u="none">
                <a:solidFill>
                  <a:srgbClr val="FFFFFF"/>
                </a:solidFill>
                <a:latin typeface="Aileron Regular"/>
              </a:rPr>
              <a:t>In</a:t>
            </a:r>
            <a:r>
              <a:rPr lang="en-US" sz="2800" spc="28">
                <a:solidFill>
                  <a:srgbClr val="FFFFFF"/>
                </a:solidFill>
                <a:latin typeface="Aileron Regular"/>
              </a:rPr>
              <a:t> Native Peoples : The Canadian Experience, 404–35. Toronto, Ont.: McClelland and Stewart. https://ehrafworldcultures.yale.edu/document?id=nf06-061.</a:t>
            </a:r>
          </a:p>
        </p:txBody>
      </p:sp>
      <p:sp>
        <p:nvSpPr>
          <p:cNvPr name="TextBox 5" id="5"/>
          <p:cNvSpPr txBox="true"/>
          <p:nvPr/>
        </p:nvSpPr>
        <p:spPr>
          <a:xfrm rot="0">
            <a:off x="3654487" y="1813288"/>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Ew</a:t>
            </a:r>
            <a:r>
              <a:rPr lang="en-US" sz="2800" spc="28">
                <a:solidFill>
                  <a:srgbClr val="FFFFFF"/>
                </a:solidFill>
                <a:latin typeface="Aileron Regular"/>
              </a:rPr>
              <a:t>ers, John Ca</a:t>
            </a:r>
            <a:r>
              <a:rPr lang="en-US" sz="2800" spc="28">
                <a:solidFill>
                  <a:srgbClr val="FFFFFF"/>
                </a:solidFill>
                <a:latin typeface="Aileron Regular"/>
              </a:rPr>
              <a:t>nf</a:t>
            </a:r>
            <a:r>
              <a:rPr lang="en-US" sz="2800" spc="28">
                <a:solidFill>
                  <a:srgbClr val="FFFFFF"/>
                </a:solidFill>
                <a:latin typeface="Aileron Regular"/>
              </a:rPr>
              <a:t>ield. 1958. “The Blackfeet: Raiders of the Northwestern Plains.” In Civilization of the American Indian, vol. 49:xviii, 348 , plates. Norman: University of Oklaho</a:t>
            </a:r>
            <a:r>
              <a:rPr lang="en-US" sz="2800" spc="28">
                <a:solidFill>
                  <a:srgbClr val="FFFFFF"/>
                </a:solidFill>
                <a:latin typeface="Aileron Regular"/>
              </a:rPr>
              <a:t>ma Press</a:t>
            </a:r>
            <a:r>
              <a:rPr lang="en-US" sz="2800" spc="28">
                <a:solidFill>
                  <a:srgbClr val="FFFFFF"/>
                </a:solidFill>
                <a:latin typeface="Aileron Regular"/>
              </a:rPr>
              <a:t>. https://ehrafworldcultures.yale.edu/document?id=</a:t>
            </a:r>
            <a:r>
              <a:rPr lang="en-US" sz="2800" spc="28">
                <a:solidFill>
                  <a:srgbClr val="FFFFFF"/>
                </a:solidFill>
                <a:latin typeface="Aileron Regular"/>
              </a:rPr>
              <a:t>n</a:t>
            </a:r>
            <a:r>
              <a:rPr lang="en-US" sz="2800" spc="28">
                <a:solidFill>
                  <a:srgbClr val="FFFFFF"/>
                </a:solidFill>
                <a:latin typeface="Aileron Regular"/>
              </a:rPr>
              <a:t>f06-0</a:t>
            </a:r>
            <a:r>
              <a:rPr lang="en-US" sz="2800" spc="28">
                <a:solidFill>
                  <a:srgbClr val="FFFFFF"/>
                </a:solidFill>
                <a:latin typeface="Aileron Regular"/>
              </a:rPr>
              <a:t>08</a:t>
            </a:r>
            <a:r>
              <a:rPr lang="en-US" sz="2800" spc="28">
                <a:solidFill>
                  <a:srgbClr val="FFFFFF"/>
                </a:solidFill>
                <a:latin typeface="Aileron Regular"/>
              </a:rPr>
              <a:t>.</a:t>
            </a:r>
          </a:p>
        </p:txBody>
      </p:sp>
      <p:sp>
        <p:nvSpPr>
          <p:cNvPr name="TextBox 6" id="6"/>
          <p:cNvSpPr txBox="true"/>
          <p:nvPr/>
        </p:nvSpPr>
        <p:spPr>
          <a:xfrm rot="0">
            <a:off x="3654487" y="3409859"/>
            <a:ext cx="13604813"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3. Hansen</a:t>
            </a:r>
            <a:r>
              <a:rPr lang="en-US" sz="2800" spc="28">
                <a:solidFill>
                  <a:srgbClr val="FFFFFF"/>
                </a:solidFill>
                <a:latin typeface="Aileron Regular"/>
              </a:rPr>
              <a:t>, Hen</a:t>
            </a:r>
            <a:r>
              <a:rPr lang="en-US" sz="2800" spc="28">
                <a:solidFill>
                  <a:srgbClr val="FFFFFF"/>
                </a:solidFill>
                <a:latin typeface="Aileron Regular"/>
              </a:rPr>
              <a:t>ny</a:t>
            </a:r>
            <a:r>
              <a:rPr lang="en-US" sz="2800" spc="28">
                <a:solidFill>
                  <a:srgbClr val="FFFFFF"/>
                </a:solidFill>
                <a:latin typeface="Aileron Regular"/>
              </a:rPr>
              <a:t> Harald. 1961. “The Kurdish Woman’s Life: Field Research in a Muslim Society, Iraq.” In Copenhagen Ethnographic Museum Record, ix, 213 , 99 plates. Kobenhavn: Nat</a:t>
            </a:r>
            <a:r>
              <a:rPr lang="en-US" sz="2800" spc="28">
                <a:solidFill>
                  <a:srgbClr val="FFFFFF"/>
                </a:solidFill>
                <a:latin typeface="Aileron Regular"/>
              </a:rPr>
              <a:t>i</a:t>
            </a:r>
            <a:r>
              <a:rPr lang="en-US" sz="2800" spc="28">
                <a:solidFill>
                  <a:srgbClr val="FFFFFF"/>
                </a:solidFill>
                <a:latin typeface="Aileron Regular"/>
              </a:rPr>
              <a:t>ona</a:t>
            </a:r>
            <a:r>
              <a:rPr lang="en-US" sz="2800" spc="28">
                <a:solidFill>
                  <a:srgbClr val="FFFFFF"/>
                </a:solidFill>
                <a:latin typeface="Aileron Regular"/>
              </a:rPr>
              <a:t>lmuseet</a:t>
            </a:r>
            <a:r>
              <a:rPr lang="en-US" sz="2800" spc="28">
                <a:solidFill>
                  <a:srgbClr val="FFFFFF"/>
                </a:solidFill>
                <a:latin typeface="Aileron Regular"/>
              </a:rPr>
              <a:t>. https://ehrafworldcultures.yale.edu/document?id=ma</a:t>
            </a:r>
            <a:r>
              <a:rPr lang="en-US" sz="2800" spc="28">
                <a:solidFill>
                  <a:srgbClr val="FFFFFF"/>
                </a:solidFill>
                <a:latin typeface="Aileron Regular"/>
              </a:rPr>
              <a:t>11</a:t>
            </a:r>
            <a:r>
              <a:rPr lang="en-US" sz="2800" spc="28">
                <a:solidFill>
                  <a:srgbClr val="FFFFFF"/>
                </a:solidFill>
                <a:latin typeface="Aileron Regular"/>
              </a:rPr>
              <a:t>-00</a:t>
            </a:r>
            <a:r>
              <a:rPr lang="en-US" sz="2800" spc="28">
                <a:solidFill>
                  <a:srgbClr val="FFFFFF"/>
                </a:solidFill>
                <a:latin typeface="Aileron Regular"/>
              </a:rPr>
              <a:t>4</a:t>
            </a:r>
            <a:r>
              <a:rPr lang="en-US" sz="2800" spc="28">
                <a:solidFill>
                  <a:srgbClr val="FFFFFF"/>
                </a:solidFill>
                <a:latin typeface="Aileron Regular"/>
              </a:rPr>
              <a:t>.</a:t>
            </a:r>
          </a:p>
        </p:txBody>
      </p:sp>
      <p:sp>
        <p:nvSpPr>
          <p:cNvPr name="TextBox 7" id="7"/>
          <p:cNvSpPr txBox="true"/>
          <p:nvPr/>
        </p:nvSpPr>
        <p:spPr>
          <a:xfrm rot="0">
            <a:off x="3654487" y="5468711"/>
            <a:ext cx="13604813"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4. Hindman</a:t>
            </a:r>
            <a:r>
              <a:rPr lang="en-US" sz="2800" spc="28">
                <a:solidFill>
                  <a:srgbClr val="FFFFFF"/>
                </a:solidFill>
                <a:latin typeface="Aileron Regular"/>
              </a:rPr>
              <a:t>, Hugh D. Child labor: an American history. Armonk, New York: M.E. Sharp. </a:t>
            </a:r>
          </a:p>
        </p:txBody>
      </p:sp>
      <p:sp>
        <p:nvSpPr>
          <p:cNvPr name="TextBox 8" id="8"/>
          <p:cNvSpPr txBox="true"/>
          <p:nvPr/>
        </p:nvSpPr>
        <p:spPr>
          <a:xfrm rot="0">
            <a:off x="3654487" y="6603002"/>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5. Masters</a:t>
            </a:r>
            <a:r>
              <a:rPr lang="en-US" sz="2800" spc="28">
                <a:solidFill>
                  <a:srgbClr val="FFFFFF"/>
                </a:solidFill>
                <a:latin typeface="Aileron Regular"/>
              </a:rPr>
              <a:t>, William Murray. 1953. Rowanduz: A Kurdish Administrative and Mercantile Center. [S.L.]: [s.n.]. https://ehrafworldcultures.yale.edu/document?id=ma11-002.</a:t>
            </a:r>
          </a:p>
        </p:txBody>
      </p:sp>
      <p:sp>
        <p:nvSpPr>
          <p:cNvPr name="TextBox 9" id="9"/>
          <p:cNvSpPr txBox="true"/>
          <p:nvPr/>
        </p:nvSpPr>
        <p:spPr>
          <a:xfrm rot="0">
            <a:off x="3654487" y="8199574"/>
            <a:ext cx="13604813"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6. Park</a:t>
            </a:r>
            <a:r>
              <a:rPr lang="en-US" sz="2800" spc="28">
                <a:solidFill>
                  <a:srgbClr val="FFFFFF"/>
                </a:solidFill>
                <a:latin typeface="Aileron Regular"/>
              </a:rPr>
              <a:t>, Willard Z. (Willard Zerbe), d. 1965. 1946. “Tribes of the Sierra Nevada de Santa Marta, Colombia.” In Handbook of South American Indians, Edited by Julian H. Steward, v. 2:865–86 , plates. Washington: U.S. Govt. Print. Off. https://ehrafworldcultures.yale.edu/document?id=sc07-005.</a:t>
            </a:r>
          </a:p>
        </p:txBody>
      </p:sp>
    </p:spTree>
  </p:cSld>
  <p:clrMapOvr>
    <a:masterClrMapping/>
  </p:clrMapOvr>
</p:sld>
</file>

<file path=ppt/slides/slide1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B81DB2"/>
                </a:solidFill>
                <a:latin typeface="Aileron Heavy"/>
              </a:rPr>
              <a:t>References</a:t>
            </a:r>
          </a:p>
        </p:txBody>
      </p:sp>
      <p:sp>
        <p:nvSpPr>
          <p:cNvPr name="AutoShape 3" id="3"/>
          <p:cNvSpPr/>
          <p:nvPr/>
        </p:nvSpPr>
        <p:spPr>
          <a:xfrm rot="-10800000">
            <a:off x="3044204" y="0"/>
            <a:ext cx="15243796" cy="10287000"/>
          </a:xfrm>
          <a:prstGeom prst="rect">
            <a:avLst/>
          </a:prstGeom>
          <a:solidFill>
            <a:srgbClr val="B81DB2"/>
          </a:solidFill>
        </p:spPr>
      </p:sp>
      <p:sp>
        <p:nvSpPr>
          <p:cNvPr name="TextBox 4" id="4"/>
          <p:cNvSpPr txBox="true"/>
          <p:nvPr/>
        </p:nvSpPr>
        <p:spPr>
          <a:xfrm rot="0">
            <a:off x="3654487" y="324485"/>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7. Parsons, Donald O., and </a:t>
            </a:r>
            <a:r>
              <a:rPr lang="en-US" sz="2800" spc="28" u="none">
                <a:solidFill>
                  <a:srgbClr val="FFFFFF"/>
                </a:solidFill>
                <a:latin typeface="Aileron Regular"/>
              </a:rPr>
              <a:t>C</a:t>
            </a:r>
            <a:r>
              <a:rPr lang="en-US" sz="2800" spc="28">
                <a:solidFill>
                  <a:srgbClr val="FFFFFF"/>
                </a:solidFill>
                <a:latin typeface="Aileron Regular"/>
              </a:rPr>
              <a:t>laudia Go</a:t>
            </a:r>
            <a:r>
              <a:rPr lang="en-US" sz="2800" spc="28" u="none">
                <a:solidFill>
                  <a:srgbClr val="FFFFFF"/>
                </a:solidFill>
                <a:latin typeface="Aileron Regular"/>
              </a:rPr>
              <a:t>l</a:t>
            </a:r>
            <a:r>
              <a:rPr lang="en-US" sz="2800" spc="28">
                <a:solidFill>
                  <a:srgbClr val="FFFFFF"/>
                </a:solidFill>
                <a:latin typeface="Aileron Regular"/>
              </a:rPr>
              <a:t>din. 1989. "Paren</a:t>
            </a:r>
            <a:r>
              <a:rPr lang="en-US" sz="2800" spc="28" u="none">
                <a:solidFill>
                  <a:srgbClr val="FFFFFF"/>
                </a:solidFill>
                <a:latin typeface="Aileron Regular"/>
              </a:rPr>
              <a:t>tal</a:t>
            </a:r>
            <a:r>
              <a:rPr lang="en-US" sz="2800" spc="28">
                <a:solidFill>
                  <a:srgbClr val="FFFFFF"/>
                </a:solidFill>
                <a:latin typeface="Aileron Regular"/>
              </a:rPr>
              <a:t> altruism and self‐interest: Child labor among late nineteenth‐century American families." Economic Inquiry 27, no. 4: 637-659.</a:t>
            </a:r>
          </a:p>
        </p:txBody>
      </p:sp>
      <p:sp>
        <p:nvSpPr>
          <p:cNvPr name="TextBox 5" id="5"/>
          <p:cNvSpPr txBox="true"/>
          <p:nvPr/>
        </p:nvSpPr>
        <p:spPr>
          <a:xfrm rot="0">
            <a:off x="3654487" y="2006037"/>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8. P</a:t>
            </a:r>
            <a:r>
              <a:rPr lang="en-US" sz="2800" spc="28">
                <a:solidFill>
                  <a:srgbClr val="FFFFFF"/>
                </a:solidFill>
                <a:latin typeface="Aileron Regular"/>
              </a:rPr>
              <a:t>earsall, Marion. 1950. “Klamath Childhood and Education.” In Anthropological Records, vol. 9:339–51. Berkeley: University of California Press. https://ehrafworldcultures.yale.edu/document?id=n</a:t>
            </a:r>
            <a:r>
              <a:rPr lang="en-US" sz="2800" spc="28">
                <a:solidFill>
                  <a:srgbClr val="FFFFFF"/>
                </a:solidFill>
                <a:latin typeface="Aileron Regular"/>
              </a:rPr>
              <a:t>r1</a:t>
            </a:r>
            <a:r>
              <a:rPr lang="en-US" sz="2800" spc="28">
                <a:solidFill>
                  <a:srgbClr val="FFFFFF"/>
                </a:solidFill>
                <a:latin typeface="Aileron Regular"/>
              </a:rPr>
              <a:t>0-00</a:t>
            </a:r>
            <a:r>
              <a:rPr lang="en-US" sz="2800" spc="28">
                <a:solidFill>
                  <a:srgbClr val="FFFFFF"/>
                </a:solidFill>
                <a:latin typeface="Aileron Regular"/>
              </a:rPr>
              <a:t>4</a:t>
            </a:r>
            <a:r>
              <a:rPr lang="en-US" sz="2800" spc="28">
                <a:solidFill>
                  <a:srgbClr val="FFFFFF"/>
                </a:solidFill>
                <a:latin typeface="Aileron Regular"/>
              </a:rPr>
              <a:t>.</a:t>
            </a:r>
          </a:p>
        </p:txBody>
      </p:sp>
      <p:sp>
        <p:nvSpPr>
          <p:cNvPr name="TextBox 6" id="6"/>
          <p:cNvSpPr txBox="true"/>
          <p:nvPr/>
        </p:nvSpPr>
        <p:spPr>
          <a:xfrm rot="0">
            <a:off x="3654487" y="3687588"/>
            <a:ext cx="13604813"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9. Reichel-Dolmatoff, Gerardo</a:t>
            </a:r>
            <a:r>
              <a:rPr lang="en-US" sz="2800" spc="28">
                <a:solidFill>
                  <a:srgbClr val="FFFFFF"/>
                </a:solidFill>
                <a:latin typeface="Aileron Regular"/>
              </a:rPr>
              <a:t>, and Sydn</a:t>
            </a:r>
            <a:r>
              <a:rPr lang="en-US" sz="2800" spc="28">
                <a:solidFill>
                  <a:srgbClr val="FFFFFF"/>
                </a:solidFill>
                <a:latin typeface="Aileron Regular"/>
              </a:rPr>
              <a:t>e</a:t>
            </a:r>
            <a:r>
              <a:rPr lang="en-US" sz="2800" spc="28">
                <a:solidFill>
                  <a:srgbClr val="FFFFFF"/>
                </a:solidFill>
                <a:latin typeface="Aileron Regular"/>
              </a:rPr>
              <a:t>y Muirden. 1949–1950. “The Kogi: A Tribe of the Sierra Nevada de Santa Marta, Colombia. Vol. 1.” In Revista, vol. 4:HRAF MS: 342  [original: 319 ], plates. Bogota: El Insti</a:t>
            </a:r>
            <a:r>
              <a:rPr lang="en-US" sz="2800" spc="28">
                <a:solidFill>
                  <a:srgbClr val="FFFFFF"/>
                </a:solidFill>
                <a:latin typeface="Aileron Regular"/>
              </a:rPr>
              <a:t>t</a:t>
            </a:r>
            <a:r>
              <a:rPr lang="en-US" sz="2800" spc="28">
                <a:solidFill>
                  <a:srgbClr val="FFFFFF"/>
                </a:solidFill>
                <a:latin typeface="Aileron Regular"/>
              </a:rPr>
              <a:t>ut</a:t>
            </a:r>
            <a:r>
              <a:rPr lang="en-US" sz="2800" spc="28">
                <a:solidFill>
                  <a:srgbClr val="FFFFFF"/>
                </a:solidFill>
                <a:latin typeface="Aileron Regular"/>
              </a:rPr>
              <a:t>o</a:t>
            </a:r>
            <a:r>
              <a:rPr lang="en-US" sz="2800" spc="28">
                <a:solidFill>
                  <a:srgbClr val="FFFFFF"/>
                </a:solidFill>
                <a:latin typeface="Aileron Regular"/>
              </a:rPr>
              <a:t>. https://ehrafworldcultures.yale.edu/document?id=sc07-001.</a:t>
            </a:r>
          </a:p>
        </p:txBody>
      </p:sp>
      <p:sp>
        <p:nvSpPr>
          <p:cNvPr name="TextBox 7" id="7"/>
          <p:cNvSpPr txBox="true"/>
          <p:nvPr/>
        </p:nvSpPr>
        <p:spPr>
          <a:xfrm rot="0">
            <a:off x="3654487" y="5831420"/>
            <a:ext cx="13604813"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10. Stern</a:t>
            </a:r>
            <a:r>
              <a:rPr lang="en-US" sz="2800" spc="28">
                <a:solidFill>
                  <a:srgbClr val="FFFFFF"/>
                </a:solidFill>
                <a:latin typeface="Aileron Regular"/>
              </a:rPr>
              <a:t>, Theodore. 1965. “The Klamath Tribe: A People and Their Reservation.” In American Ethnological Society, xvi, 356 , plates. Seattle: University of Washington Press. https://ehrafworldcultures.yale.edu/document?id=nr10-003.</a:t>
            </a:r>
          </a:p>
        </p:txBody>
      </p:sp>
      <p:sp>
        <p:nvSpPr>
          <p:cNvPr name="TextBox 8" id="8"/>
          <p:cNvSpPr txBox="true"/>
          <p:nvPr/>
        </p:nvSpPr>
        <p:spPr>
          <a:xfrm rot="0">
            <a:off x="3654487" y="8513133"/>
            <a:ext cx="13604813"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Italics"/>
              </a:rPr>
              <a:t>Na</a:t>
            </a:r>
            <a:r>
              <a:rPr lang="en-US" sz="2800" spc="28">
                <a:solidFill>
                  <a:srgbClr val="FFFFFF"/>
                </a:solidFill>
                <a:latin typeface="Aileron Regular Italics"/>
              </a:rPr>
              <a:t>hua boys in Amatlán play with old machetes</a:t>
            </a:r>
            <a:r>
              <a:rPr lang="en-US" sz="2800" spc="28">
                <a:solidFill>
                  <a:srgbClr val="FFFFFF"/>
                </a:solidFill>
                <a:latin typeface="Aileron Regular"/>
              </a:rPr>
              <a:t>, courtesy of Alan R. Sandstrom and Pamela Effrain Sandstrom </a:t>
            </a:r>
          </a:p>
        </p:txBody>
      </p:sp>
      <p:sp>
        <p:nvSpPr>
          <p:cNvPr name="TextBox 9" id="9"/>
          <p:cNvSpPr txBox="true"/>
          <p:nvPr/>
        </p:nvSpPr>
        <p:spPr>
          <a:xfrm rot="0">
            <a:off x="3654487" y="7862013"/>
            <a:ext cx="13604813" cy="45529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Bold"/>
              </a:rPr>
              <a:t>Image Credits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796267"/>
            <a:ext cx="9265601" cy="2926080"/>
          </a:xfrm>
          <a:prstGeom prst="rect">
            <a:avLst/>
          </a:prstGeom>
        </p:spPr>
        <p:txBody>
          <a:bodyPr anchor="t" rtlCol="false" tIns="0" lIns="0" bIns="0" rIns="0">
            <a:spAutoFit/>
          </a:bodyPr>
          <a:lstStyle/>
          <a:p>
            <a:pPr algn="ctr">
              <a:lnSpc>
                <a:spcPts val="11519"/>
              </a:lnSpc>
            </a:pPr>
            <a:r>
              <a:rPr lang="en-US" sz="9600">
                <a:solidFill>
                  <a:srgbClr val="B81DB2"/>
                </a:solidFill>
                <a:latin typeface="Aileron Heavy Bold"/>
              </a:rPr>
              <a:t>Children's Work &amp; Play</a:t>
            </a:r>
          </a:p>
        </p:txBody>
      </p:sp>
      <p:sp>
        <p:nvSpPr>
          <p:cNvPr name="TextBox 4" id="4"/>
          <p:cNvSpPr txBox="true"/>
          <p:nvPr/>
        </p:nvSpPr>
        <p:spPr>
          <a:xfrm rot="0">
            <a:off x="4511199" y="6575721"/>
            <a:ext cx="9265601" cy="624840"/>
          </a:xfrm>
          <a:prstGeom prst="rect">
            <a:avLst/>
          </a:prstGeom>
        </p:spPr>
        <p:txBody>
          <a:bodyPr anchor="t" rtlCol="false" tIns="0" lIns="0" bIns="0" rIns="0">
            <a:spAutoFit/>
          </a:bodyPr>
          <a:lstStyle/>
          <a:p>
            <a:pPr algn="ctr">
              <a:lnSpc>
                <a:spcPts val="5040"/>
              </a:lnSpc>
            </a:pPr>
            <a:r>
              <a:rPr lang="en-US" sz="3600" spc="215">
                <a:solidFill>
                  <a:srgbClr val="B81DB2"/>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B81DB2"/>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B81DB2"/>
                </a:solidFill>
                <a:latin typeface="Aileron Regular Bold"/>
              </a:rPr>
              <a:t>Human Relations Area Files</a:t>
            </a:r>
          </a:p>
          <a:p>
            <a:pPr algn="r">
              <a:lnSpc>
                <a:spcPts val="3080"/>
              </a:lnSpc>
            </a:pPr>
            <a:r>
              <a:rPr lang="en-US" sz="2800" spc="196">
                <a:solidFill>
                  <a:srgbClr val="B81DB2"/>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B81DB2"/>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B81DB2"/>
                </a:solidFill>
                <a:latin typeface="Aileron Regular"/>
                <a:hlinkClick r:id="rId3" tooltip="http://hraf.yale.edu"/>
              </a:rPr>
              <a:t>hraf.yale.edu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9203" t="0" r="19203" b="0"/>
          <a:stretch>
            <a:fillRect/>
          </a:stretch>
        </p:blipFill>
        <p:spPr>
          <a:xfrm flipH="false" flipV="false" rot="0">
            <a:off x="1728159" y="762019"/>
            <a:ext cx="8093405" cy="8762962"/>
          </a:xfrm>
          <a:prstGeom prst="rect">
            <a:avLst/>
          </a:prstGeom>
        </p:spPr>
      </p:pic>
      <p:sp>
        <p:nvSpPr>
          <p:cNvPr name="AutoShape 4" id="4"/>
          <p:cNvSpPr/>
          <p:nvPr/>
        </p:nvSpPr>
        <p:spPr>
          <a:xfrm rot="0">
            <a:off x="840139" y="4174337"/>
            <a:ext cx="1753429" cy="1938326"/>
          </a:xfrm>
          <a:prstGeom prst="rect">
            <a:avLst/>
          </a:prstGeom>
          <a:solidFill>
            <a:srgbClr val="B81DB2"/>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259969" y="4199346"/>
            <a:ext cx="6840514" cy="5459730"/>
          </a:xfrm>
          <a:prstGeom prst="rect">
            <a:avLst/>
          </a:prstGeom>
        </p:spPr>
        <p:txBody>
          <a:bodyPr anchor="t" rtlCol="false" tIns="0" lIns="0" bIns="0" rIns="0">
            <a:spAutoFit/>
          </a:bodyPr>
          <a:lstStyle/>
          <a:p>
            <a:pPr marL="528320" indent="-264160" lvl="1">
              <a:lnSpc>
                <a:spcPts val="4800"/>
              </a:lnSpc>
              <a:buFont typeface="Arial"/>
              <a:buChar char="•"/>
            </a:pPr>
            <a:r>
              <a:rPr lang="en-US" sz="3200" spc="32">
                <a:solidFill>
                  <a:srgbClr val="FFFFFF"/>
                </a:solidFill>
                <a:latin typeface="Aileron Regular"/>
              </a:rPr>
              <a:t>Discuss the importance of </a:t>
            </a:r>
            <a:r>
              <a:rPr lang="en-US" sz="3200" spc="32">
                <a:solidFill>
                  <a:srgbClr val="FFFFFF"/>
                </a:solidFill>
                <a:latin typeface="Aileron Regular Bold"/>
              </a:rPr>
              <a:t>childhood</a:t>
            </a:r>
            <a:r>
              <a:rPr lang="en-US" sz="3200" spc="32">
                <a:solidFill>
                  <a:srgbClr val="FFFFFF"/>
                </a:solidFill>
                <a:latin typeface="Aileron Regular"/>
              </a:rPr>
              <a:t> </a:t>
            </a:r>
          </a:p>
          <a:p>
            <a:pPr marL="528320" indent="-264160" lvl="1">
              <a:lnSpc>
                <a:spcPts val="4800"/>
              </a:lnSpc>
              <a:buFont typeface="Arial"/>
              <a:buChar char="•"/>
            </a:pPr>
            <a:r>
              <a:rPr lang="en-US" sz="3200" spc="32">
                <a:solidFill>
                  <a:srgbClr val="FFFFFF"/>
                </a:solidFill>
                <a:latin typeface="Aileron Regular"/>
              </a:rPr>
              <a:t>Conduct research using </a:t>
            </a:r>
            <a:r>
              <a:rPr lang="en-US" sz="3200" spc="32">
                <a:solidFill>
                  <a:srgbClr val="FFFFFF"/>
                </a:solidFill>
                <a:latin typeface="Aileron Regular Bold"/>
              </a:rPr>
              <a:t>eHRAF World Cultures</a:t>
            </a:r>
          </a:p>
          <a:p>
            <a:pPr marL="528320" indent="-264160" lvl="1">
              <a:lnSpc>
                <a:spcPts val="4800"/>
              </a:lnSpc>
              <a:buFont typeface="Arial"/>
              <a:buChar char="•"/>
            </a:pPr>
            <a:r>
              <a:rPr lang="en-US" sz="3200" spc="32">
                <a:solidFill>
                  <a:srgbClr val="FFFFFF"/>
                </a:solidFill>
                <a:latin typeface="Aileron Regular Bold"/>
              </a:rPr>
              <a:t>Explore </a:t>
            </a:r>
            <a:r>
              <a:rPr lang="en-US" sz="3200" spc="32">
                <a:solidFill>
                  <a:srgbClr val="FFFFFF"/>
                </a:solidFill>
                <a:latin typeface="Aileron Regular"/>
              </a:rPr>
              <a:t>attitudes towards play and work expected of children</a:t>
            </a:r>
          </a:p>
          <a:p>
            <a:pPr marL="528320" indent="-264160" lvl="1">
              <a:lnSpc>
                <a:spcPts val="4800"/>
              </a:lnSpc>
              <a:buFont typeface="Arial"/>
              <a:buChar char="•"/>
            </a:pPr>
            <a:r>
              <a:rPr lang="en-US" sz="3200" spc="32">
                <a:solidFill>
                  <a:srgbClr val="FFFFFF"/>
                </a:solidFill>
                <a:latin typeface="Aileron Regular Bold"/>
              </a:rPr>
              <a:t>Compare and contrast</a:t>
            </a:r>
            <a:r>
              <a:rPr lang="en-US" sz="3200" spc="32">
                <a:solidFill>
                  <a:srgbClr val="FFFFFF"/>
                </a:solidFill>
                <a:latin typeface="Aileron Regular"/>
              </a:rPr>
              <a:t> differences about childhood with your own culture</a:t>
            </a:r>
          </a:p>
        </p:txBody>
      </p:sp>
      <p:sp>
        <p:nvSpPr>
          <p:cNvPr name="TextBox 7" id="7"/>
          <p:cNvSpPr txBox="true"/>
          <p:nvPr/>
        </p:nvSpPr>
        <p:spPr>
          <a:xfrm rot="0">
            <a:off x="1716853" y="4852987"/>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3766" r="0" b="1884"/>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B81DB2"/>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CHILDHOOD</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26232" y="2538730"/>
            <a:ext cx="10896105" cy="6538595"/>
          </a:xfrm>
          <a:prstGeom prst="rect">
            <a:avLst/>
          </a:prstGeom>
        </p:spPr>
        <p:txBody>
          <a:bodyPr anchor="t" rtlCol="false" tIns="0" lIns="0" bIns="0" rIns="0">
            <a:spAutoFit/>
          </a:bodyPr>
          <a:lstStyle/>
          <a:p>
            <a:pPr>
              <a:lnSpc>
                <a:spcPts val="4940"/>
              </a:lnSpc>
            </a:pPr>
            <a:r>
              <a:rPr lang="en-US" sz="3800" spc="380">
                <a:solidFill>
                  <a:srgbClr val="B81DB2"/>
                </a:solidFill>
                <a:latin typeface="Aileron Regular"/>
              </a:rPr>
              <a:t>Compared to other animals, humans take a long time to become sexually mature as well as fully capable adults. </a:t>
            </a:r>
          </a:p>
          <a:p>
            <a:pPr>
              <a:lnSpc>
                <a:spcPts val="4940"/>
              </a:lnSpc>
            </a:pPr>
          </a:p>
          <a:p>
            <a:pPr>
              <a:lnSpc>
                <a:spcPts val="5320"/>
              </a:lnSpc>
            </a:pPr>
            <a:r>
              <a:rPr lang="en-US" sz="3800" spc="380">
                <a:solidFill>
                  <a:srgbClr val="B81DB2"/>
                </a:solidFill>
                <a:latin typeface="Aileron Regular"/>
              </a:rPr>
              <a:t>This period of time, known as </a:t>
            </a:r>
            <a:r>
              <a:rPr lang="en-US" sz="3800" spc="380">
                <a:solidFill>
                  <a:srgbClr val="B81DB2"/>
                </a:solidFill>
                <a:latin typeface="Aileron Regular Bold"/>
              </a:rPr>
              <a:t>childhood</a:t>
            </a:r>
            <a:r>
              <a:rPr lang="en-US" sz="3800" spc="380">
                <a:solidFill>
                  <a:srgbClr val="B81DB2"/>
                </a:solidFill>
                <a:latin typeface="Aileron Regular"/>
              </a:rPr>
              <a:t>, enables a child to develop not only the physical and cognitive skills needed to make a living later in life, but also to learn the complexities and nuances of their social and cultural environment.</a:t>
            </a:r>
          </a:p>
        </p:txBody>
      </p:sp>
      <p:pic>
        <p:nvPicPr>
          <p:cNvPr name="Picture 3" id="3"/>
          <p:cNvPicPr>
            <a:picLocks noChangeAspect="true"/>
          </p:cNvPicPr>
          <p:nvPr/>
        </p:nvPicPr>
        <p:blipFill>
          <a:blip r:embed="rId2"/>
          <a:srcRect l="17198" t="0" r="44493" b="0"/>
          <a:stretch>
            <a:fillRect/>
          </a:stretch>
        </p:blipFill>
        <p:spPr>
          <a:xfrm flipH="false" flipV="false" rot="0">
            <a:off x="12373188" y="0"/>
            <a:ext cx="5914812" cy="10287000"/>
          </a:xfrm>
          <a:prstGeom prst="rect">
            <a:avLst/>
          </a:prstGeom>
        </p:spPr>
      </p:pic>
      <p:sp>
        <p:nvSpPr>
          <p:cNvPr name="AutoShape 4" id="4"/>
          <p:cNvSpPr/>
          <p:nvPr/>
        </p:nvSpPr>
        <p:spPr>
          <a:xfrm rot="0">
            <a:off x="11122338" y="3974312"/>
            <a:ext cx="2781579" cy="2338376"/>
          </a:xfrm>
          <a:prstGeom prst="rect">
            <a:avLst/>
          </a:prstGeom>
          <a:solidFill>
            <a:srgbClr val="B81DB2"/>
          </a:solidFill>
        </p:spPr>
      </p:sp>
      <p:sp>
        <p:nvSpPr>
          <p:cNvPr name="TextBox 5" id="5"/>
          <p:cNvSpPr txBox="true"/>
          <p:nvPr/>
        </p:nvSpPr>
        <p:spPr>
          <a:xfrm rot="0">
            <a:off x="11545911" y="4572000"/>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
        <p:nvSpPr>
          <p:cNvPr name="TextBox 6" id="6"/>
          <p:cNvSpPr txBox="true"/>
          <p:nvPr/>
        </p:nvSpPr>
        <p:spPr>
          <a:xfrm rot="0">
            <a:off x="226232" y="657970"/>
            <a:ext cx="10981747" cy="1000125"/>
          </a:xfrm>
          <a:prstGeom prst="rect">
            <a:avLst/>
          </a:prstGeom>
        </p:spPr>
        <p:txBody>
          <a:bodyPr anchor="t" rtlCol="false" tIns="0" lIns="0" bIns="0" rIns="0">
            <a:spAutoFit/>
          </a:bodyPr>
          <a:lstStyle/>
          <a:p>
            <a:pPr>
              <a:lnSpc>
                <a:spcPts val="7800"/>
              </a:lnSpc>
            </a:pPr>
            <a:r>
              <a:rPr lang="en-US" sz="6500" spc="130">
                <a:solidFill>
                  <a:srgbClr val="B81DB2"/>
                </a:solidFill>
                <a:latin typeface="Aileron Heavy"/>
              </a:rPr>
              <a:t>Importance of childhood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29" t="8832" r="0" b="12726"/>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B81DB2"/>
          </a:solidFill>
        </p:spPr>
      </p:sp>
      <p:sp>
        <p:nvSpPr>
          <p:cNvPr name="TextBox 4" id="4"/>
          <p:cNvSpPr txBox="true"/>
          <p:nvPr/>
        </p:nvSpPr>
        <p:spPr>
          <a:xfrm rot="0">
            <a:off x="8222793" y="1954551"/>
            <a:ext cx="9745615" cy="7719060"/>
          </a:xfrm>
          <a:prstGeom prst="rect">
            <a:avLst/>
          </a:prstGeom>
        </p:spPr>
        <p:txBody>
          <a:bodyPr anchor="t" rtlCol="false" tIns="0" lIns="0" bIns="0" rIns="0">
            <a:spAutoFit/>
          </a:bodyPr>
          <a:lstStyle/>
          <a:p>
            <a:pPr>
              <a:lnSpc>
                <a:spcPts val="4680"/>
              </a:lnSpc>
            </a:pPr>
            <a:r>
              <a:rPr lang="en-US" sz="3600" spc="89">
                <a:solidFill>
                  <a:srgbClr val="FFFFFF"/>
                </a:solidFill>
                <a:latin typeface="Aileron Regular"/>
              </a:rPr>
              <a:t>Societies vary in how they approach learning d</a:t>
            </a:r>
            <a:r>
              <a:rPr lang="en-US" sz="3600" spc="89">
                <a:solidFill>
                  <a:srgbClr val="FFFFFF"/>
                </a:solidFill>
                <a:latin typeface="Aileron Regular"/>
              </a:rPr>
              <a:t>uring chil</a:t>
            </a:r>
            <a:r>
              <a:rPr lang="en-US" sz="3600" spc="89">
                <a:solidFill>
                  <a:srgbClr val="FFFFFF"/>
                </a:solidFill>
                <a:latin typeface="Aileron Regular"/>
              </a:rPr>
              <a:t>dhood. In some</a:t>
            </a:r>
            <a:r>
              <a:rPr lang="en-US" sz="3600" spc="89">
                <a:solidFill>
                  <a:srgbClr val="FFFFFF"/>
                </a:solidFill>
                <a:latin typeface="Aileron Regular"/>
              </a:rPr>
              <a:t> societies, ther</a:t>
            </a:r>
            <a:r>
              <a:rPr lang="en-US" sz="3600" spc="89">
                <a:solidFill>
                  <a:srgbClr val="FFFFFF"/>
                </a:solidFill>
                <a:latin typeface="Aileron Regular"/>
              </a:rPr>
              <a:t>e is a</a:t>
            </a:r>
            <a:r>
              <a:rPr lang="en-US" sz="3600" spc="89">
                <a:solidFill>
                  <a:srgbClr val="FFFFFF"/>
                </a:solidFill>
                <a:latin typeface="Aileron Regular"/>
              </a:rPr>
              <a:t> considerable amount of explicit te</a:t>
            </a:r>
            <a:r>
              <a:rPr lang="en-US" sz="3600" spc="89">
                <a:solidFill>
                  <a:srgbClr val="FFFFFF"/>
                </a:solidFill>
                <a:latin typeface="Aileron Regular"/>
              </a:rPr>
              <a:t>aching by pa</a:t>
            </a:r>
            <a:r>
              <a:rPr lang="en-US" sz="3600" spc="89">
                <a:solidFill>
                  <a:srgbClr val="FFFFFF"/>
                </a:solidFill>
                <a:latin typeface="Aileron Regular"/>
              </a:rPr>
              <a:t>rents and other adults including assigning children simple and then more complex tasks. In</a:t>
            </a:r>
            <a:r>
              <a:rPr lang="en-US" sz="3600" spc="89">
                <a:solidFill>
                  <a:srgbClr val="FFFFFF"/>
                </a:solidFill>
                <a:latin typeface="Aileron Regular"/>
              </a:rPr>
              <a:t> other so</a:t>
            </a:r>
            <a:r>
              <a:rPr lang="en-US" sz="3600" spc="89">
                <a:solidFill>
                  <a:srgbClr val="FFFFFF"/>
                </a:solidFill>
                <a:latin typeface="Aileron Regular"/>
              </a:rPr>
              <a:t>c</a:t>
            </a:r>
            <a:r>
              <a:rPr lang="en-US" sz="3600" spc="89">
                <a:solidFill>
                  <a:srgbClr val="FFFFFF"/>
                </a:solidFill>
                <a:latin typeface="Aileron Regular"/>
              </a:rPr>
              <a:t>ieties, chi</a:t>
            </a:r>
            <a:r>
              <a:rPr lang="en-US" sz="3600" spc="89">
                <a:solidFill>
                  <a:srgbClr val="FFFFFF"/>
                </a:solidFill>
                <a:latin typeface="Aileron Regular"/>
              </a:rPr>
              <a:t>ld</a:t>
            </a:r>
            <a:r>
              <a:rPr lang="en-US" sz="3600" spc="89">
                <a:solidFill>
                  <a:srgbClr val="FFFFFF"/>
                </a:solidFill>
                <a:latin typeface="Aileron Regular"/>
              </a:rPr>
              <a:t>ren spend a long time learn</a:t>
            </a:r>
            <a:r>
              <a:rPr lang="en-US" sz="3600" spc="89">
                <a:solidFill>
                  <a:srgbClr val="FFFFFF"/>
                </a:solidFill>
                <a:latin typeface="Aileron Regular"/>
              </a:rPr>
              <a:t>ing </a:t>
            </a:r>
            <a:r>
              <a:rPr lang="en-US" sz="3600" spc="89">
                <a:solidFill>
                  <a:srgbClr val="FFFFFF"/>
                </a:solidFill>
                <a:latin typeface="Aileron Regular"/>
              </a:rPr>
              <a:t>info</a:t>
            </a:r>
            <a:r>
              <a:rPr lang="en-US" sz="3600" spc="89">
                <a:solidFill>
                  <a:srgbClr val="FFFFFF"/>
                </a:solidFill>
                <a:latin typeface="Aileron Regular"/>
              </a:rPr>
              <a:t>r</a:t>
            </a:r>
            <a:r>
              <a:rPr lang="en-US" sz="3600" spc="89">
                <a:solidFill>
                  <a:srgbClr val="FFFFFF"/>
                </a:solidFill>
                <a:latin typeface="Aileron Regular"/>
              </a:rPr>
              <a:t>mally by watching, playing at adult rol</a:t>
            </a:r>
            <a:r>
              <a:rPr lang="en-US" sz="3600" spc="89">
                <a:solidFill>
                  <a:srgbClr val="FFFFFF"/>
                </a:solidFill>
                <a:latin typeface="Aileron Regular"/>
              </a:rPr>
              <a:t>e</a:t>
            </a:r>
            <a:r>
              <a:rPr lang="en-US" sz="3600" spc="89">
                <a:solidFill>
                  <a:srgbClr val="FFFFFF"/>
                </a:solidFill>
                <a:latin typeface="Aileron Regular"/>
              </a:rPr>
              <a:t>s and vo</a:t>
            </a:r>
            <a:r>
              <a:rPr lang="en-US" sz="3600" spc="89">
                <a:solidFill>
                  <a:srgbClr val="FFFFFF"/>
                </a:solidFill>
                <a:latin typeface="Aileron Regular"/>
              </a:rPr>
              <a:t>l</a:t>
            </a:r>
            <a:r>
              <a:rPr lang="en-US" sz="3600" spc="89">
                <a:solidFill>
                  <a:srgbClr val="FFFFFF"/>
                </a:solidFill>
                <a:latin typeface="Aileron Regular"/>
              </a:rPr>
              <a:t>untar</a:t>
            </a:r>
            <a:r>
              <a:rPr lang="en-US" sz="3600" spc="89">
                <a:solidFill>
                  <a:srgbClr val="FFFFFF"/>
                </a:solidFill>
                <a:latin typeface="Aileron Regular"/>
              </a:rPr>
              <a:t>i</a:t>
            </a:r>
            <a:r>
              <a:rPr lang="en-US" sz="3600" spc="89">
                <a:solidFill>
                  <a:srgbClr val="FFFFFF"/>
                </a:solidFill>
                <a:latin typeface="Aileron Regular"/>
              </a:rPr>
              <a:t>ly "pitching in". </a:t>
            </a:r>
          </a:p>
          <a:p>
            <a:pPr>
              <a:lnSpc>
                <a:spcPts val="4680"/>
              </a:lnSpc>
            </a:pPr>
          </a:p>
          <a:p>
            <a:pPr>
              <a:lnSpc>
                <a:spcPts val="4680"/>
              </a:lnSpc>
            </a:pPr>
            <a:r>
              <a:rPr lang="en-US" sz="3600" spc="89">
                <a:solidFill>
                  <a:srgbClr val="FFFFFF"/>
                </a:solidFill>
                <a:latin typeface="Aileron Regular"/>
              </a:rPr>
              <a:t>Play </a:t>
            </a:r>
            <a:r>
              <a:rPr lang="en-US" sz="3600" spc="89">
                <a:solidFill>
                  <a:srgbClr val="FFFFFF"/>
                </a:solidFill>
                <a:latin typeface="Aileron Regular"/>
              </a:rPr>
              <a:t>comes </a:t>
            </a:r>
            <a:r>
              <a:rPr lang="en-US" sz="3600" spc="89">
                <a:solidFill>
                  <a:srgbClr val="FFFFFF"/>
                </a:solidFill>
                <a:latin typeface="Aileron Regular"/>
              </a:rPr>
              <a:t>n</a:t>
            </a:r>
            <a:r>
              <a:rPr lang="en-US" sz="3600" spc="89">
                <a:solidFill>
                  <a:srgbClr val="FFFFFF"/>
                </a:solidFill>
                <a:latin typeface="Aileron Regular"/>
              </a:rPr>
              <a:t>aturally to </a:t>
            </a:r>
            <a:r>
              <a:rPr lang="en-US" sz="3600" spc="89">
                <a:solidFill>
                  <a:srgbClr val="FFFFFF"/>
                </a:solidFill>
                <a:latin typeface="Aileron Regular"/>
              </a:rPr>
              <a:t>c</a:t>
            </a:r>
            <a:r>
              <a:rPr lang="en-US" sz="3600" spc="89">
                <a:solidFill>
                  <a:srgbClr val="FFFFFF"/>
                </a:solidFill>
                <a:latin typeface="Aileron Regular"/>
              </a:rPr>
              <a:t>hildr</a:t>
            </a:r>
            <a:r>
              <a:rPr lang="en-US" sz="3600" spc="89">
                <a:solidFill>
                  <a:srgbClr val="FFFFFF"/>
                </a:solidFill>
                <a:latin typeface="Aileron Regular"/>
              </a:rPr>
              <a:t>e</a:t>
            </a:r>
            <a:r>
              <a:rPr lang="en-US" sz="3600" spc="89">
                <a:solidFill>
                  <a:srgbClr val="FFFFFF"/>
                </a:solidFill>
                <a:latin typeface="Aileron Regular"/>
              </a:rPr>
              <a:t>n.</a:t>
            </a:r>
            <a:r>
              <a:rPr lang="en-US" sz="3600" spc="89">
                <a:solidFill>
                  <a:srgbClr val="FFFFFF"/>
                </a:solidFill>
                <a:latin typeface="Aileron Regular"/>
              </a:rPr>
              <a:t> </a:t>
            </a:r>
            <a:r>
              <a:rPr lang="en-US" sz="3600" spc="89">
                <a:solidFill>
                  <a:srgbClr val="FFFFFF"/>
                </a:solidFill>
                <a:latin typeface="Aileron Regular"/>
              </a:rPr>
              <a:t>But more imp</a:t>
            </a:r>
            <a:r>
              <a:rPr lang="en-US" sz="3600" spc="89">
                <a:solidFill>
                  <a:srgbClr val="FFFFFF"/>
                </a:solidFill>
                <a:latin typeface="Aileron Regular"/>
              </a:rPr>
              <a:t>o</a:t>
            </a:r>
            <a:r>
              <a:rPr lang="en-US" sz="3600" spc="89">
                <a:solidFill>
                  <a:srgbClr val="FFFFFF"/>
                </a:solidFill>
                <a:latin typeface="Aileron Regular"/>
              </a:rPr>
              <a:t>rta</a:t>
            </a:r>
            <a:r>
              <a:rPr lang="en-US" sz="3600" spc="89">
                <a:solidFill>
                  <a:srgbClr val="FFFFFF"/>
                </a:solidFill>
                <a:latin typeface="Aileron Regular"/>
              </a:rPr>
              <a:t>n</a:t>
            </a:r>
            <a:r>
              <a:rPr lang="en-US" sz="3600" spc="89">
                <a:solidFill>
                  <a:srgbClr val="FFFFFF"/>
                </a:solidFill>
                <a:latin typeface="Aileron Regular"/>
              </a:rPr>
              <a:t>tly, </a:t>
            </a:r>
            <a:r>
              <a:rPr lang="en-US" sz="3600" spc="89">
                <a:solidFill>
                  <a:srgbClr val="FFFFFF"/>
                </a:solidFill>
                <a:latin typeface="Aileron Regular Bold"/>
              </a:rPr>
              <a:t>play helps develop physical, mental, and social skills</a:t>
            </a:r>
            <a:r>
              <a:rPr lang="en-US" sz="3600" spc="89">
                <a:solidFill>
                  <a:srgbClr val="FFFFFF"/>
                </a:solidFill>
                <a:latin typeface="Aileron Regular"/>
              </a:rPr>
              <a:t>. </a:t>
            </a:r>
          </a:p>
        </p:txBody>
      </p:sp>
      <p:sp>
        <p:nvSpPr>
          <p:cNvPr name="TextBox 5" id="5"/>
          <p:cNvSpPr txBox="true"/>
          <p:nvPr/>
        </p:nvSpPr>
        <p:spPr>
          <a:xfrm rot="0">
            <a:off x="8285323" y="638175"/>
            <a:ext cx="9583328" cy="771525"/>
          </a:xfrm>
          <a:prstGeom prst="rect">
            <a:avLst/>
          </a:prstGeom>
        </p:spPr>
        <p:txBody>
          <a:bodyPr anchor="t" rtlCol="false" tIns="0" lIns="0" bIns="0" rIns="0">
            <a:spAutoFit/>
          </a:bodyPr>
          <a:lstStyle/>
          <a:p>
            <a:pPr algn="r">
              <a:lnSpc>
                <a:spcPts val="6000"/>
              </a:lnSpc>
            </a:pPr>
            <a:r>
              <a:rPr lang="en-US" sz="5000" spc="150">
                <a:solidFill>
                  <a:srgbClr val="FFFFFF"/>
                </a:solidFill>
                <a:latin typeface="Aileron Heavy"/>
              </a:rPr>
              <a:t>Approaches to Learning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1551" t="0" r="21551" b="0"/>
          <a:stretch>
            <a:fillRect/>
          </a:stretch>
        </p:blipFill>
        <p:spPr>
          <a:xfrm flipH="false" flipV="false" rot="0">
            <a:off x="10044352" y="0"/>
            <a:ext cx="8243648" cy="10287000"/>
          </a:xfrm>
          <a:prstGeom prst="rect">
            <a:avLst/>
          </a:prstGeom>
        </p:spPr>
      </p:pic>
      <p:sp>
        <p:nvSpPr>
          <p:cNvPr name="TextBox 3" id="3"/>
          <p:cNvSpPr txBox="true"/>
          <p:nvPr/>
        </p:nvSpPr>
        <p:spPr>
          <a:xfrm rot="0">
            <a:off x="387815" y="1580746"/>
            <a:ext cx="9381643" cy="8313420"/>
          </a:xfrm>
          <a:prstGeom prst="rect">
            <a:avLst/>
          </a:prstGeom>
        </p:spPr>
        <p:txBody>
          <a:bodyPr anchor="t" rtlCol="false" tIns="0" lIns="0" bIns="0" rIns="0">
            <a:spAutoFit/>
          </a:bodyPr>
          <a:lstStyle/>
          <a:p>
            <a:pPr>
              <a:lnSpc>
                <a:spcPts val="4680"/>
              </a:lnSpc>
            </a:pPr>
            <a:r>
              <a:rPr lang="en-US" sz="3600" spc="89">
                <a:solidFill>
                  <a:srgbClr val="FFFFFF"/>
                </a:solidFill>
                <a:latin typeface="Aileron Regular"/>
              </a:rPr>
              <a:t>In American society today, childhood can last a very lo</a:t>
            </a:r>
            <a:r>
              <a:rPr lang="en-US" sz="3600" spc="89">
                <a:solidFill>
                  <a:srgbClr val="FFFFFF"/>
                </a:solidFill>
                <a:latin typeface="Aileron Regular"/>
              </a:rPr>
              <a:t>ng time. </a:t>
            </a:r>
            <a:r>
              <a:rPr lang="en-US" sz="3600" spc="89">
                <a:solidFill>
                  <a:srgbClr val="FFFFFF"/>
                </a:solidFill>
                <a:latin typeface="Aileron Regular"/>
              </a:rPr>
              <a:t>S</a:t>
            </a:r>
            <a:r>
              <a:rPr lang="en-US" sz="3600" spc="89">
                <a:solidFill>
                  <a:srgbClr val="FFFFFF"/>
                </a:solidFill>
                <a:latin typeface="Aileron Regular"/>
              </a:rPr>
              <a:t>ome parents, i</a:t>
            </a:r>
            <a:r>
              <a:rPr lang="en-US" sz="3600" spc="89">
                <a:solidFill>
                  <a:srgbClr val="FFFFFF"/>
                </a:solidFill>
                <a:latin typeface="Aileron Regular"/>
              </a:rPr>
              <a:t>f</a:t>
            </a:r>
            <a:r>
              <a:rPr lang="en-US" sz="3600" spc="89">
                <a:solidFill>
                  <a:srgbClr val="FFFFFF"/>
                </a:solidFill>
                <a:latin typeface="Aileron Regular"/>
              </a:rPr>
              <a:t> asked how long it takes a</a:t>
            </a:r>
            <a:r>
              <a:rPr lang="en-US" sz="3600" spc="89">
                <a:solidFill>
                  <a:srgbClr val="FFFFFF"/>
                </a:solidFill>
                <a:latin typeface="Aileron Regular"/>
              </a:rPr>
              <a:t> </a:t>
            </a:r>
            <a:r>
              <a:rPr lang="en-US" sz="3600" spc="89">
                <a:solidFill>
                  <a:srgbClr val="FFFFFF"/>
                </a:solidFill>
                <a:latin typeface="Aileron Regular"/>
              </a:rPr>
              <a:t>chi</a:t>
            </a:r>
            <a:r>
              <a:rPr lang="en-US" sz="3600" spc="89">
                <a:solidFill>
                  <a:srgbClr val="FFFFFF"/>
                </a:solidFill>
                <a:latin typeface="Aileron Regular"/>
              </a:rPr>
              <a:t>ld</a:t>
            </a:r>
            <a:r>
              <a:rPr lang="en-US" sz="3600" spc="89">
                <a:solidFill>
                  <a:srgbClr val="FFFFFF"/>
                </a:solidFill>
                <a:latin typeface="Aileron Regular"/>
              </a:rPr>
              <a:t> </a:t>
            </a:r>
            <a:r>
              <a:rPr lang="en-US" sz="3600" spc="89">
                <a:solidFill>
                  <a:srgbClr val="FFFFFF"/>
                </a:solidFill>
                <a:latin typeface="Aileron Regular"/>
              </a:rPr>
              <a:t>to</a:t>
            </a:r>
            <a:r>
              <a:rPr lang="en-US" sz="3600" spc="89">
                <a:solidFill>
                  <a:srgbClr val="FFFFFF"/>
                </a:solidFill>
                <a:latin typeface="Aileron Regular"/>
              </a:rPr>
              <a:t> </a:t>
            </a:r>
            <a:r>
              <a:rPr lang="en-US" sz="3600" spc="89">
                <a:solidFill>
                  <a:srgbClr val="FFFFFF"/>
                </a:solidFill>
                <a:latin typeface="Aileron Regular"/>
              </a:rPr>
              <a:t>g</a:t>
            </a:r>
            <a:r>
              <a:rPr lang="en-US" sz="3600" spc="89">
                <a:solidFill>
                  <a:srgbClr val="FFFFFF"/>
                </a:solidFill>
                <a:latin typeface="Aileron Regular"/>
              </a:rPr>
              <a:t>row up, might jokingly (or maybe not so jokingly), suggest 25-30 years! Of course, attitudes change over time. </a:t>
            </a:r>
          </a:p>
          <a:p>
            <a:pPr>
              <a:lnSpc>
                <a:spcPts val="4680"/>
              </a:lnSpc>
            </a:pPr>
          </a:p>
          <a:p>
            <a:pPr>
              <a:lnSpc>
                <a:spcPts val="4680"/>
              </a:lnSpc>
            </a:pPr>
            <a:r>
              <a:rPr lang="en-US" sz="3600" spc="89">
                <a:solidFill>
                  <a:srgbClr val="FFFFFF"/>
                </a:solidFill>
                <a:latin typeface="Aileron Regular"/>
              </a:rPr>
              <a:t>In the </a:t>
            </a:r>
            <a:r>
              <a:rPr lang="en-US" sz="3600" spc="89">
                <a:solidFill>
                  <a:srgbClr val="FFFFFF"/>
                </a:solidFill>
                <a:latin typeface="Aileron Regular"/>
              </a:rPr>
              <a:t>lat</a:t>
            </a:r>
            <a:r>
              <a:rPr lang="en-US" sz="3600" spc="89">
                <a:solidFill>
                  <a:srgbClr val="FFFFFF"/>
                </a:solidFill>
                <a:latin typeface="Aileron Regular"/>
              </a:rPr>
              <a:t>e</a:t>
            </a:r>
            <a:r>
              <a:rPr lang="en-US" sz="3600" spc="89">
                <a:solidFill>
                  <a:srgbClr val="FFFFFF"/>
                </a:solidFill>
                <a:latin typeface="Aileron Regular"/>
              </a:rPr>
              <a:t> 19</a:t>
            </a:r>
            <a:r>
              <a:rPr lang="en-US" sz="3600" spc="89">
                <a:solidFill>
                  <a:srgbClr val="FFFFFF"/>
                </a:solidFill>
                <a:latin typeface="Aileron Regular"/>
              </a:rPr>
              <a:t>t</a:t>
            </a:r>
            <a:r>
              <a:rPr lang="en-US" sz="3600" spc="89">
                <a:solidFill>
                  <a:srgbClr val="FFFFFF"/>
                </a:solidFill>
                <a:latin typeface="Aileron Regular"/>
              </a:rPr>
              <a:t>h c</a:t>
            </a:r>
            <a:r>
              <a:rPr lang="en-US" sz="3600" spc="89">
                <a:solidFill>
                  <a:srgbClr val="FFFFFF"/>
                </a:solidFill>
                <a:latin typeface="Aileron Regular"/>
              </a:rPr>
              <a:t>e</a:t>
            </a:r>
            <a:r>
              <a:rPr lang="en-US" sz="3600" spc="89">
                <a:solidFill>
                  <a:srgbClr val="FFFFFF"/>
                </a:solidFill>
                <a:latin typeface="Aileron Regular"/>
              </a:rPr>
              <a:t>ntury</a:t>
            </a:r>
            <a:r>
              <a:rPr lang="en-US" sz="3600" spc="89">
                <a:solidFill>
                  <a:srgbClr val="FFFFFF"/>
                </a:solidFill>
                <a:latin typeface="Aileron Regular"/>
              </a:rPr>
              <a:t>, children </a:t>
            </a:r>
            <a:r>
              <a:rPr lang="en-US" sz="3600" spc="89">
                <a:solidFill>
                  <a:srgbClr val="FFFFFF"/>
                </a:solidFill>
                <a:latin typeface="Aileron Regular"/>
              </a:rPr>
              <a:t>a</a:t>
            </a:r>
            <a:r>
              <a:rPr lang="en-US" sz="3600" spc="89">
                <a:solidFill>
                  <a:srgbClr val="FFFFFF"/>
                </a:solidFill>
                <a:latin typeface="Aileron Regular"/>
              </a:rPr>
              <a:t>s</a:t>
            </a:r>
            <a:r>
              <a:rPr lang="en-US" sz="3600" spc="89">
                <a:solidFill>
                  <a:srgbClr val="FFFFFF"/>
                </a:solidFill>
                <a:latin typeface="Aileron Regular"/>
              </a:rPr>
              <a:t> you</a:t>
            </a:r>
            <a:r>
              <a:rPr lang="en-US" sz="3600" spc="89">
                <a:solidFill>
                  <a:srgbClr val="FFFFFF"/>
                </a:solidFill>
                <a:latin typeface="Aileron Regular"/>
              </a:rPr>
              <a:t>n</a:t>
            </a:r>
            <a:r>
              <a:rPr lang="en-US" sz="3600" spc="89">
                <a:solidFill>
                  <a:srgbClr val="FFFFFF"/>
                </a:solidFill>
                <a:latin typeface="Aileron Regular"/>
              </a:rPr>
              <a:t>g</a:t>
            </a:r>
            <a:r>
              <a:rPr lang="en-US" sz="3600" spc="89">
                <a:solidFill>
                  <a:srgbClr val="FFFFFF"/>
                </a:solidFill>
                <a:latin typeface="Aileron Regular"/>
              </a:rPr>
              <a:t> a</a:t>
            </a:r>
            <a:r>
              <a:rPr lang="en-US" sz="3600" spc="89">
                <a:solidFill>
                  <a:srgbClr val="FFFFFF"/>
                </a:solidFill>
                <a:latin typeface="Aileron Regular"/>
              </a:rPr>
              <a:t>s</a:t>
            </a:r>
            <a:r>
              <a:rPr lang="en-US" sz="3600" spc="89">
                <a:solidFill>
                  <a:srgbClr val="FFFFFF"/>
                </a:solidFill>
                <a:latin typeface="Aileron Regular"/>
              </a:rPr>
              <a:t> </a:t>
            </a:r>
            <a:r>
              <a:rPr lang="en-US" sz="3600" spc="89">
                <a:solidFill>
                  <a:srgbClr val="FFFFFF"/>
                </a:solidFill>
                <a:latin typeface="Aileron Regular"/>
              </a:rPr>
              <a:t>11 years old </a:t>
            </a:r>
            <a:r>
              <a:rPr lang="en-US" sz="3600" spc="89">
                <a:solidFill>
                  <a:srgbClr val="FFFFFF"/>
                </a:solidFill>
                <a:latin typeface="Aileron Regular"/>
              </a:rPr>
              <a:t>o</a:t>
            </a:r>
            <a:r>
              <a:rPr lang="en-US" sz="3600" spc="89">
                <a:solidFill>
                  <a:srgbClr val="FFFFFF"/>
                </a:solidFill>
                <a:latin typeface="Aileron Regular"/>
              </a:rPr>
              <a:t>fte</a:t>
            </a:r>
            <a:r>
              <a:rPr lang="en-US" sz="3600" spc="89">
                <a:solidFill>
                  <a:srgbClr val="FFFFFF"/>
                </a:solidFill>
                <a:latin typeface="Aileron Regular"/>
              </a:rPr>
              <a:t>n </a:t>
            </a:r>
            <a:r>
              <a:rPr lang="en-US" sz="3600" spc="89">
                <a:solidFill>
                  <a:srgbClr val="FFFFFF"/>
                </a:solidFill>
                <a:latin typeface="Aileron Regular"/>
              </a:rPr>
              <a:t>work</a:t>
            </a:r>
            <a:r>
              <a:rPr lang="en-US" sz="3600" spc="89">
                <a:solidFill>
                  <a:srgbClr val="FFFFFF"/>
                </a:solidFill>
                <a:latin typeface="Aileron Regular"/>
              </a:rPr>
              <a:t>e</a:t>
            </a:r>
            <a:r>
              <a:rPr lang="en-US" sz="3600" spc="89">
                <a:solidFill>
                  <a:srgbClr val="FFFFFF"/>
                </a:solidFill>
                <a:latin typeface="Aileron Regular"/>
              </a:rPr>
              <a:t>d</a:t>
            </a:r>
            <a:r>
              <a:rPr lang="en-US" sz="3600" spc="89">
                <a:solidFill>
                  <a:srgbClr val="FFFFFF"/>
                </a:solidFill>
                <a:latin typeface="Aileron Regular"/>
              </a:rPr>
              <a:t> l</a:t>
            </a:r>
            <a:r>
              <a:rPr lang="en-US" sz="3600" spc="89">
                <a:solidFill>
                  <a:srgbClr val="FFFFFF"/>
                </a:solidFill>
                <a:latin typeface="Aileron Regular"/>
              </a:rPr>
              <a:t>o</a:t>
            </a:r>
            <a:r>
              <a:rPr lang="en-US" sz="3600" spc="89">
                <a:solidFill>
                  <a:srgbClr val="FFFFFF"/>
                </a:solidFill>
                <a:latin typeface="Aileron Regular"/>
              </a:rPr>
              <a:t>ng ho</a:t>
            </a:r>
            <a:r>
              <a:rPr lang="en-US" sz="3600" spc="89">
                <a:solidFill>
                  <a:srgbClr val="FFFFFF"/>
                </a:solidFill>
                <a:latin typeface="Aileron Regular"/>
              </a:rPr>
              <a:t>u</a:t>
            </a:r>
            <a:r>
              <a:rPr lang="en-US" sz="3600" spc="89">
                <a:solidFill>
                  <a:srgbClr val="FFFFFF"/>
                </a:solidFill>
                <a:latin typeface="Aileron Regular"/>
              </a:rPr>
              <a:t>rs </a:t>
            </a:r>
            <a:r>
              <a:rPr lang="en-US" sz="3600" spc="89">
                <a:solidFill>
                  <a:srgbClr val="FFFFFF"/>
                </a:solidFill>
                <a:latin typeface="Aileron Regular"/>
              </a:rPr>
              <a:t>in</a:t>
            </a:r>
            <a:r>
              <a:rPr lang="en-US" sz="3600" spc="89">
                <a:solidFill>
                  <a:srgbClr val="FFFFFF"/>
                </a:solidFill>
                <a:latin typeface="Aileron Regular"/>
              </a:rPr>
              <a:t> </a:t>
            </a:r>
            <a:r>
              <a:rPr lang="en-US" sz="3600" spc="89">
                <a:solidFill>
                  <a:srgbClr val="FFFFFF"/>
                </a:solidFill>
                <a:latin typeface="Aileron Regular"/>
              </a:rPr>
              <a:t>tex</a:t>
            </a:r>
            <a:r>
              <a:rPr lang="en-US" sz="3600" spc="89">
                <a:solidFill>
                  <a:srgbClr val="FFFFFF"/>
                </a:solidFill>
                <a:latin typeface="Aileron Regular"/>
              </a:rPr>
              <a:t>ti</a:t>
            </a:r>
            <a:r>
              <a:rPr lang="en-US" sz="3600" spc="89">
                <a:solidFill>
                  <a:srgbClr val="FFFFFF"/>
                </a:solidFill>
                <a:latin typeface="Aileron Regular"/>
              </a:rPr>
              <a:t>le</a:t>
            </a:r>
            <a:r>
              <a:rPr lang="en-US" sz="3600" spc="89">
                <a:solidFill>
                  <a:srgbClr val="FFFFFF"/>
                </a:solidFill>
                <a:latin typeface="Aileron Regular"/>
              </a:rPr>
              <a:t>, </a:t>
            </a:r>
            <a:r>
              <a:rPr lang="en-US" sz="3600" spc="89">
                <a:solidFill>
                  <a:srgbClr val="FFFFFF"/>
                </a:solidFill>
                <a:latin typeface="Aileron Regular"/>
              </a:rPr>
              <a:t>g</a:t>
            </a:r>
            <a:r>
              <a:rPr lang="en-US" sz="3600" spc="89">
                <a:solidFill>
                  <a:srgbClr val="FFFFFF"/>
                </a:solidFill>
                <a:latin typeface="Aileron Regular"/>
              </a:rPr>
              <a:t>la</a:t>
            </a:r>
            <a:r>
              <a:rPr lang="en-US" sz="3600" spc="89">
                <a:solidFill>
                  <a:srgbClr val="FFFFFF"/>
                </a:solidFill>
                <a:latin typeface="Aileron Regular"/>
              </a:rPr>
              <a:t>ss, </a:t>
            </a:r>
            <a:r>
              <a:rPr lang="en-US" sz="3600" spc="89">
                <a:solidFill>
                  <a:srgbClr val="FFFFFF"/>
                </a:solidFill>
                <a:latin typeface="Aileron Regular"/>
              </a:rPr>
              <a:t>i</a:t>
            </a:r>
            <a:r>
              <a:rPr lang="en-US" sz="3600" spc="89">
                <a:solidFill>
                  <a:srgbClr val="FFFFFF"/>
                </a:solidFill>
                <a:latin typeface="Aileron Regular"/>
              </a:rPr>
              <a:t>ro</a:t>
            </a:r>
            <a:r>
              <a:rPr lang="en-US" sz="3600" spc="89">
                <a:solidFill>
                  <a:srgbClr val="FFFFFF"/>
                </a:solidFill>
                <a:latin typeface="Aileron Regular"/>
              </a:rPr>
              <a:t>n a</a:t>
            </a:r>
            <a:r>
              <a:rPr lang="en-US" sz="3600" spc="89">
                <a:solidFill>
                  <a:srgbClr val="FFFFFF"/>
                </a:solidFill>
                <a:latin typeface="Aileron Regular"/>
              </a:rPr>
              <a:t>nd s</a:t>
            </a:r>
            <a:r>
              <a:rPr lang="en-US" sz="3600" spc="89">
                <a:solidFill>
                  <a:srgbClr val="FFFFFF"/>
                </a:solidFill>
                <a:latin typeface="Aileron Regular"/>
              </a:rPr>
              <a:t>t</a:t>
            </a:r>
            <a:r>
              <a:rPr lang="en-US" sz="3600" spc="89">
                <a:solidFill>
                  <a:srgbClr val="FFFFFF"/>
                </a:solidFill>
                <a:latin typeface="Aileron Regular"/>
              </a:rPr>
              <a:t>eel</a:t>
            </a:r>
            <a:r>
              <a:rPr lang="en-US" sz="3600" spc="89">
                <a:solidFill>
                  <a:srgbClr val="FFFFFF"/>
                </a:solidFill>
                <a:latin typeface="Aileron Regular"/>
              </a:rPr>
              <a:t> </a:t>
            </a:r>
            <a:r>
              <a:rPr lang="en-US" sz="3600" spc="89">
                <a:solidFill>
                  <a:srgbClr val="FFFFFF"/>
                </a:solidFill>
                <a:latin typeface="Aileron Regular"/>
              </a:rPr>
              <a:t>in</a:t>
            </a:r>
            <a:r>
              <a:rPr lang="en-US" sz="3600" spc="89">
                <a:solidFill>
                  <a:srgbClr val="FFFFFF"/>
                </a:solidFill>
                <a:latin typeface="Aileron Regular"/>
              </a:rPr>
              <a:t>du</a:t>
            </a:r>
            <a:r>
              <a:rPr lang="en-US" sz="3600" spc="89">
                <a:solidFill>
                  <a:srgbClr val="FFFFFF"/>
                </a:solidFill>
                <a:latin typeface="Aileron Regular"/>
              </a:rPr>
              <a:t>s</a:t>
            </a:r>
            <a:r>
              <a:rPr lang="en-US" sz="3600" spc="89">
                <a:solidFill>
                  <a:srgbClr val="FFFFFF"/>
                </a:solidFill>
                <a:latin typeface="Aileron Regular"/>
              </a:rPr>
              <a:t>tr</a:t>
            </a:r>
            <a:r>
              <a:rPr lang="en-US" sz="3600" spc="89">
                <a:solidFill>
                  <a:srgbClr val="FFFFFF"/>
                </a:solidFill>
                <a:latin typeface="Aileron Regular"/>
              </a:rPr>
              <a:t>i</a:t>
            </a:r>
            <a:r>
              <a:rPr lang="en-US" sz="3600" spc="89">
                <a:solidFill>
                  <a:srgbClr val="FFFFFF"/>
                </a:solidFill>
                <a:latin typeface="Aileron Regular"/>
              </a:rPr>
              <a:t>es a</a:t>
            </a:r>
            <a:r>
              <a:rPr lang="en-US" sz="3600" spc="89">
                <a:solidFill>
                  <a:srgbClr val="FFFFFF"/>
                </a:solidFill>
                <a:latin typeface="Aileron Regular"/>
              </a:rPr>
              <a:t>s</a:t>
            </a:r>
            <a:r>
              <a:rPr lang="en-US" sz="3600" spc="89">
                <a:solidFill>
                  <a:srgbClr val="FFFFFF"/>
                </a:solidFill>
                <a:latin typeface="Aileron Regular"/>
              </a:rPr>
              <a:t> </a:t>
            </a:r>
            <a:r>
              <a:rPr lang="en-US" sz="3600" spc="89">
                <a:solidFill>
                  <a:srgbClr val="FFFFFF"/>
                </a:solidFill>
                <a:latin typeface="Aileron Regular"/>
              </a:rPr>
              <a:t>we</a:t>
            </a:r>
            <a:r>
              <a:rPr lang="en-US" sz="3600" spc="89">
                <a:solidFill>
                  <a:srgbClr val="FFFFFF"/>
                </a:solidFill>
                <a:latin typeface="Aileron Regular"/>
              </a:rPr>
              <a:t>ll a</a:t>
            </a:r>
            <a:r>
              <a:rPr lang="en-US" sz="3600" spc="89">
                <a:solidFill>
                  <a:srgbClr val="FFFFFF"/>
                </a:solidFill>
                <a:latin typeface="Aileron Regular"/>
              </a:rPr>
              <a:t>s</a:t>
            </a:r>
            <a:r>
              <a:rPr lang="en-US" sz="3600" spc="89">
                <a:solidFill>
                  <a:srgbClr val="FFFFFF"/>
                </a:solidFill>
                <a:latin typeface="Aileron Regular"/>
              </a:rPr>
              <a:t> in </a:t>
            </a:r>
            <a:r>
              <a:rPr lang="en-US" sz="3600" spc="89">
                <a:solidFill>
                  <a:srgbClr val="FFFFFF"/>
                </a:solidFill>
                <a:latin typeface="Aileron Regular"/>
              </a:rPr>
              <a:t>m</a:t>
            </a:r>
            <a:r>
              <a:rPr lang="en-US" sz="3600" spc="89">
                <a:solidFill>
                  <a:srgbClr val="FFFFFF"/>
                </a:solidFill>
                <a:latin typeface="Aileron Regular"/>
              </a:rPr>
              <a:t>in</a:t>
            </a:r>
            <a:r>
              <a:rPr lang="en-US" sz="3600" spc="89">
                <a:solidFill>
                  <a:srgbClr val="FFFFFF"/>
                </a:solidFill>
                <a:latin typeface="Aileron Regular"/>
              </a:rPr>
              <a:t>es</a:t>
            </a:r>
            <a:r>
              <a:rPr lang="en-US" sz="3600" spc="89">
                <a:solidFill>
                  <a:srgbClr val="FFFFFF"/>
                </a:solidFill>
                <a:latin typeface="Aileron Regular"/>
              </a:rPr>
              <a:t> </a:t>
            </a:r>
            <a:r>
              <a:rPr lang="en-US" sz="3600" spc="89">
                <a:solidFill>
                  <a:srgbClr val="FFFFFF"/>
                </a:solidFill>
                <a:latin typeface="Aileron Regular"/>
              </a:rPr>
              <a:t>(</a:t>
            </a:r>
            <a:r>
              <a:rPr lang="en-US" sz="3600" spc="89">
                <a:solidFill>
                  <a:srgbClr val="FFFFFF"/>
                </a:solidFill>
                <a:latin typeface="Aileron Regular"/>
              </a:rPr>
              <a:t>Parso</a:t>
            </a:r>
            <a:r>
              <a:rPr lang="en-US" sz="3600" spc="89">
                <a:solidFill>
                  <a:srgbClr val="FFFFFF"/>
                </a:solidFill>
                <a:latin typeface="Aileron Regular"/>
              </a:rPr>
              <a:t>n</a:t>
            </a:r>
            <a:r>
              <a:rPr lang="en-US" sz="3600" spc="89">
                <a:solidFill>
                  <a:srgbClr val="FFFFFF"/>
                </a:solidFill>
                <a:latin typeface="Aileron Regular"/>
              </a:rPr>
              <a:t>s a</a:t>
            </a:r>
            <a:r>
              <a:rPr lang="en-US" sz="3600" spc="89">
                <a:solidFill>
                  <a:srgbClr val="FFFFFF"/>
                </a:solidFill>
                <a:latin typeface="Aileron Regular"/>
              </a:rPr>
              <a:t>nd Go</a:t>
            </a:r>
            <a:r>
              <a:rPr lang="en-US" sz="3600" spc="89">
                <a:solidFill>
                  <a:srgbClr val="FFFFFF"/>
                </a:solidFill>
                <a:latin typeface="Aileron Regular"/>
              </a:rPr>
              <a:t>l</a:t>
            </a:r>
            <a:r>
              <a:rPr lang="en-US" sz="3600" spc="89">
                <a:solidFill>
                  <a:srgbClr val="FFFFFF"/>
                </a:solidFill>
                <a:latin typeface="Aileron Regular"/>
              </a:rPr>
              <a:t>din 1989). As </a:t>
            </a:r>
            <a:r>
              <a:rPr lang="en-US" sz="3600" spc="89">
                <a:solidFill>
                  <a:srgbClr val="FFFFFF"/>
                </a:solidFill>
                <a:latin typeface="Aileron Regular"/>
              </a:rPr>
              <a:t>y</a:t>
            </a:r>
            <a:r>
              <a:rPr lang="en-US" sz="3600" spc="89">
                <a:solidFill>
                  <a:srgbClr val="FFFFFF"/>
                </a:solidFill>
                <a:latin typeface="Aileron Regular"/>
              </a:rPr>
              <a:t>oung</a:t>
            </a:r>
            <a:r>
              <a:rPr lang="en-US" sz="3600" spc="89">
                <a:solidFill>
                  <a:srgbClr val="FFFFFF"/>
                </a:solidFill>
                <a:latin typeface="Aileron Regular"/>
              </a:rPr>
              <a:t> </a:t>
            </a:r>
            <a:r>
              <a:rPr lang="en-US" sz="3600" spc="89">
                <a:solidFill>
                  <a:srgbClr val="FFFFFF"/>
                </a:solidFill>
                <a:latin typeface="Aileron Regular"/>
              </a:rPr>
              <a:t>as five,</a:t>
            </a:r>
            <a:r>
              <a:rPr lang="en-US" sz="3600" spc="89">
                <a:solidFill>
                  <a:srgbClr val="FFFFFF"/>
                </a:solidFill>
                <a:latin typeface="Aileron Regular"/>
              </a:rPr>
              <a:t> children were expect</a:t>
            </a:r>
            <a:r>
              <a:rPr lang="en-US" sz="3600" spc="89">
                <a:solidFill>
                  <a:srgbClr val="FFFFFF"/>
                </a:solidFill>
                <a:latin typeface="Aileron Regular"/>
              </a:rPr>
              <a:t>ed</a:t>
            </a:r>
            <a:r>
              <a:rPr lang="en-US" sz="3600" spc="89">
                <a:solidFill>
                  <a:srgbClr val="FFFFFF"/>
                </a:solidFill>
                <a:latin typeface="Aileron Regular"/>
              </a:rPr>
              <a:t> </a:t>
            </a:r>
            <a:r>
              <a:rPr lang="en-US" sz="3600" spc="89">
                <a:solidFill>
                  <a:srgbClr val="FFFFFF"/>
                </a:solidFill>
                <a:latin typeface="Aileron Regular"/>
              </a:rPr>
              <a:t>t</a:t>
            </a:r>
            <a:r>
              <a:rPr lang="en-US" sz="3600" spc="89">
                <a:solidFill>
                  <a:srgbClr val="FFFFFF"/>
                </a:solidFill>
                <a:latin typeface="Aileron Regular"/>
              </a:rPr>
              <a:t>o</a:t>
            </a:r>
            <a:r>
              <a:rPr lang="en-US" sz="3600" spc="89">
                <a:solidFill>
                  <a:srgbClr val="FFFFFF"/>
                </a:solidFill>
                <a:latin typeface="Aileron Regular"/>
              </a:rPr>
              <a:t> do fa</a:t>
            </a:r>
            <a:r>
              <a:rPr lang="en-US" sz="3600" spc="89">
                <a:solidFill>
                  <a:srgbClr val="FFFFFF"/>
                </a:solidFill>
                <a:latin typeface="Aileron Regular"/>
              </a:rPr>
              <a:t>r</a:t>
            </a:r>
            <a:r>
              <a:rPr lang="en-US" sz="3600" spc="89">
                <a:solidFill>
                  <a:srgbClr val="FFFFFF"/>
                </a:solidFill>
                <a:latin typeface="Aileron Regular"/>
              </a:rPr>
              <a:t>m</a:t>
            </a:r>
            <a:r>
              <a:rPr lang="en-US" sz="3600" spc="89">
                <a:solidFill>
                  <a:srgbClr val="FFFFFF"/>
                </a:solidFill>
                <a:latin typeface="Aileron Regular"/>
              </a:rPr>
              <a:t> </a:t>
            </a:r>
            <a:r>
              <a:rPr lang="en-US" sz="3600" spc="89">
                <a:solidFill>
                  <a:srgbClr val="FFFFFF"/>
                </a:solidFill>
                <a:latin typeface="Aileron Regular"/>
              </a:rPr>
              <a:t>w</a:t>
            </a:r>
            <a:r>
              <a:rPr lang="en-US" sz="3600" spc="89">
                <a:solidFill>
                  <a:srgbClr val="FFFFFF"/>
                </a:solidFill>
                <a:latin typeface="Aileron Regular"/>
              </a:rPr>
              <a:t>or</a:t>
            </a:r>
            <a:r>
              <a:rPr lang="en-US" sz="3600" spc="89">
                <a:solidFill>
                  <a:srgbClr val="FFFFFF"/>
                </a:solidFill>
                <a:latin typeface="Aileron Regular"/>
              </a:rPr>
              <a:t>k </a:t>
            </a:r>
            <a:r>
              <a:rPr lang="en-US" sz="3600" spc="89">
                <a:solidFill>
                  <a:srgbClr val="FFFFFF"/>
                </a:solidFill>
                <a:latin typeface="Aileron Regular"/>
              </a:rPr>
              <a:t>and household chores (Hindman 2002: 153). </a:t>
            </a:r>
          </a:p>
        </p:txBody>
      </p:sp>
      <p:sp>
        <p:nvSpPr>
          <p:cNvPr name="TextBox 4" id="4"/>
          <p:cNvSpPr txBox="true"/>
          <p:nvPr/>
        </p:nvSpPr>
        <p:spPr>
          <a:xfrm rot="0">
            <a:off x="387815" y="504080"/>
            <a:ext cx="9381643" cy="771525"/>
          </a:xfrm>
          <a:prstGeom prst="rect">
            <a:avLst/>
          </a:prstGeom>
        </p:spPr>
        <p:txBody>
          <a:bodyPr anchor="t" rtlCol="false" tIns="0" lIns="0" bIns="0" rIns="0">
            <a:spAutoFit/>
          </a:bodyPr>
          <a:lstStyle/>
          <a:p>
            <a:pPr algn="just">
              <a:lnSpc>
                <a:spcPts val="6000"/>
              </a:lnSpc>
            </a:pPr>
            <a:r>
              <a:rPr lang="en-US" sz="5000" spc="150">
                <a:solidFill>
                  <a:srgbClr val="FFFFFF"/>
                </a:solidFill>
                <a:latin typeface="Aileron Heavy"/>
              </a:rPr>
              <a:t>Length of Childhood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3232" r="0" b="49337"/>
          <a:stretch>
            <a:fillRect/>
          </a:stretch>
        </p:blipFill>
        <p:spPr>
          <a:xfrm flipH="false" flipV="false">
            <a:off x="0" y="0"/>
            <a:ext cx="18288000" cy="10287000"/>
          </a:xfrm>
          <a:prstGeom prst="rect">
            <a:avLst/>
          </a:prstGeom>
        </p:spPr>
      </p:pic>
      <p:grpSp>
        <p:nvGrpSpPr>
          <p:cNvPr name="Group 3" id="3"/>
          <p:cNvGrpSpPr/>
          <p:nvPr/>
        </p:nvGrpSpPr>
        <p:grpSpPr>
          <a:xfrm rot="0">
            <a:off x="3189403" y="3410958"/>
            <a:ext cx="12118707" cy="3465085"/>
            <a:chOff x="0" y="0"/>
            <a:chExt cx="16158275" cy="4620113"/>
          </a:xfrm>
        </p:grpSpPr>
        <p:sp>
          <p:nvSpPr>
            <p:cNvPr name="AutoShape 4" id="4"/>
            <p:cNvSpPr/>
            <p:nvPr/>
          </p:nvSpPr>
          <p:spPr>
            <a:xfrm rot="0">
              <a:off x="0" y="0"/>
              <a:ext cx="16158275" cy="4620113"/>
            </a:xfrm>
            <a:prstGeom prst="rect">
              <a:avLst/>
            </a:prstGeom>
            <a:solidFill>
              <a:srgbClr val="B81DB2"/>
            </a:solidFill>
          </p:spPr>
        </p:sp>
        <p:sp>
          <p:nvSpPr>
            <p:cNvPr name="TextBox 5" id="5"/>
            <p:cNvSpPr txBox="true"/>
            <p:nvPr/>
          </p:nvSpPr>
          <p:spPr>
            <a:xfrm rot="0">
              <a:off x="773114" y="1018466"/>
              <a:ext cx="14612047" cy="2678430"/>
            </a:xfrm>
            <a:prstGeom prst="rect">
              <a:avLst/>
            </a:prstGeom>
          </p:spPr>
          <p:txBody>
            <a:bodyPr anchor="t" rtlCol="false" tIns="0" lIns="0" bIns="0" rIns="0">
              <a:spAutoFit/>
            </a:bodyPr>
            <a:lstStyle/>
            <a:p>
              <a:pPr algn="ctr">
                <a:lnSpc>
                  <a:spcPts val="5600"/>
                </a:lnSpc>
              </a:pPr>
              <a:r>
                <a:rPr lang="en-US" sz="5600" spc="100">
                  <a:solidFill>
                    <a:srgbClr val="FFFFFF"/>
                  </a:solidFill>
                  <a:latin typeface="Aileron Regular Bold"/>
                </a:rPr>
                <a:t>eHRAF Workbook </a:t>
              </a:r>
            </a:p>
            <a:p>
              <a:pPr algn="ctr">
                <a:lnSpc>
                  <a:spcPts val="5600"/>
                </a:lnSpc>
              </a:pPr>
              <a:r>
                <a:rPr lang="en-US" sz="5600" spc="100">
                  <a:solidFill>
                    <a:srgbClr val="FFFFFF"/>
                  </a:solidFill>
                  <a:latin typeface="Aileron Regular Bold"/>
                </a:rPr>
                <a:t>ACTIVITY</a:t>
              </a:r>
            </a:p>
            <a:p>
              <a:pPr algn="ctr">
                <a:lnSpc>
                  <a:spcPts val="4200"/>
                </a:lnSpc>
              </a:pPr>
              <a:r>
                <a:rPr lang="en-US" sz="4200" spc="75">
                  <a:solidFill>
                    <a:srgbClr val="FFFFFF"/>
                  </a:solidFill>
                  <a:latin typeface="Aileron Regular"/>
                </a:rPr>
                <a:t>children's play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81DB2"/>
        </a:solidFill>
      </p:bgPr>
    </p:bg>
    <p:spTree>
      <p:nvGrpSpPr>
        <p:cNvPr id="1" name=""/>
        <p:cNvGrpSpPr/>
        <p:nvPr/>
      </p:nvGrpSpPr>
      <p:grpSpPr>
        <a:xfrm>
          <a:off x="0" y="0"/>
          <a:ext cx="0" cy="0"/>
          <a:chOff x="0" y="0"/>
          <a:chExt cx="0" cy="0"/>
        </a:xfrm>
      </p:grpSpPr>
      <p:sp>
        <p:nvSpPr>
          <p:cNvPr name="TextBox 2" id="2"/>
          <p:cNvSpPr txBox="true"/>
          <p:nvPr/>
        </p:nvSpPr>
        <p:spPr>
          <a:xfrm rot="0">
            <a:off x="8879115" y="1593868"/>
            <a:ext cx="9134310" cy="2204085"/>
          </a:xfrm>
          <a:prstGeom prst="rect">
            <a:avLst/>
          </a:prstGeom>
        </p:spPr>
        <p:txBody>
          <a:bodyPr anchor="t" rtlCol="false" tIns="0" lIns="0" bIns="0" rIns="0">
            <a:spAutoFit/>
          </a:bodyPr>
          <a:lstStyle/>
          <a:p>
            <a:pPr>
              <a:lnSpc>
                <a:spcPts val="4320"/>
              </a:lnSpc>
            </a:pPr>
            <a:r>
              <a:rPr lang="en-US" sz="3600" spc="288">
                <a:solidFill>
                  <a:srgbClr val="FFFFFF"/>
                </a:solidFill>
                <a:latin typeface="Aileron Regular"/>
              </a:rPr>
              <a:t>E</a:t>
            </a:r>
            <a:r>
              <a:rPr lang="en-US" sz="3600" spc="288">
                <a:solidFill>
                  <a:srgbClr val="FFFFFF"/>
                </a:solidFill>
                <a:latin typeface="Aileron Regular"/>
              </a:rPr>
              <a:t>xplore the varied approaches to children's play in four cultures</a:t>
            </a:r>
            <a:r>
              <a:rPr lang="en-US" sz="3600" spc="288">
                <a:solidFill>
                  <a:srgbClr val="FFFFFF"/>
                </a:solidFill>
                <a:latin typeface="Aileron Regular"/>
              </a:rPr>
              <a:t>.</a:t>
            </a:r>
            <a:r>
              <a:rPr lang="en-US" sz="3600" spc="288">
                <a:solidFill>
                  <a:srgbClr val="FFFFFF"/>
                </a:solidFill>
                <a:latin typeface="Aileron Regular"/>
              </a:rPr>
              <a:t> Then  try to answer as many of the following questions as you can for each societ</a:t>
            </a:r>
            <a:r>
              <a:rPr lang="en-US" sz="3600" spc="288">
                <a:solidFill>
                  <a:srgbClr val="FFFFFF"/>
                </a:solidFill>
                <a:latin typeface="Aileron Regular"/>
              </a:rPr>
              <a:t>y</a:t>
            </a:r>
            <a:r>
              <a:rPr lang="en-US" sz="3600" spc="288">
                <a:solidFill>
                  <a:srgbClr val="FFFFFF"/>
                </a:solidFill>
                <a:latin typeface="Aileron Regular"/>
              </a:rPr>
              <a:t>.</a:t>
            </a:r>
          </a:p>
        </p:txBody>
      </p:sp>
      <p:pic>
        <p:nvPicPr>
          <p:cNvPr name="Picture 3" id="3"/>
          <p:cNvPicPr>
            <a:picLocks noChangeAspect="true"/>
          </p:cNvPicPr>
          <p:nvPr/>
        </p:nvPicPr>
        <p:blipFill>
          <a:blip r:embed="rId2"/>
          <a:srcRect l="0" t="11986" r="0" b="2063"/>
          <a:stretch>
            <a:fillRect/>
          </a:stretch>
        </p:blipFill>
        <p:spPr>
          <a:xfrm flipH="false" flipV="false" rot="0">
            <a:off x="0" y="0"/>
            <a:ext cx="8492682" cy="10287000"/>
          </a:xfrm>
          <a:prstGeom prst="rect">
            <a:avLst/>
          </a:prstGeom>
        </p:spPr>
      </p:pic>
      <p:sp>
        <p:nvSpPr>
          <p:cNvPr name="TextBox 4" id="4"/>
          <p:cNvSpPr txBox="true"/>
          <p:nvPr/>
        </p:nvSpPr>
        <p:spPr>
          <a:xfrm rot="0">
            <a:off x="8879115" y="4242339"/>
            <a:ext cx="9134310" cy="5341620"/>
          </a:xfrm>
          <a:prstGeom prst="rect">
            <a:avLst/>
          </a:prstGeom>
        </p:spPr>
        <p:txBody>
          <a:bodyPr anchor="t" rtlCol="false" tIns="0" lIns="0" bIns="0" rIns="0">
            <a:spAutoFit/>
          </a:bodyPr>
          <a:lstStyle/>
          <a:p>
            <a:pPr marL="777240" indent="-388620" lvl="1">
              <a:lnSpc>
                <a:spcPts val="4680"/>
              </a:lnSpc>
              <a:buFont typeface="Arial"/>
              <a:buChar char="•"/>
            </a:pPr>
            <a:r>
              <a:rPr lang="en-US" sz="3600" spc="288">
                <a:solidFill>
                  <a:srgbClr val="FFFFFF"/>
                </a:solidFill>
                <a:latin typeface="Aileron Regular"/>
              </a:rPr>
              <a:t>What a</a:t>
            </a:r>
            <a:r>
              <a:rPr lang="en-US" sz="3600" spc="288">
                <a:solidFill>
                  <a:srgbClr val="FFFFFF"/>
                </a:solidFill>
                <a:latin typeface="Aileron Regular"/>
              </a:rPr>
              <a:t>re the general attitudes toward play? </a:t>
            </a:r>
          </a:p>
          <a:p>
            <a:pPr marL="777240" indent="-388620" lvl="1">
              <a:lnSpc>
                <a:spcPts val="4680"/>
              </a:lnSpc>
              <a:buFont typeface="Arial"/>
              <a:buChar char="•"/>
            </a:pPr>
            <a:r>
              <a:rPr lang="en-US" sz="3600" spc="288">
                <a:solidFill>
                  <a:srgbClr val="FFFFFF"/>
                </a:solidFill>
                <a:latin typeface="Aileron Regular"/>
              </a:rPr>
              <a:t>At what stages of childhood can children play? </a:t>
            </a:r>
          </a:p>
          <a:p>
            <a:pPr marL="777240" indent="-388620" lvl="1">
              <a:lnSpc>
                <a:spcPts val="4680"/>
              </a:lnSpc>
              <a:buFont typeface="Arial"/>
              <a:buChar char="•"/>
            </a:pPr>
            <a:r>
              <a:rPr lang="en-US" sz="3600" spc="288">
                <a:solidFill>
                  <a:srgbClr val="FFFFFF"/>
                </a:solidFill>
                <a:latin typeface="Aileron Regular"/>
              </a:rPr>
              <a:t>How much time is there to play? </a:t>
            </a:r>
          </a:p>
          <a:p>
            <a:pPr marL="777240" indent="-388620" lvl="1">
              <a:lnSpc>
                <a:spcPts val="4680"/>
              </a:lnSpc>
              <a:buFont typeface="Arial"/>
              <a:buChar char="•"/>
            </a:pPr>
            <a:r>
              <a:rPr lang="en-US" sz="3600" spc="288">
                <a:solidFill>
                  <a:srgbClr val="FFFFFF"/>
                </a:solidFill>
                <a:latin typeface="Aileron Regular"/>
              </a:rPr>
              <a:t>Who typically plays together? </a:t>
            </a:r>
          </a:p>
          <a:p>
            <a:pPr marL="777240" indent="-388620" lvl="1">
              <a:lnSpc>
                <a:spcPts val="4680"/>
              </a:lnSpc>
              <a:buFont typeface="Arial"/>
              <a:buChar char="•"/>
            </a:pPr>
            <a:r>
              <a:rPr lang="en-US" sz="3600" spc="288">
                <a:solidFill>
                  <a:srgbClr val="FFFFFF"/>
                </a:solidFill>
                <a:latin typeface="Aileron Regular"/>
              </a:rPr>
              <a:t>Do parents play with children? </a:t>
            </a:r>
          </a:p>
          <a:p>
            <a:pPr marL="777240" indent="-388620" lvl="1">
              <a:lnSpc>
                <a:spcPts val="4680"/>
              </a:lnSpc>
              <a:buFont typeface="Arial"/>
              <a:buChar char="•"/>
            </a:pPr>
            <a:r>
              <a:rPr lang="en-US" sz="3600" spc="288">
                <a:solidFill>
                  <a:srgbClr val="FFFFFF"/>
                </a:solidFill>
                <a:latin typeface="Aileron Regular"/>
              </a:rPr>
              <a:t>Where can children play? </a:t>
            </a:r>
          </a:p>
          <a:p>
            <a:pPr marL="777240" indent="-388620" lvl="1">
              <a:lnSpc>
                <a:spcPts val="4680"/>
              </a:lnSpc>
              <a:buFont typeface="Arial"/>
              <a:buChar char="•"/>
            </a:pPr>
            <a:r>
              <a:rPr lang="en-US" sz="3600" spc="288">
                <a:solidFill>
                  <a:srgbClr val="FFFFFF"/>
                </a:solidFill>
                <a:latin typeface="Aileron Regular"/>
              </a:rPr>
              <a:t>What do they play at?</a:t>
            </a:r>
          </a:p>
        </p:txBody>
      </p:sp>
      <p:sp>
        <p:nvSpPr>
          <p:cNvPr name="TextBox 5" id="5"/>
          <p:cNvSpPr txBox="true"/>
          <p:nvPr/>
        </p:nvSpPr>
        <p:spPr>
          <a:xfrm rot="0">
            <a:off x="8637455" y="484924"/>
            <a:ext cx="9375969" cy="771525"/>
          </a:xfrm>
          <a:prstGeom prst="rect">
            <a:avLst/>
          </a:prstGeom>
        </p:spPr>
        <p:txBody>
          <a:bodyPr anchor="t" rtlCol="false" tIns="0" lIns="0" bIns="0" rIns="0">
            <a:spAutoFit/>
          </a:bodyPr>
          <a:lstStyle/>
          <a:p>
            <a:pPr algn="r">
              <a:lnSpc>
                <a:spcPts val="6000"/>
              </a:lnSpc>
            </a:pPr>
            <a:r>
              <a:rPr lang="en-US" sz="5000" spc="250">
                <a:solidFill>
                  <a:srgbClr val="FFFFFF"/>
                </a:solidFill>
                <a:latin typeface="Aileron Heavy"/>
              </a:rPr>
              <a:t>Children's Play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B81DB2"/>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pic>
        <p:nvPicPr>
          <p:cNvPr name="Picture 5" id="5"/>
          <p:cNvPicPr>
            <a:picLocks noChangeAspect="true"/>
          </p:cNvPicPr>
          <p:nvPr/>
        </p:nvPicPr>
        <p:blipFill>
          <a:blip r:embed="rId2"/>
          <a:srcRect l="0" t="0" r="0" b="0"/>
          <a:stretch>
            <a:fillRect/>
          </a:stretch>
        </p:blipFill>
        <p:spPr>
          <a:xfrm flipH="false" flipV="false" rot="0">
            <a:off x="0" y="4974727"/>
            <a:ext cx="18288000" cy="8842417"/>
          </a:xfrm>
          <a:prstGeom prst="rect">
            <a:avLst/>
          </a:prstGeom>
        </p:spPr>
      </p:pic>
      <p:grpSp>
        <p:nvGrpSpPr>
          <p:cNvPr name="Group 6" id="6"/>
          <p:cNvGrpSpPr/>
          <p:nvPr/>
        </p:nvGrpSpPr>
        <p:grpSpPr>
          <a:xfrm rot="6593844">
            <a:off x="15843452" y="7317129"/>
            <a:ext cx="2232517" cy="543326"/>
            <a:chOff x="0" y="0"/>
            <a:chExt cx="2087362" cy="508000"/>
          </a:xfrm>
        </p:grpSpPr>
        <p:sp>
          <p:nvSpPr>
            <p:cNvPr name="Freeform 7" id="7"/>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B81DB2"/>
            </a:solidFill>
          </p:spPr>
        </p:sp>
        <p:sp>
          <p:nvSpPr>
            <p:cNvPr name="Freeform 8" id="8"/>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B81DB2"/>
            </a:solidFill>
          </p:spPr>
        </p:sp>
      </p:grpSp>
      <p:sp>
        <p:nvSpPr>
          <p:cNvPr name="TextBox 9" id="9"/>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B81DB2"/>
                </a:solidFill>
                <a:latin typeface="Aileron Regular"/>
              </a:rPr>
              <a:t>For example:</a:t>
            </a:r>
          </a:p>
        </p:txBody>
      </p:sp>
      <p:sp>
        <p:nvSpPr>
          <p:cNvPr name="TextBox 10" id="10"/>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B81DB2"/>
                </a:solidFill>
                <a:latin typeface="Aileron Heavy"/>
              </a:rPr>
              <a:t>First, follow the permalinks provided in the activities below to get to the relevant documents.</a:t>
            </a:r>
          </a:p>
        </p:txBody>
      </p:sp>
      <p:sp>
        <p:nvSpPr>
          <p:cNvPr name="TextBox 11" id="11"/>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u="sng">
                <a:solidFill>
                  <a:srgbClr val="B81DB2"/>
                </a:solidFill>
                <a:latin typeface="Aileron Heavy"/>
              </a:rPr>
              <a:t>https://ehrafworldcultures.yale.edu/document?id=fo04-003</a:t>
            </a:r>
          </a:p>
        </p:txBody>
      </p:sp>
      <p:sp>
        <p:nvSpPr>
          <p:cNvPr name="TextBox 12" id="12"/>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B81DB2"/>
                </a:solidFill>
                <a:latin typeface="Aileron Heavy"/>
              </a:rPr>
              <a:t>Then, use the Page List dropdown menu to navigate to the required page(s). </a:t>
            </a:r>
          </a:p>
        </p:txBody>
      </p:sp>
      <p:sp>
        <p:nvSpPr>
          <p:cNvPr name="TextBox 13" id="13"/>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B81DB2"/>
                </a:solidFill>
                <a:latin typeface="Aileron Heavy"/>
              </a:rPr>
              <a:t>To read documents or pages in eHRAF:</a:t>
            </a:r>
          </a:p>
        </p:txBody>
      </p:sp>
      <p:sp>
        <p:nvSpPr>
          <p:cNvPr name="TextBox 14" id="14"/>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B81DB2"/>
                </a:solidFill>
                <a:ea typeface="Aileron Heavy"/>
              </a:rPr>
              <a:t>🌐</a:t>
            </a:r>
          </a:p>
        </p:txBody>
      </p:sp>
      <p:pic>
        <p:nvPicPr>
          <p:cNvPr name="Picture 15" id="15"/>
          <p:cNvPicPr>
            <a:picLocks noChangeAspect="true"/>
          </p:cNvPicPr>
          <p:nvPr/>
        </p:nvPicPr>
        <p:blipFill>
          <a:blip r:embed="rId3"/>
          <a:srcRect l="0" t="0" r="0" b="24508"/>
          <a:stretch>
            <a:fillRect/>
          </a:stretch>
        </p:blipFill>
        <p:spPr>
          <a:xfrm flipH="false" flipV="false" rot="0">
            <a:off x="152400" y="5127127"/>
            <a:ext cx="18288000" cy="8842417"/>
          </a:xfrm>
          <a:prstGeom prst="rect">
            <a:avLst/>
          </a:prstGeom>
        </p:spPr>
      </p:pic>
      <p:grpSp>
        <p:nvGrpSpPr>
          <p:cNvPr name="Group 16" id="16"/>
          <p:cNvGrpSpPr/>
          <p:nvPr/>
        </p:nvGrpSpPr>
        <p:grpSpPr>
          <a:xfrm rot="-7040951">
            <a:off x="16295441" y="7354130"/>
            <a:ext cx="2232517" cy="543326"/>
            <a:chOff x="0" y="0"/>
            <a:chExt cx="2087362" cy="508000"/>
          </a:xfrm>
        </p:grpSpPr>
        <p:sp>
          <p:nvSpPr>
            <p:cNvPr name="Freeform 17" id="17"/>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8" id="18"/>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DAFhCGMpxXU</dc:identifier>
  <dcterms:modified xsi:type="dcterms:W3CDTF">2011-08-01T06:04:30Z</dcterms:modified>
  <cp:revision>1</cp:revision>
  <dc:title>eHRAF Workbook - Children's Work &amp; Play v2</dc:title>
</cp:coreProperties>
</file>