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Aileron Regular" panose="020B0604020202020204" charset="0"/>
      <p:regular r:id="rId31"/>
    </p:embeddedFont>
    <p:embeddedFont>
      <p:font typeface="Aileron Regular Italics" panose="020B0604020202020204" charset="0"/>
      <p:regular r:id="rId32"/>
    </p:embeddedFont>
    <p:embeddedFont>
      <p:font typeface="Aileron Regular Bold" panose="020B0604020202020204" charset="0"/>
      <p:regular r:id="rId33"/>
    </p:embeddedFont>
    <p:embeddedFont>
      <p:font typeface="Aileron Heavy Bold" panose="020B0604020202020204" charset="0"/>
      <p:regular r:id="rId34"/>
    </p:embeddedFont>
    <p:embeddedFont>
      <p:font typeface="Calibri" panose="020F050202020403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hraf.yale.edu"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636070" cy="10287000"/>
          </a:xfrm>
          <a:custGeom>
            <a:avLst/>
            <a:gdLst/>
            <a:ahLst/>
            <a:cxnLst/>
            <a:rect l="l" t="t" r="r" b="b"/>
            <a:pathLst>
              <a:path w="8636070" h="10287000">
                <a:moveTo>
                  <a:pt x="0" y="0"/>
                </a:moveTo>
                <a:lnTo>
                  <a:pt x="8636070" y="0"/>
                </a:lnTo>
                <a:lnTo>
                  <a:pt x="8636070" y="10287000"/>
                </a:lnTo>
                <a:lnTo>
                  <a:pt x="0" y="10287000"/>
                </a:lnTo>
                <a:lnTo>
                  <a:pt x="0" y="0"/>
                </a:lnTo>
                <a:close/>
              </a:path>
            </a:pathLst>
          </a:custGeom>
          <a:blipFill>
            <a:blip r:embed="rId2"/>
            <a:stretch>
              <a:fillRect l="-34059" r="-28974"/>
            </a:stretch>
          </a:blipFill>
        </p:spPr>
      </p:sp>
      <p:sp>
        <p:nvSpPr>
          <p:cNvPr id="3" name="Freeform 3"/>
          <p:cNvSpPr/>
          <p:nvPr/>
        </p:nvSpPr>
        <p:spPr>
          <a:xfrm>
            <a:off x="9815825" y="1389107"/>
            <a:ext cx="7217821" cy="7508786"/>
          </a:xfrm>
          <a:custGeom>
            <a:avLst/>
            <a:gdLst/>
            <a:ahLst/>
            <a:cxnLst/>
            <a:rect l="l" t="t" r="r" b="b"/>
            <a:pathLst>
              <a:path w="7217821" h="7508786">
                <a:moveTo>
                  <a:pt x="0" y="0"/>
                </a:moveTo>
                <a:lnTo>
                  <a:pt x="7217821" y="0"/>
                </a:lnTo>
                <a:lnTo>
                  <a:pt x="7217821" y="7508786"/>
                </a:lnTo>
                <a:lnTo>
                  <a:pt x="0" y="7508786"/>
                </a:lnTo>
                <a:lnTo>
                  <a:pt x="0" y="0"/>
                </a:lnTo>
                <a:close/>
              </a:path>
            </a:pathLst>
          </a:custGeom>
          <a:blipFill>
            <a:blip r:embed="rId3">
              <a:alphaModFix amt="4000"/>
            </a:blip>
            <a:stretch>
              <a:fillRect/>
            </a:stretch>
          </a:blipFill>
        </p:spPr>
      </p:sp>
      <p:grpSp>
        <p:nvGrpSpPr>
          <p:cNvPr id="4" name="Group 4"/>
          <p:cNvGrpSpPr/>
          <p:nvPr/>
        </p:nvGrpSpPr>
        <p:grpSpPr>
          <a:xfrm>
            <a:off x="0" y="1028700"/>
            <a:ext cx="7142940" cy="843619"/>
            <a:chOff x="0" y="0"/>
            <a:chExt cx="9523921" cy="1124825"/>
          </a:xfrm>
        </p:grpSpPr>
        <p:sp>
          <p:nvSpPr>
            <p:cNvPr id="5" name="AutoShape 5"/>
            <p:cNvSpPr/>
            <p:nvPr/>
          </p:nvSpPr>
          <p:spPr>
            <a:xfrm>
              <a:off x="0" y="0"/>
              <a:ext cx="9523921" cy="1124825"/>
            </a:xfrm>
            <a:prstGeom prst="rect">
              <a:avLst/>
            </a:prstGeom>
            <a:solidFill>
              <a:srgbClr val="737373"/>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Regular Bold"/>
                </a:rPr>
                <a:t>An eHRAF Workbook Activity</a:t>
              </a:r>
            </a:p>
          </p:txBody>
        </p:sp>
      </p:grpSp>
      <p:sp>
        <p:nvSpPr>
          <p:cNvPr id="7" name="TextBox 7"/>
          <p:cNvSpPr txBox="1"/>
          <p:nvPr/>
        </p:nvSpPr>
        <p:spPr>
          <a:xfrm>
            <a:off x="8791935" y="4328160"/>
            <a:ext cx="9265601" cy="1544955"/>
          </a:xfrm>
          <a:prstGeom prst="rect">
            <a:avLst/>
          </a:prstGeom>
        </p:spPr>
        <p:txBody>
          <a:bodyPr lIns="0" tIns="0" rIns="0" bIns="0" rtlCol="0" anchor="t">
            <a:spAutoFit/>
          </a:bodyPr>
          <a:lstStyle/>
          <a:p>
            <a:pPr algn="ctr">
              <a:lnSpc>
                <a:spcPts val="12480"/>
              </a:lnSpc>
            </a:pPr>
            <a:r>
              <a:rPr lang="en-US" sz="9600">
                <a:solidFill>
                  <a:srgbClr val="737373"/>
                </a:solidFill>
                <a:latin typeface="Aileron Heavy Bold"/>
              </a:rPr>
              <a:t>Class vs. Caste</a:t>
            </a:r>
          </a:p>
        </p:txBody>
      </p:sp>
      <p:sp>
        <p:nvSpPr>
          <p:cNvPr id="8" name="TextBox 8"/>
          <p:cNvSpPr txBox="1"/>
          <p:nvPr/>
        </p:nvSpPr>
        <p:spPr>
          <a:xfrm>
            <a:off x="8791935" y="7459914"/>
            <a:ext cx="9265601" cy="624840"/>
          </a:xfrm>
          <a:prstGeom prst="rect">
            <a:avLst/>
          </a:prstGeom>
        </p:spPr>
        <p:txBody>
          <a:bodyPr lIns="0" tIns="0" rIns="0" bIns="0" rtlCol="0" anchor="t">
            <a:spAutoFit/>
          </a:bodyPr>
          <a:lstStyle/>
          <a:p>
            <a:pPr algn="ctr">
              <a:lnSpc>
                <a:spcPts val="5040"/>
              </a:lnSpc>
            </a:pPr>
            <a:r>
              <a:rPr lang="en-US" sz="3600" spc="215">
                <a:solidFill>
                  <a:srgbClr val="737373"/>
                </a:solidFill>
                <a:latin typeface="Aileron Regular"/>
              </a:rPr>
              <a:t>in eHRAF World Cultures</a:t>
            </a:r>
          </a:p>
        </p:txBody>
      </p:sp>
      <p:sp>
        <p:nvSpPr>
          <p:cNvPr id="9" name="TextBox 9"/>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t="-7348" b="-7348"/>
            </a:stretch>
          </a:blipFill>
        </p:spPr>
      </p:sp>
      <p:sp>
        <p:nvSpPr>
          <p:cNvPr id="3" name="AutoShape 3"/>
          <p:cNvSpPr/>
          <p:nvPr/>
        </p:nvSpPr>
        <p:spPr>
          <a:xfrm rot="-10800000">
            <a:off x="7865974" y="0"/>
            <a:ext cx="10422026" cy="10287000"/>
          </a:xfrm>
          <a:prstGeom prst="rect">
            <a:avLst/>
          </a:prstGeom>
          <a:solidFill>
            <a:srgbClr val="737373"/>
          </a:solidFill>
        </p:spPr>
      </p:sp>
      <p:grpSp>
        <p:nvGrpSpPr>
          <p:cNvPr id="4" name="Group 4"/>
          <p:cNvGrpSpPr/>
          <p:nvPr/>
        </p:nvGrpSpPr>
        <p:grpSpPr>
          <a:xfrm>
            <a:off x="0" y="0"/>
            <a:ext cx="5604586" cy="1190296"/>
            <a:chOff x="0" y="0"/>
            <a:chExt cx="7472781" cy="1587061"/>
          </a:xfrm>
        </p:grpSpPr>
        <p:sp>
          <p:nvSpPr>
            <p:cNvPr id="5" name="AutoShape 5"/>
            <p:cNvSpPr/>
            <p:nvPr/>
          </p:nvSpPr>
          <p:spPr>
            <a:xfrm>
              <a:off x="0" y="0"/>
              <a:ext cx="7472781" cy="1587061"/>
            </a:xfrm>
            <a:prstGeom prst="rect">
              <a:avLst/>
            </a:prstGeom>
            <a:solidFill>
              <a:srgbClr val="737373"/>
            </a:solidFill>
          </p:spPr>
        </p:sp>
        <p:sp>
          <p:nvSpPr>
            <p:cNvPr id="6" name="TextBox 6"/>
            <p:cNvSpPr txBox="1"/>
            <p:nvPr/>
          </p:nvSpPr>
          <p:spPr>
            <a:xfrm>
              <a:off x="743938" y="351571"/>
              <a:ext cx="5984904" cy="807720"/>
            </a:xfrm>
            <a:prstGeom prst="rect">
              <a:avLst/>
            </a:prstGeom>
          </p:spPr>
          <p:txBody>
            <a:bodyPr lIns="0" tIns="0" rIns="0" bIns="0" rtlCol="0" anchor="t">
              <a:spAutoFit/>
            </a:bodyPr>
            <a:lstStyle/>
            <a:p>
              <a:pPr algn="ctr">
                <a:lnSpc>
                  <a:spcPts val="5040"/>
                </a:lnSpc>
              </a:pPr>
              <a:r>
                <a:rPr lang="en-US" sz="3600" spc="288">
                  <a:solidFill>
                    <a:srgbClr val="FFFFFF"/>
                  </a:solidFill>
                  <a:latin typeface="Aileron Heavy Bold"/>
                </a:rPr>
                <a:t>CASE STUDY</a:t>
              </a:r>
            </a:p>
          </p:txBody>
        </p:sp>
      </p:grpSp>
      <p:sp>
        <p:nvSpPr>
          <p:cNvPr id="7" name="TextBox 7"/>
          <p:cNvSpPr txBox="1"/>
          <p:nvPr/>
        </p:nvSpPr>
        <p:spPr>
          <a:xfrm>
            <a:off x="8235571" y="480848"/>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HINDU MYTH OF ORIGIN</a:t>
            </a:r>
          </a:p>
        </p:txBody>
      </p:sp>
      <p:sp>
        <p:nvSpPr>
          <p:cNvPr id="8" name="TextBox 8"/>
          <p:cNvSpPr txBox="1"/>
          <p:nvPr/>
        </p:nvSpPr>
        <p:spPr>
          <a:xfrm>
            <a:off x="8235571" y="1452980"/>
            <a:ext cx="9492634" cy="831342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a:rPr>
              <a:t>The four major </a:t>
            </a:r>
            <a:r>
              <a:rPr lang="en-US" sz="3600" spc="179">
                <a:solidFill>
                  <a:srgbClr val="FFFFFF"/>
                </a:solidFill>
                <a:latin typeface="Aileron Regular Bold"/>
              </a:rPr>
              <a:t>varnas </a:t>
            </a:r>
            <a:r>
              <a:rPr lang="en-US" sz="3600" spc="179">
                <a:solidFill>
                  <a:srgbClr val="FFFFFF"/>
                </a:solidFill>
                <a:latin typeface="Aileron Regular"/>
              </a:rPr>
              <a:t>originated from the body of primeval man:</a:t>
            </a:r>
          </a:p>
          <a:p>
            <a:pPr>
              <a:lnSpc>
                <a:spcPts val="4680"/>
              </a:lnSpc>
            </a:pPr>
            <a:endParaRPr lang="en-US" sz="3600" spc="179">
              <a:solidFill>
                <a:srgbClr val="FFFFFF"/>
              </a:solidFill>
              <a:latin typeface="Aileron Regular"/>
            </a:endParaRPr>
          </a:p>
          <a:p>
            <a:pPr marL="777240" lvl="1" indent="-388620">
              <a:lnSpc>
                <a:spcPts val="4680"/>
              </a:lnSpc>
              <a:buFont typeface="Arial"/>
              <a:buChar char="•"/>
            </a:pPr>
            <a:r>
              <a:rPr lang="en-US" sz="3600" spc="179">
                <a:solidFill>
                  <a:srgbClr val="FFFFFF"/>
                </a:solidFill>
                <a:latin typeface="Aileron Regular Italics"/>
              </a:rPr>
              <a:t>Brahmins </a:t>
            </a:r>
            <a:r>
              <a:rPr lang="en-US" sz="3600" spc="179">
                <a:solidFill>
                  <a:srgbClr val="FFFFFF"/>
                </a:solidFill>
                <a:latin typeface="Aileron Regular"/>
              </a:rPr>
              <a:t>(priests &amp;  scholars) – from his mouth</a:t>
            </a:r>
          </a:p>
          <a:p>
            <a:pPr marL="777240" lvl="1" indent="-388620">
              <a:lnSpc>
                <a:spcPts val="4680"/>
              </a:lnSpc>
              <a:buFont typeface="Arial"/>
              <a:buChar char="•"/>
            </a:pPr>
            <a:r>
              <a:rPr lang="en-US" sz="3600" spc="179">
                <a:solidFill>
                  <a:srgbClr val="FFFFFF"/>
                </a:solidFill>
                <a:latin typeface="Aileron Regular Italics"/>
              </a:rPr>
              <a:t>Kshatriyas </a:t>
            </a:r>
            <a:r>
              <a:rPr lang="en-US" sz="3600" spc="179">
                <a:solidFill>
                  <a:srgbClr val="FFFFFF"/>
                </a:solidFill>
                <a:latin typeface="Aileron Regular"/>
              </a:rPr>
              <a:t>(warriors) – from his arms</a:t>
            </a:r>
          </a:p>
          <a:p>
            <a:pPr marL="777240" lvl="1" indent="-388620">
              <a:lnSpc>
                <a:spcPts val="4680"/>
              </a:lnSpc>
              <a:buFont typeface="Arial"/>
              <a:buChar char="•"/>
            </a:pPr>
            <a:r>
              <a:rPr lang="en-US" sz="3600" spc="179">
                <a:solidFill>
                  <a:srgbClr val="FFFFFF"/>
                </a:solidFill>
                <a:latin typeface="Aileron Regular Italics"/>
              </a:rPr>
              <a:t>Vaishyas </a:t>
            </a:r>
            <a:r>
              <a:rPr lang="en-US" sz="3600" spc="179">
                <a:solidFill>
                  <a:srgbClr val="FFFFFF"/>
                </a:solidFill>
                <a:latin typeface="Aileron Regular"/>
              </a:rPr>
              <a:t>(tradesmen) – from his thighs</a:t>
            </a:r>
          </a:p>
          <a:p>
            <a:pPr marL="777240" lvl="1" indent="-388620">
              <a:lnSpc>
                <a:spcPts val="4680"/>
              </a:lnSpc>
              <a:buFont typeface="Arial"/>
              <a:buChar char="•"/>
            </a:pPr>
            <a:r>
              <a:rPr lang="en-US" sz="3600" spc="179">
                <a:solidFill>
                  <a:srgbClr val="FFFFFF"/>
                </a:solidFill>
                <a:latin typeface="Aileron Regular Italics"/>
              </a:rPr>
              <a:t>Shudras </a:t>
            </a:r>
            <a:r>
              <a:rPr lang="en-US" sz="3600" spc="179">
                <a:solidFill>
                  <a:srgbClr val="FFFFFF"/>
                </a:solidFill>
                <a:latin typeface="Aileron Regular"/>
              </a:rPr>
              <a:t>(cultivators &amp; servants) – from his feet</a:t>
            </a:r>
          </a:p>
          <a:p>
            <a:pPr>
              <a:lnSpc>
                <a:spcPts val="4680"/>
              </a:lnSpc>
            </a:pPr>
            <a:endParaRPr lang="en-US" sz="3600" spc="179">
              <a:solidFill>
                <a:srgbClr val="FFFFFF"/>
              </a:solidFill>
              <a:latin typeface="Aileron Regular"/>
            </a:endParaRPr>
          </a:p>
          <a:p>
            <a:pPr>
              <a:lnSpc>
                <a:spcPts val="4680"/>
              </a:lnSpc>
            </a:pPr>
            <a:r>
              <a:rPr lang="en-US" sz="3600" spc="179">
                <a:solidFill>
                  <a:srgbClr val="FFFFFF"/>
                </a:solidFill>
                <a:latin typeface="Aileron Regular"/>
              </a:rPr>
              <a:t>A fifth cast is below these four:</a:t>
            </a:r>
          </a:p>
          <a:p>
            <a:pPr>
              <a:lnSpc>
                <a:spcPts val="4680"/>
              </a:lnSpc>
            </a:pPr>
            <a:endParaRPr lang="en-US" sz="3600" spc="179">
              <a:solidFill>
                <a:srgbClr val="FFFFFF"/>
              </a:solidFill>
              <a:latin typeface="Aileron Regular"/>
            </a:endParaRPr>
          </a:p>
          <a:p>
            <a:pPr>
              <a:lnSpc>
                <a:spcPts val="4680"/>
              </a:lnSpc>
            </a:pPr>
            <a:r>
              <a:rPr lang="en-US" sz="3600" spc="179">
                <a:solidFill>
                  <a:srgbClr val="FFFFFF"/>
                </a:solidFill>
                <a:latin typeface="Aileron Regular Italics"/>
              </a:rPr>
              <a:t>Dalit </a:t>
            </a:r>
            <a:r>
              <a:rPr lang="en-US" sz="3600" spc="179">
                <a:solidFill>
                  <a:srgbClr val="FFFFFF"/>
                </a:solidFill>
                <a:latin typeface="Aileron Regular"/>
              </a:rPr>
              <a:t>(outcasts) – derogatorily referred to as “untouchables"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b="-14661"/>
            </a:stretch>
          </a:blipFill>
        </p:spPr>
      </p:sp>
      <p:sp>
        <p:nvSpPr>
          <p:cNvPr id="3" name="AutoShape 3"/>
          <p:cNvSpPr/>
          <p:nvPr/>
        </p:nvSpPr>
        <p:spPr>
          <a:xfrm rot="-10800000">
            <a:off x="7865974" y="0"/>
            <a:ext cx="10422026" cy="10287000"/>
          </a:xfrm>
          <a:prstGeom prst="rect">
            <a:avLst/>
          </a:prstGeom>
          <a:solidFill>
            <a:srgbClr val="737373"/>
          </a:solidFill>
        </p:spPr>
      </p:sp>
      <p:grpSp>
        <p:nvGrpSpPr>
          <p:cNvPr id="4" name="Group 4"/>
          <p:cNvGrpSpPr/>
          <p:nvPr/>
        </p:nvGrpSpPr>
        <p:grpSpPr>
          <a:xfrm>
            <a:off x="0" y="0"/>
            <a:ext cx="5604586" cy="1190296"/>
            <a:chOff x="0" y="0"/>
            <a:chExt cx="7472781" cy="1587061"/>
          </a:xfrm>
        </p:grpSpPr>
        <p:sp>
          <p:nvSpPr>
            <p:cNvPr id="5" name="AutoShape 5"/>
            <p:cNvSpPr/>
            <p:nvPr/>
          </p:nvSpPr>
          <p:spPr>
            <a:xfrm>
              <a:off x="0" y="0"/>
              <a:ext cx="7472781" cy="1587061"/>
            </a:xfrm>
            <a:prstGeom prst="rect">
              <a:avLst/>
            </a:prstGeom>
            <a:solidFill>
              <a:srgbClr val="737373"/>
            </a:solidFill>
          </p:spPr>
        </p:sp>
        <p:sp>
          <p:nvSpPr>
            <p:cNvPr id="6" name="TextBox 6"/>
            <p:cNvSpPr txBox="1"/>
            <p:nvPr/>
          </p:nvSpPr>
          <p:spPr>
            <a:xfrm>
              <a:off x="743938" y="351571"/>
              <a:ext cx="5984904" cy="807720"/>
            </a:xfrm>
            <a:prstGeom prst="rect">
              <a:avLst/>
            </a:prstGeom>
          </p:spPr>
          <p:txBody>
            <a:bodyPr lIns="0" tIns="0" rIns="0" bIns="0" rtlCol="0" anchor="t">
              <a:spAutoFit/>
            </a:bodyPr>
            <a:lstStyle/>
            <a:p>
              <a:pPr algn="ctr">
                <a:lnSpc>
                  <a:spcPts val="5040"/>
                </a:lnSpc>
              </a:pPr>
              <a:r>
                <a:rPr lang="en-US" sz="3600" spc="288">
                  <a:solidFill>
                    <a:srgbClr val="FFFFFF"/>
                  </a:solidFill>
                  <a:latin typeface="Aileron Heavy Bold"/>
                </a:rPr>
                <a:t>CASE STUDY</a:t>
              </a:r>
            </a:p>
          </p:txBody>
        </p:sp>
      </p:grpSp>
      <p:sp>
        <p:nvSpPr>
          <p:cNvPr id="7" name="TextBox 7"/>
          <p:cNvSpPr txBox="1"/>
          <p:nvPr/>
        </p:nvSpPr>
        <p:spPr>
          <a:xfrm>
            <a:off x="8235571" y="1075996"/>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THE AMERICAN DREAM</a:t>
            </a:r>
          </a:p>
        </p:txBody>
      </p:sp>
      <p:sp>
        <p:nvSpPr>
          <p:cNvPr id="8" name="TextBox 8"/>
          <p:cNvSpPr txBox="1"/>
          <p:nvPr/>
        </p:nvSpPr>
        <p:spPr>
          <a:xfrm>
            <a:off x="8235571" y="2399392"/>
            <a:ext cx="9492634" cy="593598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a:rPr>
              <a:t>American idealism is exemplified by the concept of "life, liberty, and the pursuit of happiness". America is often described as the "Land of Opportunity" where people follow their dreams.</a:t>
            </a:r>
          </a:p>
          <a:p>
            <a:pPr>
              <a:lnSpc>
                <a:spcPts val="4680"/>
              </a:lnSpc>
            </a:pPr>
            <a:endParaRPr lang="en-US" sz="3600" spc="179">
              <a:solidFill>
                <a:srgbClr val="FFFFFF"/>
              </a:solidFill>
              <a:latin typeface="Aileron Regular"/>
            </a:endParaRPr>
          </a:p>
          <a:p>
            <a:pPr>
              <a:lnSpc>
                <a:spcPts val="4680"/>
              </a:lnSpc>
            </a:pPr>
            <a:r>
              <a:rPr lang="en-US" sz="3600" spc="179">
                <a:solidFill>
                  <a:srgbClr val="FFFFFF"/>
                </a:solidFill>
                <a:latin typeface="Aileron Regular"/>
              </a:rPr>
              <a:t>Unlike a rigid caste system, the United States is typically seen as having a class system, where people may experience both upward and downward mobility.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30711" r="-65302"/>
            </a:stretch>
          </a:blipFill>
        </p:spPr>
      </p:sp>
      <p:sp>
        <p:nvSpPr>
          <p:cNvPr id="3" name="AutoShape 3"/>
          <p:cNvSpPr/>
          <p:nvPr/>
        </p:nvSpPr>
        <p:spPr>
          <a:xfrm rot="-10800000">
            <a:off x="7865974" y="0"/>
            <a:ext cx="10422026" cy="10287000"/>
          </a:xfrm>
          <a:prstGeom prst="rect">
            <a:avLst/>
          </a:prstGeom>
          <a:solidFill>
            <a:srgbClr val="737373"/>
          </a:solidFill>
        </p:spPr>
      </p:sp>
      <p:grpSp>
        <p:nvGrpSpPr>
          <p:cNvPr id="4" name="Group 4"/>
          <p:cNvGrpSpPr/>
          <p:nvPr/>
        </p:nvGrpSpPr>
        <p:grpSpPr>
          <a:xfrm>
            <a:off x="0" y="0"/>
            <a:ext cx="5604586" cy="1190296"/>
            <a:chOff x="0" y="0"/>
            <a:chExt cx="7472781" cy="1587061"/>
          </a:xfrm>
        </p:grpSpPr>
        <p:sp>
          <p:nvSpPr>
            <p:cNvPr id="5" name="AutoShape 5"/>
            <p:cNvSpPr/>
            <p:nvPr/>
          </p:nvSpPr>
          <p:spPr>
            <a:xfrm>
              <a:off x="0" y="0"/>
              <a:ext cx="7472781" cy="1587061"/>
            </a:xfrm>
            <a:prstGeom prst="rect">
              <a:avLst/>
            </a:prstGeom>
            <a:solidFill>
              <a:srgbClr val="737373"/>
            </a:solidFill>
          </p:spPr>
        </p:sp>
        <p:sp>
          <p:nvSpPr>
            <p:cNvPr id="6" name="TextBox 6"/>
            <p:cNvSpPr txBox="1"/>
            <p:nvPr/>
          </p:nvSpPr>
          <p:spPr>
            <a:xfrm>
              <a:off x="743938" y="351571"/>
              <a:ext cx="5984904" cy="807720"/>
            </a:xfrm>
            <a:prstGeom prst="rect">
              <a:avLst/>
            </a:prstGeom>
          </p:spPr>
          <p:txBody>
            <a:bodyPr lIns="0" tIns="0" rIns="0" bIns="0" rtlCol="0" anchor="t">
              <a:spAutoFit/>
            </a:bodyPr>
            <a:lstStyle/>
            <a:p>
              <a:pPr algn="ctr">
                <a:lnSpc>
                  <a:spcPts val="5040"/>
                </a:lnSpc>
              </a:pPr>
              <a:r>
                <a:rPr lang="en-US" sz="3600" spc="288">
                  <a:solidFill>
                    <a:srgbClr val="FFFFFF"/>
                  </a:solidFill>
                  <a:latin typeface="Aileron Heavy Bold"/>
                </a:rPr>
                <a:t>CASE STUDY</a:t>
              </a:r>
            </a:p>
          </p:txBody>
        </p:sp>
      </p:grpSp>
      <p:sp>
        <p:nvSpPr>
          <p:cNvPr id="7" name="TextBox 7"/>
          <p:cNvSpPr txBox="1"/>
          <p:nvPr/>
        </p:nvSpPr>
        <p:spPr>
          <a:xfrm>
            <a:off x="8235571" y="914400"/>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THE WASP ELITE</a:t>
            </a:r>
          </a:p>
        </p:txBody>
      </p:sp>
      <p:sp>
        <p:nvSpPr>
          <p:cNvPr id="8" name="TextBox 8"/>
          <p:cNvSpPr txBox="1"/>
          <p:nvPr/>
        </p:nvSpPr>
        <p:spPr>
          <a:xfrm>
            <a:off x="8235571" y="2424560"/>
            <a:ext cx="9492634" cy="653034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a:rPr>
              <a:t>Despite the purported ideal of equality of opportunity, sociologist </a:t>
            </a:r>
            <a:r>
              <a:rPr lang="en-US" sz="3600" spc="179">
                <a:solidFill>
                  <a:srgbClr val="FFFFFF"/>
                </a:solidFill>
                <a:latin typeface="Aileron Regular Bold"/>
              </a:rPr>
              <a:t>E. Digby Baltzell</a:t>
            </a:r>
            <a:r>
              <a:rPr lang="en-US" sz="3600" spc="179">
                <a:solidFill>
                  <a:srgbClr val="FFFFFF"/>
                </a:solidFill>
                <a:latin typeface="Aileron Regular"/>
              </a:rPr>
              <a:t> observed that a caste-like WASP elite had formed in America. His acroynm </a:t>
            </a:r>
            <a:r>
              <a:rPr lang="en-US" sz="3600" spc="179">
                <a:solidFill>
                  <a:srgbClr val="FFFFFF"/>
                </a:solidFill>
                <a:latin typeface="Aileron Regular Bold"/>
              </a:rPr>
              <a:t>WASP</a:t>
            </a:r>
            <a:r>
              <a:rPr lang="en-US" sz="3600" spc="179">
                <a:solidFill>
                  <a:srgbClr val="FFFFFF"/>
                </a:solidFill>
                <a:latin typeface="Aileron Regular"/>
              </a:rPr>
              <a:t> stands for White, Anglo-Saxon, Protestant and refers to "old money".</a:t>
            </a:r>
          </a:p>
          <a:p>
            <a:pPr>
              <a:lnSpc>
                <a:spcPts val="4680"/>
              </a:lnSpc>
            </a:pPr>
            <a:endParaRPr lang="en-US" sz="3600" spc="179">
              <a:solidFill>
                <a:srgbClr val="FFFFFF"/>
              </a:solidFill>
              <a:latin typeface="Aileron Regular"/>
            </a:endParaRPr>
          </a:p>
          <a:p>
            <a:pPr>
              <a:lnSpc>
                <a:spcPts val="4680"/>
              </a:lnSpc>
            </a:pPr>
            <a:r>
              <a:rPr lang="en-US" sz="3600" spc="179">
                <a:solidFill>
                  <a:srgbClr val="FFFFFF"/>
                </a:solidFill>
                <a:latin typeface="Aileron Regular"/>
              </a:rPr>
              <a:t>Some institutions (e.g., country clubs) have maintained caste-like exclusivity through "members only" discrimination based on ethnicity, race, and religion.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Freeform 2"/>
          <p:cNvSpPr/>
          <p:nvPr/>
        </p:nvSpPr>
        <p:spPr>
          <a:xfrm>
            <a:off x="0" y="3930042"/>
            <a:ext cx="4399279" cy="6356958"/>
          </a:xfrm>
          <a:custGeom>
            <a:avLst/>
            <a:gdLst/>
            <a:ahLst/>
            <a:cxnLst/>
            <a:rect l="l" t="t" r="r" b="b"/>
            <a:pathLst>
              <a:path w="4399279" h="6356958">
                <a:moveTo>
                  <a:pt x="0" y="0"/>
                </a:moveTo>
                <a:lnTo>
                  <a:pt x="4399279" y="0"/>
                </a:lnTo>
                <a:lnTo>
                  <a:pt x="4399279" y="6356958"/>
                </a:lnTo>
                <a:lnTo>
                  <a:pt x="0" y="6356958"/>
                </a:lnTo>
                <a:lnTo>
                  <a:pt x="0" y="0"/>
                </a:lnTo>
                <a:close/>
              </a:path>
            </a:pathLst>
          </a:custGeom>
          <a:blipFill>
            <a:blip r:embed="rId2"/>
            <a:stretch>
              <a:fillRect/>
            </a:stretch>
          </a:blipFill>
        </p:spPr>
      </p:sp>
      <p:sp>
        <p:nvSpPr>
          <p:cNvPr id="3" name="Freeform 3"/>
          <p:cNvSpPr/>
          <p:nvPr/>
        </p:nvSpPr>
        <p:spPr>
          <a:xfrm>
            <a:off x="4399279" y="3930042"/>
            <a:ext cx="4229479" cy="6356958"/>
          </a:xfrm>
          <a:custGeom>
            <a:avLst/>
            <a:gdLst/>
            <a:ahLst/>
            <a:cxnLst/>
            <a:rect l="l" t="t" r="r" b="b"/>
            <a:pathLst>
              <a:path w="4229479" h="6356958">
                <a:moveTo>
                  <a:pt x="0" y="0"/>
                </a:moveTo>
                <a:lnTo>
                  <a:pt x="4229479" y="0"/>
                </a:lnTo>
                <a:lnTo>
                  <a:pt x="4229479" y="6356958"/>
                </a:lnTo>
                <a:lnTo>
                  <a:pt x="0" y="6356958"/>
                </a:lnTo>
                <a:lnTo>
                  <a:pt x="0" y="0"/>
                </a:lnTo>
                <a:close/>
              </a:path>
            </a:pathLst>
          </a:custGeom>
          <a:blipFill>
            <a:blip r:embed="rId3"/>
            <a:stretch>
              <a:fillRect/>
            </a:stretch>
          </a:blipFill>
        </p:spPr>
      </p:sp>
      <p:sp>
        <p:nvSpPr>
          <p:cNvPr id="4" name="TextBox 4"/>
          <p:cNvSpPr txBox="1"/>
          <p:nvPr/>
        </p:nvSpPr>
        <p:spPr>
          <a:xfrm>
            <a:off x="440324" y="1349460"/>
            <a:ext cx="17407352" cy="2369820"/>
          </a:xfrm>
          <a:prstGeom prst="rect">
            <a:avLst/>
          </a:prstGeom>
        </p:spPr>
        <p:txBody>
          <a:bodyPr lIns="0" tIns="0" rIns="0" bIns="0" rtlCol="0" anchor="t">
            <a:spAutoFit/>
          </a:bodyPr>
          <a:lstStyle/>
          <a:p>
            <a:pPr>
              <a:lnSpc>
                <a:spcPts val="4680"/>
              </a:lnSpc>
            </a:pPr>
            <a:r>
              <a:rPr lang="en-US" sz="3600" spc="144">
                <a:solidFill>
                  <a:srgbClr val="FFFFFF"/>
                </a:solidFill>
                <a:latin typeface="Aileron Regular"/>
              </a:rPr>
              <a:t>Sociologists </a:t>
            </a:r>
            <a:r>
              <a:rPr lang="en-US" sz="3600" spc="144">
                <a:solidFill>
                  <a:srgbClr val="EBC634"/>
                </a:solidFill>
                <a:latin typeface="Aileron Regular Bold"/>
              </a:rPr>
              <a:t>M. N. Srinivas</a:t>
            </a:r>
            <a:r>
              <a:rPr lang="en-US" sz="3600" spc="144">
                <a:solidFill>
                  <a:srgbClr val="FFFFFF"/>
                </a:solidFill>
                <a:latin typeface="Aileron Regular"/>
              </a:rPr>
              <a:t> (1916–1999) and </a:t>
            </a:r>
            <a:r>
              <a:rPr lang="en-US" sz="3600" spc="144">
                <a:solidFill>
                  <a:srgbClr val="EBC634"/>
                </a:solidFill>
                <a:latin typeface="Aileron Regular Bold"/>
              </a:rPr>
              <a:t>E. D. Baltzell</a:t>
            </a:r>
            <a:r>
              <a:rPr lang="en-US" sz="3600" spc="144">
                <a:solidFill>
                  <a:srgbClr val="FFFFFF"/>
                </a:solidFill>
                <a:latin typeface="Aileron Regular"/>
              </a:rPr>
              <a:t> (1915–1996) were contempories. Srinivas taught at </a:t>
            </a:r>
            <a:r>
              <a:rPr lang="en-US" sz="3600" spc="144">
                <a:solidFill>
                  <a:srgbClr val="EBC634"/>
                </a:solidFill>
                <a:latin typeface="Aileron Regular Bold"/>
              </a:rPr>
              <a:t>Oxford University</a:t>
            </a:r>
            <a:r>
              <a:rPr lang="en-US" sz="3600" spc="144">
                <a:solidFill>
                  <a:srgbClr val="FFFFFF"/>
                </a:solidFill>
                <a:latin typeface="Aileron Regular"/>
              </a:rPr>
              <a:t>.  Baltzell taught at the </a:t>
            </a:r>
            <a:r>
              <a:rPr lang="en-US" sz="3600" spc="144">
                <a:solidFill>
                  <a:srgbClr val="EBC634"/>
                </a:solidFill>
                <a:latin typeface="Aileron Regular Bold"/>
              </a:rPr>
              <a:t>University of Pennsylvania</a:t>
            </a:r>
            <a:r>
              <a:rPr lang="en-US" sz="3600" spc="144">
                <a:solidFill>
                  <a:srgbClr val="FFFFFF"/>
                </a:solidFill>
                <a:latin typeface="Aileron Regular"/>
              </a:rPr>
              <a:t>. Both authored influential books on the subject of </a:t>
            </a:r>
            <a:r>
              <a:rPr lang="en-US" sz="3600" spc="144">
                <a:solidFill>
                  <a:srgbClr val="EBC634"/>
                </a:solidFill>
                <a:latin typeface="Aileron Regular Bold"/>
              </a:rPr>
              <a:t>class and caste</a:t>
            </a:r>
            <a:r>
              <a:rPr lang="en-US" sz="3600" spc="144">
                <a:solidFill>
                  <a:srgbClr val="FFFFFF"/>
                </a:solidFill>
                <a:latin typeface="Aileron Regular"/>
              </a:rPr>
              <a:t> in their respective societies.</a:t>
            </a:r>
          </a:p>
        </p:txBody>
      </p:sp>
      <p:sp>
        <p:nvSpPr>
          <p:cNvPr id="5" name="Freeform 5"/>
          <p:cNvSpPr/>
          <p:nvPr/>
        </p:nvSpPr>
        <p:spPr>
          <a:xfrm>
            <a:off x="9704895" y="3938197"/>
            <a:ext cx="5155534" cy="6485119"/>
          </a:xfrm>
          <a:custGeom>
            <a:avLst/>
            <a:gdLst/>
            <a:ahLst/>
            <a:cxnLst/>
            <a:rect l="l" t="t" r="r" b="b"/>
            <a:pathLst>
              <a:path w="5155534" h="6485119">
                <a:moveTo>
                  <a:pt x="0" y="0"/>
                </a:moveTo>
                <a:lnTo>
                  <a:pt x="5155533" y="0"/>
                </a:lnTo>
                <a:lnTo>
                  <a:pt x="5155533" y="6485118"/>
                </a:lnTo>
                <a:lnTo>
                  <a:pt x="0" y="6485118"/>
                </a:lnTo>
                <a:lnTo>
                  <a:pt x="0" y="0"/>
                </a:lnTo>
                <a:close/>
              </a:path>
            </a:pathLst>
          </a:custGeom>
          <a:blipFill>
            <a:blip r:embed="rId4"/>
            <a:stretch>
              <a:fillRect/>
            </a:stretch>
          </a:blipFill>
        </p:spPr>
      </p:sp>
      <p:sp>
        <p:nvSpPr>
          <p:cNvPr id="6" name="Freeform 6"/>
          <p:cNvSpPr/>
          <p:nvPr/>
        </p:nvSpPr>
        <p:spPr>
          <a:xfrm>
            <a:off x="14148031" y="3938197"/>
            <a:ext cx="4139969" cy="6356958"/>
          </a:xfrm>
          <a:custGeom>
            <a:avLst/>
            <a:gdLst/>
            <a:ahLst/>
            <a:cxnLst/>
            <a:rect l="l" t="t" r="r" b="b"/>
            <a:pathLst>
              <a:path w="4139969" h="6356958">
                <a:moveTo>
                  <a:pt x="0" y="0"/>
                </a:moveTo>
                <a:lnTo>
                  <a:pt x="4139969" y="0"/>
                </a:lnTo>
                <a:lnTo>
                  <a:pt x="4139969" y="6356958"/>
                </a:lnTo>
                <a:lnTo>
                  <a:pt x="0" y="6356958"/>
                </a:lnTo>
                <a:lnTo>
                  <a:pt x="0" y="0"/>
                </a:lnTo>
                <a:close/>
              </a:path>
            </a:pathLst>
          </a:custGeom>
          <a:blipFill>
            <a:blip r:embed="rId5"/>
            <a:stretch>
              <a:fillRect/>
            </a:stretch>
          </a:blipFill>
        </p:spPr>
      </p:sp>
      <p:grpSp>
        <p:nvGrpSpPr>
          <p:cNvPr id="7" name="Group 7"/>
          <p:cNvGrpSpPr/>
          <p:nvPr/>
        </p:nvGrpSpPr>
        <p:grpSpPr>
          <a:xfrm>
            <a:off x="12683414" y="0"/>
            <a:ext cx="5604586" cy="1190296"/>
            <a:chOff x="0" y="0"/>
            <a:chExt cx="7472781" cy="1587061"/>
          </a:xfrm>
        </p:grpSpPr>
        <p:sp>
          <p:nvSpPr>
            <p:cNvPr id="8" name="AutoShape 8"/>
            <p:cNvSpPr/>
            <p:nvPr/>
          </p:nvSpPr>
          <p:spPr>
            <a:xfrm>
              <a:off x="0" y="0"/>
              <a:ext cx="7472781" cy="1587061"/>
            </a:xfrm>
            <a:prstGeom prst="rect">
              <a:avLst/>
            </a:prstGeom>
            <a:solidFill>
              <a:srgbClr val="FFFFFF"/>
            </a:solidFill>
          </p:spPr>
        </p:sp>
        <p:sp>
          <p:nvSpPr>
            <p:cNvPr id="9" name="TextBox 9"/>
            <p:cNvSpPr txBox="1"/>
            <p:nvPr/>
          </p:nvSpPr>
          <p:spPr>
            <a:xfrm>
              <a:off x="743938" y="351571"/>
              <a:ext cx="5984904" cy="807720"/>
            </a:xfrm>
            <a:prstGeom prst="rect">
              <a:avLst/>
            </a:prstGeom>
          </p:spPr>
          <p:txBody>
            <a:bodyPr lIns="0" tIns="0" rIns="0" bIns="0" rtlCol="0" anchor="t">
              <a:spAutoFit/>
            </a:bodyPr>
            <a:lstStyle/>
            <a:p>
              <a:pPr algn="ctr">
                <a:lnSpc>
                  <a:spcPts val="5040"/>
                </a:lnSpc>
              </a:pPr>
              <a:r>
                <a:rPr lang="en-US" sz="3600" spc="288">
                  <a:solidFill>
                    <a:srgbClr val="737373"/>
                  </a:solidFill>
                  <a:latin typeface="Aileron Heavy Bold"/>
                </a:rPr>
                <a:t>CASE STUDY</a:t>
              </a: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TextBox 2"/>
          <p:cNvSpPr txBox="1"/>
          <p:nvPr/>
        </p:nvSpPr>
        <p:spPr>
          <a:xfrm>
            <a:off x="6418812" y="2086471"/>
            <a:ext cx="11552128" cy="7124700"/>
          </a:xfrm>
          <a:prstGeom prst="rect">
            <a:avLst/>
          </a:prstGeom>
        </p:spPr>
        <p:txBody>
          <a:bodyPr lIns="0" tIns="0" rIns="0" bIns="0" rtlCol="0" anchor="t">
            <a:spAutoFit/>
          </a:bodyPr>
          <a:lstStyle/>
          <a:p>
            <a:pPr>
              <a:lnSpc>
                <a:spcPts val="4680"/>
              </a:lnSpc>
            </a:pPr>
            <a:r>
              <a:rPr lang="en-US" sz="3600" spc="72">
                <a:solidFill>
                  <a:srgbClr val="EBC634"/>
                </a:solidFill>
                <a:latin typeface="Aileron Regular Bold"/>
              </a:rPr>
              <a:t>Srinivas</a:t>
            </a:r>
            <a:r>
              <a:rPr lang="en-US" sz="3600" spc="72">
                <a:solidFill>
                  <a:srgbClr val="FFFFFF"/>
                </a:solidFill>
                <a:latin typeface="Aileron Regular"/>
              </a:rPr>
              <a:t> described a process called </a:t>
            </a:r>
            <a:r>
              <a:rPr lang="en-US" sz="3600" spc="72">
                <a:solidFill>
                  <a:srgbClr val="EBC634"/>
                </a:solidFill>
                <a:latin typeface="Aileron Regular Bold"/>
              </a:rPr>
              <a:t>Sanskritization</a:t>
            </a:r>
            <a:r>
              <a:rPr lang="en-US" sz="3600" spc="72">
                <a:solidFill>
                  <a:srgbClr val="FFFFFF"/>
                </a:solidFill>
                <a:latin typeface="Aileron Regular"/>
              </a:rPr>
              <a:t> or </a:t>
            </a:r>
            <a:r>
              <a:rPr lang="en-US" sz="3600" spc="72">
                <a:solidFill>
                  <a:srgbClr val="EBC634"/>
                </a:solidFill>
                <a:latin typeface="Aileron Regular Bold"/>
              </a:rPr>
              <a:t>Brahminization</a:t>
            </a:r>
            <a:r>
              <a:rPr lang="en-US" sz="3600" spc="72">
                <a:solidFill>
                  <a:srgbClr val="FFFFFF"/>
                </a:solidFill>
                <a:latin typeface="Aileron Regular"/>
              </a:rPr>
              <a:t>:  a form of </a:t>
            </a:r>
            <a:r>
              <a:rPr lang="en-US" sz="3600" spc="72">
                <a:solidFill>
                  <a:srgbClr val="EBC634"/>
                </a:solidFill>
                <a:latin typeface="Aileron Regular Bold"/>
              </a:rPr>
              <a:t>upward social mobility</a:t>
            </a:r>
            <a:r>
              <a:rPr lang="en-US" sz="3600" spc="72">
                <a:solidFill>
                  <a:srgbClr val="FFFFFF"/>
                </a:solidFill>
                <a:latin typeface="Aileron Regular"/>
              </a:rPr>
              <a:t> in India whereby people born into lower castes can achieve higher status by taking on some of the behaviors and practices of the highest (Brahmin) caste, such as vegetarianism, giving large dowries for their daughters, and wearing sacred clothing associated with Brahmins. People accomplish this type of upward mobility by acquiring considerable wealth and education, migrating to other parts of the country, or becoming political activists (Kolenda 1978, in Ferraro and Andreatta 2010).</a:t>
            </a:r>
          </a:p>
        </p:txBody>
      </p:sp>
      <p:grpSp>
        <p:nvGrpSpPr>
          <p:cNvPr id="3" name="Group 3"/>
          <p:cNvGrpSpPr/>
          <p:nvPr/>
        </p:nvGrpSpPr>
        <p:grpSpPr>
          <a:xfrm>
            <a:off x="11934463" y="0"/>
            <a:ext cx="6353537" cy="1190296"/>
            <a:chOff x="0" y="0"/>
            <a:chExt cx="8471383" cy="1587061"/>
          </a:xfrm>
        </p:grpSpPr>
        <p:sp>
          <p:nvSpPr>
            <p:cNvPr id="4" name="AutoShape 4"/>
            <p:cNvSpPr/>
            <p:nvPr/>
          </p:nvSpPr>
          <p:spPr>
            <a:xfrm>
              <a:off x="0" y="0"/>
              <a:ext cx="8471383" cy="1587061"/>
            </a:xfrm>
            <a:prstGeom prst="rect">
              <a:avLst/>
            </a:prstGeom>
            <a:solidFill>
              <a:srgbClr val="FFFFFF"/>
            </a:solidFill>
          </p:spPr>
        </p:sp>
        <p:sp>
          <p:nvSpPr>
            <p:cNvPr id="5" name="TextBox 5"/>
            <p:cNvSpPr txBox="1"/>
            <p:nvPr/>
          </p:nvSpPr>
          <p:spPr>
            <a:xfrm>
              <a:off x="843352" y="351571"/>
              <a:ext cx="6784679" cy="807720"/>
            </a:xfrm>
            <a:prstGeom prst="rect">
              <a:avLst/>
            </a:prstGeom>
          </p:spPr>
          <p:txBody>
            <a:bodyPr lIns="0" tIns="0" rIns="0" bIns="0" rtlCol="0" anchor="t">
              <a:spAutoFit/>
            </a:bodyPr>
            <a:lstStyle/>
            <a:p>
              <a:pPr algn="ctr">
                <a:lnSpc>
                  <a:spcPts val="5040"/>
                </a:lnSpc>
              </a:pPr>
              <a:r>
                <a:rPr lang="en-US" sz="3600" spc="288">
                  <a:solidFill>
                    <a:srgbClr val="737373"/>
                  </a:solidFill>
                  <a:latin typeface="Aileron Heavy Bold"/>
                </a:rPr>
                <a:t>CASE STUDY: INDIA</a:t>
              </a:r>
            </a:p>
          </p:txBody>
        </p:sp>
      </p:grpSp>
      <p:sp>
        <p:nvSpPr>
          <p:cNvPr id="6" name="Freeform 6"/>
          <p:cNvSpPr/>
          <p:nvPr/>
        </p:nvSpPr>
        <p:spPr>
          <a:xfrm>
            <a:off x="0" y="0"/>
            <a:ext cx="5861427" cy="10287000"/>
          </a:xfrm>
          <a:custGeom>
            <a:avLst/>
            <a:gdLst/>
            <a:ahLst/>
            <a:cxnLst/>
            <a:rect l="l" t="t" r="r" b="b"/>
            <a:pathLst>
              <a:path w="5861427" h="10287000">
                <a:moveTo>
                  <a:pt x="0" y="0"/>
                </a:moveTo>
                <a:lnTo>
                  <a:pt x="5861427" y="0"/>
                </a:lnTo>
                <a:lnTo>
                  <a:pt x="5861427" y="10287000"/>
                </a:lnTo>
                <a:lnTo>
                  <a:pt x="0" y="10287000"/>
                </a:lnTo>
                <a:lnTo>
                  <a:pt x="0" y="0"/>
                </a:lnTo>
                <a:close/>
              </a:path>
            </a:pathLst>
          </a:custGeom>
          <a:blipFill>
            <a:blip r:embed="rId2"/>
            <a:stretch>
              <a:fillRect l="-81586" r="-81586"/>
            </a:stretch>
          </a:blipFill>
        </p:spPr>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22200" r="-8577"/>
            </a:stretch>
          </a:blipFill>
        </p:spPr>
      </p:sp>
      <p:sp>
        <p:nvSpPr>
          <p:cNvPr id="3" name="AutoShape 3"/>
          <p:cNvSpPr/>
          <p:nvPr/>
        </p:nvSpPr>
        <p:spPr>
          <a:xfrm rot="-10800000">
            <a:off x="7865974" y="0"/>
            <a:ext cx="10422026" cy="10287000"/>
          </a:xfrm>
          <a:prstGeom prst="rect">
            <a:avLst/>
          </a:prstGeom>
          <a:solidFill>
            <a:srgbClr val="737373"/>
          </a:solidFill>
        </p:spPr>
      </p:sp>
      <p:sp>
        <p:nvSpPr>
          <p:cNvPr id="4" name="TextBox 4"/>
          <p:cNvSpPr txBox="1"/>
          <p:nvPr/>
        </p:nvSpPr>
        <p:spPr>
          <a:xfrm>
            <a:off x="8208451" y="1941050"/>
            <a:ext cx="9737072" cy="7669530"/>
          </a:xfrm>
          <a:prstGeom prst="rect">
            <a:avLst/>
          </a:prstGeom>
        </p:spPr>
        <p:txBody>
          <a:bodyPr lIns="0" tIns="0" rIns="0" bIns="0" rtlCol="0" anchor="t">
            <a:spAutoFit/>
          </a:bodyPr>
          <a:lstStyle/>
          <a:p>
            <a:pPr>
              <a:lnSpc>
                <a:spcPts val="4680"/>
              </a:lnSpc>
            </a:pPr>
            <a:r>
              <a:rPr lang="en-US" sz="3600" spc="72">
                <a:solidFill>
                  <a:srgbClr val="FFFFFF"/>
                </a:solidFill>
                <a:latin typeface="Aileron Regular"/>
              </a:rPr>
              <a:t>"Sanskritization was (and is) the </a:t>
            </a:r>
            <a:r>
              <a:rPr lang="en-US" sz="3600" spc="72">
                <a:solidFill>
                  <a:srgbClr val="EBC634"/>
                </a:solidFill>
                <a:latin typeface="Aileron Regular Bold"/>
              </a:rPr>
              <a:t>emulation of the life style of a higher caste</a:t>
            </a:r>
            <a:r>
              <a:rPr lang="en-US" sz="3600" spc="72">
                <a:solidFill>
                  <a:srgbClr val="FFFFFF"/>
                </a:solidFill>
                <a:latin typeface="Aileron Regular"/>
              </a:rPr>
              <a:t> as a way of legitimatizing social rank by claiming a higher state of being in the divine scheme of the universe. The models that an upwardly mobile caste might emulate varied according to the styles of the dominant caste or castes in its locality. Thus, Sanskritization sometimes meant </a:t>
            </a:r>
            <a:r>
              <a:rPr lang="en-US" sz="3600" spc="72">
                <a:solidFill>
                  <a:srgbClr val="EBC634"/>
                </a:solidFill>
                <a:latin typeface="Aileron Regular Bold"/>
              </a:rPr>
              <a:t>adopting the manners</a:t>
            </a:r>
            <a:r>
              <a:rPr lang="en-US" sz="3600" spc="72">
                <a:solidFill>
                  <a:srgbClr val="FFFFFF"/>
                </a:solidFill>
                <a:latin typeface="Aileron Regular"/>
              </a:rPr>
              <a:t> of warrior-princes, of merchants, or of peasant land owners, but Srinivas claims that the most influential models were puritanical Brahmin castes" (Leslie 1967: 420).</a:t>
            </a:r>
          </a:p>
        </p:txBody>
      </p:sp>
      <p:grpSp>
        <p:nvGrpSpPr>
          <p:cNvPr id="5" name="Group 5"/>
          <p:cNvGrpSpPr/>
          <p:nvPr/>
        </p:nvGrpSpPr>
        <p:grpSpPr>
          <a:xfrm>
            <a:off x="11934463" y="0"/>
            <a:ext cx="6353537" cy="1190296"/>
            <a:chOff x="0" y="0"/>
            <a:chExt cx="8471383" cy="1587061"/>
          </a:xfrm>
        </p:grpSpPr>
        <p:sp>
          <p:nvSpPr>
            <p:cNvPr id="6" name="AutoShape 6"/>
            <p:cNvSpPr/>
            <p:nvPr/>
          </p:nvSpPr>
          <p:spPr>
            <a:xfrm>
              <a:off x="0" y="0"/>
              <a:ext cx="8471383" cy="1587061"/>
            </a:xfrm>
            <a:prstGeom prst="rect">
              <a:avLst/>
            </a:prstGeom>
            <a:solidFill>
              <a:srgbClr val="FFFFFF"/>
            </a:solidFill>
          </p:spPr>
        </p:sp>
        <p:sp>
          <p:nvSpPr>
            <p:cNvPr id="7" name="TextBox 7"/>
            <p:cNvSpPr txBox="1"/>
            <p:nvPr/>
          </p:nvSpPr>
          <p:spPr>
            <a:xfrm>
              <a:off x="843352" y="351571"/>
              <a:ext cx="6784679" cy="807720"/>
            </a:xfrm>
            <a:prstGeom prst="rect">
              <a:avLst/>
            </a:prstGeom>
          </p:spPr>
          <p:txBody>
            <a:bodyPr lIns="0" tIns="0" rIns="0" bIns="0" rtlCol="0" anchor="t">
              <a:spAutoFit/>
            </a:bodyPr>
            <a:lstStyle/>
            <a:p>
              <a:pPr algn="ctr">
                <a:lnSpc>
                  <a:spcPts val="5040"/>
                </a:lnSpc>
              </a:pPr>
              <a:r>
                <a:rPr lang="en-US" sz="3600" spc="288">
                  <a:solidFill>
                    <a:srgbClr val="737373"/>
                  </a:solidFill>
                  <a:latin typeface="Aileron Heavy Bold"/>
                </a:rPr>
                <a:t>CASE STUDY: INDIA</a:t>
              </a: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grpSp>
        <p:nvGrpSpPr>
          <p:cNvPr id="2" name="Group 2"/>
          <p:cNvGrpSpPr/>
          <p:nvPr/>
        </p:nvGrpSpPr>
        <p:grpSpPr>
          <a:xfrm>
            <a:off x="11934463" y="0"/>
            <a:ext cx="6353537" cy="1190296"/>
            <a:chOff x="0" y="0"/>
            <a:chExt cx="8471383" cy="1587061"/>
          </a:xfrm>
        </p:grpSpPr>
        <p:sp>
          <p:nvSpPr>
            <p:cNvPr id="3" name="AutoShape 3"/>
            <p:cNvSpPr/>
            <p:nvPr/>
          </p:nvSpPr>
          <p:spPr>
            <a:xfrm>
              <a:off x="0" y="0"/>
              <a:ext cx="8471383" cy="1587061"/>
            </a:xfrm>
            <a:prstGeom prst="rect">
              <a:avLst/>
            </a:prstGeom>
            <a:solidFill>
              <a:srgbClr val="FFFFFF"/>
            </a:solidFill>
          </p:spPr>
        </p:sp>
        <p:sp>
          <p:nvSpPr>
            <p:cNvPr id="4" name="TextBox 4"/>
            <p:cNvSpPr txBox="1"/>
            <p:nvPr/>
          </p:nvSpPr>
          <p:spPr>
            <a:xfrm>
              <a:off x="843352" y="351571"/>
              <a:ext cx="6784679" cy="807720"/>
            </a:xfrm>
            <a:prstGeom prst="rect">
              <a:avLst/>
            </a:prstGeom>
          </p:spPr>
          <p:txBody>
            <a:bodyPr lIns="0" tIns="0" rIns="0" bIns="0" rtlCol="0" anchor="t">
              <a:spAutoFit/>
            </a:bodyPr>
            <a:lstStyle/>
            <a:p>
              <a:pPr algn="ctr">
                <a:lnSpc>
                  <a:spcPts val="5040"/>
                </a:lnSpc>
              </a:pPr>
              <a:r>
                <a:rPr lang="en-US" sz="3600" spc="288">
                  <a:solidFill>
                    <a:srgbClr val="737373"/>
                  </a:solidFill>
                  <a:latin typeface="Aileron Heavy Bold"/>
                </a:rPr>
                <a:t>CASE STUDY: USA</a:t>
              </a:r>
            </a:p>
          </p:txBody>
        </p:sp>
      </p:grpSp>
      <p:sp>
        <p:nvSpPr>
          <p:cNvPr id="5" name="Freeform 5"/>
          <p:cNvSpPr/>
          <p:nvPr/>
        </p:nvSpPr>
        <p:spPr>
          <a:xfrm>
            <a:off x="0" y="0"/>
            <a:ext cx="5861427" cy="10287000"/>
          </a:xfrm>
          <a:custGeom>
            <a:avLst/>
            <a:gdLst/>
            <a:ahLst/>
            <a:cxnLst/>
            <a:rect l="l" t="t" r="r" b="b"/>
            <a:pathLst>
              <a:path w="5861427" h="10287000">
                <a:moveTo>
                  <a:pt x="0" y="0"/>
                </a:moveTo>
                <a:lnTo>
                  <a:pt x="5861427" y="0"/>
                </a:lnTo>
                <a:lnTo>
                  <a:pt x="5861427" y="10287000"/>
                </a:lnTo>
                <a:lnTo>
                  <a:pt x="0" y="10287000"/>
                </a:lnTo>
                <a:lnTo>
                  <a:pt x="0" y="0"/>
                </a:lnTo>
                <a:close/>
              </a:path>
            </a:pathLst>
          </a:custGeom>
          <a:blipFill>
            <a:blip r:embed="rId2"/>
            <a:stretch>
              <a:fillRect l="-16788" r="-129532"/>
            </a:stretch>
          </a:blipFill>
        </p:spPr>
      </p:sp>
      <p:sp>
        <p:nvSpPr>
          <p:cNvPr id="6" name="TextBox 6"/>
          <p:cNvSpPr txBox="1"/>
          <p:nvPr/>
        </p:nvSpPr>
        <p:spPr>
          <a:xfrm>
            <a:off x="6092420" y="1317418"/>
            <a:ext cx="12041385" cy="8787765"/>
          </a:xfrm>
          <a:prstGeom prst="rect">
            <a:avLst/>
          </a:prstGeom>
        </p:spPr>
        <p:txBody>
          <a:bodyPr lIns="0" tIns="0" rIns="0" bIns="0" rtlCol="0" anchor="t">
            <a:spAutoFit/>
          </a:bodyPr>
          <a:lstStyle/>
          <a:p>
            <a:pPr>
              <a:lnSpc>
                <a:spcPts val="4320"/>
              </a:lnSpc>
            </a:pPr>
            <a:r>
              <a:rPr lang="en-US" sz="3600" spc="72">
                <a:solidFill>
                  <a:srgbClr val="EBC634"/>
                </a:solidFill>
                <a:latin typeface="Aileron Regular Bold"/>
              </a:rPr>
              <a:t>Baltzell</a:t>
            </a:r>
            <a:r>
              <a:rPr lang="en-US" sz="3600" spc="72">
                <a:solidFill>
                  <a:srgbClr val="FFFFFF"/>
                </a:solidFill>
                <a:latin typeface="Aileron Regular"/>
              </a:rPr>
              <a:t> observed a process similar to Brahminization which he called </a:t>
            </a:r>
            <a:r>
              <a:rPr lang="en-US" sz="3600" spc="72">
                <a:solidFill>
                  <a:srgbClr val="EBC634"/>
                </a:solidFill>
                <a:latin typeface="Aileron Regular Bold"/>
              </a:rPr>
              <a:t>aristocratic assimilation</a:t>
            </a:r>
            <a:r>
              <a:rPr lang="en-US" sz="3600" spc="72">
                <a:solidFill>
                  <a:srgbClr val="FFFFFF"/>
                </a:solidFill>
                <a:latin typeface="Aileron Regular"/>
              </a:rPr>
              <a:t>.  He described his book </a:t>
            </a:r>
            <a:r>
              <a:rPr lang="en-US" sz="3600" spc="72">
                <a:solidFill>
                  <a:srgbClr val="FFFFFF"/>
                </a:solidFill>
                <a:latin typeface="Aileron Regular Italics"/>
              </a:rPr>
              <a:t>The Protestant Establishment</a:t>
            </a:r>
            <a:r>
              <a:rPr lang="en-US" sz="3600" spc="72">
                <a:solidFill>
                  <a:srgbClr val="FFFFFF"/>
                </a:solidFill>
                <a:latin typeface="Aileron Regular"/>
              </a:rPr>
              <a:t> as "an analysis of the conflict between the</a:t>
            </a:r>
            <a:r>
              <a:rPr lang="en-US" sz="3600" spc="72">
                <a:solidFill>
                  <a:srgbClr val="EBC634"/>
                </a:solidFill>
                <a:latin typeface="Aileron Regular Bold"/>
              </a:rPr>
              <a:t> divisive forces of caste</a:t>
            </a:r>
            <a:r>
              <a:rPr lang="en-US" sz="3600" spc="72">
                <a:solidFill>
                  <a:srgbClr val="FFFFFF"/>
                </a:solidFill>
                <a:latin typeface="Aileron Regular"/>
              </a:rPr>
              <a:t>, on the one hand, which seek to maintain a WASP monopoly of upper-class institutions, and the cohesive forces of aristocracy which ideally call for gradually evolving upper-class institutions that constantly assimilate new men of talent and power, regardless of ethnic or racial origins" (Baltzell 1987[1964]: 24). American boarding schools and Ivy League universities, once primarily bastions of WASP exclusivity, are among the institutions for aristocratic assimilation. Baltzell hoped that a new heterogeneous multiethic establishment would emerge, while retaining some of the better WASP cultural values such as </a:t>
            </a:r>
            <a:r>
              <a:rPr lang="en-US" sz="3600" spc="72">
                <a:solidFill>
                  <a:srgbClr val="FFFFFF"/>
                </a:solidFill>
                <a:latin typeface="Aileron Regular Italics"/>
              </a:rPr>
              <a:t>noblesse oblige</a:t>
            </a:r>
            <a:r>
              <a:rPr lang="en-US" sz="3600" spc="72">
                <a:solidFill>
                  <a:srgbClr val="FFFFFF"/>
                </a:solidFill>
                <a:latin typeface="Aileron Regular"/>
              </a:rPr>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623666" cy="10287000"/>
          </a:xfrm>
          <a:custGeom>
            <a:avLst/>
            <a:gdLst/>
            <a:ahLst/>
            <a:cxnLst/>
            <a:rect l="l" t="t" r="r" b="b"/>
            <a:pathLst>
              <a:path w="7623666" h="10287000">
                <a:moveTo>
                  <a:pt x="0" y="0"/>
                </a:moveTo>
                <a:lnTo>
                  <a:pt x="7623666" y="0"/>
                </a:lnTo>
                <a:lnTo>
                  <a:pt x="7623666" y="10287000"/>
                </a:lnTo>
                <a:lnTo>
                  <a:pt x="0" y="10287000"/>
                </a:lnTo>
                <a:lnTo>
                  <a:pt x="0" y="0"/>
                </a:lnTo>
                <a:close/>
              </a:path>
            </a:pathLst>
          </a:custGeom>
          <a:blipFill>
            <a:blip r:embed="rId2"/>
            <a:stretch>
              <a:fillRect l="-4657" r="-3178"/>
            </a:stretch>
          </a:blipFill>
        </p:spPr>
      </p:sp>
      <p:sp>
        <p:nvSpPr>
          <p:cNvPr id="3" name="AutoShape 3"/>
          <p:cNvSpPr/>
          <p:nvPr/>
        </p:nvSpPr>
        <p:spPr>
          <a:xfrm rot="-10800000">
            <a:off x="7623666" y="0"/>
            <a:ext cx="10664334" cy="10287000"/>
          </a:xfrm>
          <a:prstGeom prst="rect">
            <a:avLst/>
          </a:prstGeom>
          <a:solidFill>
            <a:srgbClr val="737373"/>
          </a:solidFill>
        </p:spPr>
      </p:sp>
      <p:sp>
        <p:nvSpPr>
          <p:cNvPr id="4" name="TextBox 4"/>
          <p:cNvSpPr txBox="1"/>
          <p:nvPr/>
        </p:nvSpPr>
        <p:spPr>
          <a:xfrm>
            <a:off x="7878031" y="1658423"/>
            <a:ext cx="10155604" cy="8239125"/>
          </a:xfrm>
          <a:prstGeom prst="rect">
            <a:avLst/>
          </a:prstGeom>
        </p:spPr>
        <p:txBody>
          <a:bodyPr lIns="0" tIns="0" rIns="0" bIns="0" rtlCol="0" anchor="t">
            <a:spAutoFit/>
          </a:bodyPr>
          <a:lstStyle/>
          <a:p>
            <a:pPr>
              <a:lnSpc>
                <a:spcPts val="4320"/>
              </a:lnSpc>
            </a:pPr>
            <a:r>
              <a:rPr lang="en-US" sz="3600" spc="72">
                <a:solidFill>
                  <a:srgbClr val="FFFFFF"/>
                </a:solidFill>
                <a:latin typeface="Aileron Regular"/>
              </a:rPr>
              <a:t>"In a conservative and stable democracy such as ours, the establishment must, over the long run, reflect the composition and aspirations of the whole people. Thus the significance of the so‐called Roosevelt revolution was that it produced a kind of schizophrenia within the ranks of the establishment. Those who believed in the </a:t>
            </a:r>
            <a:r>
              <a:rPr lang="en-US" sz="3600" spc="72">
                <a:solidFill>
                  <a:srgbClr val="EBC634"/>
                </a:solidFill>
                <a:latin typeface="Aileron Regular Bold"/>
              </a:rPr>
              <a:t>aristocratic idea of assimilation</a:t>
            </a:r>
            <a:r>
              <a:rPr lang="en-US" sz="3600" spc="72">
                <a:solidFill>
                  <a:srgbClr val="FFFFFF"/>
                </a:solidFill>
                <a:latin typeface="Aileron Regular"/>
              </a:rPr>
              <a:t> and service to the whole people responded to the threat of violent revolution by supporting the reforms of the New Deal. Those who clung to the </a:t>
            </a:r>
            <a:r>
              <a:rPr lang="en-US" sz="3600" spc="72">
                <a:solidFill>
                  <a:srgbClr val="EBC634"/>
                </a:solidFill>
                <a:latin typeface="Aileron Regular Bold"/>
              </a:rPr>
              <a:t>idea of caste protection</a:t>
            </a:r>
            <a:r>
              <a:rPr lang="en-US" sz="3600" spc="72">
                <a:solidFill>
                  <a:srgbClr val="FFFFFF"/>
                </a:solidFill>
                <a:latin typeface="Aileron Regular"/>
              </a:rPr>
              <a:t> and the pursuit of individual success were more likely to have become a part of a rich and resentful opposition" (The New York Times 1964: 4).</a:t>
            </a:r>
          </a:p>
        </p:txBody>
      </p:sp>
      <p:grpSp>
        <p:nvGrpSpPr>
          <p:cNvPr id="5" name="Group 5"/>
          <p:cNvGrpSpPr/>
          <p:nvPr/>
        </p:nvGrpSpPr>
        <p:grpSpPr>
          <a:xfrm>
            <a:off x="11934463" y="0"/>
            <a:ext cx="6353537" cy="1190296"/>
            <a:chOff x="0" y="0"/>
            <a:chExt cx="8471383" cy="1587061"/>
          </a:xfrm>
        </p:grpSpPr>
        <p:sp>
          <p:nvSpPr>
            <p:cNvPr id="6" name="AutoShape 6"/>
            <p:cNvSpPr/>
            <p:nvPr/>
          </p:nvSpPr>
          <p:spPr>
            <a:xfrm>
              <a:off x="0" y="0"/>
              <a:ext cx="8471383" cy="1587061"/>
            </a:xfrm>
            <a:prstGeom prst="rect">
              <a:avLst/>
            </a:prstGeom>
            <a:solidFill>
              <a:srgbClr val="FFFFFF"/>
            </a:solidFill>
          </p:spPr>
        </p:sp>
        <p:sp>
          <p:nvSpPr>
            <p:cNvPr id="7" name="TextBox 7"/>
            <p:cNvSpPr txBox="1"/>
            <p:nvPr/>
          </p:nvSpPr>
          <p:spPr>
            <a:xfrm>
              <a:off x="843352" y="351571"/>
              <a:ext cx="6784679" cy="807720"/>
            </a:xfrm>
            <a:prstGeom prst="rect">
              <a:avLst/>
            </a:prstGeom>
          </p:spPr>
          <p:txBody>
            <a:bodyPr lIns="0" tIns="0" rIns="0" bIns="0" rtlCol="0" anchor="t">
              <a:spAutoFit/>
            </a:bodyPr>
            <a:lstStyle/>
            <a:p>
              <a:pPr algn="ctr">
                <a:lnSpc>
                  <a:spcPts val="5040"/>
                </a:lnSpc>
              </a:pPr>
              <a:r>
                <a:rPr lang="en-US" sz="3600" spc="288">
                  <a:solidFill>
                    <a:srgbClr val="737373"/>
                  </a:solidFill>
                  <a:latin typeface="Aileron Heavy Bold"/>
                </a:rPr>
                <a:t>CASE STUDY: USA</a:t>
              </a: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TextBox 3"/>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Regular"/>
              </a:rPr>
              <a:t>In this activity, you will ual relations  across the globe.</a:t>
            </a:r>
          </a:p>
          <a:p>
            <a:pPr algn="ctr">
              <a:lnSpc>
                <a:spcPts val="6384"/>
              </a:lnSpc>
            </a:pPr>
            <a:endParaRPr lang="en-US" sz="5600" spc="100">
              <a:solidFill>
                <a:srgbClr val="FFFFFF"/>
              </a:solidFill>
              <a:latin typeface="Aileron Regular"/>
            </a:endParaRPr>
          </a:p>
        </p:txBody>
      </p:sp>
      <p:grpSp>
        <p:nvGrpSpPr>
          <p:cNvPr id="4" name="Group 4"/>
          <p:cNvGrpSpPr/>
          <p:nvPr/>
        </p:nvGrpSpPr>
        <p:grpSpPr>
          <a:xfrm>
            <a:off x="3189403" y="3030654"/>
            <a:ext cx="12118707" cy="3650257"/>
            <a:chOff x="0" y="0"/>
            <a:chExt cx="16158275" cy="4867009"/>
          </a:xfrm>
        </p:grpSpPr>
        <p:sp>
          <p:nvSpPr>
            <p:cNvPr id="5" name="AutoShape 5"/>
            <p:cNvSpPr/>
            <p:nvPr/>
          </p:nvSpPr>
          <p:spPr>
            <a:xfrm>
              <a:off x="0" y="0"/>
              <a:ext cx="16158275" cy="4867009"/>
            </a:xfrm>
            <a:prstGeom prst="rect">
              <a:avLst/>
            </a:prstGeom>
            <a:solidFill>
              <a:srgbClr val="737373"/>
            </a:solidFill>
          </p:spPr>
        </p:sp>
        <p:sp>
          <p:nvSpPr>
            <p:cNvPr id="6" name="TextBox 6"/>
            <p:cNvSpPr txBox="1"/>
            <p:nvPr/>
          </p:nvSpPr>
          <p:spPr>
            <a:xfrm>
              <a:off x="773114" y="951791"/>
              <a:ext cx="14612047" cy="2992001"/>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a:t>
              </a:r>
            </a:p>
            <a:p>
              <a:pPr algn="ctr">
                <a:lnSpc>
                  <a:spcPts val="6378"/>
                </a:lnSpc>
              </a:pPr>
              <a:r>
                <a:rPr lang="en-US" sz="5600" spc="100">
                  <a:solidFill>
                    <a:srgbClr val="FFFFFF"/>
                  </a:solidFill>
                  <a:latin typeface="Aileron Regular Bold"/>
                </a:rPr>
                <a:t>ACTIVITY</a:t>
              </a:r>
            </a:p>
            <a:p>
              <a:pPr algn="ctr">
                <a:lnSpc>
                  <a:spcPts val="4787"/>
                </a:lnSpc>
              </a:pPr>
              <a:r>
                <a:rPr lang="en-US" sz="4200" spc="75">
                  <a:solidFill>
                    <a:srgbClr val="FFFFFF"/>
                  </a:solidFill>
                  <a:latin typeface="Aileron Regular"/>
                </a:rPr>
                <a:t>Class vs. Caste</a:t>
              </a: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341362" cy="10287000"/>
          </a:xfrm>
          <a:custGeom>
            <a:avLst/>
            <a:gdLst/>
            <a:ahLst/>
            <a:cxnLst/>
            <a:rect l="l" t="t" r="r" b="b"/>
            <a:pathLst>
              <a:path w="9341362" h="10287000">
                <a:moveTo>
                  <a:pt x="0" y="0"/>
                </a:moveTo>
                <a:lnTo>
                  <a:pt x="9341362" y="0"/>
                </a:lnTo>
                <a:lnTo>
                  <a:pt x="9341362" y="10287000"/>
                </a:lnTo>
                <a:lnTo>
                  <a:pt x="0" y="10287000"/>
                </a:lnTo>
                <a:lnTo>
                  <a:pt x="0" y="0"/>
                </a:lnTo>
                <a:close/>
              </a:path>
            </a:pathLst>
          </a:custGeom>
          <a:blipFill>
            <a:blip r:embed="rId2"/>
            <a:stretch>
              <a:fillRect l="-109443" t="-2318" r="-110964"/>
            </a:stretch>
          </a:blipFill>
        </p:spPr>
      </p:sp>
      <p:sp>
        <p:nvSpPr>
          <p:cNvPr id="3" name="TextBox 3"/>
          <p:cNvSpPr txBox="1"/>
          <p:nvPr/>
        </p:nvSpPr>
        <p:spPr>
          <a:xfrm>
            <a:off x="9658555" y="1879278"/>
            <a:ext cx="8377965" cy="6860154"/>
          </a:xfrm>
          <a:prstGeom prst="rect">
            <a:avLst/>
          </a:prstGeom>
        </p:spPr>
        <p:txBody>
          <a:bodyPr lIns="0" tIns="0" rIns="0" bIns="0" rtlCol="0" anchor="t">
            <a:spAutoFit/>
          </a:bodyPr>
          <a:lstStyle/>
          <a:p>
            <a:pPr>
              <a:lnSpc>
                <a:spcPts val="5039"/>
              </a:lnSpc>
            </a:pPr>
            <a:r>
              <a:rPr lang="en-US" sz="3599" spc="179">
                <a:solidFill>
                  <a:srgbClr val="737373"/>
                </a:solidFill>
                <a:latin typeface="Aileron Regular"/>
              </a:rPr>
              <a:t>The </a:t>
            </a:r>
            <a:r>
              <a:rPr lang="en-US" sz="3599" spc="179">
                <a:solidFill>
                  <a:srgbClr val="737373"/>
                </a:solidFill>
                <a:latin typeface="Aileron Regular Bold"/>
              </a:rPr>
              <a:t>eHRAF World Cultures </a:t>
            </a:r>
            <a:r>
              <a:rPr lang="en-US" sz="3599" spc="179">
                <a:solidFill>
                  <a:srgbClr val="737373"/>
                </a:solidFill>
                <a:latin typeface="Aileron Regular"/>
              </a:rPr>
              <a:t>database is primarily about cultural anthropology: cultural and social life in the recent present. </a:t>
            </a:r>
          </a:p>
          <a:p>
            <a:pPr>
              <a:lnSpc>
                <a:spcPts val="5039"/>
              </a:lnSpc>
            </a:pPr>
            <a:endParaRPr lang="en-US" sz="3599" spc="179">
              <a:solidFill>
                <a:srgbClr val="737373"/>
              </a:solidFill>
              <a:latin typeface="Aileron Regular"/>
            </a:endParaRPr>
          </a:p>
          <a:p>
            <a:pPr>
              <a:lnSpc>
                <a:spcPts val="5040"/>
              </a:lnSpc>
            </a:pPr>
            <a:r>
              <a:rPr lang="en-US" sz="3600" spc="179">
                <a:solidFill>
                  <a:srgbClr val="737373"/>
                </a:solidFill>
                <a:latin typeface="Aileron Regular"/>
              </a:rPr>
              <a:t>It also contains ethnographic information about </a:t>
            </a:r>
            <a:r>
              <a:rPr lang="en-US" sz="3600" spc="179">
                <a:solidFill>
                  <a:srgbClr val="737373"/>
                </a:solidFill>
                <a:latin typeface="Aileron Regular Bold"/>
              </a:rPr>
              <a:t>social stratification, social mobility, class and caste, ascribed and achieved status</a:t>
            </a:r>
            <a:r>
              <a:rPr lang="en-US" sz="3600" spc="179">
                <a:solidFill>
                  <a:srgbClr val="737373"/>
                </a:solidFill>
                <a:latin typeface="Aileron Regular"/>
              </a:rPr>
              <a:t> in societies around the globe.</a:t>
            </a:r>
          </a:p>
          <a:p>
            <a:pPr>
              <a:lnSpc>
                <a:spcPts val="3633"/>
              </a:lnSpc>
            </a:pPr>
            <a:endParaRPr lang="en-US" sz="3600" spc="179">
              <a:solidFill>
                <a:srgbClr val="737373"/>
              </a:solidFill>
              <a:latin typeface="Aileron Regular"/>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sp>
        <p:nvSpPr>
          <p:cNvPr id="3" name="Freeform 3"/>
          <p:cNvSpPr/>
          <p:nvPr/>
        </p:nvSpPr>
        <p:spPr>
          <a:xfrm>
            <a:off x="1543204" y="1028700"/>
            <a:ext cx="8250252" cy="8433726"/>
          </a:xfrm>
          <a:custGeom>
            <a:avLst/>
            <a:gdLst/>
            <a:ahLst/>
            <a:cxnLst/>
            <a:rect l="l" t="t" r="r" b="b"/>
            <a:pathLst>
              <a:path w="8250252" h="8433726">
                <a:moveTo>
                  <a:pt x="0" y="0"/>
                </a:moveTo>
                <a:lnTo>
                  <a:pt x="8250252" y="0"/>
                </a:lnTo>
                <a:lnTo>
                  <a:pt x="8250252" y="8433726"/>
                </a:lnTo>
                <a:lnTo>
                  <a:pt x="0" y="8433726"/>
                </a:lnTo>
                <a:lnTo>
                  <a:pt x="0" y="0"/>
                </a:lnTo>
                <a:close/>
              </a:path>
            </a:pathLst>
          </a:custGeom>
          <a:blipFill>
            <a:blip r:embed="rId2"/>
            <a:stretch>
              <a:fillRect l="-26715" r="-26715"/>
            </a:stretch>
          </a:blipFill>
        </p:spPr>
      </p:sp>
      <p:sp>
        <p:nvSpPr>
          <p:cNvPr id="4" name="AutoShape 4"/>
          <p:cNvSpPr/>
          <p:nvPr/>
        </p:nvSpPr>
        <p:spPr>
          <a:xfrm>
            <a:off x="666490" y="4174337"/>
            <a:ext cx="1753429" cy="1938326"/>
          </a:xfrm>
          <a:prstGeom prst="rect">
            <a:avLst/>
          </a:prstGeom>
          <a:solidFill>
            <a:srgbClr val="737373"/>
          </a:solidFill>
        </p:spPr>
      </p:sp>
      <p:sp>
        <p:nvSpPr>
          <p:cNvPr id="5" name="TextBox 5"/>
          <p:cNvSpPr txBox="1"/>
          <p:nvPr/>
        </p:nvSpPr>
        <p:spPr>
          <a:xfrm>
            <a:off x="1543204" y="4852987"/>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Regular Bold"/>
              </a:rPr>
              <a:t>Topics We'll Cover</a:t>
            </a:r>
          </a:p>
        </p:txBody>
      </p:sp>
      <p:sp>
        <p:nvSpPr>
          <p:cNvPr id="6" name="TextBox 6"/>
          <p:cNvSpPr txBox="1"/>
          <p:nvPr/>
        </p:nvSpPr>
        <p:spPr>
          <a:xfrm>
            <a:off x="12507613" y="203198"/>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Bold"/>
              </a:rPr>
              <a:t>In this activity</a:t>
            </a:r>
          </a:p>
        </p:txBody>
      </p:sp>
      <p:sp>
        <p:nvSpPr>
          <p:cNvPr id="7" name="TextBox 7"/>
          <p:cNvSpPr txBox="1"/>
          <p:nvPr/>
        </p:nvSpPr>
        <p:spPr>
          <a:xfrm>
            <a:off x="11313391" y="4208035"/>
            <a:ext cx="6974609" cy="4850130"/>
          </a:xfrm>
          <a:prstGeom prst="rect">
            <a:avLst/>
          </a:prstGeom>
        </p:spPr>
        <p:txBody>
          <a:bodyPr lIns="0" tIns="0" rIns="0" bIns="0" rtlCol="0" anchor="t">
            <a:spAutoFit/>
          </a:bodyPr>
          <a:lstStyle/>
          <a:p>
            <a:pPr marL="528320" lvl="1" indent="-264160">
              <a:lnSpc>
                <a:spcPts val="4800"/>
              </a:lnSpc>
              <a:buFont typeface="Arial"/>
              <a:buChar char="•"/>
            </a:pPr>
            <a:r>
              <a:rPr lang="en-US" sz="3200" spc="32">
                <a:solidFill>
                  <a:srgbClr val="FFFFFF"/>
                </a:solidFill>
                <a:latin typeface="Aileron Regular"/>
              </a:rPr>
              <a:t>Learn about </a:t>
            </a:r>
            <a:r>
              <a:rPr lang="en-US" sz="3200" spc="32">
                <a:solidFill>
                  <a:srgbClr val="FFFFFF"/>
                </a:solidFill>
                <a:latin typeface="Aileron Regular Bold"/>
              </a:rPr>
              <a:t>social stratification</a:t>
            </a:r>
          </a:p>
          <a:p>
            <a:pPr marL="528320" lvl="1" indent="-264160">
              <a:lnSpc>
                <a:spcPts val="4800"/>
              </a:lnSpc>
              <a:buFont typeface="Arial"/>
              <a:buChar char="•"/>
            </a:pPr>
            <a:r>
              <a:rPr lang="en-US" sz="3200" spc="32">
                <a:solidFill>
                  <a:srgbClr val="FFFFFF"/>
                </a:solidFill>
                <a:latin typeface="Aileron Regular"/>
              </a:rPr>
              <a:t>Define </a:t>
            </a:r>
            <a:r>
              <a:rPr lang="en-US" sz="3200" spc="32">
                <a:solidFill>
                  <a:srgbClr val="FFFFFF"/>
                </a:solidFill>
                <a:latin typeface="Aileron Regular Bold"/>
              </a:rPr>
              <a:t>achieved vs. ascribed status</a:t>
            </a:r>
          </a:p>
          <a:p>
            <a:pPr marL="528320" lvl="1" indent="-264160">
              <a:lnSpc>
                <a:spcPts val="4800"/>
              </a:lnSpc>
              <a:buFont typeface="Arial"/>
              <a:buChar char="•"/>
            </a:pPr>
            <a:r>
              <a:rPr lang="en-US" sz="3200" spc="32">
                <a:solidFill>
                  <a:srgbClr val="FFFFFF"/>
                </a:solidFill>
                <a:latin typeface="Aileron Regular"/>
              </a:rPr>
              <a:t>Identify </a:t>
            </a:r>
            <a:r>
              <a:rPr lang="en-US" sz="3200" spc="32">
                <a:solidFill>
                  <a:srgbClr val="FFFFFF"/>
                </a:solidFill>
                <a:latin typeface="Aileron Regular Bold"/>
              </a:rPr>
              <a:t>class vs. caste </a:t>
            </a:r>
            <a:r>
              <a:rPr lang="en-US" sz="3200" spc="32">
                <a:solidFill>
                  <a:srgbClr val="FFFFFF"/>
                </a:solidFill>
                <a:latin typeface="Aileron Regular"/>
              </a:rPr>
              <a:t>societies and </a:t>
            </a:r>
            <a:r>
              <a:rPr lang="en-US" sz="3200" spc="32">
                <a:solidFill>
                  <a:srgbClr val="FFFFFF"/>
                </a:solidFill>
                <a:latin typeface="Aileron Regular Bold"/>
              </a:rPr>
              <a:t>upward </a:t>
            </a:r>
            <a:r>
              <a:rPr lang="en-US" sz="3200" spc="32">
                <a:solidFill>
                  <a:srgbClr val="FFFFFF"/>
                </a:solidFill>
                <a:latin typeface="Aileron Regular"/>
              </a:rPr>
              <a:t>or </a:t>
            </a:r>
            <a:r>
              <a:rPr lang="en-US" sz="3200" spc="32">
                <a:solidFill>
                  <a:srgbClr val="FFFFFF"/>
                </a:solidFill>
                <a:latin typeface="Aileron Regular Bold"/>
              </a:rPr>
              <a:t>downward </a:t>
            </a:r>
            <a:r>
              <a:rPr lang="en-US" sz="3200" spc="32">
                <a:solidFill>
                  <a:srgbClr val="FFFFFF"/>
                </a:solidFill>
                <a:latin typeface="Aileron Regular"/>
              </a:rPr>
              <a:t>social mobility </a:t>
            </a:r>
          </a:p>
          <a:p>
            <a:pPr marL="528320" lvl="1" indent="-264160">
              <a:lnSpc>
                <a:spcPts val="4800"/>
              </a:lnSpc>
              <a:buFont typeface="Arial"/>
              <a:buChar char="•"/>
            </a:pPr>
            <a:r>
              <a:rPr lang="en-US" sz="3200" spc="32">
                <a:solidFill>
                  <a:srgbClr val="FFFFFF"/>
                </a:solidFill>
                <a:latin typeface="Aileron Regular"/>
              </a:rPr>
              <a:t>Conduct research using </a:t>
            </a:r>
            <a:r>
              <a:rPr lang="en-US" sz="3200" spc="32">
                <a:solidFill>
                  <a:srgbClr val="FFFFFF"/>
                </a:solidFill>
                <a:latin typeface="Aileron Regular Bold"/>
              </a:rPr>
              <a:t>eHRAF World Cultures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865974" y="0"/>
            <a:ext cx="10422026" cy="10287000"/>
          </a:xfrm>
          <a:prstGeom prst="rect">
            <a:avLst/>
          </a:prstGeom>
          <a:solidFill>
            <a:srgbClr val="737373"/>
          </a:solidFill>
        </p:spPr>
      </p:sp>
      <p:sp>
        <p:nvSpPr>
          <p:cNvPr id="3" name="TextBox 3"/>
          <p:cNvSpPr txBox="1"/>
          <p:nvPr/>
        </p:nvSpPr>
        <p:spPr>
          <a:xfrm>
            <a:off x="8427464" y="3305708"/>
            <a:ext cx="9472938" cy="5105400"/>
          </a:xfrm>
          <a:prstGeom prst="rect">
            <a:avLst/>
          </a:prstGeom>
        </p:spPr>
        <p:txBody>
          <a:bodyPr lIns="0" tIns="0" rIns="0" bIns="0" rtlCol="0" anchor="t">
            <a:spAutoFit/>
          </a:bodyPr>
          <a:lstStyle/>
          <a:p>
            <a:pPr>
              <a:lnSpc>
                <a:spcPts val="5040"/>
              </a:lnSpc>
            </a:pPr>
            <a:r>
              <a:rPr lang="en-US" sz="3600" spc="179">
                <a:solidFill>
                  <a:srgbClr val="FFFFFF"/>
                </a:solidFill>
                <a:latin typeface="Aileron Regular"/>
              </a:rPr>
              <a:t>The Outline of Cultural Materials (OCM) is a vast subject index designed to cover all aspects of cultural and social life.</a:t>
            </a:r>
          </a:p>
          <a:p>
            <a:pPr>
              <a:lnSpc>
                <a:spcPts val="5040"/>
              </a:lnSpc>
            </a:pPr>
            <a:endParaRPr lang="en-US" sz="3600" spc="179">
              <a:solidFill>
                <a:srgbClr val="FFFFFF"/>
              </a:solidFill>
              <a:latin typeface="Aileron Regular"/>
            </a:endParaRPr>
          </a:p>
          <a:p>
            <a:pPr>
              <a:lnSpc>
                <a:spcPts val="5040"/>
              </a:lnSpc>
            </a:pPr>
            <a:r>
              <a:rPr lang="en-US" sz="3600" spc="179">
                <a:solidFill>
                  <a:srgbClr val="FFFFFF"/>
                </a:solidFill>
                <a:latin typeface="Aileron Regular"/>
              </a:rPr>
              <a:t>It was first developed in the 1930s by </a:t>
            </a:r>
            <a:r>
              <a:rPr lang="en-US" sz="3600" spc="179">
                <a:solidFill>
                  <a:srgbClr val="FFFFFF"/>
                </a:solidFill>
                <a:latin typeface="Aileron Regular Bold"/>
              </a:rPr>
              <a:t>George Peter Murdock</a:t>
            </a:r>
            <a:r>
              <a:rPr lang="en-US" sz="3600" spc="179">
                <a:solidFill>
                  <a:srgbClr val="FFFFFF"/>
                </a:solidFill>
                <a:latin typeface="Aileron Regular"/>
              </a:rPr>
              <a:t> and colleagues at Yale's Institute of Human Relations and has been revised ever since. </a:t>
            </a:r>
          </a:p>
        </p:txBody>
      </p:sp>
      <p:sp>
        <p:nvSpPr>
          <p:cNvPr id="4" name="TextBox 4"/>
          <p:cNvSpPr txBox="1"/>
          <p:nvPr/>
        </p:nvSpPr>
        <p:spPr>
          <a:xfrm>
            <a:off x="8253572" y="612364"/>
            <a:ext cx="9646830" cy="18383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Bold"/>
              </a:rPr>
              <a:t>Outline of Cultural Material (OCM)</a:t>
            </a:r>
          </a:p>
        </p:txBody>
      </p:sp>
      <p:sp>
        <p:nvSpPr>
          <p:cNvPr id="5" name="Freeform 5"/>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481" t="-1733" b="-6808"/>
            </a:stretch>
          </a:blipFill>
        </p:spPr>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865974" y="0"/>
            <a:ext cx="10422026" cy="10287000"/>
          </a:xfrm>
          <a:prstGeom prst="rect">
            <a:avLst/>
          </a:prstGeom>
          <a:solidFill>
            <a:srgbClr val="737373"/>
          </a:solidFill>
        </p:spPr>
      </p:sp>
      <p:sp>
        <p:nvSpPr>
          <p:cNvPr id="3" name="TextBox 3"/>
          <p:cNvSpPr txBox="1"/>
          <p:nvPr/>
        </p:nvSpPr>
        <p:spPr>
          <a:xfrm>
            <a:off x="8630694" y="2810793"/>
            <a:ext cx="9269708" cy="7025640"/>
          </a:xfrm>
          <a:prstGeom prst="rect">
            <a:avLst/>
          </a:prstGeom>
        </p:spPr>
        <p:txBody>
          <a:bodyPr lIns="0" tIns="0" rIns="0" bIns="0" rtlCol="0" anchor="t">
            <a:spAutoFit/>
          </a:bodyPr>
          <a:lstStyle/>
          <a:p>
            <a:pPr>
              <a:lnSpc>
                <a:spcPts val="5040"/>
              </a:lnSpc>
            </a:pPr>
            <a:r>
              <a:rPr lang="en-US" sz="3600">
                <a:solidFill>
                  <a:srgbClr val="FFFFFF"/>
                </a:solidFill>
                <a:latin typeface="Aileron Regular"/>
              </a:rPr>
              <a:t>The OCM is an ethnographic classification system on human behavior, social life and customs, and material culture.</a:t>
            </a:r>
          </a:p>
          <a:p>
            <a:pPr>
              <a:lnSpc>
                <a:spcPts val="5040"/>
              </a:lnSpc>
            </a:pPr>
            <a:endParaRPr lang="en-US" sz="3600">
              <a:solidFill>
                <a:srgbClr val="FFFFFF"/>
              </a:solidFill>
              <a:latin typeface="Aileron Regular"/>
            </a:endParaRPr>
          </a:p>
          <a:p>
            <a:pPr>
              <a:lnSpc>
                <a:spcPts val="5040"/>
              </a:lnSpc>
            </a:pPr>
            <a:r>
              <a:rPr lang="en-US" sz="3600">
                <a:solidFill>
                  <a:srgbClr val="FFFFFF"/>
                </a:solidFill>
                <a:latin typeface="Aileron Regular"/>
              </a:rPr>
              <a:t>In the eHRAF databases, these subjects categories have been use to index each and every paragraph.</a:t>
            </a:r>
          </a:p>
          <a:p>
            <a:pPr>
              <a:lnSpc>
                <a:spcPts val="5040"/>
              </a:lnSpc>
            </a:pPr>
            <a:endParaRPr lang="en-US" sz="3600">
              <a:solidFill>
                <a:srgbClr val="FFFFFF"/>
              </a:solidFill>
              <a:latin typeface="Aileron Regular"/>
            </a:endParaRPr>
          </a:p>
          <a:p>
            <a:pPr>
              <a:lnSpc>
                <a:spcPts val="5040"/>
              </a:lnSpc>
            </a:pPr>
            <a:r>
              <a:rPr lang="en-US" sz="3600">
                <a:solidFill>
                  <a:srgbClr val="FFFFFF"/>
                </a:solidFill>
                <a:latin typeface="Aileron Regular"/>
              </a:rPr>
              <a:t>This tagging system means that you can search across all of our collections to find the exact paragraph-level content you need. </a:t>
            </a:r>
          </a:p>
        </p:txBody>
      </p:sp>
      <p:sp>
        <p:nvSpPr>
          <p:cNvPr id="4" name="Freeform 4"/>
          <p:cNvSpPr/>
          <p:nvPr/>
        </p:nvSpPr>
        <p:spPr>
          <a:xfrm>
            <a:off x="0" y="1536289"/>
            <a:ext cx="7865974" cy="6292779"/>
          </a:xfrm>
          <a:custGeom>
            <a:avLst/>
            <a:gdLst/>
            <a:ahLst/>
            <a:cxnLst/>
            <a:rect l="l" t="t" r="r" b="b"/>
            <a:pathLst>
              <a:path w="7865974" h="6292779">
                <a:moveTo>
                  <a:pt x="0" y="0"/>
                </a:moveTo>
                <a:lnTo>
                  <a:pt x="7865974" y="0"/>
                </a:lnTo>
                <a:lnTo>
                  <a:pt x="7865974" y="6292779"/>
                </a:lnTo>
                <a:lnTo>
                  <a:pt x="0" y="6292779"/>
                </a:lnTo>
                <a:lnTo>
                  <a:pt x="0" y="0"/>
                </a:lnTo>
                <a:close/>
              </a:path>
            </a:pathLst>
          </a:custGeom>
          <a:blipFill>
            <a:blip r:embed="rId2"/>
            <a:stretch>
              <a:fillRect/>
            </a:stretch>
          </a:blipFill>
        </p:spPr>
      </p:sp>
      <p:sp>
        <p:nvSpPr>
          <p:cNvPr id="5" name="TextBox 5"/>
          <p:cNvSpPr txBox="1"/>
          <p:nvPr/>
        </p:nvSpPr>
        <p:spPr>
          <a:xfrm>
            <a:off x="8253572" y="612364"/>
            <a:ext cx="9646830" cy="18383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Bold"/>
              </a:rPr>
              <a:t>Outline of Cultural Materials (OCM)</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rot="-10800000">
            <a:off x="0" y="1948467"/>
            <a:ext cx="18288000" cy="6096749"/>
          </a:xfrm>
          <a:prstGeom prst="rect">
            <a:avLst/>
          </a:prstGeom>
          <a:solidFill>
            <a:srgbClr val="737373"/>
          </a:solidFill>
        </p:spPr>
      </p:sp>
      <p:sp>
        <p:nvSpPr>
          <p:cNvPr id="4" name="TextBox 4"/>
          <p:cNvSpPr txBox="1"/>
          <p:nvPr/>
        </p:nvSpPr>
        <p:spPr>
          <a:xfrm>
            <a:off x="3652543" y="3820981"/>
            <a:ext cx="13879123" cy="2203141"/>
          </a:xfrm>
          <a:prstGeom prst="rect">
            <a:avLst/>
          </a:prstGeom>
        </p:spPr>
        <p:txBody>
          <a:bodyPr lIns="0" tIns="0" rIns="0" bIns="0" rtlCol="0" anchor="t">
            <a:spAutoFit/>
          </a:bodyPr>
          <a:lstStyle/>
          <a:p>
            <a:pPr>
              <a:lnSpc>
                <a:spcPts val="5880"/>
              </a:lnSpc>
            </a:pPr>
            <a:r>
              <a:rPr lang="en-US" sz="4200" spc="126">
                <a:solidFill>
                  <a:srgbClr val="FFFFFF"/>
                </a:solidFill>
                <a:latin typeface="Aileron Regular"/>
              </a:rPr>
              <a:t>On the following slides, you will find some suggested </a:t>
            </a:r>
            <a:r>
              <a:rPr lang="en-US" sz="4200" spc="126">
                <a:solidFill>
                  <a:srgbClr val="FFFFFF"/>
                </a:solidFill>
                <a:latin typeface="Aileron Regular Bold"/>
              </a:rPr>
              <a:t>OCM subjects</a:t>
            </a:r>
            <a:r>
              <a:rPr lang="en-US" sz="4200" spc="126">
                <a:solidFill>
                  <a:srgbClr val="FFFFFF"/>
                </a:solidFill>
                <a:latin typeface="Aileron Regular"/>
              </a:rPr>
              <a:t> which may be helpful when searching for information related to </a:t>
            </a:r>
            <a:r>
              <a:rPr lang="en-US" sz="4200" spc="126">
                <a:solidFill>
                  <a:srgbClr val="FFFFFF"/>
                </a:solidFill>
                <a:latin typeface="Aileron Regular Bold"/>
              </a:rPr>
              <a:t>class and caste.</a:t>
            </a:r>
          </a:p>
        </p:txBody>
      </p:sp>
      <p:sp>
        <p:nvSpPr>
          <p:cNvPr id="5" name="TextBox 5"/>
          <p:cNvSpPr txBox="1"/>
          <p:nvPr/>
        </p:nvSpPr>
        <p:spPr>
          <a:xfrm rot="-5400000">
            <a:off x="-2533640" y="3741452"/>
            <a:ext cx="7873429" cy="2447925"/>
          </a:xfrm>
          <a:prstGeom prst="rect">
            <a:avLst/>
          </a:prstGeom>
        </p:spPr>
        <p:txBody>
          <a:bodyPr lIns="0" tIns="0" rIns="0" bIns="0" rtlCol="0" anchor="t">
            <a:spAutoFit/>
          </a:bodyPr>
          <a:lstStyle/>
          <a:p>
            <a:pPr algn="ctr">
              <a:lnSpc>
                <a:spcPts val="9600"/>
              </a:lnSpc>
            </a:pPr>
            <a:r>
              <a:rPr lang="en-US" sz="8000" spc="160">
                <a:solidFill>
                  <a:srgbClr val="FFFFFF"/>
                </a:solidFill>
                <a:latin typeface="Aileron Heavy Bold"/>
              </a:rPr>
              <a:t>OCM SUBJECTS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5400000">
            <a:off x="-2481262" y="3919538"/>
            <a:ext cx="8229600" cy="2447925"/>
          </a:xfrm>
          <a:prstGeom prst="rect">
            <a:avLst/>
          </a:prstGeom>
        </p:spPr>
        <p:txBody>
          <a:bodyPr lIns="0" tIns="0" rIns="0" bIns="0" rtlCol="0" anchor="t">
            <a:spAutoFit/>
          </a:bodyPr>
          <a:lstStyle/>
          <a:p>
            <a:pPr algn="ctr">
              <a:lnSpc>
                <a:spcPts val="9600"/>
              </a:lnSpc>
            </a:pPr>
            <a:r>
              <a:rPr lang="en-US" sz="8000" spc="160">
                <a:solidFill>
                  <a:srgbClr val="737373"/>
                </a:solidFill>
                <a:latin typeface="Aileron Heavy Bold"/>
              </a:rPr>
              <a:t>OCM IDENTIFIERS</a:t>
            </a:r>
          </a:p>
        </p:txBody>
      </p:sp>
      <p:sp>
        <p:nvSpPr>
          <p:cNvPr id="3" name="AutoShape 3"/>
          <p:cNvSpPr/>
          <p:nvPr/>
        </p:nvSpPr>
        <p:spPr>
          <a:xfrm rot="-10800000">
            <a:off x="3754828" y="-11006"/>
            <a:ext cx="14533172" cy="10287000"/>
          </a:xfrm>
          <a:prstGeom prst="rect">
            <a:avLst/>
          </a:prstGeom>
          <a:solidFill>
            <a:srgbClr val="737373"/>
          </a:solidFill>
        </p:spPr>
      </p:sp>
      <p:sp>
        <p:nvSpPr>
          <p:cNvPr id="4" name="TextBox 4"/>
          <p:cNvSpPr txBox="1"/>
          <p:nvPr/>
        </p:nvSpPr>
        <p:spPr>
          <a:xfrm>
            <a:off x="5421596" y="2134695"/>
            <a:ext cx="11024755" cy="6027296"/>
          </a:xfrm>
          <a:prstGeom prst="rect">
            <a:avLst/>
          </a:prstGeom>
        </p:spPr>
        <p:txBody>
          <a:bodyPr lIns="0" tIns="0" rIns="0" bIns="0" rtlCol="0" anchor="t">
            <a:spAutoFit/>
          </a:bodyPr>
          <a:lstStyle/>
          <a:p>
            <a:pPr>
              <a:lnSpc>
                <a:spcPts val="6240"/>
              </a:lnSpc>
            </a:pPr>
            <a:r>
              <a:rPr lang="en-US" sz="4800" spc="48">
                <a:solidFill>
                  <a:srgbClr val="FFFFFF"/>
                </a:solidFill>
                <a:latin typeface="Aileron Regular Bold"/>
              </a:rPr>
              <a:t>550 INDIVIDUATION AND MOBILITY</a:t>
            </a:r>
          </a:p>
          <a:p>
            <a:pPr marL="975771" lvl="1" indent="-487886">
              <a:lnSpc>
                <a:spcPts val="5875"/>
              </a:lnSpc>
              <a:buFont typeface="Arial"/>
              <a:buChar char="•"/>
            </a:pPr>
            <a:r>
              <a:rPr lang="en-US" sz="4519" spc="45">
                <a:solidFill>
                  <a:srgbClr val="FFFFFF"/>
                </a:solidFill>
                <a:latin typeface="Aileron Regular"/>
              </a:rPr>
              <a:t>554 Status, Role, and Prestige</a:t>
            </a:r>
          </a:p>
          <a:p>
            <a:pPr marL="975771" lvl="1" indent="-487886">
              <a:lnSpc>
                <a:spcPts val="5875"/>
              </a:lnSpc>
              <a:buFont typeface="Arial"/>
              <a:buChar char="•"/>
            </a:pPr>
            <a:r>
              <a:rPr lang="en-US" sz="4519" spc="45">
                <a:solidFill>
                  <a:srgbClr val="FFFFFF"/>
                </a:solidFill>
                <a:latin typeface="Aileron Regular"/>
              </a:rPr>
              <a:t>556 Accumulation of Wealth</a:t>
            </a:r>
          </a:p>
          <a:p>
            <a:pPr marL="975771" lvl="1" indent="-487886">
              <a:lnSpc>
                <a:spcPts val="5875"/>
              </a:lnSpc>
              <a:buFont typeface="Arial"/>
              <a:buChar char="•"/>
            </a:pPr>
            <a:r>
              <a:rPr lang="en-US" sz="4519" spc="45">
                <a:solidFill>
                  <a:srgbClr val="FFFFFF"/>
                </a:solidFill>
                <a:latin typeface="Aileron Regular"/>
              </a:rPr>
              <a:t>558 Downward Mobility</a:t>
            </a:r>
          </a:p>
          <a:p>
            <a:pPr>
              <a:lnSpc>
                <a:spcPts val="5875"/>
              </a:lnSpc>
            </a:pPr>
            <a:endParaRPr lang="en-US" sz="4519" spc="45">
              <a:solidFill>
                <a:srgbClr val="FFFFFF"/>
              </a:solidFill>
              <a:latin typeface="Aileron Regular"/>
            </a:endParaRPr>
          </a:p>
          <a:p>
            <a:pPr>
              <a:lnSpc>
                <a:spcPts val="6240"/>
              </a:lnSpc>
            </a:pPr>
            <a:r>
              <a:rPr lang="en-US" sz="4800" spc="48">
                <a:solidFill>
                  <a:srgbClr val="FFFFFF"/>
                </a:solidFill>
                <a:latin typeface="Aileron Regular Bold"/>
              </a:rPr>
              <a:t>560 SOCIAL STRATIFICATION</a:t>
            </a:r>
          </a:p>
          <a:p>
            <a:pPr marL="975771" lvl="1" indent="-487886">
              <a:lnSpc>
                <a:spcPts val="5875"/>
              </a:lnSpc>
              <a:buFont typeface="Arial"/>
              <a:buChar char="•"/>
            </a:pPr>
            <a:r>
              <a:rPr lang="en-US" sz="4519" spc="45">
                <a:solidFill>
                  <a:srgbClr val="FFFFFF"/>
                </a:solidFill>
                <a:latin typeface="Aileron Regular"/>
              </a:rPr>
              <a:t>564 Castes</a:t>
            </a:r>
          </a:p>
          <a:p>
            <a:pPr marL="975771" lvl="1" indent="-487886">
              <a:lnSpc>
                <a:spcPts val="5875"/>
              </a:lnSpc>
              <a:buFont typeface="Arial"/>
              <a:buChar char="•"/>
            </a:pPr>
            <a:r>
              <a:rPr lang="en-US" sz="4519" spc="45">
                <a:solidFill>
                  <a:srgbClr val="FFFFFF"/>
                </a:solidFill>
                <a:latin typeface="Aileron Regular"/>
              </a:rPr>
              <a:t>565 Classes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155666"/>
          </a:xfrm>
          <a:prstGeom prst="rect">
            <a:avLst/>
          </a:prstGeom>
          <a:solidFill>
            <a:srgbClr val="737373"/>
          </a:solidFill>
        </p:spPr>
      </p:sp>
      <p:sp>
        <p:nvSpPr>
          <p:cNvPr id="3" name="Freeform 3"/>
          <p:cNvSpPr/>
          <p:nvPr/>
        </p:nvSpPr>
        <p:spPr>
          <a:xfrm>
            <a:off x="0" y="2375946"/>
            <a:ext cx="18288000" cy="7436947"/>
          </a:xfrm>
          <a:custGeom>
            <a:avLst/>
            <a:gdLst/>
            <a:ahLst/>
            <a:cxnLst/>
            <a:rect l="l" t="t" r="r" b="b"/>
            <a:pathLst>
              <a:path w="18288000" h="7436947">
                <a:moveTo>
                  <a:pt x="0" y="0"/>
                </a:moveTo>
                <a:lnTo>
                  <a:pt x="18288000" y="0"/>
                </a:lnTo>
                <a:lnTo>
                  <a:pt x="18288000" y="7436947"/>
                </a:lnTo>
                <a:lnTo>
                  <a:pt x="0" y="7436947"/>
                </a:lnTo>
                <a:lnTo>
                  <a:pt x="0" y="0"/>
                </a:lnTo>
                <a:close/>
              </a:path>
            </a:pathLst>
          </a:custGeom>
          <a:blipFill>
            <a:blip r:embed="rId2"/>
            <a:stretch>
              <a:fillRect r="-5422"/>
            </a:stretch>
          </a:blipFill>
        </p:spPr>
      </p:sp>
      <p:sp>
        <p:nvSpPr>
          <p:cNvPr id="4" name="TextBox 4"/>
          <p:cNvSpPr txBox="1"/>
          <p:nvPr/>
        </p:nvSpPr>
        <p:spPr>
          <a:xfrm>
            <a:off x="1028700" y="231066"/>
            <a:ext cx="16230600" cy="1636384"/>
          </a:xfrm>
          <a:prstGeom prst="rect">
            <a:avLst/>
          </a:prstGeom>
        </p:spPr>
        <p:txBody>
          <a:bodyPr lIns="0" tIns="0" rIns="0" bIns="0" rtlCol="0" anchor="t">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a paragraph from </a:t>
            </a:r>
            <a:r>
              <a:rPr lang="en-US" sz="3199">
                <a:solidFill>
                  <a:srgbClr val="EBC634"/>
                </a:solidFill>
                <a:latin typeface="Aileron Regular Bold"/>
              </a:rPr>
              <a:t>Davis (1983: 135)</a:t>
            </a:r>
            <a:r>
              <a:rPr lang="en-US" sz="3199">
                <a:solidFill>
                  <a:srgbClr val="EBC634"/>
                </a:solidFill>
                <a:latin typeface="Aileron Regular"/>
              </a:rPr>
              <a:t> </a:t>
            </a:r>
            <a:r>
              <a:rPr lang="en-US" sz="3199">
                <a:solidFill>
                  <a:srgbClr val="FFFFFF"/>
                </a:solidFill>
                <a:latin typeface="Aileron Regular"/>
              </a:rPr>
              <a:t>on </a:t>
            </a:r>
            <a:r>
              <a:rPr lang="en-US" sz="3199">
                <a:solidFill>
                  <a:srgbClr val="EBC634"/>
                </a:solidFill>
                <a:latin typeface="Aileron Regular Bold"/>
              </a:rPr>
              <a:t>Bengali (AW69) </a:t>
            </a:r>
            <a:r>
              <a:rPr lang="en-US" sz="3199">
                <a:solidFill>
                  <a:srgbClr val="FFFFFF"/>
                </a:solidFill>
                <a:latin typeface="Aileron Regular"/>
              </a:rPr>
              <a:t>appears in eHRAF World Cultures. Read the text to discover a perspective about </a:t>
            </a:r>
            <a:r>
              <a:rPr lang="en-US" sz="3199">
                <a:solidFill>
                  <a:srgbClr val="EBC634"/>
                </a:solidFill>
                <a:latin typeface="Aileron Regular Bold"/>
              </a:rPr>
              <a:t>upward moblity through Brahmanization</a:t>
            </a:r>
            <a:r>
              <a:rPr lang="en-US" sz="3199">
                <a:solidFill>
                  <a:srgbClr val="FFFFFF"/>
                </a:solidFill>
                <a:latin typeface="Aileron Regular"/>
              </a:rPr>
              <a:t> in Indian society.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155666"/>
          </a:xfrm>
          <a:prstGeom prst="rect">
            <a:avLst/>
          </a:prstGeom>
          <a:solidFill>
            <a:srgbClr val="737373"/>
          </a:solidFill>
        </p:spPr>
      </p:sp>
      <p:sp>
        <p:nvSpPr>
          <p:cNvPr id="3" name="TextBox 3"/>
          <p:cNvSpPr txBox="1"/>
          <p:nvPr/>
        </p:nvSpPr>
        <p:spPr>
          <a:xfrm>
            <a:off x="1028700" y="231066"/>
            <a:ext cx="16230600" cy="1636384"/>
          </a:xfrm>
          <a:prstGeom prst="rect">
            <a:avLst/>
          </a:prstGeom>
        </p:spPr>
        <p:txBody>
          <a:bodyPr lIns="0" tIns="0" rIns="0" bIns="0" rtlCol="0" anchor="t">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a paragraph from </a:t>
            </a:r>
            <a:r>
              <a:rPr lang="en-US" sz="3199">
                <a:solidFill>
                  <a:srgbClr val="EBC634"/>
                </a:solidFill>
                <a:latin typeface="Aileron Regular Bold"/>
              </a:rPr>
              <a:t>Juliani (1998: 264)</a:t>
            </a:r>
            <a:r>
              <a:rPr lang="en-US" sz="3199">
                <a:solidFill>
                  <a:srgbClr val="EBC634"/>
                </a:solidFill>
                <a:latin typeface="Aileron Regular"/>
              </a:rPr>
              <a:t> </a:t>
            </a:r>
            <a:r>
              <a:rPr lang="en-US" sz="3199">
                <a:solidFill>
                  <a:srgbClr val="FFFFFF"/>
                </a:solidFill>
                <a:latin typeface="Aileron Regular"/>
              </a:rPr>
              <a:t>on </a:t>
            </a:r>
            <a:r>
              <a:rPr lang="en-US" sz="3199">
                <a:solidFill>
                  <a:srgbClr val="EBC634"/>
                </a:solidFill>
                <a:latin typeface="Aileron Regular Bold"/>
              </a:rPr>
              <a:t>Italian Americans (N010)</a:t>
            </a:r>
            <a:r>
              <a:rPr lang="en-US" sz="3199">
                <a:solidFill>
                  <a:srgbClr val="FFFFFF"/>
                </a:solidFill>
                <a:latin typeface="Aileron Regular"/>
              </a:rPr>
              <a:t> appears in eHRAF World Cultures. Read the text to discover a perspective about </a:t>
            </a:r>
            <a:r>
              <a:rPr lang="en-US" sz="3199">
                <a:solidFill>
                  <a:srgbClr val="EBC634"/>
                </a:solidFill>
                <a:latin typeface="Aileron Regular Bold"/>
              </a:rPr>
              <a:t>upward moblity through cultural assimilation</a:t>
            </a:r>
            <a:r>
              <a:rPr lang="en-US" sz="3199">
                <a:solidFill>
                  <a:srgbClr val="FFFFFF"/>
                </a:solidFill>
                <a:latin typeface="Aileron Regular"/>
              </a:rPr>
              <a:t> in American society.</a:t>
            </a:r>
          </a:p>
        </p:txBody>
      </p:sp>
      <p:grpSp>
        <p:nvGrpSpPr>
          <p:cNvPr id="4" name="Group 4"/>
          <p:cNvGrpSpPr/>
          <p:nvPr/>
        </p:nvGrpSpPr>
        <p:grpSpPr>
          <a:xfrm>
            <a:off x="0" y="2375540"/>
            <a:ext cx="18287327" cy="7911460"/>
            <a:chOff x="0" y="0"/>
            <a:chExt cx="24383102" cy="10548614"/>
          </a:xfrm>
        </p:grpSpPr>
        <p:sp>
          <p:nvSpPr>
            <p:cNvPr id="5" name="Freeform 5"/>
            <p:cNvSpPr/>
            <p:nvPr/>
          </p:nvSpPr>
          <p:spPr>
            <a:xfrm>
              <a:off x="0" y="0"/>
              <a:ext cx="24383102" cy="9399069"/>
            </a:xfrm>
            <a:custGeom>
              <a:avLst/>
              <a:gdLst/>
              <a:ahLst/>
              <a:cxnLst/>
              <a:rect l="l" t="t" r="r" b="b"/>
              <a:pathLst>
                <a:path w="24383102" h="9399069">
                  <a:moveTo>
                    <a:pt x="0" y="0"/>
                  </a:moveTo>
                  <a:lnTo>
                    <a:pt x="24383102" y="0"/>
                  </a:lnTo>
                  <a:lnTo>
                    <a:pt x="24383102" y="9399069"/>
                  </a:lnTo>
                  <a:lnTo>
                    <a:pt x="0" y="9399069"/>
                  </a:lnTo>
                  <a:lnTo>
                    <a:pt x="0" y="0"/>
                  </a:lnTo>
                  <a:close/>
                </a:path>
              </a:pathLst>
            </a:custGeom>
            <a:blipFill>
              <a:blip r:embed="rId2"/>
              <a:stretch>
                <a:fillRect l="-328" r="-328"/>
              </a:stretch>
            </a:blipFill>
          </p:spPr>
        </p:sp>
        <p:sp>
          <p:nvSpPr>
            <p:cNvPr id="6" name="Freeform 6"/>
            <p:cNvSpPr/>
            <p:nvPr/>
          </p:nvSpPr>
          <p:spPr>
            <a:xfrm>
              <a:off x="0" y="9399069"/>
              <a:ext cx="24383102" cy="1149545"/>
            </a:xfrm>
            <a:custGeom>
              <a:avLst/>
              <a:gdLst/>
              <a:ahLst/>
              <a:cxnLst/>
              <a:rect l="l" t="t" r="r" b="b"/>
              <a:pathLst>
                <a:path w="24383102" h="1149545">
                  <a:moveTo>
                    <a:pt x="0" y="0"/>
                  </a:moveTo>
                  <a:lnTo>
                    <a:pt x="24383102" y="0"/>
                  </a:lnTo>
                  <a:lnTo>
                    <a:pt x="24383102" y="1149545"/>
                  </a:lnTo>
                  <a:lnTo>
                    <a:pt x="0" y="1149545"/>
                  </a:lnTo>
                  <a:lnTo>
                    <a:pt x="0" y="0"/>
                  </a:lnTo>
                  <a:close/>
                </a:path>
              </a:pathLst>
            </a:custGeom>
            <a:blipFill>
              <a:blip r:embed="rId3"/>
              <a:stretch>
                <a:fillRect t="-3027" b="-3027"/>
              </a:stretch>
            </a:blipFill>
          </p:spPr>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743922" cy="10287000"/>
          </a:xfrm>
          <a:custGeom>
            <a:avLst/>
            <a:gdLst/>
            <a:ahLst/>
            <a:cxnLst/>
            <a:rect l="l" t="t" r="r" b="b"/>
            <a:pathLst>
              <a:path w="8743922" h="10287000">
                <a:moveTo>
                  <a:pt x="0" y="0"/>
                </a:moveTo>
                <a:lnTo>
                  <a:pt x="8743922" y="0"/>
                </a:lnTo>
                <a:lnTo>
                  <a:pt x="8743922" y="10287000"/>
                </a:lnTo>
                <a:lnTo>
                  <a:pt x="0" y="10287000"/>
                </a:lnTo>
                <a:lnTo>
                  <a:pt x="0" y="0"/>
                </a:lnTo>
                <a:close/>
              </a:path>
            </a:pathLst>
          </a:custGeom>
          <a:blipFill>
            <a:blip r:embed="rId2"/>
            <a:stretch>
              <a:fillRect l="-38539" r="-38539"/>
            </a:stretch>
          </a:blipFill>
        </p:spPr>
      </p:sp>
      <p:sp>
        <p:nvSpPr>
          <p:cNvPr id="3" name="TextBox 3"/>
          <p:cNvSpPr txBox="1"/>
          <p:nvPr/>
        </p:nvSpPr>
        <p:spPr>
          <a:xfrm>
            <a:off x="9144000" y="2426164"/>
            <a:ext cx="8736056" cy="5745860"/>
          </a:xfrm>
          <a:prstGeom prst="rect">
            <a:avLst/>
          </a:prstGeom>
        </p:spPr>
        <p:txBody>
          <a:bodyPr lIns="0" tIns="0" rIns="0" bIns="0" rtlCol="0" anchor="t">
            <a:spAutoFit/>
          </a:bodyPr>
          <a:lstStyle/>
          <a:p>
            <a:pPr>
              <a:lnSpc>
                <a:spcPts val="5040"/>
              </a:lnSpc>
            </a:pPr>
            <a:r>
              <a:rPr lang="en-US" sz="3600" spc="144">
                <a:solidFill>
                  <a:srgbClr val="737373"/>
                </a:solidFill>
                <a:latin typeface="Aileron Regular"/>
              </a:rPr>
              <a:t>Use eHRAF to research</a:t>
            </a:r>
            <a:r>
              <a:rPr lang="en-US" sz="3600" spc="144">
                <a:solidFill>
                  <a:srgbClr val="737373"/>
                </a:solidFill>
                <a:latin typeface="Aileron Regular Bold"/>
              </a:rPr>
              <a:t> two (2) cultures </a:t>
            </a:r>
            <a:r>
              <a:rPr lang="en-US" sz="3600" spc="144">
                <a:solidFill>
                  <a:srgbClr val="737373"/>
                </a:solidFill>
                <a:latin typeface="Aileron Regular"/>
              </a:rPr>
              <a:t>that are of interest to you.</a:t>
            </a:r>
          </a:p>
          <a:p>
            <a:pPr>
              <a:lnSpc>
                <a:spcPts val="5040"/>
              </a:lnSpc>
            </a:pPr>
            <a:endParaRPr lang="en-US" sz="3600" spc="144">
              <a:solidFill>
                <a:srgbClr val="737373"/>
              </a:solidFill>
              <a:latin typeface="Aileron Regular"/>
            </a:endParaRPr>
          </a:p>
          <a:p>
            <a:pPr>
              <a:lnSpc>
                <a:spcPts val="5040"/>
              </a:lnSpc>
            </a:pPr>
            <a:r>
              <a:rPr lang="en-US" sz="3600" spc="144">
                <a:solidFill>
                  <a:srgbClr val="737373"/>
                </a:solidFill>
                <a:latin typeface="Aileron Regular"/>
              </a:rPr>
              <a:t>Specifically look for information which pertains to </a:t>
            </a:r>
            <a:r>
              <a:rPr lang="en-US" sz="3600" spc="144">
                <a:solidFill>
                  <a:srgbClr val="737373"/>
                </a:solidFill>
                <a:latin typeface="Aileron Regular Bold"/>
              </a:rPr>
              <a:t>class, caste, and social mobility</a:t>
            </a:r>
            <a:r>
              <a:rPr lang="en-US" sz="3600" spc="144">
                <a:solidFill>
                  <a:srgbClr val="737373"/>
                </a:solidFill>
                <a:latin typeface="Aileron Regular"/>
              </a:rPr>
              <a:t>. </a:t>
            </a:r>
          </a:p>
          <a:p>
            <a:pPr>
              <a:lnSpc>
                <a:spcPts val="5040"/>
              </a:lnSpc>
            </a:pPr>
            <a:endParaRPr lang="en-US" sz="3600" spc="144">
              <a:solidFill>
                <a:srgbClr val="737373"/>
              </a:solidFill>
              <a:latin typeface="Aileron Regular"/>
            </a:endParaRPr>
          </a:p>
          <a:p>
            <a:pPr>
              <a:lnSpc>
                <a:spcPts val="5040"/>
              </a:lnSpc>
            </a:pPr>
            <a:r>
              <a:rPr lang="en-US" sz="3600" spc="144">
                <a:solidFill>
                  <a:srgbClr val="737373"/>
                </a:solidFill>
                <a:latin typeface="Aileron Regular"/>
              </a:rPr>
              <a:t>Make sure to keep track of the sources you find.</a:t>
            </a:r>
          </a:p>
        </p:txBody>
      </p:sp>
      <p:sp>
        <p:nvSpPr>
          <p:cNvPr id="4" name="TextBox 4"/>
          <p:cNvSpPr txBox="1"/>
          <p:nvPr/>
        </p:nvSpPr>
        <p:spPr>
          <a:xfrm>
            <a:off x="9945006" y="523875"/>
            <a:ext cx="7730396" cy="1000125"/>
          </a:xfrm>
          <a:prstGeom prst="rect">
            <a:avLst/>
          </a:prstGeom>
        </p:spPr>
        <p:txBody>
          <a:bodyPr lIns="0" tIns="0" rIns="0" bIns="0" rtlCol="0" anchor="t">
            <a:spAutoFit/>
          </a:bodyPr>
          <a:lstStyle/>
          <a:p>
            <a:pPr algn="r">
              <a:lnSpc>
                <a:spcPts val="7800"/>
              </a:lnSpc>
            </a:pPr>
            <a:r>
              <a:rPr lang="en-US" sz="6500" spc="130">
                <a:solidFill>
                  <a:srgbClr val="737373"/>
                </a:solidFill>
                <a:latin typeface="Aileron Heavy Bold"/>
              </a:rPr>
              <a:t>eHRAF Research</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743922" cy="10287000"/>
          </a:xfrm>
          <a:custGeom>
            <a:avLst/>
            <a:gdLst/>
            <a:ahLst/>
            <a:cxnLst/>
            <a:rect l="l" t="t" r="r" b="b"/>
            <a:pathLst>
              <a:path w="8743922" h="10287000">
                <a:moveTo>
                  <a:pt x="0" y="0"/>
                </a:moveTo>
                <a:lnTo>
                  <a:pt x="8743922" y="0"/>
                </a:lnTo>
                <a:lnTo>
                  <a:pt x="8743922" y="10287000"/>
                </a:lnTo>
                <a:lnTo>
                  <a:pt x="0" y="10287000"/>
                </a:lnTo>
                <a:lnTo>
                  <a:pt x="0" y="0"/>
                </a:lnTo>
                <a:close/>
              </a:path>
            </a:pathLst>
          </a:custGeom>
          <a:blipFill>
            <a:blip r:embed="rId2"/>
            <a:stretch>
              <a:fillRect l="-28431" r="-28431"/>
            </a:stretch>
          </a:blipFill>
        </p:spPr>
      </p:sp>
      <p:sp>
        <p:nvSpPr>
          <p:cNvPr id="3" name="TextBox 3"/>
          <p:cNvSpPr txBox="1"/>
          <p:nvPr/>
        </p:nvSpPr>
        <p:spPr>
          <a:xfrm>
            <a:off x="9376092" y="2008126"/>
            <a:ext cx="8553648" cy="1099820"/>
          </a:xfrm>
          <a:prstGeom prst="rect">
            <a:avLst/>
          </a:prstGeom>
        </p:spPr>
        <p:txBody>
          <a:bodyPr lIns="0" tIns="0" rIns="0" bIns="0" rtlCol="0" anchor="t">
            <a:spAutoFit/>
          </a:bodyPr>
          <a:lstStyle/>
          <a:p>
            <a:pPr>
              <a:lnSpc>
                <a:spcPts val="4480"/>
              </a:lnSpc>
            </a:pPr>
            <a:r>
              <a:rPr lang="en-US" sz="3200">
                <a:solidFill>
                  <a:srgbClr val="737373"/>
                </a:solidFill>
                <a:latin typeface="Aileron Regular"/>
              </a:rPr>
              <a:t>Write a short paper (2-4 pages) in which you discuss your findings.</a:t>
            </a:r>
          </a:p>
        </p:txBody>
      </p:sp>
      <p:sp>
        <p:nvSpPr>
          <p:cNvPr id="4" name="TextBox 4"/>
          <p:cNvSpPr txBox="1"/>
          <p:nvPr/>
        </p:nvSpPr>
        <p:spPr>
          <a:xfrm>
            <a:off x="9671672" y="561975"/>
            <a:ext cx="7730396" cy="923925"/>
          </a:xfrm>
          <a:prstGeom prst="rect">
            <a:avLst/>
          </a:prstGeom>
        </p:spPr>
        <p:txBody>
          <a:bodyPr lIns="0" tIns="0" rIns="0" bIns="0" rtlCol="0" anchor="t">
            <a:spAutoFit/>
          </a:bodyPr>
          <a:lstStyle/>
          <a:p>
            <a:pPr algn="r">
              <a:lnSpc>
                <a:spcPts val="7200"/>
              </a:lnSpc>
            </a:pPr>
            <a:r>
              <a:rPr lang="en-US" sz="6000" spc="120">
                <a:solidFill>
                  <a:srgbClr val="737373"/>
                </a:solidFill>
                <a:latin typeface="Aileron Heavy Bold"/>
              </a:rPr>
              <a:t>Essay Assignment</a:t>
            </a:r>
          </a:p>
        </p:txBody>
      </p:sp>
      <p:sp>
        <p:nvSpPr>
          <p:cNvPr id="5" name="TextBox 5"/>
          <p:cNvSpPr txBox="1"/>
          <p:nvPr/>
        </p:nvSpPr>
        <p:spPr>
          <a:xfrm>
            <a:off x="9144000" y="3692727"/>
            <a:ext cx="8785740" cy="5745480"/>
          </a:xfrm>
          <a:prstGeom prst="rect">
            <a:avLst/>
          </a:prstGeom>
        </p:spPr>
        <p:txBody>
          <a:bodyPr lIns="0" tIns="0" rIns="0" bIns="0" rtlCol="0" anchor="t">
            <a:spAutoFit/>
          </a:bodyPr>
          <a:lstStyle/>
          <a:p>
            <a:pPr marL="777240" lvl="1" indent="-388620">
              <a:lnSpc>
                <a:spcPts val="5040"/>
              </a:lnSpc>
              <a:buFont typeface="Arial"/>
              <a:buChar char="•"/>
            </a:pPr>
            <a:r>
              <a:rPr lang="en-US" sz="3600" spc="179">
                <a:solidFill>
                  <a:srgbClr val="737373"/>
                </a:solidFill>
                <a:latin typeface="Aileron Regular"/>
              </a:rPr>
              <a:t>Does social stratification in the cultures you studied appear to be indicative of a class society or a caste society?</a:t>
            </a:r>
          </a:p>
          <a:p>
            <a:pPr marL="777240" lvl="1" indent="-388620">
              <a:lnSpc>
                <a:spcPts val="5040"/>
              </a:lnSpc>
              <a:buFont typeface="Arial"/>
              <a:buChar char="•"/>
            </a:pPr>
            <a:r>
              <a:rPr lang="en-US" sz="3600" spc="179">
                <a:solidFill>
                  <a:srgbClr val="737373"/>
                </a:solidFill>
                <a:latin typeface="Aileron Regular"/>
              </a:rPr>
              <a:t>What examples upward or downward social mobility did you find?</a:t>
            </a:r>
          </a:p>
          <a:p>
            <a:pPr marL="777240" lvl="1" indent="-388620">
              <a:lnSpc>
                <a:spcPts val="5040"/>
              </a:lnSpc>
              <a:buFont typeface="Arial"/>
              <a:buChar char="•"/>
            </a:pPr>
            <a:r>
              <a:rPr lang="en-US" sz="3600" spc="179">
                <a:solidFill>
                  <a:srgbClr val="737373"/>
                </a:solidFill>
                <a:latin typeface="Aileron Regular"/>
              </a:rPr>
              <a:t>How is cultural assimilation related to social mobility in each society?</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737373"/>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737373"/>
                </a:solidFill>
                <a:latin typeface="Aileron Heavy Bold"/>
              </a:rPr>
              <a:t>References</a:t>
            </a:r>
          </a:p>
        </p:txBody>
      </p:sp>
      <p:sp>
        <p:nvSpPr>
          <p:cNvPr id="4" name="TextBox 4"/>
          <p:cNvSpPr txBox="1"/>
          <p:nvPr/>
        </p:nvSpPr>
        <p:spPr>
          <a:xfrm>
            <a:off x="4113476" y="2275568"/>
            <a:ext cx="13105252" cy="917575"/>
          </a:xfrm>
          <a:prstGeom prst="rect">
            <a:avLst/>
          </a:prstGeom>
        </p:spPr>
        <p:txBody>
          <a:bodyPr lIns="0" tIns="0" rIns="0" bIns="0" rtlCol="0" anchor="t">
            <a:spAutoFit/>
          </a:bodyPr>
          <a:lstStyle/>
          <a:p>
            <a:pPr>
              <a:lnSpc>
                <a:spcPts val="3639"/>
              </a:lnSpc>
            </a:pPr>
            <a:r>
              <a:rPr lang="en-US" sz="2799" spc="27">
                <a:solidFill>
                  <a:srgbClr val="FFFFFF"/>
                </a:solidFill>
                <a:latin typeface="Aileron Regular"/>
              </a:rPr>
              <a:t>Ferraro, Gary, and Susan Andreatta. 2010. </a:t>
            </a:r>
            <a:r>
              <a:rPr lang="en-US" sz="2799" spc="27">
                <a:solidFill>
                  <a:srgbClr val="FFFFFF"/>
                </a:solidFill>
                <a:latin typeface="Aileron Regular Italics"/>
              </a:rPr>
              <a:t>Cultural Anthropology: An Applied Perspective</a:t>
            </a:r>
            <a:r>
              <a:rPr lang="en-US" sz="2799" spc="27">
                <a:solidFill>
                  <a:srgbClr val="FFFFFF"/>
                </a:solidFill>
                <a:latin typeface="Aileron Regular"/>
              </a:rPr>
              <a:t>. Eighth Edition. Wadsworth Cengage Learning.</a:t>
            </a:r>
          </a:p>
        </p:txBody>
      </p:sp>
      <p:sp>
        <p:nvSpPr>
          <p:cNvPr id="5" name="TextBox 5"/>
          <p:cNvSpPr txBox="1"/>
          <p:nvPr/>
        </p:nvSpPr>
        <p:spPr>
          <a:xfrm>
            <a:off x="4113476" y="678996"/>
            <a:ext cx="13105252" cy="91757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Baltzell, E. D. 1987. </a:t>
            </a:r>
            <a:r>
              <a:rPr lang="en-US" sz="2800" spc="28">
                <a:solidFill>
                  <a:srgbClr val="FFFFFF"/>
                </a:solidFill>
                <a:latin typeface="Aileron Regular Italics"/>
              </a:rPr>
              <a:t>The Protestant Establishment: Aristocracy &amp; Caste in America</a:t>
            </a:r>
            <a:r>
              <a:rPr lang="en-US" sz="2800" spc="28">
                <a:solidFill>
                  <a:srgbClr val="FFFFFF"/>
                </a:solidFill>
                <a:latin typeface="Aileron Regular"/>
              </a:rPr>
              <a:t>. Yale University Press.</a:t>
            </a:r>
          </a:p>
        </p:txBody>
      </p:sp>
      <p:sp>
        <p:nvSpPr>
          <p:cNvPr id="6" name="TextBox 6"/>
          <p:cNvSpPr txBox="1"/>
          <p:nvPr/>
        </p:nvSpPr>
        <p:spPr>
          <a:xfrm>
            <a:off x="4113476" y="3872139"/>
            <a:ext cx="13105252" cy="91757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Kolenda, Pauline. 1978. </a:t>
            </a:r>
            <a:r>
              <a:rPr lang="en-US" sz="2800" spc="28">
                <a:solidFill>
                  <a:srgbClr val="FFFFFF"/>
                </a:solidFill>
                <a:latin typeface="Aileron Regular Italics"/>
              </a:rPr>
              <a:t>Caste in Contemporary India: Beyond organic solidarity</a:t>
            </a:r>
            <a:r>
              <a:rPr lang="en-US" sz="2800" spc="28">
                <a:solidFill>
                  <a:srgbClr val="FFFFFF"/>
                </a:solidFill>
                <a:latin typeface="Aileron Regular"/>
              </a:rPr>
              <a:t>. Menlo Park, CA: Benjamin/Cummings.</a:t>
            </a:r>
          </a:p>
        </p:txBody>
      </p:sp>
      <p:sp>
        <p:nvSpPr>
          <p:cNvPr id="7" name="TextBox 7"/>
          <p:cNvSpPr txBox="1"/>
          <p:nvPr/>
        </p:nvSpPr>
        <p:spPr>
          <a:xfrm>
            <a:off x="4113476" y="7065282"/>
            <a:ext cx="13105252" cy="45529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Srinivas, M. N. 1995. </a:t>
            </a:r>
            <a:r>
              <a:rPr lang="en-US" sz="2800" spc="28">
                <a:solidFill>
                  <a:srgbClr val="FFFFFF"/>
                </a:solidFill>
                <a:latin typeface="Aileron Regular Italics"/>
              </a:rPr>
              <a:t>Social Change in Modern India</a:t>
            </a:r>
            <a:r>
              <a:rPr lang="en-US" sz="2800" spc="28">
                <a:solidFill>
                  <a:srgbClr val="FFFFFF"/>
                </a:solidFill>
                <a:latin typeface="Aileron Regular"/>
              </a:rPr>
              <a:t>. Orient Blackswan.</a:t>
            </a:r>
          </a:p>
        </p:txBody>
      </p:sp>
      <p:sp>
        <p:nvSpPr>
          <p:cNvPr id="8" name="TextBox 8"/>
          <p:cNvSpPr txBox="1"/>
          <p:nvPr/>
        </p:nvSpPr>
        <p:spPr>
          <a:xfrm>
            <a:off x="4113476" y="8199574"/>
            <a:ext cx="13105252" cy="137985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The New York Times. 1964. "Old Elite, New Reality; The Protestant Establishment." </a:t>
            </a:r>
            <a:r>
              <a:rPr lang="en-US" sz="2800" spc="28">
                <a:solidFill>
                  <a:srgbClr val="FFFFFF"/>
                </a:solidFill>
                <a:latin typeface="Aileron Regular Italics"/>
              </a:rPr>
              <a:t>The New York Times Book Review</a:t>
            </a:r>
            <a:r>
              <a:rPr lang="en-US" sz="2800" spc="28">
                <a:solidFill>
                  <a:srgbClr val="FFFFFF"/>
                </a:solidFill>
                <a:latin typeface="Aileron Regular"/>
              </a:rPr>
              <a:t>. November 15, 1964, Section BR, Page 4.</a:t>
            </a:r>
          </a:p>
        </p:txBody>
      </p:sp>
      <p:sp>
        <p:nvSpPr>
          <p:cNvPr id="9" name="TextBox 9"/>
          <p:cNvSpPr txBox="1"/>
          <p:nvPr/>
        </p:nvSpPr>
        <p:spPr>
          <a:xfrm>
            <a:off x="4113476" y="5468711"/>
            <a:ext cx="13105252" cy="91757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Leslie, C. 1967. "Social Change in Modern India. M. N. Srinivas." </a:t>
            </a:r>
            <a:r>
              <a:rPr lang="en-US" sz="2800" spc="28">
                <a:solidFill>
                  <a:srgbClr val="FFFFFF"/>
                </a:solidFill>
                <a:latin typeface="Aileron Regular Italics"/>
              </a:rPr>
              <a:t>American Anthropologist</a:t>
            </a:r>
            <a:r>
              <a:rPr lang="en-US" sz="2800" spc="28">
                <a:solidFill>
                  <a:srgbClr val="FFFFFF"/>
                </a:solidFill>
                <a:latin typeface="Aileron Regular"/>
              </a:rPr>
              <a:t>, 69: 420-421. doi:10.1525/aa.1967.69.3-4.02a0056</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35090" y="504914"/>
            <a:ext cx="7217821" cy="7508786"/>
          </a:xfrm>
          <a:custGeom>
            <a:avLst/>
            <a:gdLst/>
            <a:ahLst/>
            <a:cxnLst/>
            <a:rect l="l" t="t" r="r" b="b"/>
            <a:pathLst>
              <a:path w="7217821" h="7508786">
                <a:moveTo>
                  <a:pt x="0" y="0"/>
                </a:moveTo>
                <a:lnTo>
                  <a:pt x="7217820" y="0"/>
                </a:lnTo>
                <a:lnTo>
                  <a:pt x="7217820" y="7508786"/>
                </a:lnTo>
                <a:lnTo>
                  <a:pt x="0" y="7508786"/>
                </a:lnTo>
                <a:lnTo>
                  <a:pt x="0" y="0"/>
                </a:lnTo>
                <a:close/>
              </a:path>
            </a:pathLst>
          </a:custGeom>
          <a:blipFill>
            <a:blip r:embed="rId2">
              <a:alphaModFix amt="4000"/>
            </a:blip>
            <a:stretch>
              <a:fillRect/>
            </a:stretch>
          </a:blipFill>
        </p:spPr>
      </p:sp>
      <p:sp>
        <p:nvSpPr>
          <p:cNvPr id="3" name="TextBox 3"/>
          <p:cNvSpPr txBox="1"/>
          <p:nvPr/>
        </p:nvSpPr>
        <p:spPr>
          <a:xfrm>
            <a:off x="4511199" y="3443967"/>
            <a:ext cx="9265601" cy="1544955"/>
          </a:xfrm>
          <a:prstGeom prst="rect">
            <a:avLst/>
          </a:prstGeom>
        </p:spPr>
        <p:txBody>
          <a:bodyPr lIns="0" tIns="0" rIns="0" bIns="0" rtlCol="0" anchor="t">
            <a:spAutoFit/>
          </a:bodyPr>
          <a:lstStyle/>
          <a:p>
            <a:pPr algn="ctr">
              <a:lnSpc>
                <a:spcPts val="12480"/>
              </a:lnSpc>
            </a:pPr>
            <a:r>
              <a:rPr lang="en-US" sz="9600">
                <a:solidFill>
                  <a:srgbClr val="737373"/>
                </a:solidFill>
                <a:latin typeface="Aileron Heavy Bold"/>
              </a:rPr>
              <a:t> Class vs. Caste</a:t>
            </a:r>
          </a:p>
        </p:txBody>
      </p:sp>
      <p:sp>
        <p:nvSpPr>
          <p:cNvPr id="4" name="TextBox 4"/>
          <p:cNvSpPr txBox="1"/>
          <p:nvPr/>
        </p:nvSpPr>
        <p:spPr>
          <a:xfrm>
            <a:off x="4511199" y="6575721"/>
            <a:ext cx="9265601" cy="624840"/>
          </a:xfrm>
          <a:prstGeom prst="rect">
            <a:avLst/>
          </a:prstGeom>
        </p:spPr>
        <p:txBody>
          <a:bodyPr lIns="0" tIns="0" rIns="0" bIns="0" rtlCol="0" anchor="t">
            <a:spAutoFit/>
          </a:bodyPr>
          <a:lstStyle/>
          <a:p>
            <a:pPr algn="ctr">
              <a:lnSpc>
                <a:spcPts val="5040"/>
              </a:lnSpc>
            </a:pPr>
            <a:r>
              <a:rPr lang="en-US" sz="3600" spc="215">
                <a:solidFill>
                  <a:srgbClr val="737373"/>
                </a:solidFill>
                <a:latin typeface="Aileron Regular"/>
              </a:rPr>
              <a:t>in eHRAF World Cultures</a:t>
            </a:r>
          </a:p>
        </p:txBody>
      </p:sp>
      <p:grpSp>
        <p:nvGrpSpPr>
          <p:cNvPr id="5" name="Group 5"/>
          <p:cNvGrpSpPr/>
          <p:nvPr/>
        </p:nvGrpSpPr>
        <p:grpSpPr>
          <a:xfrm>
            <a:off x="398074" y="8623131"/>
            <a:ext cx="6878657" cy="843619"/>
            <a:chOff x="0" y="0"/>
            <a:chExt cx="9171543" cy="1124825"/>
          </a:xfrm>
        </p:grpSpPr>
        <p:sp>
          <p:nvSpPr>
            <p:cNvPr id="6" name="AutoShape 6"/>
            <p:cNvSpPr/>
            <p:nvPr/>
          </p:nvSpPr>
          <p:spPr>
            <a:xfrm>
              <a:off x="0" y="0"/>
              <a:ext cx="9171543" cy="1124825"/>
            </a:xfrm>
            <a:prstGeom prst="rect">
              <a:avLst/>
            </a:prstGeom>
            <a:solidFill>
              <a:srgbClr val="737373"/>
            </a:solidFill>
          </p:spPr>
        </p:sp>
        <p:sp>
          <p:nvSpPr>
            <p:cNvPr id="7" name="TextBox 7"/>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Regular Bold"/>
                </a:rPr>
                <a:t>An eHRAF Workbook Activity</a:t>
              </a:r>
            </a:p>
          </p:txBody>
        </p:sp>
      </p:grpSp>
      <p:sp>
        <p:nvSpPr>
          <p:cNvPr id="8" name="TextBox 8"/>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737373"/>
                </a:solidFill>
                <a:latin typeface="Aileron Regular Bold"/>
              </a:rPr>
              <a:t>Human Relations Area Files</a:t>
            </a:r>
          </a:p>
          <a:p>
            <a:pPr algn="r">
              <a:lnSpc>
                <a:spcPts val="3080"/>
              </a:lnSpc>
            </a:pPr>
            <a:r>
              <a:rPr lang="en-US" sz="2800" spc="196">
                <a:solidFill>
                  <a:srgbClr val="737373"/>
                </a:solidFill>
                <a:latin typeface="Aileron Regular"/>
              </a:rPr>
              <a:t>at Yale University</a:t>
            </a:r>
          </a:p>
        </p:txBody>
      </p:sp>
      <p:sp>
        <p:nvSpPr>
          <p:cNvPr id="9" name="TextBox 9"/>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737373"/>
                </a:solidFill>
                <a:latin typeface="Aileron Regular"/>
              </a:rPr>
              <a:t>Produced by</a:t>
            </a:r>
          </a:p>
        </p:txBody>
      </p:sp>
      <p:sp>
        <p:nvSpPr>
          <p:cNvPr id="10" name="TextBox 10"/>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737373"/>
                </a:solidFill>
                <a:latin typeface="Aileron Regular"/>
                <a:hlinkClick r:id="rId3" tooltip="http://hraf.yale.edu"/>
              </a:rPr>
              <a:t>hraf.yale.edu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375815"/>
          </a:xfrm>
          <a:prstGeom prst="rect">
            <a:avLst/>
          </a:prstGeom>
          <a:solidFill>
            <a:srgbClr val="737373"/>
          </a:solidFill>
        </p:spPr>
      </p:sp>
      <p:sp>
        <p:nvSpPr>
          <p:cNvPr id="3" name="Freeform 3"/>
          <p:cNvSpPr/>
          <p:nvPr/>
        </p:nvSpPr>
        <p:spPr>
          <a:xfrm>
            <a:off x="0" y="2375815"/>
            <a:ext cx="18288000" cy="7911185"/>
          </a:xfrm>
          <a:custGeom>
            <a:avLst/>
            <a:gdLst/>
            <a:ahLst/>
            <a:cxnLst/>
            <a:rect l="l" t="t" r="r" b="b"/>
            <a:pathLst>
              <a:path w="18288000" h="7911185">
                <a:moveTo>
                  <a:pt x="0" y="0"/>
                </a:moveTo>
                <a:lnTo>
                  <a:pt x="18288000" y="0"/>
                </a:lnTo>
                <a:lnTo>
                  <a:pt x="18288000" y="7911185"/>
                </a:lnTo>
                <a:lnTo>
                  <a:pt x="0" y="7911185"/>
                </a:lnTo>
                <a:lnTo>
                  <a:pt x="0" y="0"/>
                </a:lnTo>
                <a:close/>
              </a:path>
            </a:pathLst>
          </a:custGeom>
          <a:blipFill>
            <a:blip r:embed="rId2"/>
            <a:stretch>
              <a:fillRect t="-16659" b="-13371"/>
            </a:stretch>
          </a:blipFill>
        </p:spPr>
      </p:sp>
      <p:sp>
        <p:nvSpPr>
          <p:cNvPr id="4" name="TextBox 4"/>
          <p:cNvSpPr txBox="1"/>
          <p:nvPr/>
        </p:nvSpPr>
        <p:spPr>
          <a:xfrm>
            <a:off x="1649118" y="990600"/>
            <a:ext cx="14989763" cy="1181100"/>
          </a:xfrm>
          <a:prstGeom prst="rect">
            <a:avLst/>
          </a:prstGeom>
        </p:spPr>
        <p:txBody>
          <a:bodyPr lIns="0" tIns="0" rIns="0" bIns="0" rtlCol="0" anchor="t">
            <a:spAutoFit/>
          </a:bodyPr>
          <a:lstStyle/>
          <a:p>
            <a:pPr>
              <a:lnSpc>
                <a:spcPts val="4680"/>
              </a:lnSpc>
            </a:pPr>
            <a:r>
              <a:rPr lang="en-US" sz="3600" spc="72">
                <a:solidFill>
                  <a:srgbClr val="FFFFFF"/>
                </a:solidFill>
                <a:latin typeface="Aileron Regular"/>
              </a:rPr>
              <a:t>Societies with social stratification have groups of people with different degrees of access to economic resources, power, and prestige.</a:t>
            </a:r>
          </a:p>
        </p:txBody>
      </p:sp>
      <p:sp>
        <p:nvSpPr>
          <p:cNvPr id="5" name="TextBox 5"/>
          <p:cNvSpPr txBox="1"/>
          <p:nvPr/>
        </p:nvSpPr>
        <p:spPr>
          <a:xfrm>
            <a:off x="628430" y="200602"/>
            <a:ext cx="16230600" cy="687705"/>
          </a:xfrm>
          <a:prstGeom prst="rect">
            <a:avLst/>
          </a:prstGeom>
        </p:spPr>
        <p:txBody>
          <a:bodyPr lIns="0" tIns="0" rIns="0" bIns="0" rtlCol="0" anchor="t">
            <a:spAutoFit/>
          </a:bodyPr>
          <a:lstStyle/>
          <a:p>
            <a:pPr>
              <a:lnSpc>
                <a:spcPts val="5460"/>
              </a:lnSpc>
            </a:pPr>
            <a:r>
              <a:rPr lang="en-US" sz="4200" spc="84">
                <a:solidFill>
                  <a:srgbClr val="EBC634"/>
                </a:solidFill>
                <a:latin typeface="Aileron Regular Bold"/>
              </a:rPr>
              <a:t>SOCIAL STRATIFICATION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19421" r="-77979"/>
            </a:stretch>
          </a:blipFill>
        </p:spPr>
      </p:sp>
      <p:sp>
        <p:nvSpPr>
          <p:cNvPr id="3" name="AutoShape 3"/>
          <p:cNvSpPr/>
          <p:nvPr/>
        </p:nvSpPr>
        <p:spPr>
          <a:xfrm rot="-10800000">
            <a:off x="7865974" y="0"/>
            <a:ext cx="10422026" cy="10287000"/>
          </a:xfrm>
          <a:prstGeom prst="rect">
            <a:avLst/>
          </a:prstGeom>
          <a:solidFill>
            <a:srgbClr val="737373"/>
          </a:solidFill>
        </p:spPr>
      </p:sp>
      <p:sp>
        <p:nvSpPr>
          <p:cNvPr id="4" name="TextBox 4"/>
          <p:cNvSpPr txBox="1"/>
          <p:nvPr/>
        </p:nvSpPr>
        <p:spPr>
          <a:xfrm>
            <a:off x="8164649" y="3752104"/>
            <a:ext cx="9646830" cy="177546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a:rPr>
              <a:t>The status people acquire over the course of their lifetimes. Related to the concepts of merit; meritocracy.</a:t>
            </a:r>
          </a:p>
        </p:txBody>
      </p:sp>
      <p:sp>
        <p:nvSpPr>
          <p:cNvPr id="5" name="TextBox 5"/>
          <p:cNvSpPr txBox="1"/>
          <p:nvPr/>
        </p:nvSpPr>
        <p:spPr>
          <a:xfrm>
            <a:off x="9144000" y="666330"/>
            <a:ext cx="8667479" cy="1152525"/>
          </a:xfrm>
          <a:prstGeom prst="rect">
            <a:avLst/>
          </a:prstGeom>
        </p:spPr>
        <p:txBody>
          <a:bodyPr lIns="0" tIns="0" rIns="0" bIns="0" rtlCol="0" anchor="t">
            <a:spAutoFit/>
          </a:bodyPr>
          <a:lstStyle/>
          <a:p>
            <a:pPr algn="r">
              <a:lnSpc>
                <a:spcPts val="9000"/>
              </a:lnSpc>
            </a:pPr>
            <a:r>
              <a:rPr lang="en-US" sz="7500" spc="150">
                <a:solidFill>
                  <a:srgbClr val="FFFFFF"/>
                </a:solidFill>
                <a:latin typeface="Aileron Heavy Bold"/>
              </a:rPr>
              <a:t>Social Status</a:t>
            </a:r>
          </a:p>
        </p:txBody>
      </p:sp>
      <p:sp>
        <p:nvSpPr>
          <p:cNvPr id="6" name="TextBox 6"/>
          <p:cNvSpPr txBox="1"/>
          <p:nvPr/>
        </p:nvSpPr>
        <p:spPr>
          <a:xfrm>
            <a:off x="8164649" y="2677531"/>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ACHIEVED STATUS</a:t>
            </a:r>
          </a:p>
        </p:txBody>
      </p:sp>
      <p:sp>
        <p:nvSpPr>
          <p:cNvPr id="7" name="TextBox 7"/>
          <p:cNvSpPr txBox="1"/>
          <p:nvPr/>
        </p:nvSpPr>
        <p:spPr>
          <a:xfrm>
            <a:off x="8164649" y="7482840"/>
            <a:ext cx="9646830" cy="177546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a:rPr>
              <a:t>The status people have by virtue of birth. Things about ourselves which we cannot change.</a:t>
            </a:r>
          </a:p>
        </p:txBody>
      </p:sp>
      <p:sp>
        <p:nvSpPr>
          <p:cNvPr id="8" name="TextBox 8"/>
          <p:cNvSpPr txBox="1"/>
          <p:nvPr/>
        </p:nvSpPr>
        <p:spPr>
          <a:xfrm>
            <a:off x="8164649" y="6394171"/>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ASCRIBED STATUS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r="-96106"/>
            </a:stretch>
          </a:blipFill>
        </p:spPr>
      </p:sp>
      <p:sp>
        <p:nvSpPr>
          <p:cNvPr id="3" name="AutoShape 3"/>
          <p:cNvSpPr/>
          <p:nvPr/>
        </p:nvSpPr>
        <p:spPr>
          <a:xfrm rot="-10800000">
            <a:off x="7865974" y="0"/>
            <a:ext cx="10422026" cy="10287000"/>
          </a:xfrm>
          <a:prstGeom prst="rect">
            <a:avLst/>
          </a:prstGeom>
          <a:solidFill>
            <a:srgbClr val="737373"/>
          </a:solidFill>
        </p:spPr>
      </p:sp>
      <p:sp>
        <p:nvSpPr>
          <p:cNvPr id="4" name="TextBox 4"/>
          <p:cNvSpPr txBox="1"/>
          <p:nvPr/>
        </p:nvSpPr>
        <p:spPr>
          <a:xfrm>
            <a:off x="8994662" y="594334"/>
            <a:ext cx="8667479" cy="1152525"/>
          </a:xfrm>
          <a:prstGeom prst="rect">
            <a:avLst/>
          </a:prstGeom>
        </p:spPr>
        <p:txBody>
          <a:bodyPr lIns="0" tIns="0" rIns="0" bIns="0" rtlCol="0" anchor="t">
            <a:spAutoFit/>
          </a:bodyPr>
          <a:lstStyle/>
          <a:p>
            <a:pPr algn="r">
              <a:lnSpc>
                <a:spcPts val="9000"/>
              </a:lnSpc>
            </a:pPr>
            <a:r>
              <a:rPr lang="en-US" sz="7500" spc="150">
                <a:solidFill>
                  <a:srgbClr val="FFFFFF"/>
                </a:solidFill>
                <a:latin typeface="Aileron Heavy Bold"/>
              </a:rPr>
              <a:t>Social Mobility</a:t>
            </a:r>
          </a:p>
        </p:txBody>
      </p:sp>
      <p:sp>
        <p:nvSpPr>
          <p:cNvPr id="5" name="TextBox 5"/>
          <p:cNvSpPr txBox="1"/>
          <p:nvPr/>
        </p:nvSpPr>
        <p:spPr>
          <a:xfrm>
            <a:off x="8164649" y="3157743"/>
            <a:ext cx="9646830" cy="118110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a:rPr>
              <a:t>The ability of people to change their social position within their society.</a:t>
            </a:r>
          </a:p>
        </p:txBody>
      </p:sp>
      <p:sp>
        <p:nvSpPr>
          <p:cNvPr id="6" name="TextBox 6"/>
          <p:cNvSpPr txBox="1"/>
          <p:nvPr/>
        </p:nvSpPr>
        <p:spPr>
          <a:xfrm>
            <a:off x="8164649" y="2148859"/>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SOCIAL MOBILITY</a:t>
            </a:r>
          </a:p>
        </p:txBody>
      </p:sp>
      <p:sp>
        <p:nvSpPr>
          <p:cNvPr id="7" name="TextBox 7"/>
          <p:cNvSpPr txBox="1"/>
          <p:nvPr/>
        </p:nvSpPr>
        <p:spPr>
          <a:xfrm>
            <a:off x="8164649" y="4740755"/>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UPWARD MOBILITY</a:t>
            </a:r>
          </a:p>
        </p:txBody>
      </p:sp>
      <p:sp>
        <p:nvSpPr>
          <p:cNvPr id="8" name="TextBox 8"/>
          <p:cNvSpPr txBox="1"/>
          <p:nvPr/>
        </p:nvSpPr>
        <p:spPr>
          <a:xfrm>
            <a:off x="8164649" y="5749640"/>
            <a:ext cx="9646830" cy="118110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a:rPr>
              <a:t>Moving up the ladder of the social hierarchy.</a:t>
            </a:r>
          </a:p>
        </p:txBody>
      </p:sp>
      <p:sp>
        <p:nvSpPr>
          <p:cNvPr id="9" name="TextBox 9"/>
          <p:cNvSpPr txBox="1"/>
          <p:nvPr/>
        </p:nvSpPr>
        <p:spPr>
          <a:xfrm>
            <a:off x="8164649" y="7266568"/>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DOWNWARD MOBILITY</a:t>
            </a:r>
          </a:p>
        </p:txBody>
      </p:sp>
      <p:sp>
        <p:nvSpPr>
          <p:cNvPr id="10" name="TextBox 10"/>
          <p:cNvSpPr txBox="1"/>
          <p:nvPr/>
        </p:nvSpPr>
        <p:spPr>
          <a:xfrm>
            <a:off x="8164649" y="8275452"/>
            <a:ext cx="9646830" cy="118110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a:rPr>
              <a:t>Moving down the ladder of the social hierarchy.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t="-7348" b="-7348"/>
            </a:stretch>
          </a:blipFill>
        </p:spPr>
      </p:sp>
      <p:sp>
        <p:nvSpPr>
          <p:cNvPr id="3" name="AutoShape 3"/>
          <p:cNvSpPr/>
          <p:nvPr/>
        </p:nvSpPr>
        <p:spPr>
          <a:xfrm rot="-10800000">
            <a:off x="7865974" y="0"/>
            <a:ext cx="10422026" cy="10287000"/>
          </a:xfrm>
          <a:prstGeom prst="rect">
            <a:avLst/>
          </a:prstGeom>
          <a:solidFill>
            <a:srgbClr val="737373"/>
          </a:solidFill>
        </p:spPr>
      </p:sp>
      <p:sp>
        <p:nvSpPr>
          <p:cNvPr id="4" name="TextBox 4"/>
          <p:cNvSpPr txBox="1"/>
          <p:nvPr/>
        </p:nvSpPr>
        <p:spPr>
          <a:xfrm>
            <a:off x="8226429" y="369679"/>
            <a:ext cx="9796168" cy="1076325"/>
          </a:xfrm>
          <a:prstGeom prst="rect">
            <a:avLst/>
          </a:prstGeom>
        </p:spPr>
        <p:txBody>
          <a:bodyPr lIns="0" tIns="0" rIns="0" bIns="0" rtlCol="0" anchor="t">
            <a:spAutoFit/>
          </a:bodyPr>
          <a:lstStyle/>
          <a:p>
            <a:pPr algn="r">
              <a:lnSpc>
                <a:spcPts val="8250"/>
              </a:lnSpc>
            </a:pPr>
            <a:r>
              <a:rPr lang="en-US" sz="7500" spc="150">
                <a:solidFill>
                  <a:srgbClr val="FFFFFF"/>
                </a:solidFill>
                <a:latin typeface="Aileron Heavy Bold"/>
              </a:rPr>
              <a:t>Class vs. Caste </a:t>
            </a:r>
          </a:p>
        </p:txBody>
      </p:sp>
      <p:sp>
        <p:nvSpPr>
          <p:cNvPr id="5" name="TextBox 5"/>
          <p:cNvSpPr txBox="1"/>
          <p:nvPr/>
        </p:nvSpPr>
        <p:spPr>
          <a:xfrm>
            <a:off x="8164649" y="1764897"/>
            <a:ext cx="9646830" cy="1503045"/>
          </a:xfrm>
          <a:prstGeom prst="rect">
            <a:avLst/>
          </a:prstGeom>
        </p:spPr>
        <p:txBody>
          <a:bodyPr lIns="0" tIns="0" rIns="0" bIns="0" rtlCol="0" anchor="t">
            <a:spAutoFit/>
          </a:bodyPr>
          <a:lstStyle/>
          <a:p>
            <a:pPr>
              <a:lnSpc>
                <a:spcPts val="3960"/>
              </a:lnSpc>
            </a:pPr>
            <a:r>
              <a:rPr lang="en-US" sz="3600" spc="89">
                <a:solidFill>
                  <a:srgbClr val="FFFFFF"/>
                </a:solidFill>
                <a:latin typeface="Aileron Regular"/>
              </a:rPr>
              <a:t>There are two main types of stratified societies: class societies and caste societies. These differ in the degree of social mobility.</a:t>
            </a:r>
          </a:p>
        </p:txBody>
      </p:sp>
      <p:sp>
        <p:nvSpPr>
          <p:cNvPr id="6" name="TextBox 6"/>
          <p:cNvSpPr txBox="1"/>
          <p:nvPr/>
        </p:nvSpPr>
        <p:spPr>
          <a:xfrm>
            <a:off x="8164649" y="3543838"/>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CLASS SOCIETIES</a:t>
            </a:r>
          </a:p>
        </p:txBody>
      </p:sp>
      <p:sp>
        <p:nvSpPr>
          <p:cNvPr id="7" name="TextBox 7"/>
          <p:cNvSpPr txBox="1"/>
          <p:nvPr/>
        </p:nvSpPr>
        <p:spPr>
          <a:xfrm>
            <a:off x="8164649" y="4398701"/>
            <a:ext cx="9646830" cy="2028825"/>
          </a:xfrm>
          <a:prstGeom prst="rect">
            <a:avLst/>
          </a:prstGeom>
        </p:spPr>
        <p:txBody>
          <a:bodyPr lIns="0" tIns="0" rIns="0" bIns="0" rtlCol="0" anchor="t">
            <a:spAutoFit/>
          </a:bodyPr>
          <a:lstStyle/>
          <a:p>
            <a:pPr>
              <a:lnSpc>
                <a:spcPts val="3960"/>
              </a:lnSpc>
            </a:pPr>
            <a:r>
              <a:rPr lang="en-US" sz="3600" spc="89">
                <a:solidFill>
                  <a:srgbClr val="FFFFFF"/>
                </a:solidFill>
                <a:latin typeface="Aileron Regular"/>
              </a:rPr>
              <a:t>Characterized by achieved status and some degree of social mobility. Members of a social class share similar lifestyles and levels of wealth, education, power, and prestige.</a:t>
            </a:r>
          </a:p>
        </p:txBody>
      </p:sp>
      <p:sp>
        <p:nvSpPr>
          <p:cNvPr id="8" name="TextBox 8"/>
          <p:cNvSpPr txBox="1"/>
          <p:nvPr/>
        </p:nvSpPr>
        <p:spPr>
          <a:xfrm>
            <a:off x="8164649" y="6862312"/>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CASTE SOCIETIES</a:t>
            </a:r>
          </a:p>
        </p:txBody>
      </p:sp>
      <p:sp>
        <p:nvSpPr>
          <p:cNvPr id="9" name="TextBox 9"/>
          <p:cNvSpPr txBox="1"/>
          <p:nvPr/>
        </p:nvSpPr>
        <p:spPr>
          <a:xfrm>
            <a:off x="8164649" y="7752079"/>
            <a:ext cx="9646830" cy="2028825"/>
          </a:xfrm>
          <a:prstGeom prst="rect">
            <a:avLst/>
          </a:prstGeom>
        </p:spPr>
        <p:txBody>
          <a:bodyPr lIns="0" tIns="0" rIns="0" bIns="0" rtlCol="0" anchor="t">
            <a:spAutoFit/>
          </a:bodyPr>
          <a:lstStyle/>
          <a:p>
            <a:pPr>
              <a:lnSpc>
                <a:spcPts val="3960"/>
              </a:lnSpc>
            </a:pPr>
            <a:r>
              <a:rPr lang="en-US" sz="3600" spc="89">
                <a:solidFill>
                  <a:srgbClr val="FFFFFF"/>
                </a:solidFill>
                <a:latin typeface="Aileron Regular"/>
              </a:rPr>
              <a:t>A rigid form of social stratification in which membership is determined by birth (ascribed status) and social mobility is practically nonexistent.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46" b="7746"/>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737373"/>
          </a:solidFill>
        </p:spPr>
      </p:sp>
      <p:sp>
        <p:nvSpPr>
          <p:cNvPr id="4" name="TextBox 4"/>
          <p:cNvSpPr txBox="1"/>
          <p:nvPr/>
        </p:nvSpPr>
        <p:spPr>
          <a:xfrm>
            <a:off x="3664482" y="4340460"/>
            <a:ext cx="10959035" cy="163465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CASE STUDY</a:t>
            </a:r>
          </a:p>
          <a:p>
            <a:pPr algn="ctr">
              <a:lnSpc>
                <a:spcPts val="6384"/>
              </a:lnSpc>
            </a:pPr>
            <a:r>
              <a:rPr lang="en-US" sz="5600" spc="100">
                <a:solidFill>
                  <a:srgbClr val="FFFFFF"/>
                </a:solidFill>
                <a:latin typeface="Aileron Regular Bold"/>
              </a:rPr>
              <a:t>INDIA &amp; AMERICA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r="-4295"/>
            </a:stretch>
          </a:blipFill>
        </p:spPr>
      </p:sp>
      <p:sp>
        <p:nvSpPr>
          <p:cNvPr id="3" name="AutoShape 3"/>
          <p:cNvSpPr/>
          <p:nvPr/>
        </p:nvSpPr>
        <p:spPr>
          <a:xfrm rot="-10800000">
            <a:off x="7865974" y="0"/>
            <a:ext cx="10422026" cy="10287000"/>
          </a:xfrm>
          <a:prstGeom prst="rect">
            <a:avLst/>
          </a:prstGeom>
          <a:solidFill>
            <a:srgbClr val="737373"/>
          </a:solidFill>
        </p:spPr>
      </p:sp>
      <p:sp>
        <p:nvSpPr>
          <p:cNvPr id="4" name="TextBox 4"/>
          <p:cNvSpPr txBox="1"/>
          <p:nvPr/>
        </p:nvSpPr>
        <p:spPr>
          <a:xfrm>
            <a:off x="8153381" y="600075"/>
            <a:ext cx="9847212" cy="8932545"/>
          </a:xfrm>
          <a:prstGeom prst="rect">
            <a:avLst/>
          </a:prstGeom>
        </p:spPr>
        <p:txBody>
          <a:bodyPr lIns="0" tIns="0" rIns="0" bIns="0" rtlCol="0" anchor="t">
            <a:spAutoFit/>
          </a:bodyPr>
          <a:lstStyle/>
          <a:p>
            <a:pPr>
              <a:lnSpc>
                <a:spcPts val="3960"/>
              </a:lnSpc>
            </a:pPr>
            <a:r>
              <a:rPr lang="en-US" sz="3600" spc="179">
                <a:solidFill>
                  <a:srgbClr val="FFFFFF"/>
                </a:solidFill>
                <a:latin typeface="Aileron Regular"/>
              </a:rPr>
              <a:t>In the mid-20th century, social scientists observed a fascinating phenomenon:</a:t>
            </a:r>
          </a:p>
          <a:p>
            <a:pPr>
              <a:lnSpc>
                <a:spcPts val="3960"/>
              </a:lnSpc>
            </a:pPr>
            <a:endParaRPr lang="en-US" sz="3600" spc="179">
              <a:solidFill>
                <a:srgbClr val="FFFFFF"/>
              </a:solidFill>
              <a:latin typeface="Aileron Regular"/>
            </a:endParaRPr>
          </a:p>
          <a:p>
            <a:pPr>
              <a:lnSpc>
                <a:spcPts val="3960"/>
              </a:lnSpc>
            </a:pPr>
            <a:r>
              <a:rPr lang="en-US" sz="3600" spc="179">
                <a:solidFill>
                  <a:srgbClr val="FFFFFF"/>
                </a:solidFill>
                <a:latin typeface="Aileron Regular"/>
              </a:rPr>
              <a:t>The </a:t>
            </a:r>
            <a:r>
              <a:rPr lang="en-US" sz="3600" spc="179">
                <a:solidFill>
                  <a:srgbClr val="FFFFFF"/>
                </a:solidFill>
                <a:latin typeface="Aileron Regular Bold"/>
              </a:rPr>
              <a:t>Indian caste system</a:t>
            </a:r>
            <a:r>
              <a:rPr lang="en-US" sz="3600" spc="179">
                <a:solidFill>
                  <a:srgbClr val="FFFFFF"/>
                </a:solidFill>
                <a:latin typeface="Aileron Regular"/>
              </a:rPr>
              <a:t> was becoming more like the </a:t>
            </a:r>
            <a:r>
              <a:rPr lang="en-US" sz="3600" spc="179">
                <a:solidFill>
                  <a:srgbClr val="FFFFFF"/>
                </a:solidFill>
                <a:latin typeface="Aileron Regular Bold"/>
              </a:rPr>
              <a:t>American class system</a:t>
            </a:r>
            <a:r>
              <a:rPr lang="en-US" sz="3600" spc="179">
                <a:solidFill>
                  <a:srgbClr val="FFFFFF"/>
                </a:solidFill>
                <a:latin typeface="Aileron Regular"/>
              </a:rPr>
              <a:t>, with increasing social mobility.</a:t>
            </a:r>
          </a:p>
          <a:p>
            <a:pPr>
              <a:lnSpc>
                <a:spcPts val="3960"/>
              </a:lnSpc>
            </a:pPr>
            <a:endParaRPr lang="en-US" sz="3600" spc="179">
              <a:solidFill>
                <a:srgbClr val="FFFFFF"/>
              </a:solidFill>
              <a:latin typeface="Aileron Regular"/>
            </a:endParaRPr>
          </a:p>
          <a:p>
            <a:pPr>
              <a:lnSpc>
                <a:spcPts val="3960"/>
              </a:lnSpc>
            </a:pPr>
            <a:r>
              <a:rPr lang="en-US" sz="3600" spc="179">
                <a:solidFill>
                  <a:srgbClr val="FFFFFF"/>
                </a:solidFill>
                <a:latin typeface="Aileron Regular"/>
              </a:rPr>
              <a:t>Conversely, the American class system had developed features which resemble a caste system, with rigid social structures (such as socially exclusive private clubs) favoring a White Anglo-Saxon Protestant (WASP) elite.</a:t>
            </a:r>
          </a:p>
          <a:p>
            <a:pPr>
              <a:lnSpc>
                <a:spcPts val="3960"/>
              </a:lnSpc>
            </a:pPr>
            <a:endParaRPr lang="en-US" sz="3600" spc="179">
              <a:solidFill>
                <a:srgbClr val="FFFFFF"/>
              </a:solidFill>
              <a:latin typeface="Aileron Regular"/>
            </a:endParaRPr>
          </a:p>
          <a:p>
            <a:pPr>
              <a:lnSpc>
                <a:spcPts val="3960"/>
              </a:lnSpc>
            </a:pPr>
            <a:r>
              <a:rPr lang="en-US" sz="3600" spc="179">
                <a:solidFill>
                  <a:srgbClr val="FFFFFF"/>
                </a:solidFill>
                <a:latin typeface="Aileron Regular"/>
              </a:rPr>
              <a:t>Fittingly, some members of the American upper crust were referred to as "Boston Brahmins", borrowing their name from the Brahmins at the top of the Indian caste system.</a:t>
            </a:r>
          </a:p>
        </p:txBody>
      </p:sp>
      <p:grpSp>
        <p:nvGrpSpPr>
          <p:cNvPr id="5" name="Group 5"/>
          <p:cNvGrpSpPr/>
          <p:nvPr/>
        </p:nvGrpSpPr>
        <p:grpSpPr>
          <a:xfrm>
            <a:off x="0" y="0"/>
            <a:ext cx="5604586" cy="1190296"/>
            <a:chOff x="0" y="0"/>
            <a:chExt cx="7472781" cy="1587061"/>
          </a:xfrm>
        </p:grpSpPr>
        <p:sp>
          <p:nvSpPr>
            <p:cNvPr id="6" name="AutoShape 6"/>
            <p:cNvSpPr/>
            <p:nvPr/>
          </p:nvSpPr>
          <p:spPr>
            <a:xfrm>
              <a:off x="0" y="0"/>
              <a:ext cx="7472781" cy="1587061"/>
            </a:xfrm>
            <a:prstGeom prst="rect">
              <a:avLst/>
            </a:prstGeom>
            <a:solidFill>
              <a:srgbClr val="737373"/>
            </a:solidFill>
          </p:spPr>
        </p:sp>
        <p:sp>
          <p:nvSpPr>
            <p:cNvPr id="7" name="TextBox 7"/>
            <p:cNvSpPr txBox="1"/>
            <p:nvPr/>
          </p:nvSpPr>
          <p:spPr>
            <a:xfrm>
              <a:off x="743938" y="351571"/>
              <a:ext cx="5984904" cy="807720"/>
            </a:xfrm>
            <a:prstGeom prst="rect">
              <a:avLst/>
            </a:prstGeom>
          </p:spPr>
          <p:txBody>
            <a:bodyPr lIns="0" tIns="0" rIns="0" bIns="0" rtlCol="0" anchor="t">
              <a:spAutoFit/>
            </a:bodyPr>
            <a:lstStyle/>
            <a:p>
              <a:pPr algn="ctr">
                <a:lnSpc>
                  <a:spcPts val="5040"/>
                </a:lnSpc>
              </a:pPr>
              <a:r>
                <a:rPr lang="en-US" sz="3600" spc="288">
                  <a:solidFill>
                    <a:srgbClr val="FFFFFF"/>
                  </a:solidFill>
                  <a:latin typeface="Aileron Heavy Bold"/>
                </a:rPr>
                <a:t>CASE STUDY</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75852" r="-24766"/>
            </a:stretch>
          </a:blipFill>
        </p:spPr>
      </p:sp>
      <p:sp>
        <p:nvSpPr>
          <p:cNvPr id="3" name="AutoShape 3"/>
          <p:cNvSpPr/>
          <p:nvPr/>
        </p:nvSpPr>
        <p:spPr>
          <a:xfrm rot="-10800000">
            <a:off x="7865974" y="0"/>
            <a:ext cx="10422026" cy="10287000"/>
          </a:xfrm>
          <a:prstGeom prst="rect">
            <a:avLst/>
          </a:prstGeom>
          <a:solidFill>
            <a:srgbClr val="737373"/>
          </a:solidFill>
        </p:spPr>
      </p:sp>
      <p:grpSp>
        <p:nvGrpSpPr>
          <p:cNvPr id="4" name="Group 4"/>
          <p:cNvGrpSpPr/>
          <p:nvPr/>
        </p:nvGrpSpPr>
        <p:grpSpPr>
          <a:xfrm>
            <a:off x="0" y="0"/>
            <a:ext cx="5604586" cy="1190296"/>
            <a:chOff x="0" y="0"/>
            <a:chExt cx="7472781" cy="1587061"/>
          </a:xfrm>
        </p:grpSpPr>
        <p:sp>
          <p:nvSpPr>
            <p:cNvPr id="5" name="AutoShape 5"/>
            <p:cNvSpPr/>
            <p:nvPr/>
          </p:nvSpPr>
          <p:spPr>
            <a:xfrm>
              <a:off x="0" y="0"/>
              <a:ext cx="7472781" cy="1587061"/>
            </a:xfrm>
            <a:prstGeom prst="rect">
              <a:avLst/>
            </a:prstGeom>
            <a:solidFill>
              <a:srgbClr val="737373"/>
            </a:solidFill>
          </p:spPr>
        </p:sp>
        <p:sp>
          <p:nvSpPr>
            <p:cNvPr id="6" name="TextBox 6"/>
            <p:cNvSpPr txBox="1"/>
            <p:nvPr/>
          </p:nvSpPr>
          <p:spPr>
            <a:xfrm>
              <a:off x="743938" y="351571"/>
              <a:ext cx="5984904" cy="807720"/>
            </a:xfrm>
            <a:prstGeom prst="rect">
              <a:avLst/>
            </a:prstGeom>
          </p:spPr>
          <p:txBody>
            <a:bodyPr lIns="0" tIns="0" rIns="0" bIns="0" rtlCol="0" anchor="t">
              <a:spAutoFit/>
            </a:bodyPr>
            <a:lstStyle/>
            <a:p>
              <a:pPr algn="ctr">
                <a:lnSpc>
                  <a:spcPts val="5040"/>
                </a:lnSpc>
              </a:pPr>
              <a:r>
                <a:rPr lang="en-US" sz="3600" spc="288">
                  <a:solidFill>
                    <a:srgbClr val="FFFFFF"/>
                  </a:solidFill>
                  <a:latin typeface="Aileron Heavy Bold"/>
                </a:rPr>
                <a:t>CASE STUDY</a:t>
              </a:r>
            </a:p>
          </p:txBody>
        </p:sp>
      </p:grpSp>
      <p:sp>
        <p:nvSpPr>
          <p:cNvPr id="7" name="TextBox 7"/>
          <p:cNvSpPr txBox="1"/>
          <p:nvPr/>
        </p:nvSpPr>
        <p:spPr>
          <a:xfrm>
            <a:off x="8380054" y="1296276"/>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HINDU CASTE SYSTEM</a:t>
            </a:r>
          </a:p>
        </p:txBody>
      </p:sp>
      <p:sp>
        <p:nvSpPr>
          <p:cNvPr id="8" name="TextBox 8"/>
          <p:cNvSpPr txBox="1"/>
          <p:nvPr/>
        </p:nvSpPr>
        <p:spPr>
          <a:xfrm>
            <a:off x="8380054" y="2362092"/>
            <a:ext cx="9492634" cy="118110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a:rPr>
              <a:t>The best-known example of a caste system is the Hindu caste system in India.</a:t>
            </a:r>
          </a:p>
        </p:txBody>
      </p:sp>
      <p:sp>
        <p:nvSpPr>
          <p:cNvPr id="9" name="TextBox 9"/>
          <p:cNvSpPr txBox="1"/>
          <p:nvPr/>
        </p:nvSpPr>
        <p:spPr>
          <a:xfrm>
            <a:off x="8380054" y="4754880"/>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VARNAS</a:t>
            </a:r>
          </a:p>
        </p:txBody>
      </p:sp>
      <p:sp>
        <p:nvSpPr>
          <p:cNvPr id="10" name="TextBox 10"/>
          <p:cNvSpPr txBox="1"/>
          <p:nvPr/>
        </p:nvSpPr>
        <p:spPr>
          <a:xfrm>
            <a:off x="8380054" y="5967342"/>
            <a:ext cx="9492634" cy="236982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a:rPr>
              <a:t>The sacred Sanskrit texts of Hinduism rank all people into four categories, called varnas. Each varna is associated with certain occupations.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1747</Words>
  <Application>Microsoft Office PowerPoint</Application>
  <PresentationFormat>Custom</PresentationFormat>
  <Paragraphs>133</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Aileron Regular</vt:lpstr>
      <vt:lpstr>Aileron Regular Italics</vt:lpstr>
      <vt:lpstr>Aileron Regular Bold</vt:lpstr>
      <vt:lpstr>Arial</vt:lpstr>
      <vt:lpstr>Aileron Heavy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eHRAF Workbook - Class vs. Caste v2.pptx</dc:title>
  <dc:creator>Matthew Longcore</dc:creator>
  <cp:lastModifiedBy>Matthew Longcore</cp:lastModifiedBy>
  <cp:revision>2</cp:revision>
  <dcterms:created xsi:type="dcterms:W3CDTF">2006-08-16T00:00:00Z</dcterms:created>
  <dcterms:modified xsi:type="dcterms:W3CDTF">2023-07-10T16:40:13Z</dcterms:modified>
  <dc:identifier>DAEIt6kUWaQ</dc:identifier>
</cp:coreProperties>
</file>