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Lst>
  <p:sldSz cx="18288000" cy="10287000"/>
  <p:notesSz cx="6858000" cy="9144000"/>
  <p:embeddedFontLst>
    <p:embeddedFont>
      <p:font typeface="Aileron Regular" charset="1" panose="00000500000000000000"/>
      <p:regular r:id="rId6"/>
    </p:embeddedFont>
    <p:embeddedFont>
      <p:font typeface="Aileron Regular Bold" charset="1" panose="00000800000000000000"/>
      <p:regular r:id="rId7"/>
    </p:embeddedFont>
    <p:embeddedFont>
      <p:font typeface="Aileron Regular Italics" charset="1" panose="00000500000000000000"/>
      <p:regular r:id="rId8"/>
    </p:embeddedFont>
    <p:embeddedFont>
      <p:font typeface="Aileron Regular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Aileron Heavy" charset="1" panose="00000A00000000000000"/>
      <p:regular r:id="rId14"/>
    </p:embeddedFont>
    <p:embeddedFont>
      <p:font typeface="Aileron Heavy Bold" charset="1" panose="00000A00000000000000"/>
      <p:regular r:id="rId15"/>
    </p:embeddedFont>
    <p:embeddedFont>
      <p:font typeface="Aileron Heavy Italics" charset="1" panose="00000A00000000000000"/>
      <p:regular r:id="rId16"/>
    </p:embeddedFont>
    <p:embeddedFont>
      <p:font typeface="Aileron Heavy Bold Italics" charset="1" panose="00000A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http://hraf.yale.edu"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3791" t="0" r="20262" b="0"/>
          <a:stretch>
            <a:fillRect/>
          </a:stretch>
        </p:blipFill>
        <p:spPr>
          <a:xfrm flipH="false" flipV="false" rot="0">
            <a:off x="0" y="0"/>
            <a:ext cx="8636070" cy="10287000"/>
          </a:xfrm>
          <a:prstGeom prst="rect">
            <a:avLst/>
          </a:prstGeom>
        </p:spPr>
      </p:pic>
      <p:pic>
        <p:nvPicPr>
          <p:cNvPr name="Picture 3" id="3"/>
          <p:cNvPicPr>
            <a:picLocks noChangeAspect="true"/>
          </p:cNvPicPr>
          <p:nvPr/>
        </p:nvPicPr>
        <p:blipFill>
          <a:blip r:embed="rId3">
            <a:alphaModFix amt="4000"/>
          </a:blip>
          <a:srcRect l="0" t="0" r="0" b="0"/>
          <a:stretch>
            <a:fillRect/>
          </a:stretch>
        </p:blipFill>
        <p:spPr>
          <a:xfrm flipH="false" flipV="false" rot="0">
            <a:off x="9815825" y="1389107"/>
            <a:ext cx="7217821" cy="7508786"/>
          </a:xfrm>
          <a:prstGeom prst="rect">
            <a:avLst/>
          </a:prstGeom>
        </p:spPr>
      </p:pic>
      <p:sp>
        <p:nvSpPr>
          <p:cNvPr name="TextBox 4" id="4"/>
          <p:cNvSpPr txBox="true"/>
          <p:nvPr/>
        </p:nvSpPr>
        <p:spPr>
          <a:xfrm rot="0">
            <a:off x="8791935" y="3680460"/>
            <a:ext cx="9265601" cy="2926080"/>
          </a:xfrm>
          <a:prstGeom prst="rect">
            <a:avLst/>
          </a:prstGeom>
        </p:spPr>
        <p:txBody>
          <a:bodyPr anchor="t" rtlCol="false" tIns="0" lIns="0" bIns="0" rIns="0">
            <a:spAutoFit/>
          </a:bodyPr>
          <a:lstStyle/>
          <a:p>
            <a:pPr algn="ctr">
              <a:lnSpc>
                <a:spcPts val="11519"/>
              </a:lnSpc>
            </a:pPr>
            <a:r>
              <a:rPr lang="en-US" sz="9600">
                <a:solidFill>
                  <a:srgbClr val="694C26"/>
                </a:solidFill>
                <a:latin typeface="Aileron Heavy Bold"/>
              </a:rPr>
              <a:t>Consuming Milk</a:t>
            </a:r>
          </a:p>
        </p:txBody>
      </p:sp>
      <p:sp>
        <p:nvSpPr>
          <p:cNvPr name="TextBox 5" id="5"/>
          <p:cNvSpPr txBox="true"/>
          <p:nvPr/>
        </p:nvSpPr>
        <p:spPr>
          <a:xfrm rot="0">
            <a:off x="8791935" y="7459914"/>
            <a:ext cx="9265601" cy="624840"/>
          </a:xfrm>
          <a:prstGeom prst="rect">
            <a:avLst/>
          </a:prstGeom>
        </p:spPr>
        <p:txBody>
          <a:bodyPr anchor="t" rtlCol="false" tIns="0" lIns="0" bIns="0" rIns="0">
            <a:spAutoFit/>
          </a:bodyPr>
          <a:lstStyle/>
          <a:p>
            <a:pPr algn="ctr">
              <a:lnSpc>
                <a:spcPts val="5040"/>
              </a:lnSpc>
            </a:pPr>
            <a:r>
              <a:rPr lang="en-US" sz="3600" spc="215">
                <a:solidFill>
                  <a:srgbClr val="694C26"/>
                </a:solidFill>
                <a:latin typeface="Aileron Regular"/>
              </a:rPr>
              <a:t>in eHRAF World Cultures</a:t>
            </a:r>
          </a:p>
        </p:txBody>
      </p:sp>
      <p:grpSp>
        <p:nvGrpSpPr>
          <p:cNvPr name="Group 6" id="6"/>
          <p:cNvGrpSpPr/>
          <p:nvPr/>
        </p:nvGrpSpPr>
        <p:grpSpPr>
          <a:xfrm rot="0">
            <a:off x="0" y="1028700"/>
            <a:ext cx="7142940" cy="843619"/>
            <a:chOff x="0" y="0"/>
            <a:chExt cx="9523921" cy="1124825"/>
          </a:xfrm>
        </p:grpSpPr>
        <p:sp>
          <p:nvSpPr>
            <p:cNvPr name="AutoShape 7" id="7"/>
            <p:cNvSpPr/>
            <p:nvPr/>
          </p:nvSpPr>
          <p:spPr>
            <a:xfrm rot="0">
              <a:off x="0" y="0"/>
              <a:ext cx="9523921" cy="1124825"/>
            </a:xfrm>
            <a:prstGeom prst="rect">
              <a:avLst/>
            </a:prstGeom>
            <a:solidFill>
              <a:srgbClr val="694C26"/>
            </a:solidFill>
          </p:spPr>
        </p:sp>
        <p:sp>
          <p:nvSpPr>
            <p:cNvPr name="TextBox 8" id="8"/>
            <p:cNvSpPr txBox="true"/>
            <p:nvPr/>
          </p:nvSpPr>
          <p:spPr>
            <a:xfrm rot="0">
              <a:off x="352378" y="180143"/>
              <a:ext cx="8819165" cy="707390"/>
            </a:xfrm>
            <a:prstGeom prst="rect">
              <a:avLst/>
            </a:prstGeom>
          </p:spPr>
          <p:txBody>
            <a:bodyPr anchor="t" rtlCol="false" tIns="0" lIns="0" bIns="0" rIns="0">
              <a:spAutoFit/>
            </a:bodyPr>
            <a:lstStyle/>
            <a:p>
              <a:pPr>
                <a:lnSpc>
                  <a:spcPts val="4480"/>
                </a:lnSpc>
              </a:pPr>
              <a:r>
                <a:rPr lang="en-US" sz="3200" spc="224">
                  <a:solidFill>
                    <a:srgbClr val="FFFFFF"/>
                  </a:solidFill>
                  <a:latin typeface="Aileron Regular Bold"/>
                </a:rPr>
                <a:t>An eHRAF Workbook Activity</a:t>
              </a:r>
            </a:p>
          </p:txBody>
        </p:sp>
      </p:grpSp>
      <p:sp>
        <p:nvSpPr>
          <p:cNvPr name="TextBox 9" id="9"/>
          <p:cNvSpPr txBox="true"/>
          <p:nvPr/>
        </p:nvSpPr>
        <p:spPr>
          <a:xfrm rot="0">
            <a:off x="11443163" y="9678035"/>
            <a:ext cx="6614374" cy="623570"/>
          </a:xfrm>
          <a:prstGeom prst="rect">
            <a:avLst/>
          </a:prstGeom>
        </p:spPr>
        <p:txBody>
          <a:bodyPr anchor="t" rtlCol="false" tIns="0" lIns="0" bIns="0" rIns="0">
            <a:spAutoFit/>
          </a:bodyPr>
          <a:lstStyle/>
          <a:p>
            <a:pPr algn="r">
              <a:lnSpc>
                <a:spcPts val="2420"/>
              </a:lnSpc>
            </a:pPr>
            <a:r>
              <a:rPr lang="en-US" sz="2200" spc="153">
                <a:solidFill>
                  <a:srgbClr val="000000"/>
                </a:solidFill>
                <a:latin typeface="Aileron Regular"/>
              </a:rPr>
              <a:t>Human Relations Area Files</a:t>
            </a:r>
          </a:p>
          <a:p>
            <a:pPr algn="r">
              <a:lnSpc>
                <a:spcPts val="2420"/>
              </a:lnSpc>
            </a:pPr>
            <a:r>
              <a:rPr lang="en-US" sz="2200" spc="153">
                <a:solidFill>
                  <a:srgbClr val="000000"/>
                </a:solidFill>
                <a:latin typeface="Aileron Regular"/>
              </a:rPr>
              <a:t> at Yale University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11645"/>
          <a:stretch>
            <a:fillRect/>
          </a:stretch>
        </p:blipFill>
        <p:spPr>
          <a:xfrm flipH="false" flipV="false">
            <a:off x="0" y="0"/>
            <a:ext cx="18288000" cy="10287000"/>
          </a:xfrm>
          <a:prstGeom prst="rect">
            <a:avLst/>
          </a:prstGeom>
        </p:spPr>
      </p:pic>
      <p:grpSp>
        <p:nvGrpSpPr>
          <p:cNvPr name="Group 3" id="3"/>
          <p:cNvGrpSpPr/>
          <p:nvPr/>
        </p:nvGrpSpPr>
        <p:grpSpPr>
          <a:xfrm rot="-5911422">
            <a:off x="6482192" y="4339423"/>
            <a:ext cx="2519144" cy="366267"/>
            <a:chOff x="0" y="0"/>
            <a:chExt cx="8979503" cy="1305560"/>
          </a:xfrm>
        </p:grpSpPr>
        <p:sp>
          <p:nvSpPr>
            <p:cNvPr name="Freeform 4" id="4"/>
            <p:cNvSpPr/>
            <p:nvPr/>
          </p:nvSpPr>
          <p:spPr>
            <a:xfrm flipH="false" flipV="false">
              <a:off x="0" y="-27940"/>
              <a:ext cx="8998552" cy="1360170"/>
            </a:xfrm>
            <a:custGeom>
              <a:avLst/>
              <a:gdLst/>
              <a:ahLst/>
              <a:cxnLst/>
              <a:rect r="r" b="b" t="t" l="l"/>
              <a:pathLst>
                <a:path h="1360170" w="8998552">
                  <a:moveTo>
                    <a:pt x="8923623" y="579120"/>
                  </a:moveTo>
                  <a:lnTo>
                    <a:pt x="8223852" y="55880"/>
                  </a:lnTo>
                  <a:cubicBezTo>
                    <a:pt x="8150192" y="0"/>
                    <a:pt x="8089233" y="30480"/>
                    <a:pt x="8089233" y="123190"/>
                  </a:cubicBezTo>
                  <a:lnTo>
                    <a:pt x="8089233"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8087659" y="805180"/>
                  </a:lnTo>
                  <a:lnTo>
                    <a:pt x="8087659" y="1236980"/>
                  </a:lnTo>
                  <a:cubicBezTo>
                    <a:pt x="8087659" y="1329690"/>
                    <a:pt x="8148923" y="1360170"/>
                    <a:pt x="8222583" y="1304290"/>
                  </a:cubicBezTo>
                  <a:lnTo>
                    <a:pt x="8923623" y="779780"/>
                  </a:lnTo>
                  <a:cubicBezTo>
                    <a:pt x="8998552" y="726440"/>
                    <a:pt x="8998552" y="635000"/>
                    <a:pt x="8923623" y="579120"/>
                  </a:cubicBezTo>
                  <a:close/>
                </a:path>
              </a:pathLst>
            </a:custGeom>
            <a:solidFill>
              <a:srgbClr val="694C26"/>
            </a:solidFill>
          </p:spPr>
        </p:sp>
      </p:grpSp>
      <p:grpSp>
        <p:nvGrpSpPr>
          <p:cNvPr name="Group 5" id="5"/>
          <p:cNvGrpSpPr/>
          <p:nvPr/>
        </p:nvGrpSpPr>
        <p:grpSpPr>
          <a:xfrm rot="0">
            <a:off x="6585458" y="6188922"/>
            <a:ext cx="4905842" cy="1277961"/>
            <a:chOff x="0" y="0"/>
            <a:chExt cx="6541122" cy="1703948"/>
          </a:xfrm>
        </p:grpSpPr>
        <p:sp>
          <p:nvSpPr>
            <p:cNvPr name="AutoShape 6" id="6"/>
            <p:cNvSpPr/>
            <p:nvPr/>
          </p:nvSpPr>
          <p:spPr>
            <a:xfrm rot="-10800000">
              <a:off x="0" y="0"/>
              <a:ext cx="6541122" cy="1703948"/>
            </a:xfrm>
            <a:prstGeom prst="rect">
              <a:avLst/>
            </a:prstGeom>
            <a:solidFill>
              <a:srgbClr val="FFFFFF"/>
            </a:solidFill>
          </p:spPr>
        </p:sp>
        <p:sp>
          <p:nvSpPr>
            <p:cNvPr name="TextBox 7" id="7"/>
            <p:cNvSpPr txBox="true"/>
            <p:nvPr/>
          </p:nvSpPr>
          <p:spPr>
            <a:xfrm rot="0">
              <a:off x="434838" y="288719"/>
              <a:ext cx="5671446" cy="1228725"/>
            </a:xfrm>
            <a:prstGeom prst="rect">
              <a:avLst/>
            </a:prstGeom>
          </p:spPr>
          <p:txBody>
            <a:bodyPr anchor="t" rtlCol="false" tIns="0" lIns="0" bIns="0" rIns="0">
              <a:spAutoFit/>
            </a:bodyPr>
            <a:lstStyle/>
            <a:p>
              <a:pPr>
                <a:lnSpc>
                  <a:spcPts val="3600"/>
                </a:lnSpc>
              </a:pPr>
              <a:r>
                <a:rPr lang="en-US" sz="3000" spc="30">
                  <a:solidFill>
                    <a:srgbClr val="694C26"/>
                  </a:solidFill>
                  <a:latin typeface="Aileron Regular Bold"/>
                </a:rPr>
                <a:t>2. add subjects, e.g: </a:t>
              </a:r>
            </a:p>
            <a:p>
              <a:pPr>
                <a:lnSpc>
                  <a:spcPts val="3600"/>
                </a:lnSpc>
              </a:pPr>
              <a:r>
                <a:rPr lang="en-US" sz="3000" spc="30">
                  <a:solidFill>
                    <a:srgbClr val="694C26"/>
                  </a:solidFill>
                  <a:latin typeface="Aileron Regular Bold"/>
                </a:rPr>
                <a:t>Diet (262) </a:t>
              </a:r>
            </a:p>
          </p:txBody>
        </p:sp>
      </p:grpSp>
      <p:grpSp>
        <p:nvGrpSpPr>
          <p:cNvPr name="Group 8" id="8"/>
          <p:cNvGrpSpPr/>
          <p:nvPr/>
        </p:nvGrpSpPr>
        <p:grpSpPr>
          <a:xfrm rot="-5911422">
            <a:off x="2251278" y="4339423"/>
            <a:ext cx="2519144" cy="366267"/>
            <a:chOff x="0" y="0"/>
            <a:chExt cx="8979503" cy="1305560"/>
          </a:xfrm>
        </p:grpSpPr>
        <p:sp>
          <p:nvSpPr>
            <p:cNvPr name="Freeform 9" id="9"/>
            <p:cNvSpPr/>
            <p:nvPr/>
          </p:nvSpPr>
          <p:spPr>
            <a:xfrm flipH="false" flipV="false">
              <a:off x="0" y="-27940"/>
              <a:ext cx="8998552" cy="1360170"/>
            </a:xfrm>
            <a:custGeom>
              <a:avLst/>
              <a:gdLst/>
              <a:ahLst/>
              <a:cxnLst/>
              <a:rect r="r" b="b" t="t" l="l"/>
              <a:pathLst>
                <a:path h="1360170" w="8998552">
                  <a:moveTo>
                    <a:pt x="8923623" y="579120"/>
                  </a:moveTo>
                  <a:lnTo>
                    <a:pt x="8223852" y="55880"/>
                  </a:lnTo>
                  <a:cubicBezTo>
                    <a:pt x="8150192" y="0"/>
                    <a:pt x="8089233" y="30480"/>
                    <a:pt x="8089233" y="123190"/>
                  </a:cubicBezTo>
                  <a:lnTo>
                    <a:pt x="8089233"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8087659" y="805180"/>
                  </a:lnTo>
                  <a:lnTo>
                    <a:pt x="8087659" y="1236980"/>
                  </a:lnTo>
                  <a:cubicBezTo>
                    <a:pt x="8087659" y="1329690"/>
                    <a:pt x="8148923" y="1360170"/>
                    <a:pt x="8222583" y="1304290"/>
                  </a:cubicBezTo>
                  <a:lnTo>
                    <a:pt x="8923623" y="779780"/>
                  </a:lnTo>
                  <a:cubicBezTo>
                    <a:pt x="8998552" y="726440"/>
                    <a:pt x="8998552" y="635000"/>
                    <a:pt x="8923623" y="579120"/>
                  </a:cubicBezTo>
                  <a:close/>
                </a:path>
              </a:pathLst>
            </a:custGeom>
            <a:solidFill>
              <a:srgbClr val="694C26"/>
            </a:solidFill>
          </p:spPr>
        </p:sp>
      </p:grpSp>
      <p:grpSp>
        <p:nvGrpSpPr>
          <p:cNvPr name="Group 10" id="10"/>
          <p:cNvGrpSpPr/>
          <p:nvPr/>
        </p:nvGrpSpPr>
        <p:grpSpPr>
          <a:xfrm rot="0">
            <a:off x="14309751" y="6188922"/>
            <a:ext cx="3460205" cy="1277961"/>
            <a:chOff x="0" y="0"/>
            <a:chExt cx="4613607" cy="1703948"/>
          </a:xfrm>
        </p:grpSpPr>
        <p:sp>
          <p:nvSpPr>
            <p:cNvPr name="AutoShape 11" id="11"/>
            <p:cNvSpPr/>
            <p:nvPr/>
          </p:nvSpPr>
          <p:spPr>
            <a:xfrm rot="-10800000">
              <a:off x="0" y="0"/>
              <a:ext cx="4613607" cy="1703948"/>
            </a:xfrm>
            <a:prstGeom prst="rect">
              <a:avLst/>
            </a:prstGeom>
            <a:solidFill>
              <a:srgbClr val="FFFFFF"/>
            </a:solidFill>
          </p:spPr>
        </p:sp>
        <p:sp>
          <p:nvSpPr>
            <p:cNvPr name="TextBox 12" id="12"/>
            <p:cNvSpPr txBox="true"/>
            <p:nvPr/>
          </p:nvSpPr>
          <p:spPr>
            <a:xfrm rot="0">
              <a:off x="448806" y="232849"/>
              <a:ext cx="3715996" cy="1228725"/>
            </a:xfrm>
            <a:prstGeom prst="rect">
              <a:avLst/>
            </a:prstGeom>
          </p:spPr>
          <p:txBody>
            <a:bodyPr anchor="t" rtlCol="false" tIns="0" lIns="0" bIns="0" rIns="0">
              <a:spAutoFit/>
            </a:bodyPr>
            <a:lstStyle/>
            <a:p>
              <a:pPr>
                <a:lnSpc>
                  <a:spcPts val="3600"/>
                </a:lnSpc>
              </a:pPr>
              <a:r>
                <a:rPr lang="en-US" sz="3000" spc="30">
                  <a:solidFill>
                    <a:srgbClr val="694C26"/>
                  </a:solidFill>
                  <a:latin typeface="Aileron Regular Bold"/>
                </a:rPr>
                <a:t>4. add "milk*" as keyword</a:t>
              </a:r>
            </a:p>
          </p:txBody>
        </p:sp>
      </p:grpSp>
      <p:grpSp>
        <p:nvGrpSpPr>
          <p:cNvPr name="Group 13" id="13"/>
          <p:cNvGrpSpPr/>
          <p:nvPr/>
        </p:nvGrpSpPr>
        <p:grpSpPr>
          <a:xfrm rot="0">
            <a:off x="10593078" y="4835417"/>
            <a:ext cx="3173451" cy="616166"/>
            <a:chOff x="0" y="0"/>
            <a:chExt cx="4231268" cy="821554"/>
          </a:xfrm>
        </p:grpSpPr>
        <p:sp>
          <p:nvSpPr>
            <p:cNvPr name="AutoShape 14" id="14"/>
            <p:cNvSpPr/>
            <p:nvPr/>
          </p:nvSpPr>
          <p:spPr>
            <a:xfrm rot="-10800000">
              <a:off x="0" y="0"/>
              <a:ext cx="4231268" cy="821554"/>
            </a:xfrm>
            <a:prstGeom prst="rect">
              <a:avLst/>
            </a:prstGeom>
            <a:solidFill>
              <a:srgbClr val="FFFFFF"/>
            </a:solidFill>
          </p:spPr>
        </p:sp>
        <p:sp>
          <p:nvSpPr>
            <p:cNvPr name="TextBox 15" id="15"/>
            <p:cNvSpPr txBox="true"/>
            <p:nvPr/>
          </p:nvSpPr>
          <p:spPr>
            <a:xfrm rot="0">
              <a:off x="107439" y="96452"/>
              <a:ext cx="4016389" cy="619125"/>
            </a:xfrm>
            <a:prstGeom prst="rect">
              <a:avLst/>
            </a:prstGeom>
          </p:spPr>
          <p:txBody>
            <a:bodyPr anchor="t" rtlCol="false" tIns="0" lIns="0" bIns="0" rIns="0">
              <a:spAutoFit/>
            </a:bodyPr>
            <a:lstStyle/>
            <a:p>
              <a:pPr>
                <a:lnSpc>
                  <a:spcPts val="3600"/>
                </a:lnSpc>
              </a:pPr>
              <a:r>
                <a:rPr lang="en-US" sz="3000" spc="30">
                  <a:solidFill>
                    <a:srgbClr val="694C26"/>
                  </a:solidFill>
                  <a:latin typeface="Aileron Regular Bold"/>
                </a:rPr>
                <a:t>3. choose "and"</a:t>
              </a:r>
            </a:p>
          </p:txBody>
        </p:sp>
      </p:grpSp>
      <p:grpSp>
        <p:nvGrpSpPr>
          <p:cNvPr name="Group 16" id="16"/>
          <p:cNvGrpSpPr/>
          <p:nvPr/>
        </p:nvGrpSpPr>
        <p:grpSpPr>
          <a:xfrm rot="-5562667">
            <a:off x="11002475" y="3404904"/>
            <a:ext cx="1410209" cy="366267"/>
            <a:chOff x="0" y="0"/>
            <a:chExt cx="5026698" cy="1305560"/>
          </a:xfrm>
        </p:grpSpPr>
        <p:sp>
          <p:nvSpPr>
            <p:cNvPr name="Freeform 17" id="17"/>
            <p:cNvSpPr/>
            <p:nvPr/>
          </p:nvSpPr>
          <p:spPr>
            <a:xfrm flipH="false" flipV="false">
              <a:off x="0" y="-27940"/>
              <a:ext cx="5045748" cy="1360170"/>
            </a:xfrm>
            <a:custGeom>
              <a:avLst/>
              <a:gdLst/>
              <a:ahLst/>
              <a:cxnLst/>
              <a:rect r="r" b="b" t="t" l="l"/>
              <a:pathLst>
                <a:path h="1360170" w="5045748">
                  <a:moveTo>
                    <a:pt x="4970818" y="579120"/>
                  </a:moveTo>
                  <a:lnTo>
                    <a:pt x="4271048" y="55880"/>
                  </a:lnTo>
                  <a:cubicBezTo>
                    <a:pt x="4197388" y="0"/>
                    <a:pt x="4136428" y="30480"/>
                    <a:pt x="4136428" y="123190"/>
                  </a:cubicBezTo>
                  <a:lnTo>
                    <a:pt x="4136428"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4135310" y="805180"/>
                  </a:lnTo>
                  <a:lnTo>
                    <a:pt x="4135310" y="1236980"/>
                  </a:lnTo>
                  <a:cubicBezTo>
                    <a:pt x="4135310" y="1329690"/>
                    <a:pt x="4196118" y="1360170"/>
                    <a:pt x="4269778" y="1304290"/>
                  </a:cubicBezTo>
                  <a:lnTo>
                    <a:pt x="4970818" y="779780"/>
                  </a:lnTo>
                  <a:cubicBezTo>
                    <a:pt x="5045748" y="726440"/>
                    <a:pt x="5045748" y="635000"/>
                    <a:pt x="4970818" y="579120"/>
                  </a:cubicBezTo>
                  <a:close/>
                </a:path>
              </a:pathLst>
            </a:custGeom>
            <a:solidFill>
              <a:srgbClr val="694C26"/>
            </a:solidFill>
          </p:spPr>
        </p:sp>
      </p:grpSp>
      <p:grpSp>
        <p:nvGrpSpPr>
          <p:cNvPr name="Group 18" id="18"/>
          <p:cNvGrpSpPr/>
          <p:nvPr/>
        </p:nvGrpSpPr>
        <p:grpSpPr>
          <a:xfrm rot="0">
            <a:off x="11151298" y="225303"/>
            <a:ext cx="7136702" cy="1037896"/>
            <a:chOff x="0" y="0"/>
            <a:chExt cx="9515602" cy="1383862"/>
          </a:xfrm>
        </p:grpSpPr>
        <p:sp>
          <p:nvSpPr>
            <p:cNvPr name="AutoShape 19" id="19"/>
            <p:cNvSpPr/>
            <p:nvPr/>
          </p:nvSpPr>
          <p:spPr>
            <a:xfrm rot="0">
              <a:off x="0" y="0"/>
              <a:ext cx="9515602" cy="1383862"/>
            </a:xfrm>
            <a:prstGeom prst="rect">
              <a:avLst/>
            </a:prstGeom>
            <a:solidFill>
              <a:srgbClr val="694C26"/>
            </a:solidFill>
          </p:spPr>
        </p:sp>
        <p:sp>
          <p:nvSpPr>
            <p:cNvPr name="TextBox 20" id="20"/>
            <p:cNvSpPr txBox="true"/>
            <p:nvPr/>
          </p:nvSpPr>
          <p:spPr>
            <a:xfrm rot="0">
              <a:off x="947307" y="370621"/>
              <a:ext cx="7620987"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SAMPLE ADVANCED SEARCH</a:t>
              </a:r>
            </a:p>
          </p:txBody>
        </p:sp>
      </p:grpSp>
      <p:grpSp>
        <p:nvGrpSpPr>
          <p:cNvPr name="Group 21" id="21"/>
          <p:cNvGrpSpPr/>
          <p:nvPr/>
        </p:nvGrpSpPr>
        <p:grpSpPr>
          <a:xfrm rot="0">
            <a:off x="1228885" y="6194080"/>
            <a:ext cx="4563930" cy="1277961"/>
            <a:chOff x="0" y="0"/>
            <a:chExt cx="6085240" cy="1703948"/>
          </a:xfrm>
        </p:grpSpPr>
        <p:sp>
          <p:nvSpPr>
            <p:cNvPr name="AutoShape 22" id="22"/>
            <p:cNvSpPr/>
            <p:nvPr/>
          </p:nvSpPr>
          <p:spPr>
            <a:xfrm rot="-10800000">
              <a:off x="0" y="0"/>
              <a:ext cx="6085240" cy="1703948"/>
            </a:xfrm>
            <a:prstGeom prst="rect">
              <a:avLst/>
            </a:prstGeom>
            <a:solidFill>
              <a:srgbClr val="FFFFFF"/>
            </a:solidFill>
          </p:spPr>
        </p:sp>
        <p:sp>
          <p:nvSpPr>
            <p:cNvPr name="TextBox 23" id="23"/>
            <p:cNvSpPr txBox="true"/>
            <p:nvPr/>
          </p:nvSpPr>
          <p:spPr>
            <a:xfrm rot="0">
              <a:off x="534808" y="288719"/>
              <a:ext cx="5350844" cy="1228725"/>
            </a:xfrm>
            <a:prstGeom prst="rect">
              <a:avLst/>
            </a:prstGeom>
          </p:spPr>
          <p:txBody>
            <a:bodyPr anchor="t" rtlCol="false" tIns="0" lIns="0" bIns="0" rIns="0">
              <a:spAutoFit/>
            </a:bodyPr>
            <a:lstStyle/>
            <a:p>
              <a:pPr>
                <a:lnSpc>
                  <a:spcPts val="3600"/>
                </a:lnSpc>
              </a:pPr>
              <a:r>
                <a:rPr lang="en-US" sz="3000" spc="30">
                  <a:solidFill>
                    <a:srgbClr val="694C26"/>
                  </a:solidFill>
                  <a:latin typeface="Aileron Regular Bold"/>
                </a:rPr>
                <a:t>1. enter one or more culture names</a:t>
              </a:r>
            </a:p>
          </p:txBody>
        </p:sp>
      </p:grpSp>
      <p:grpSp>
        <p:nvGrpSpPr>
          <p:cNvPr name="Group 24" id="24"/>
          <p:cNvGrpSpPr/>
          <p:nvPr/>
        </p:nvGrpSpPr>
        <p:grpSpPr>
          <a:xfrm rot="-5911422">
            <a:off x="14020130" y="4339423"/>
            <a:ext cx="2519144" cy="366267"/>
            <a:chOff x="0" y="0"/>
            <a:chExt cx="8979503" cy="1305560"/>
          </a:xfrm>
        </p:grpSpPr>
        <p:sp>
          <p:nvSpPr>
            <p:cNvPr name="Freeform 25" id="25"/>
            <p:cNvSpPr/>
            <p:nvPr/>
          </p:nvSpPr>
          <p:spPr>
            <a:xfrm flipH="false" flipV="false">
              <a:off x="0" y="-27940"/>
              <a:ext cx="8998552" cy="1360170"/>
            </a:xfrm>
            <a:custGeom>
              <a:avLst/>
              <a:gdLst/>
              <a:ahLst/>
              <a:cxnLst/>
              <a:rect r="r" b="b" t="t" l="l"/>
              <a:pathLst>
                <a:path h="1360170" w="8998552">
                  <a:moveTo>
                    <a:pt x="8923623" y="579120"/>
                  </a:moveTo>
                  <a:lnTo>
                    <a:pt x="8223852" y="55880"/>
                  </a:lnTo>
                  <a:cubicBezTo>
                    <a:pt x="8150192" y="0"/>
                    <a:pt x="8089233" y="30480"/>
                    <a:pt x="8089233" y="123190"/>
                  </a:cubicBezTo>
                  <a:lnTo>
                    <a:pt x="8089233"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8087659" y="805180"/>
                  </a:lnTo>
                  <a:lnTo>
                    <a:pt x="8087659" y="1236980"/>
                  </a:lnTo>
                  <a:cubicBezTo>
                    <a:pt x="8087659" y="1329690"/>
                    <a:pt x="8148923" y="1360170"/>
                    <a:pt x="8222583" y="1304290"/>
                  </a:cubicBezTo>
                  <a:lnTo>
                    <a:pt x="8923623" y="779780"/>
                  </a:lnTo>
                  <a:cubicBezTo>
                    <a:pt x="8998552" y="726440"/>
                    <a:pt x="8998552" y="635000"/>
                    <a:pt x="8923623" y="579120"/>
                  </a:cubicBezTo>
                  <a:close/>
                </a:path>
              </a:pathLst>
            </a:custGeom>
            <a:solidFill>
              <a:srgbClr val="694C26"/>
            </a:solidFill>
          </p:spPr>
        </p:sp>
      </p:grpSp>
      <p:grpSp>
        <p:nvGrpSpPr>
          <p:cNvPr name="Group 26" id="26"/>
          <p:cNvGrpSpPr/>
          <p:nvPr/>
        </p:nvGrpSpPr>
        <p:grpSpPr>
          <a:xfrm rot="0">
            <a:off x="7373962" y="9258300"/>
            <a:ext cx="4734658" cy="992195"/>
            <a:chOff x="0" y="0"/>
            <a:chExt cx="1246988" cy="261319"/>
          </a:xfrm>
        </p:grpSpPr>
        <p:sp>
          <p:nvSpPr>
            <p:cNvPr name="Freeform 27" id="27"/>
            <p:cNvSpPr/>
            <p:nvPr/>
          </p:nvSpPr>
          <p:spPr>
            <a:xfrm flipH="false" flipV="false">
              <a:off x="0" y="0"/>
              <a:ext cx="1246988" cy="261319"/>
            </a:xfrm>
            <a:custGeom>
              <a:avLst/>
              <a:gdLst/>
              <a:ahLst/>
              <a:cxnLst/>
              <a:rect r="r" b="b" t="t" l="l"/>
              <a:pathLst>
                <a:path h="261319" w="1246988">
                  <a:moveTo>
                    <a:pt x="0" y="0"/>
                  </a:moveTo>
                  <a:lnTo>
                    <a:pt x="1246988" y="0"/>
                  </a:lnTo>
                  <a:lnTo>
                    <a:pt x="1246988" y="261319"/>
                  </a:lnTo>
                  <a:lnTo>
                    <a:pt x="0" y="261319"/>
                  </a:lnTo>
                  <a:close/>
                </a:path>
              </a:pathLst>
            </a:custGeom>
            <a:solidFill>
              <a:srgbClr val="212121"/>
            </a:solidFill>
          </p:spPr>
        </p:sp>
        <p:sp>
          <p:nvSpPr>
            <p:cNvPr name="TextBox 28" id="28"/>
            <p:cNvSpPr txBox="true"/>
            <p:nvPr/>
          </p:nvSpPr>
          <p:spPr>
            <a:xfrm>
              <a:off x="0" y="19050"/>
              <a:ext cx="812800" cy="793750"/>
            </a:xfrm>
            <a:prstGeom prst="rect">
              <a:avLst/>
            </a:prstGeom>
          </p:spPr>
          <p:txBody>
            <a:bodyPr anchor="ctr" rtlCol="false" tIns="50800" lIns="50800" bIns="50800" rIns="50800"/>
            <a:lstStyle/>
            <a:p>
              <a:pPr algn="ctr">
                <a:lnSpc>
                  <a:spcPts val="2419"/>
                </a:lnSpc>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694C26"/>
        </a:solidFill>
      </p:bgPr>
    </p:bg>
    <p:spTree>
      <p:nvGrpSpPr>
        <p:cNvPr id="1" name=""/>
        <p:cNvGrpSpPr/>
        <p:nvPr/>
      </p:nvGrpSpPr>
      <p:grpSpPr>
        <a:xfrm>
          <a:off x="0" y="0"/>
          <a:ext cx="0" cy="0"/>
          <a:chOff x="0" y="0"/>
          <a:chExt cx="0" cy="0"/>
        </a:xfrm>
      </p:grpSpPr>
      <p:grpSp>
        <p:nvGrpSpPr>
          <p:cNvPr name="Group 2" id="2"/>
          <p:cNvGrpSpPr/>
          <p:nvPr/>
        </p:nvGrpSpPr>
        <p:grpSpPr>
          <a:xfrm rot="0">
            <a:off x="421114" y="1762100"/>
            <a:ext cx="10296925" cy="7726557"/>
            <a:chOff x="0" y="0"/>
            <a:chExt cx="13729234" cy="10302076"/>
          </a:xfrm>
        </p:grpSpPr>
        <p:sp>
          <p:nvSpPr>
            <p:cNvPr name="TextBox 3" id="3"/>
            <p:cNvSpPr txBox="true"/>
            <p:nvPr/>
          </p:nvSpPr>
          <p:spPr>
            <a:xfrm rot="0">
              <a:off x="0" y="-9525"/>
              <a:ext cx="13729234" cy="3423285"/>
            </a:xfrm>
            <a:prstGeom prst="rect">
              <a:avLst/>
            </a:prstGeom>
          </p:spPr>
          <p:txBody>
            <a:bodyPr anchor="t" rtlCol="false" tIns="0" lIns="0" bIns="0" rIns="0">
              <a:spAutoFit/>
            </a:bodyPr>
            <a:lstStyle/>
            <a:p>
              <a:pPr>
                <a:lnSpc>
                  <a:spcPts val="5040"/>
                </a:lnSpc>
              </a:pPr>
              <a:r>
                <a:rPr lang="en-US" sz="4200" spc="84">
                  <a:solidFill>
                    <a:srgbClr val="FFFFFF"/>
                  </a:solidFill>
                  <a:latin typeface="Aileron Heavy"/>
                </a:rPr>
                <a:t>Repeat the search steps above for Tiv and Ganda. </a:t>
              </a:r>
            </a:p>
            <a:p>
              <a:pPr>
                <a:lnSpc>
                  <a:spcPts val="5040"/>
                </a:lnSpc>
              </a:pPr>
            </a:p>
            <a:p>
              <a:pPr>
                <a:lnSpc>
                  <a:spcPts val="5040"/>
                </a:lnSpc>
              </a:pPr>
              <a:r>
                <a:rPr lang="en-US" sz="4200" spc="84">
                  <a:solidFill>
                    <a:srgbClr val="FFFFFF"/>
                  </a:solidFill>
                  <a:latin typeface="Aileron Heavy"/>
                </a:rPr>
                <a:t>Then, record your findings.</a:t>
              </a:r>
            </a:p>
          </p:txBody>
        </p:sp>
        <p:sp>
          <p:nvSpPr>
            <p:cNvPr name="TextBox 4" id="4"/>
            <p:cNvSpPr txBox="true"/>
            <p:nvPr/>
          </p:nvSpPr>
          <p:spPr>
            <a:xfrm rot="0">
              <a:off x="0" y="4236260"/>
              <a:ext cx="13729234" cy="6065816"/>
            </a:xfrm>
            <a:prstGeom prst="rect">
              <a:avLst/>
            </a:prstGeom>
          </p:spPr>
          <p:txBody>
            <a:bodyPr anchor="t" rtlCol="false" tIns="0" lIns="0" bIns="0" rIns="0">
              <a:spAutoFit/>
            </a:bodyPr>
            <a:lstStyle/>
            <a:p>
              <a:pPr>
                <a:lnSpc>
                  <a:spcPts val="4512"/>
                </a:lnSpc>
              </a:pPr>
              <a:r>
                <a:rPr lang="en-US" sz="3200" spc="406">
                  <a:solidFill>
                    <a:srgbClr val="FFFFFF"/>
                  </a:solidFill>
                  <a:latin typeface="Aileron Regular"/>
                </a:rPr>
                <a:t>Remember to keep a note of the author's name, document title, and page numbers where you found the information. You can use the Cite button in eHRAF to help save citations.</a:t>
              </a:r>
            </a:p>
            <a:p>
              <a:pPr>
                <a:lnSpc>
                  <a:spcPts val="4512"/>
                </a:lnSpc>
              </a:pPr>
            </a:p>
            <a:p>
              <a:pPr>
                <a:lnSpc>
                  <a:spcPts val="4512"/>
                </a:lnSpc>
              </a:pPr>
              <a:r>
                <a:rPr lang="en-US" sz="3200" spc="406">
                  <a:solidFill>
                    <a:srgbClr val="FFFFFF"/>
                  </a:solidFill>
                  <a:latin typeface="Aileron Regular Bold"/>
                </a:rPr>
                <a:t>What have you discovered about milk consumption in these two societies?</a:t>
              </a:r>
            </a:p>
          </p:txBody>
        </p:sp>
      </p:grpSp>
      <p:pic>
        <p:nvPicPr>
          <p:cNvPr name="Picture 5" id="5"/>
          <p:cNvPicPr>
            <a:picLocks noChangeAspect="true"/>
          </p:cNvPicPr>
          <p:nvPr/>
        </p:nvPicPr>
        <p:blipFill>
          <a:blip r:embed="rId2"/>
          <a:srcRect l="28992" t="184" r="29967" b="9422"/>
          <a:stretch>
            <a:fillRect/>
          </a:stretch>
        </p:blipFill>
        <p:spPr>
          <a:xfrm flipH="false" flipV="false" rot="0">
            <a:off x="11137064" y="0"/>
            <a:ext cx="7150936" cy="10287000"/>
          </a:xfrm>
          <a:prstGeom prst="rect">
            <a:avLst/>
          </a:prstGeom>
        </p:spPr>
      </p:pic>
      <p:grpSp>
        <p:nvGrpSpPr>
          <p:cNvPr name="Group 6" id="6"/>
          <p:cNvGrpSpPr/>
          <p:nvPr/>
        </p:nvGrpSpPr>
        <p:grpSpPr>
          <a:xfrm rot="0">
            <a:off x="0" y="0"/>
            <a:ext cx="7952155" cy="1129209"/>
            <a:chOff x="0" y="0"/>
            <a:chExt cx="10602873" cy="1505612"/>
          </a:xfrm>
        </p:grpSpPr>
        <p:sp>
          <p:nvSpPr>
            <p:cNvPr name="AutoShape 7" id="7"/>
            <p:cNvSpPr/>
            <p:nvPr/>
          </p:nvSpPr>
          <p:spPr>
            <a:xfrm rot="0">
              <a:off x="0" y="0"/>
              <a:ext cx="10602873" cy="1505612"/>
            </a:xfrm>
            <a:prstGeom prst="rect">
              <a:avLst/>
            </a:prstGeom>
            <a:solidFill>
              <a:srgbClr val="FFFFFF"/>
            </a:solidFill>
          </p:spPr>
        </p:sp>
        <p:sp>
          <p:nvSpPr>
            <p:cNvPr name="TextBox 8" id="8"/>
            <p:cNvSpPr txBox="true"/>
            <p:nvPr/>
          </p:nvSpPr>
          <p:spPr>
            <a:xfrm rot="0">
              <a:off x="504597" y="377519"/>
              <a:ext cx="9593680" cy="741049"/>
            </a:xfrm>
            <a:prstGeom prst="rect">
              <a:avLst/>
            </a:prstGeom>
          </p:spPr>
          <p:txBody>
            <a:bodyPr anchor="t" rtlCol="false" tIns="0" lIns="0" bIns="0" rIns="0">
              <a:spAutoFit/>
            </a:bodyPr>
            <a:lstStyle/>
            <a:p>
              <a:pPr>
                <a:lnSpc>
                  <a:spcPts val="4319"/>
                </a:lnSpc>
              </a:pPr>
              <a:r>
                <a:rPr lang="en-US" sz="3599" spc="71">
                  <a:solidFill>
                    <a:srgbClr val="694C26"/>
                  </a:solidFill>
                  <a:latin typeface="Aileron Heavy Bold"/>
                </a:rPr>
                <a:t>Step 3:  Record &amp; Analyze Data</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5633" r="0" b="6081"/>
          <a:stretch>
            <a:fillRect/>
          </a:stretch>
        </p:blipFill>
        <p:spPr>
          <a:xfrm flipH="false" flipV="false">
            <a:off x="0" y="0"/>
            <a:ext cx="18288000" cy="10287000"/>
          </a:xfrm>
          <a:prstGeom prst="rect">
            <a:avLst/>
          </a:prstGeom>
        </p:spPr>
      </p:pic>
      <p:grpSp>
        <p:nvGrpSpPr>
          <p:cNvPr name="Group 3" id="3"/>
          <p:cNvGrpSpPr/>
          <p:nvPr/>
        </p:nvGrpSpPr>
        <p:grpSpPr>
          <a:xfrm rot="0">
            <a:off x="3189403" y="3763995"/>
            <a:ext cx="12118707" cy="2759009"/>
            <a:chOff x="0" y="0"/>
            <a:chExt cx="16158275" cy="3678679"/>
          </a:xfrm>
        </p:grpSpPr>
        <p:sp>
          <p:nvSpPr>
            <p:cNvPr name="AutoShape 4" id="4"/>
            <p:cNvSpPr/>
            <p:nvPr/>
          </p:nvSpPr>
          <p:spPr>
            <a:xfrm rot="0">
              <a:off x="0" y="0"/>
              <a:ext cx="16158275" cy="3678679"/>
            </a:xfrm>
            <a:prstGeom prst="rect">
              <a:avLst/>
            </a:prstGeom>
            <a:solidFill>
              <a:srgbClr val="694C26"/>
            </a:solidFill>
          </p:spPr>
        </p:sp>
        <p:sp>
          <p:nvSpPr>
            <p:cNvPr name="TextBox 5" id="5"/>
            <p:cNvSpPr txBox="true"/>
            <p:nvPr/>
          </p:nvSpPr>
          <p:spPr>
            <a:xfrm rot="0">
              <a:off x="773114" y="951791"/>
              <a:ext cx="14612047" cy="1803671"/>
            </a:xfrm>
            <a:prstGeom prst="rect">
              <a:avLst/>
            </a:prstGeom>
          </p:spPr>
          <p:txBody>
            <a:bodyPr anchor="t" rtlCol="false" tIns="0" lIns="0" bIns="0" rIns="0">
              <a:spAutoFit/>
            </a:bodyPr>
            <a:lstStyle/>
            <a:p>
              <a:pPr algn="ctr">
                <a:lnSpc>
                  <a:spcPts val="6378"/>
                </a:lnSpc>
              </a:pPr>
              <a:r>
                <a:rPr lang="en-US" sz="5600" spc="100">
                  <a:solidFill>
                    <a:srgbClr val="FFFFFF"/>
                  </a:solidFill>
                  <a:latin typeface="Aileron Regular Bold"/>
                </a:rPr>
                <a:t>PART 2</a:t>
              </a:r>
            </a:p>
            <a:p>
              <a:pPr algn="ctr">
                <a:lnSpc>
                  <a:spcPts val="4103"/>
                </a:lnSpc>
              </a:pPr>
              <a:r>
                <a:rPr lang="en-US" sz="3600" spc="64">
                  <a:solidFill>
                    <a:srgbClr val="FFFFFF"/>
                  </a:solidFill>
                  <a:latin typeface="Aileron Regular"/>
                </a:rPr>
                <a:t>independent research</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3086" t="0" r="13086" b="0"/>
          <a:stretch>
            <a:fillRect/>
          </a:stretch>
        </p:blipFill>
        <p:spPr>
          <a:xfrm flipH="false" flipV="false" rot="0">
            <a:off x="0" y="0"/>
            <a:ext cx="5049252" cy="10287000"/>
          </a:xfrm>
          <a:prstGeom prst="rect">
            <a:avLst/>
          </a:prstGeom>
        </p:spPr>
      </p:pic>
      <p:grpSp>
        <p:nvGrpSpPr>
          <p:cNvPr name="Group 3" id="3"/>
          <p:cNvGrpSpPr/>
          <p:nvPr/>
        </p:nvGrpSpPr>
        <p:grpSpPr>
          <a:xfrm rot="0">
            <a:off x="10964383" y="53340"/>
            <a:ext cx="7323617" cy="1122628"/>
            <a:chOff x="0" y="0"/>
            <a:chExt cx="9764823" cy="1496838"/>
          </a:xfrm>
        </p:grpSpPr>
        <p:sp>
          <p:nvSpPr>
            <p:cNvPr name="AutoShape 4" id="4"/>
            <p:cNvSpPr/>
            <p:nvPr/>
          </p:nvSpPr>
          <p:spPr>
            <a:xfrm rot="0">
              <a:off x="0" y="0"/>
              <a:ext cx="9764823" cy="1496838"/>
            </a:xfrm>
            <a:prstGeom prst="rect">
              <a:avLst/>
            </a:prstGeom>
            <a:solidFill>
              <a:srgbClr val="694C26"/>
            </a:solidFill>
          </p:spPr>
        </p:sp>
        <p:sp>
          <p:nvSpPr>
            <p:cNvPr name="TextBox 5" id="5"/>
            <p:cNvSpPr txBox="true"/>
            <p:nvPr/>
          </p:nvSpPr>
          <p:spPr>
            <a:xfrm rot="0">
              <a:off x="3716839" y="78494"/>
              <a:ext cx="5273718" cy="1330325"/>
            </a:xfrm>
            <a:prstGeom prst="rect">
              <a:avLst/>
            </a:prstGeom>
          </p:spPr>
          <p:txBody>
            <a:bodyPr anchor="t" rtlCol="false" tIns="0" lIns="0" bIns="0" rIns="0">
              <a:spAutoFit/>
            </a:bodyPr>
            <a:lstStyle/>
            <a:p>
              <a:pPr algn="r">
                <a:lnSpc>
                  <a:spcPts val="7800"/>
                </a:lnSpc>
              </a:pPr>
              <a:r>
                <a:rPr lang="en-US" sz="6500" spc="130">
                  <a:solidFill>
                    <a:srgbClr val="FFFFFF"/>
                  </a:solidFill>
                  <a:latin typeface="Aileron Heavy Bold"/>
                </a:rPr>
                <a:t>Part 2</a:t>
              </a:r>
            </a:p>
          </p:txBody>
        </p:sp>
      </p:grpSp>
      <p:sp>
        <p:nvSpPr>
          <p:cNvPr name="TextBox 6" id="6"/>
          <p:cNvSpPr txBox="true"/>
          <p:nvPr/>
        </p:nvSpPr>
        <p:spPr>
          <a:xfrm rot="0">
            <a:off x="6002014" y="1364623"/>
            <a:ext cx="12197864" cy="1564005"/>
          </a:xfrm>
          <a:prstGeom prst="rect">
            <a:avLst/>
          </a:prstGeom>
        </p:spPr>
        <p:txBody>
          <a:bodyPr anchor="t" rtlCol="false" tIns="0" lIns="0" bIns="0" rIns="0">
            <a:spAutoFit/>
          </a:bodyPr>
          <a:lstStyle/>
          <a:p>
            <a:pPr>
              <a:lnSpc>
                <a:spcPts val="4079"/>
              </a:lnSpc>
            </a:pPr>
            <a:r>
              <a:rPr lang="en-US" sz="3400">
                <a:solidFill>
                  <a:srgbClr val="694C26"/>
                </a:solidFill>
                <a:latin typeface="Aileron Heavy"/>
              </a:rPr>
              <a:t>What other cultures consume milk? Think about where you would expect to find dairy consumption in the ethnographic record.</a:t>
            </a:r>
          </a:p>
        </p:txBody>
      </p:sp>
      <p:sp>
        <p:nvSpPr>
          <p:cNvPr name="TextBox 7" id="7"/>
          <p:cNvSpPr txBox="true"/>
          <p:nvPr/>
        </p:nvSpPr>
        <p:spPr>
          <a:xfrm rot="0">
            <a:off x="6251202" y="3909150"/>
            <a:ext cx="11531880" cy="1463040"/>
          </a:xfrm>
          <a:prstGeom prst="rect">
            <a:avLst/>
          </a:prstGeom>
        </p:spPr>
        <p:txBody>
          <a:bodyPr anchor="t" rtlCol="false" tIns="0" lIns="0" bIns="0" rIns="0">
            <a:spAutoFit/>
          </a:bodyPr>
          <a:lstStyle/>
          <a:p>
            <a:pPr>
              <a:lnSpc>
                <a:spcPts val="3840"/>
              </a:lnSpc>
            </a:pPr>
            <a:r>
              <a:rPr lang="en-US" sz="3200">
                <a:solidFill>
                  <a:srgbClr val="694C26"/>
                </a:solidFill>
                <a:latin typeface="Aileron Regular"/>
              </a:rPr>
              <a:t>Use </a:t>
            </a:r>
            <a:r>
              <a:rPr lang="en-US" sz="3200">
                <a:solidFill>
                  <a:srgbClr val="694C26"/>
                </a:solidFill>
                <a:latin typeface="Aileron Regular Bold"/>
              </a:rPr>
              <a:t>Browse Cultures</a:t>
            </a:r>
            <a:r>
              <a:rPr lang="en-US" sz="3200">
                <a:solidFill>
                  <a:srgbClr val="694C26"/>
                </a:solidFill>
                <a:latin typeface="Aileron Regular"/>
              </a:rPr>
              <a:t> to select 2-3 additional cultures, preferably from distinct regions or continents. Note the culture's location and other information from the </a:t>
            </a:r>
            <a:r>
              <a:rPr lang="en-US" sz="3200">
                <a:solidFill>
                  <a:srgbClr val="694C26"/>
                </a:solidFill>
                <a:latin typeface="Aileron Regular Bold"/>
              </a:rPr>
              <a:t>Culture Summary</a:t>
            </a:r>
            <a:r>
              <a:rPr lang="en-US" sz="3200">
                <a:solidFill>
                  <a:srgbClr val="694C26"/>
                </a:solidFill>
                <a:latin typeface="Aileron Regular"/>
              </a:rPr>
              <a:t>.</a:t>
            </a:r>
          </a:p>
        </p:txBody>
      </p:sp>
      <p:sp>
        <p:nvSpPr>
          <p:cNvPr name="TextBox 8" id="8"/>
          <p:cNvSpPr txBox="true"/>
          <p:nvPr/>
        </p:nvSpPr>
        <p:spPr>
          <a:xfrm rot="0">
            <a:off x="5391187" y="3316905"/>
            <a:ext cx="9235004" cy="430530"/>
          </a:xfrm>
          <a:prstGeom prst="rect">
            <a:avLst/>
          </a:prstGeom>
        </p:spPr>
        <p:txBody>
          <a:bodyPr anchor="t" rtlCol="false" tIns="0" lIns="0" bIns="0" rIns="0">
            <a:spAutoFit/>
          </a:bodyPr>
          <a:lstStyle/>
          <a:p>
            <a:pPr>
              <a:lnSpc>
                <a:spcPts val="3200"/>
              </a:lnSpc>
            </a:pPr>
            <a:r>
              <a:rPr lang="en-US" sz="3200">
                <a:solidFill>
                  <a:srgbClr val="694C26"/>
                </a:solidFill>
                <a:latin typeface="Aileron Regular Bold"/>
              </a:rPr>
              <a:t>STEP 1</a:t>
            </a:r>
          </a:p>
        </p:txBody>
      </p:sp>
      <p:sp>
        <p:nvSpPr>
          <p:cNvPr name="TextBox 9" id="9"/>
          <p:cNvSpPr txBox="true"/>
          <p:nvPr/>
        </p:nvSpPr>
        <p:spPr>
          <a:xfrm rot="0">
            <a:off x="6251202" y="6628514"/>
            <a:ext cx="11489977" cy="1463040"/>
          </a:xfrm>
          <a:prstGeom prst="rect">
            <a:avLst/>
          </a:prstGeom>
        </p:spPr>
        <p:txBody>
          <a:bodyPr anchor="t" rtlCol="false" tIns="0" lIns="0" bIns="0" rIns="0">
            <a:spAutoFit/>
          </a:bodyPr>
          <a:lstStyle/>
          <a:p>
            <a:pPr>
              <a:lnSpc>
                <a:spcPts val="3840"/>
              </a:lnSpc>
            </a:pPr>
            <a:r>
              <a:rPr lang="en-US" sz="3200">
                <a:solidFill>
                  <a:srgbClr val="694C26"/>
                </a:solidFill>
                <a:latin typeface="Aileron Regular"/>
              </a:rPr>
              <a:t>U</a:t>
            </a:r>
            <a:r>
              <a:rPr lang="en-US" sz="3200">
                <a:solidFill>
                  <a:srgbClr val="694C26"/>
                </a:solidFill>
                <a:latin typeface="Aileron Regular"/>
              </a:rPr>
              <a:t>sing the same </a:t>
            </a:r>
            <a:r>
              <a:rPr lang="en-US" sz="3200">
                <a:solidFill>
                  <a:srgbClr val="694C26"/>
                </a:solidFill>
                <a:latin typeface="Aileron Regular Bold"/>
              </a:rPr>
              <a:t>Advanced Search</a:t>
            </a:r>
            <a:r>
              <a:rPr lang="en-US" sz="3200">
                <a:solidFill>
                  <a:srgbClr val="694C26"/>
                </a:solidFill>
                <a:latin typeface="Aileron Regular"/>
              </a:rPr>
              <a:t> </a:t>
            </a:r>
            <a:r>
              <a:rPr lang="en-US" sz="3200">
                <a:solidFill>
                  <a:srgbClr val="694C26"/>
                </a:solidFill>
                <a:latin typeface="Aileron Regular"/>
              </a:rPr>
              <a:t>parame</a:t>
            </a:r>
            <a:r>
              <a:rPr lang="en-US" sz="3200">
                <a:solidFill>
                  <a:srgbClr val="694C26"/>
                </a:solidFill>
                <a:latin typeface="Aileron Regular"/>
              </a:rPr>
              <a:t>t</a:t>
            </a:r>
            <a:r>
              <a:rPr lang="en-US" sz="3200">
                <a:solidFill>
                  <a:srgbClr val="694C26"/>
                </a:solidFill>
                <a:latin typeface="Aileron Regular"/>
              </a:rPr>
              <a:t>ers as ab</a:t>
            </a:r>
            <a:r>
              <a:rPr lang="en-US" sz="3200">
                <a:solidFill>
                  <a:srgbClr val="694C26"/>
                </a:solidFill>
                <a:latin typeface="Aileron Regular"/>
              </a:rPr>
              <a:t>o</a:t>
            </a:r>
            <a:r>
              <a:rPr lang="en-US" sz="3200">
                <a:solidFill>
                  <a:srgbClr val="694C26"/>
                </a:solidFill>
                <a:latin typeface="Aileron Regular"/>
              </a:rPr>
              <a:t>ve - but swapping the Tiv and Ganda for your chosen cultures </a:t>
            </a:r>
            <a:r>
              <a:rPr lang="en-US" sz="3200">
                <a:solidFill>
                  <a:srgbClr val="694C26"/>
                </a:solidFill>
                <a:latin typeface="Aileron Regular"/>
              </a:rPr>
              <a:t>- find and read ethnographic descri</a:t>
            </a:r>
            <a:r>
              <a:rPr lang="en-US" sz="3200">
                <a:solidFill>
                  <a:srgbClr val="694C26"/>
                </a:solidFill>
                <a:latin typeface="Aileron Regular"/>
              </a:rPr>
              <a:t>pt</a:t>
            </a:r>
            <a:r>
              <a:rPr lang="en-US" sz="3200">
                <a:solidFill>
                  <a:srgbClr val="694C26"/>
                </a:solidFill>
                <a:latin typeface="Aileron Regular"/>
              </a:rPr>
              <a:t>i</a:t>
            </a:r>
            <a:r>
              <a:rPr lang="en-US" sz="3200">
                <a:solidFill>
                  <a:srgbClr val="694C26"/>
                </a:solidFill>
                <a:latin typeface="Aileron Regular"/>
              </a:rPr>
              <a:t>o</a:t>
            </a:r>
            <a:r>
              <a:rPr lang="en-US" sz="3200">
                <a:solidFill>
                  <a:srgbClr val="694C26"/>
                </a:solidFill>
                <a:latin typeface="Aileron Regular"/>
              </a:rPr>
              <a:t>n</a:t>
            </a:r>
            <a:r>
              <a:rPr lang="en-US" sz="3200">
                <a:solidFill>
                  <a:srgbClr val="694C26"/>
                </a:solidFill>
                <a:latin typeface="Aileron Regular"/>
              </a:rPr>
              <a:t>s</a:t>
            </a:r>
            <a:r>
              <a:rPr lang="en-US" sz="3200">
                <a:solidFill>
                  <a:srgbClr val="694C26"/>
                </a:solidFill>
                <a:latin typeface="Aileron Regular"/>
              </a:rPr>
              <a:t> o</a:t>
            </a:r>
            <a:r>
              <a:rPr lang="en-US" sz="3200">
                <a:solidFill>
                  <a:srgbClr val="694C26"/>
                </a:solidFill>
                <a:latin typeface="Aileron Regular"/>
              </a:rPr>
              <a:t>f</a:t>
            </a:r>
            <a:r>
              <a:rPr lang="en-US" sz="3200">
                <a:solidFill>
                  <a:srgbClr val="694C26"/>
                </a:solidFill>
                <a:latin typeface="Aileron Regular"/>
              </a:rPr>
              <a:t> </a:t>
            </a:r>
            <a:r>
              <a:rPr lang="en-US" sz="3200">
                <a:solidFill>
                  <a:srgbClr val="694C26"/>
                </a:solidFill>
                <a:latin typeface="Aileron Regular"/>
              </a:rPr>
              <a:t>adul</a:t>
            </a:r>
            <a:r>
              <a:rPr lang="en-US" sz="3200">
                <a:solidFill>
                  <a:srgbClr val="694C26"/>
                </a:solidFill>
                <a:latin typeface="Aileron Regular"/>
              </a:rPr>
              <a:t>t milk consum</a:t>
            </a:r>
            <a:r>
              <a:rPr lang="en-US" sz="3200">
                <a:solidFill>
                  <a:srgbClr val="694C26"/>
                </a:solidFill>
                <a:latin typeface="Aileron Regular"/>
              </a:rPr>
              <a:t>p</a:t>
            </a:r>
            <a:r>
              <a:rPr lang="en-US" sz="3200">
                <a:solidFill>
                  <a:srgbClr val="694C26"/>
                </a:solidFill>
                <a:latin typeface="Aileron Regular"/>
              </a:rPr>
              <a:t>t</a:t>
            </a:r>
            <a:r>
              <a:rPr lang="en-US" sz="3200">
                <a:solidFill>
                  <a:srgbClr val="694C26"/>
                </a:solidFill>
                <a:latin typeface="Aileron Regular"/>
              </a:rPr>
              <a:t>i</a:t>
            </a:r>
            <a:r>
              <a:rPr lang="en-US" sz="3200">
                <a:solidFill>
                  <a:srgbClr val="694C26"/>
                </a:solidFill>
                <a:latin typeface="Aileron Regular"/>
              </a:rPr>
              <a:t>o</a:t>
            </a:r>
            <a:r>
              <a:rPr lang="en-US" sz="3200">
                <a:solidFill>
                  <a:srgbClr val="694C26"/>
                </a:solidFill>
                <a:latin typeface="Aileron Regular"/>
              </a:rPr>
              <a:t>n</a:t>
            </a:r>
            <a:r>
              <a:rPr lang="en-US" sz="3200">
                <a:solidFill>
                  <a:srgbClr val="694C26"/>
                </a:solidFill>
                <a:latin typeface="Aileron Regular"/>
              </a:rPr>
              <a:t>.</a:t>
            </a:r>
          </a:p>
        </p:txBody>
      </p:sp>
      <p:sp>
        <p:nvSpPr>
          <p:cNvPr name="TextBox 10" id="10"/>
          <p:cNvSpPr txBox="true"/>
          <p:nvPr/>
        </p:nvSpPr>
        <p:spPr>
          <a:xfrm rot="0">
            <a:off x="5391187" y="5920568"/>
            <a:ext cx="9235004" cy="430530"/>
          </a:xfrm>
          <a:prstGeom prst="rect">
            <a:avLst/>
          </a:prstGeom>
        </p:spPr>
        <p:txBody>
          <a:bodyPr anchor="t" rtlCol="false" tIns="0" lIns="0" bIns="0" rIns="0">
            <a:spAutoFit/>
          </a:bodyPr>
          <a:lstStyle/>
          <a:p>
            <a:pPr>
              <a:lnSpc>
                <a:spcPts val="3200"/>
              </a:lnSpc>
            </a:pPr>
            <a:r>
              <a:rPr lang="en-US" sz="3200">
                <a:solidFill>
                  <a:srgbClr val="694C26"/>
                </a:solidFill>
                <a:latin typeface="Aileron Regular Bold"/>
              </a:rPr>
              <a:t>STEP 2</a:t>
            </a:r>
          </a:p>
        </p:txBody>
      </p:sp>
      <p:sp>
        <p:nvSpPr>
          <p:cNvPr name="TextBox 11" id="11"/>
          <p:cNvSpPr txBox="true"/>
          <p:nvPr/>
        </p:nvSpPr>
        <p:spPr>
          <a:xfrm rot="0">
            <a:off x="6251202" y="9258300"/>
            <a:ext cx="9235004" cy="487680"/>
          </a:xfrm>
          <a:prstGeom prst="rect">
            <a:avLst/>
          </a:prstGeom>
        </p:spPr>
        <p:txBody>
          <a:bodyPr anchor="t" rtlCol="false" tIns="0" lIns="0" bIns="0" rIns="0">
            <a:spAutoFit/>
          </a:bodyPr>
          <a:lstStyle/>
          <a:p>
            <a:pPr>
              <a:lnSpc>
                <a:spcPts val="3840"/>
              </a:lnSpc>
            </a:pPr>
            <a:r>
              <a:rPr lang="en-US" sz="3200">
                <a:solidFill>
                  <a:srgbClr val="694C26"/>
                </a:solidFill>
                <a:latin typeface="Aileron Regular Bold"/>
              </a:rPr>
              <a:t>S</a:t>
            </a:r>
            <a:r>
              <a:rPr lang="en-US" sz="3200">
                <a:solidFill>
                  <a:srgbClr val="694C26"/>
                </a:solidFill>
                <a:latin typeface="Aileron Regular Bold"/>
              </a:rPr>
              <a:t>ummarize your findings </a:t>
            </a:r>
            <a:r>
              <a:rPr lang="en-US" sz="3200">
                <a:solidFill>
                  <a:srgbClr val="694C26"/>
                </a:solidFill>
                <a:latin typeface="Aileron Regular"/>
              </a:rPr>
              <a:t>fo</a:t>
            </a:r>
            <a:r>
              <a:rPr lang="en-US" sz="3200">
                <a:solidFill>
                  <a:srgbClr val="694C26"/>
                </a:solidFill>
                <a:latin typeface="Aileron Regular"/>
              </a:rPr>
              <a:t>r e</a:t>
            </a:r>
            <a:r>
              <a:rPr lang="en-US" sz="3200">
                <a:solidFill>
                  <a:srgbClr val="694C26"/>
                </a:solidFill>
                <a:latin typeface="Aileron Regular"/>
              </a:rPr>
              <a:t>ach</a:t>
            </a:r>
            <a:r>
              <a:rPr lang="en-US" sz="3200">
                <a:solidFill>
                  <a:srgbClr val="694C26"/>
                </a:solidFill>
                <a:latin typeface="Aileron Regular"/>
              </a:rPr>
              <a:t> cul</a:t>
            </a:r>
            <a:r>
              <a:rPr lang="en-US" sz="3200">
                <a:solidFill>
                  <a:srgbClr val="694C26"/>
                </a:solidFill>
                <a:latin typeface="Aileron Regular"/>
              </a:rPr>
              <a:t>tur</a:t>
            </a:r>
            <a:r>
              <a:rPr lang="en-US" sz="3200">
                <a:solidFill>
                  <a:srgbClr val="694C26"/>
                </a:solidFill>
                <a:latin typeface="Aileron Regular"/>
              </a:rPr>
              <a:t>e. </a:t>
            </a:r>
          </a:p>
        </p:txBody>
      </p:sp>
      <p:sp>
        <p:nvSpPr>
          <p:cNvPr name="TextBox 12" id="12"/>
          <p:cNvSpPr txBox="true"/>
          <p:nvPr/>
        </p:nvSpPr>
        <p:spPr>
          <a:xfrm rot="0">
            <a:off x="5391187" y="8665961"/>
            <a:ext cx="9235004" cy="430530"/>
          </a:xfrm>
          <a:prstGeom prst="rect">
            <a:avLst/>
          </a:prstGeom>
        </p:spPr>
        <p:txBody>
          <a:bodyPr anchor="t" rtlCol="false" tIns="0" lIns="0" bIns="0" rIns="0">
            <a:spAutoFit/>
          </a:bodyPr>
          <a:lstStyle/>
          <a:p>
            <a:pPr>
              <a:lnSpc>
                <a:spcPts val="3200"/>
              </a:lnSpc>
            </a:pPr>
            <a:r>
              <a:rPr lang="en-US" sz="3200">
                <a:solidFill>
                  <a:srgbClr val="694C26"/>
                </a:solidFill>
                <a:latin typeface="Aileron Regular Bold"/>
              </a:rPr>
              <a:t>STEP 3</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96" r="0" b="7796"/>
          <a:stretch>
            <a:fillRect/>
          </a:stretch>
        </p:blipFill>
        <p:spPr>
          <a:xfrm flipH="false" flipV="false">
            <a:off x="0" y="0"/>
            <a:ext cx="18288000" cy="10287000"/>
          </a:xfrm>
          <a:prstGeom prst="rect">
            <a:avLst/>
          </a:prstGeom>
        </p:spPr>
      </p:pic>
      <p:grpSp>
        <p:nvGrpSpPr>
          <p:cNvPr name="Group 3" id="3"/>
          <p:cNvGrpSpPr/>
          <p:nvPr/>
        </p:nvGrpSpPr>
        <p:grpSpPr>
          <a:xfrm rot="0">
            <a:off x="3189403" y="3763995"/>
            <a:ext cx="12118707" cy="2759009"/>
            <a:chOff x="0" y="0"/>
            <a:chExt cx="16158275" cy="3678679"/>
          </a:xfrm>
        </p:grpSpPr>
        <p:sp>
          <p:nvSpPr>
            <p:cNvPr name="AutoShape 4" id="4"/>
            <p:cNvSpPr/>
            <p:nvPr/>
          </p:nvSpPr>
          <p:spPr>
            <a:xfrm rot="0">
              <a:off x="0" y="0"/>
              <a:ext cx="16158275" cy="3678679"/>
            </a:xfrm>
            <a:prstGeom prst="rect">
              <a:avLst/>
            </a:prstGeom>
            <a:solidFill>
              <a:srgbClr val="694C26"/>
            </a:solidFill>
          </p:spPr>
        </p:sp>
        <p:sp>
          <p:nvSpPr>
            <p:cNvPr name="TextBox 5" id="5"/>
            <p:cNvSpPr txBox="true"/>
            <p:nvPr/>
          </p:nvSpPr>
          <p:spPr>
            <a:xfrm rot="0">
              <a:off x="773114" y="951791"/>
              <a:ext cx="14612047" cy="1803671"/>
            </a:xfrm>
            <a:prstGeom prst="rect">
              <a:avLst/>
            </a:prstGeom>
          </p:spPr>
          <p:txBody>
            <a:bodyPr anchor="t" rtlCol="false" tIns="0" lIns="0" bIns="0" rIns="0">
              <a:spAutoFit/>
            </a:bodyPr>
            <a:lstStyle/>
            <a:p>
              <a:pPr algn="ctr">
                <a:lnSpc>
                  <a:spcPts val="6378"/>
                </a:lnSpc>
              </a:pPr>
              <a:r>
                <a:rPr lang="en-US" sz="5600" spc="100">
                  <a:solidFill>
                    <a:srgbClr val="FFFFFF"/>
                  </a:solidFill>
                  <a:latin typeface="Aileron Regular Bold"/>
                </a:rPr>
                <a:t>PART 3</a:t>
              </a:r>
            </a:p>
            <a:p>
              <a:pPr algn="ctr">
                <a:lnSpc>
                  <a:spcPts val="4103"/>
                </a:lnSpc>
              </a:pPr>
              <a:r>
                <a:rPr lang="en-US" sz="3600" spc="64">
                  <a:solidFill>
                    <a:srgbClr val="FFFFFF"/>
                  </a:solidFill>
                  <a:latin typeface="Aileron Regular"/>
                </a:rPr>
                <a:t>compare and contrast</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694C2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109" t="3220" r="4109" b="0"/>
          <a:stretch>
            <a:fillRect/>
          </a:stretch>
        </p:blipFill>
        <p:spPr>
          <a:xfrm flipH="false" flipV="false" rot="0">
            <a:off x="10971230" y="0"/>
            <a:ext cx="7316770" cy="10287000"/>
          </a:xfrm>
          <a:prstGeom prst="rect">
            <a:avLst/>
          </a:prstGeom>
        </p:spPr>
      </p:pic>
      <p:sp>
        <p:nvSpPr>
          <p:cNvPr name="TextBox 3" id="3"/>
          <p:cNvSpPr txBox="true"/>
          <p:nvPr/>
        </p:nvSpPr>
        <p:spPr>
          <a:xfrm rot="0">
            <a:off x="337309" y="4417822"/>
            <a:ext cx="10129315" cy="5105400"/>
          </a:xfrm>
          <a:prstGeom prst="rect">
            <a:avLst/>
          </a:prstGeom>
        </p:spPr>
        <p:txBody>
          <a:bodyPr anchor="t" rtlCol="false" tIns="0" lIns="0" bIns="0" rIns="0">
            <a:spAutoFit/>
          </a:bodyPr>
          <a:lstStyle/>
          <a:p>
            <a:pPr marL="777240" indent="-388620" lvl="1">
              <a:lnSpc>
                <a:spcPts val="5040"/>
              </a:lnSpc>
              <a:buFont typeface="Arial"/>
              <a:buChar char="•"/>
            </a:pPr>
            <a:r>
              <a:rPr lang="en-US" sz="3600" spc="288">
                <a:solidFill>
                  <a:srgbClr val="FFFFFF"/>
                </a:solidFill>
                <a:latin typeface="Aileron Regular"/>
              </a:rPr>
              <a:t>What similarities and differences have you found?</a:t>
            </a:r>
          </a:p>
          <a:p>
            <a:pPr marL="777240" indent="-388620" lvl="1">
              <a:lnSpc>
                <a:spcPts val="5040"/>
              </a:lnSpc>
              <a:buFont typeface="Arial"/>
              <a:buChar char="•"/>
            </a:pPr>
            <a:r>
              <a:rPr lang="en-US" sz="3600" spc="288">
                <a:solidFill>
                  <a:srgbClr val="FFFFFF"/>
                </a:solidFill>
                <a:latin typeface="Aileron Regular"/>
              </a:rPr>
              <a:t>Are there any common attitudes towards milk and dairy products?</a:t>
            </a:r>
          </a:p>
          <a:p>
            <a:pPr marL="777240" indent="-388620" lvl="1">
              <a:lnSpc>
                <a:spcPts val="5040"/>
              </a:lnSpc>
              <a:buFont typeface="Arial"/>
              <a:buChar char="•"/>
            </a:pPr>
            <a:r>
              <a:rPr lang="en-US" sz="3600" spc="288">
                <a:solidFill>
                  <a:srgbClr val="FFFFFF"/>
                </a:solidFill>
                <a:latin typeface="Aileron Regular"/>
              </a:rPr>
              <a:t>Have milk consumption practices changed over time?</a:t>
            </a:r>
          </a:p>
          <a:p>
            <a:pPr marL="777240" indent="-388620" lvl="1">
              <a:lnSpc>
                <a:spcPts val="5040"/>
              </a:lnSpc>
              <a:buFont typeface="Arial"/>
              <a:buChar char="•"/>
            </a:pPr>
            <a:r>
              <a:rPr lang="en-US" sz="3600" spc="288">
                <a:solidFill>
                  <a:srgbClr val="FFFFFF"/>
                </a:solidFill>
                <a:latin typeface="Aileron Regular"/>
              </a:rPr>
              <a:t>Why do you think this might be the case?</a:t>
            </a:r>
          </a:p>
        </p:txBody>
      </p:sp>
      <p:sp>
        <p:nvSpPr>
          <p:cNvPr name="TextBox 4" id="4"/>
          <p:cNvSpPr txBox="true"/>
          <p:nvPr/>
        </p:nvSpPr>
        <p:spPr>
          <a:xfrm rot="0">
            <a:off x="6511336" y="28575"/>
            <a:ext cx="3955288" cy="1000125"/>
          </a:xfrm>
          <a:prstGeom prst="rect">
            <a:avLst/>
          </a:prstGeom>
        </p:spPr>
        <p:txBody>
          <a:bodyPr anchor="t" rtlCol="false" tIns="0" lIns="0" bIns="0" rIns="0">
            <a:spAutoFit/>
          </a:bodyPr>
          <a:lstStyle/>
          <a:p>
            <a:pPr algn="r">
              <a:lnSpc>
                <a:spcPts val="7800"/>
              </a:lnSpc>
            </a:pPr>
            <a:r>
              <a:rPr lang="en-US" sz="6500" spc="130">
                <a:solidFill>
                  <a:srgbClr val="FFFFFF"/>
                </a:solidFill>
                <a:latin typeface="Aileron Heavy Bold"/>
              </a:rPr>
              <a:t>Part 3</a:t>
            </a:r>
          </a:p>
        </p:txBody>
      </p:sp>
      <p:sp>
        <p:nvSpPr>
          <p:cNvPr name="TextBox 5" id="5"/>
          <p:cNvSpPr txBox="true"/>
          <p:nvPr/>
        </p:nvSpPr>
        <p:spPr>
          <a:xfrm rot="0">
            <a:off x="337309" y="1386978"/>
            <a:ext cx="10192169" cy="2682240"/>
          </a:xfrm>
          <a:prstGeom prst="rect">
            <a:avLst/>
          </a:prstGeom>
        </p:spPr>
        <p:txBody>
          <a:bodyPr anchor="t" rtlCol="false" tIns="0" lIns="0" bIns="0" rIns="0">
            <a:spAutoFit/>
          </a:bodyPr>
          <a:lstStyle/>
          <a:p>
            <a:pPr>
              <a:lnSpc>
                <a:spcPts val="5280"/>
              </a:lnSpc>
            </a:pPr>
            <a:r>
              <a:rPr lang="en-US" sz="4400" spc="87">
                <a:solidFill>
                  <a:srgbClr val="FFFFFF"/>
                </a:solidFill>
                <a:latin typeface="Aileron Heavy"/>
              </a:rPr>
              <a:t>Compare and contrast</a:t>
            </a:r>
            <a:r>
              <a:rPr lang="en-US" sz="4400" spc="87">
                <a:solidFill>
                  <a:srgbClr val="FFFFFF"/>
                </a:solidFill>
                <a:latin typeface="Aileron Heavy Bold"/>
              </a:rPr>
              <a:t>  </a:t>
            </a:r>
            <a:r>
              <a:rPr lang="en-US" sz="4400" spc="87">
                <a:solidFill>
                  <a:srgbClr val="FFFFFF"/>
                </a:solidFill>
                <a:latin typeface="Aileron Heavy"/>
              </a:rPr>
              <a:t>the consumption of milk in your chosen societies (Part 2) with that of the Tiv and Ganda (Part 1). </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5400000">
            <a:off x="-2711726" y="4529138"/>
            <a:ext cx="8229600" cy="1228725"/>
          </a:xfrm>
          <a:prstGeom prst="rect">
            <a:avLst/>
          </a:prstGeom>
        </p:spPr>
        <p:txBody>
          <a:bodyPr anchor="t" rtlCol="false" tIns="0" lIns="0" bIns="0" rIns="0">
            <a:spAutoFit/>
          </a:bodyPr>
          <a:lstStyle/>
          <a:p>
            <a:pPr algn="ctr">
              <a:lnSpc>
                <a:spcPts val="9600"/>
              </a:lnSpc>
            </a:pPr>
            <a:r>
              <a:rPr lang="en-US" sz="8000" spc="160">
                <a:solidFill>
                  <a:srgbClr val="694C26"/>
                </a:solidFill>
                <a:latin typeface="Aileron Heavy Bold"/>
              </a:rPr>
              <a:t>References</a:t>
            </a:r>
          </a:p>
        </p:txBody>
      </p:sp>
      <p:sp>
        <p:nvSpPr>
          <p:cNvPr name="AutoShape 3" id="3"/>
          <p:cNvSpPr/>
          <p:nvPr/>
        </p:nvSpPr>
        <p:spPr>
          <a:xfrm rot="-10800000">
            <a:off x="3044204" y="0"/>
            <a:ext cx="15243796" cy="10287000"/>
          </a:xfrm>
          <a:prstGeom prst="rect">
            <a:avLst/>
          </a:prstGeom>
          <a:solidFill>
            <a:srgbClr val="694C26"/>
          </a:solidFill>
        </p:spPr>
      </p:sp>
      <p:sp>
        <p:nvSpPr>
          <p:cNvPr name="TextBox 4" id="4"/>
          <p:cNvSpPr txBox="true"/>
          <p:nvPr/>
        </p:nvSpPr>
        <p:spPr>
          <a:xfrm rot="0">
            <a:off x="3654487" y="440055"/>
            <a:ext cx="13105252"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This activity was adapted from "Exercise I. Milk in Diet", by Carol R. Ember, in Teaching eHRAF.</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000"/>
          </a:blip>
          <a:srcRect l="0" t="0" r="0" b="0"/>
          <a:stretch>
            <a:fillRect/>
          </a:stretch>
        </p:blipFill>
        <p:spPr>
          <a:xfrm flipH="false" flipV="false" rot="0">
            <a:off x="5535090" y="504914"/>
            <a:ext cx="7217821" cy="7508786"/>
          </a:xfrm>
          <a:prstGeom prst="rect">
            <a:avLst/>
          </a:prstGeom>
        </p:spPr>
      </p:pic>
      <p:sp>
        <p:nvSpPr>
          <p:cNvPr name="TextBox 3" id="3"/>
          <p:cNvSpPr txBox="true"/>
          <p:nvPr/>
        </p:nvSpPr>
        <p:spPr>
          <a:xfrm rot="0">
            <a:off x="4511199" y="2796267"/>
            <a:ext cx="9265601" cy="2926080"/>
          </a:xfrm>
          <a:prstGeom prst="rect">
            <a:avLst/>
          </a:prstGeom>
        </p:spPr>
        <p:txBody>
          <a:bodyPr anchor="t" rtlCol="false" tIns="0" lIns="0" bIns="0" rIns="0">
            <a:spAutoFit/>
          </a:bodyPr>
          <a:lstStyle/>
          <a:p>
            <a:pPr algn="ctr">
              <a:lnSpc>
                <a:spcPts val="11519"/>
              </a:lnSpc>
            </a:pPr>
            <a:r>
              <a:rPr lang="en-US" sz="9600">
                <a:solidFill>
                  <a:srgbClr val="694C26"/>
                </a:solidFill>
                <a:latin typeface="Aileron Heavy Bold"/>
              </a:rPr>
              <a:t>Consuming Milk</a:t>
            </a:r>
          </a:p>
        </p:txBody>
      </p:sp>
      <p:sp>
        <p:nvSpPr>
          <p:cNvPr name="TextBox 4" id="4"/>
          <p:cNvSpPr txBox="true"/>
          <p:nvPr/>
        </p:nvSpPr>
        <p:spPr>
          <a:xfrm rot="0">
            <a:off x="4511199" y="6575721"/>
            <a:ext cx="9265601" cy="624840"/>
          </a:xfrm>
          <a:prstGeom prst="rect">
            <a:avLst/>
          </a:prstGeom>
        </p:spPr>
        <p:txBody>
          <a:bodyPr anchor="t" rtlCol="false" tIns="0" lIns="0" bIns="0" rIns="0">
            <a:spAutoFit/>
          </a:bodyPr>
          <a:lstStyle/>
          <a:p>
            <a:pPr algn="ctr">
              <a:lnSpc>
                <a:spcPts val="5040"/>
              </a:lnSpc>
            </a:pPr>
            <a:r>
              <a:rPr lang="en-US" sz="3600" spc="215">
                <a:solidFill>
                  <a:srgbClr val="694C26"/>
                </a:solidFill>
                <a:latin typeface="Aileron Regular"/>
              </a:rPr>
              <a:t>in eHRAF World Cultures</a:t>
            </a:r>
          </a:p>
        </p:txBody>
      </p:sp>
      <p:grpSp>
        <p:nvGrpSpPr>
          <p:cNvPr name="Group 5" id="5"/>
          <p:cNvGrpSpPr/>
          <p:nvPr/>
        </p:nvGrpSpPr>
        <p:grpSpPr>
          <a:xfrm rot="0">
            <a:off x="398074" y="8623131"/>
            <a:ext cx="6878657" cy="843619"/>
            <a:chOff x="0" y="0"/>
            <a:chExt cx="9171543" cy="1124825"/>
          </a:xfrm>
        </p:grpSpPr>
        <p:sp>
          <p:nvSpPr>
            <p:cNvPr name="AutoShape 6" id="6"/>
            <p:cNvSpPr/>
            <p:nvPr/>
          </p:nvSpPr>
          <p:spPr>
            <a:xfrm rot="0">
              <a:off x="0" y="0"/>
              <a:ext cx="9171543" cy="1124825"/>
            </a:xfrm>
            <a:prstGeom prst="rect">
              <a:avLst/>
            </a:prstGeom>
            <a:solidFill>
              <a:srgbClr val="694C26"/>
            </a:solidFill>
          </p:spPr>
        </p:sp>
        <p:sp>
          <p:nvSpPr>
            <p:cNvPr name="TextBox 7" id="7"/>
            <p:cNvSpPr txBox="true"/>
            <p:nvPr/>
          </p:nvSpPr>
          <p:spPr>
            <a:xfrm rot="0">
              <a:off x="352378" y="180143"/>
              <a:ext cx="8819165" cy="707390"/>
            </a:xfrm>
            <a:prstGeom prst="rect">
              <a:avLst/>
            </a:prstGeom>
          </p:spPr>
          <p:txBody>
            <a:bodyPr anchor="t" rtlCol="false" tIns="0" lIns="0" bIns="0" rIns="0">
              <a:spAutoFit/>
            </a:bodyPr>
            <a:lstStyle/>
            <a:p>
              <a:pPr>
                <a:lnSpc>
                  <a:spcPts val="4480"/>
                </a:lnSpc>
              </a:pPr>
              <a:r>
                <a:rPr lang="en-US" sz="3200" spc="224">
                  <a:solidFill>
                    <a:srgbClr val="FFFFFF"/>
                  </a:solidFill>
                  <a:latin typeface="Aileron Regular Bold"/>
                </a:rPr>
                <a:t>An eHRAF Workbook Activity</a:t>
              </a:r>
            </a:p>
          </p:txBody>
        </p:sp>
      </p:grpSp>
      <p:sp>
        <p:nvSpPr>
          <p:cNvPr name="TextBox 8" id="8"/>
          <p:cNvSpPr txBox="true"/>
          <p:nvPr/>
        </p:nvSpPr>
        <p:spPr>
          <a:xfrm rot="0">
            <a:off x="8147136" y="8468995"/>
            <a:ext cx="9715159" cy="789305"/>
          </a:xfrm>
          <a:prstGeom prst="rect">
            <a:avLst/>
          </a:prstGeom>
        </p:spPr>
        <p:txBody>
          <a:bodyPr anchor="t" rtlCol="false" tIns="0" lIns="0" bIns="0" rIns="0">
            <a:spAutoFit/>
          </a:bodyPr>
          <a:lstStyle/>
          <a:p>
            <a:pPr algn="r">
              <a:lnSpc>
                <a:spcPts val="3080"/>
              </a:lnSpc>
            </a:pPr>
            <a:r>
              <a:rPr lang="en-US" sz="2800" spc="196">
                <a:solidFill>
                  <a:srgbClr val="694C26"/>
                </a:solidFill>
                <a:latin typeface="Aileron Regular Bold"/>
              </a:rPr>
              <a:t>Human Relations Area Files</a:t>
            </a:r>
          </a:p>
          <a:p>
            <a:pPr algn="r">
              <a:lnSpc>
                <a:spcPts val="3080"/>
              </a:lnSpc>
            </a:pPr>
            <a:r>
              <a:rPr lang="en-US" sz="2800" spc="196">
                <a:solidFill>
                  <a:srgbClr val="694C26"/>
                </a:solidFill>
                <a:latin typeface="Aileron Regular"/>
              </a:rPr>
              <a:t>at Yale University</a:t>
            </a:r>
          </a:p>
        </p:txBody>
      </p:sp>
      <p:sp>
        <p:nvSpPr>
          <p:cNvPr name="TextBox 9" id="9"/>
          <p:cNvSpPr txBox="true"/>
          <p:nvPr/>
        </p:nvSpPr>
        <p:spPr>
          <a:xfrm rot="0">
            <a:off x="15375318" y="8042275"/>
            <a:ext cx="2486977" cy="398145"/>
          </a:xfrm>
          <a:prstGeom prst="rect">
            <a:avLst/>
          </a:prstGeom>
        </p:spPr>
        <p:txBody>
          <a:bodyPr anchor="t" rtlCol="false" tIns="0" lIns="0" bIns="0" rIns="0">
            <a:spAutoFit/>
          </a:bodyPr>
          <a:lstStyle/>
          <a:p>
            <a:pPr algn="r">
              <a:lnSpc>
                <a:spcPts val="3080"/>
              </a:lnSpc>
            </a:pPr>
            <a:r>
              <a:rPr lang="en-US" sz="2800" spc="196">
                <a:solidFill>
                  <a:srgbClr val="694C26"/>
                </a:solidFill>
                <a:latin typeface="Aileron Regular"/>
              </a:rPr>
              <a:t>Produced by</a:t>
            </a:r>
          </a:p>
        </p:txBody>
      </p:sp>
      <p:sp>
        <p:nvSpPr>
          <p:cNvPr name="TextBox 10" id="10"/>
          <p:cNvSpPr txBox="true"/>
          <p:nvPr/>
        </p:nvSpPr>
        <p:spPr>
          <a:xfrm rot="0">
            <a:off x="15375318" y="9281964"/>
            <a:ext cx="2486977" cy="398145"/>
          </a:xfrm>
          <a:prstGeom prst="rect">
            <a:avLst/>
          </a:prstGeom>
        </p:spPr>
        <p:txBody>
          <a:bodyPr anchor="t" rtlCol="false" tIns="0" lIns="0" bIns="0" rIns="0">
            <a:spAutoFit/>
          </a:bodyPr>
          <a:lstStyle/>
          <a:p>
            <a:pPr algn="r">
              <a:lnSpc>
                <a:spcPts val="3080"/>
              </a:lnSpc>
            </a:pPr>
            <a:r>
              <a:rPr lang="en-US" sz="2800" spc="196" u="sng">
                <a:solidFill>
                  <a:srgbClr val="694C26"/>
                </a:solidFill>
                <a:latin typeface="Aileron Regular"/>
                <a:hlinkClick r:id="rId3" tooltip="http://hraf.yale.edu"/>
              </a:rPr>
              <a:t>hraf.yale.edu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694C26"/>
        </a:solidFill>
      </p:bgPr>
    </p:bg>
    <p:spTree>
      <p:nvGrpSpPr>
        <p:cNvPr id="1" name=""/>
        <p:cNvGrpSpPr/>
        <p:nvPr/>
      </p:nvGrpSpPr>
      <p:grpSpPr>
        <a:xfrm>
          <a:off x="0" y="0"/>
          <a:ext cx="0" cy="0"/>
          <a:chOff x="0" y="0"/>
          <a:chExt cx="0" cy="0"/>
        </a:xfrm>
      </p:grpSpPr>
      <p:sp>
        <p:nvSpPr>
          <p:cNvPr name="AutoShape 2" id="2"/>
          <p:cNvSpPr/>
          <p:nvPr/>
        </p:nvSpPr>
        <p:spPr>
          <a:xfrm rot="0">
            <a:off x="0" y="0"/>
            <a:ext cx="11130697" cy="10287000"/>
          </a:xfrm>
          <a:prstGeom prst="rect">
            <a:avLst/>
          </a:prstGeom>
          <a:solidFill>
            <a:srgbClr val="FFFFFF"/>
          </a:solidFill>
        </p:spPr>
      </p:sp>
      <p:pic>
        <p:nvPicPr>
          <p:cNvPr name="Picture 3" id="3"/>
          <p:cNvPicPr>
            <a:picLocks noChangeAspect="true"/>
          </p:cNvPicPr>
          <p:nvPr/>
        </p:nvPicPr>
        <p:blipFill>
          <a:blip r:embed="rId2"/>
          <a:srcRect l="11531" t="0" r="27352" b="0"/>
          <a:stretch>
            <a:fillRect/>
          </a:stretch>
        </p:blipFill>
        <p:spPr>
          <a:xfrm flipH="false" flipV="false" rot="0">
            <a:off x="1728159" y="762019"/>
            <a:ext cx="8093405" cy="8762962"/>
          </a:xfrm>
          <a:prstGeom prst="rect">
            <a:avLst/>
          </a:prstGeom>
        </p:spPr>
      </p:pic>
      <p:sp>
        <p:nvSpPr>
          <p:cNvPr name="AutoShape 4" id="4"/>
          <p:cNvSpPr/>
          <p:nvPr/>
        </p:nvSpPr>
        <p:spPr>
          <a:xfrm rot="0">
            <a:off x="840139" y="4174337"/>
            <a:ext cx="1753429" cy="1938326"/>
          </a:xfrm>
          <a:prstGeom prst="rect">
            <a:avLst/>
          </a:prstGeom>
          <a:solidFill>
            <a:srgbClr val="694C26"/>
          </a:solidFill>
        </p:spPr>
      </p:sp>
      <p:sp>
        <p:nvSpPr>
          <p:cNvPr name="TextBox 5" id="5"/>
          <p:cNvSpPr txBox="true"/>
          <p:nvPr/>
        </p:nvSpPr>
        <p:spPr>
          <a:xfrm rot="0">
            <a:off x="12235246" y="1019175"/>
            <a:ext cx="5024054" cy="2447925"/>
          </a:xfrm>
          <a:prstGeom prst="rect">
            <a:avLst/>
          </a:prstGeom>
        </p:spPr>
        <p:txBody>
          <a:bodyPr anchor="t" rtlCol="false" tIns="0" lIns="0" bIns="0" rIns="0">
            <a:spAutoFit/>
          </a:bodyPr>
          <a:lstStyle/>
          <a:p>
            <a:pPr algn="r">
              <a:lnSpc>
                <a:spcPts val="9600"/>
              </a:lnSpc>
            </a:pPr>
            <a:r>
              <a:rPr lang="en-US" sz="8000" spc="160">
                <a:solidFill>
                  <a:srgbClr val="FFFFFF"/>
                </a:solidFill>
                <a:latin typeface="Aileron Heavy Bold"/>
              </a:rPr>
              <a:t>In this activity</a:t>
            </a:r>
          </a:p>
        </p:txBody>
      </p:sp>
      <p:sp>
        <p:nvSpPr>
          <p:cNvPr name="TextBox 6" id="6"/>
          <p:cNvSpPr txBox="true"/>
          <p:nvPr/>
        </p:nvSpPr>
        <p:spPr>
          <a:xfrm rot="0">
            <a:off x="11259969" y="3798570"/>
            <a:ext cx="6974609" cy="5459730"/>
          </a:xfrm>
          <a:prstGeom prst="rect">
            <a:avLst/>
          </a:prstGeom>
        </p:spPr>
        <p:txBody>
          <a:bodyPr anchor="t" rtlCol="false" tIns="0" lIns="0" bIns="0" rIns="0">
            <a:spAutoFit/>
          </a:bodyPr>
          <a:lstStyle/>
          <a:p>
            <a:pPr marL="528320" indent="-264160" lvl="1">
              <a:lnSpc>
                <a:spcPts val="4800"/>
              </a:lnSpc>
              <a:buFont typeface="Arial"/>
              <a:buChar char="•"/>
            </a:pPr>
            <a:r>
              <a:rPr lang="en-US" sz="3200" spc="32">
                <a:solidFill>
                  <a:srgbClr val="FFFFFF"/>
                </a:solidFill>
                <a:latin typeface="Aileron Regular Bold"/>
              </a:rPr>
              <a:t>Explore </a:t>
            </a:r>
            <a:r>
              <a:rPr lang="en-US" sz="3200" spc="32">
                <a:solidFill>
                  <a:srgbClr val="FFFFFF"/>
                </a:solidFill>
                <a:latin typeface="Aileron Regular"/>
              </a:rPr>
              <a:t>the place of milk in traditional diets </a:t>
            </a:r>
          </a:p>
          <a:p>
            <a:pPr marL="528320" indent="-264160" lvl="1">
              <a:lnSpc>
                <a:spcPts val="4800"/>
              </a:lnSpc>
              <a:buFont typeface="Arial"/>
              <a:buChar char="•"/>
            </a:pPr>
            <a:r>
              <a:rPr lang="en-US" sz="3200" spc="32">
                <a:solidFill>
                  <a:srgbClr val="FFFFFF"/>
                </a:solidFill>
                <a:latin typeface="Aileron Regular"/>
              </a:rPr>
              <a:t>Co</a:t>
            </a:r>
            <a:r>
              <a:rPr lang="en-US" sz="3200" spc="32">
                <a:solidFill>
                  <a:srgbClr val="FFFFFF"/>
                </a:solidFill>
                <a:latin typeface="Aileron Regular"/>
              </a:rPr>
              <a:t>nduct searches in </a:t>
            </a:r>
            <a:r>
              <a:rPr lang="en-US" sz="3200" spc="32">
                <a:solidFill>
                  <a:srgbClr val="FFFFFF"/>
                </a:solidFill>
                <a:latin typeface="Aileron Regular Bold"/>
              </a:rPr>
              <a:t>eHRAF World Cultures</a:t>
            </a:r>
          </a:p>
          <a:p>
            <a:pPr marL="528320" indent="-264160" lvl="1">
              <a:lnSpc>
                <a:spcPts val="4800"/>
              </a:lnSpc>
              <a:buFont typeface="Arial"/>
              <a:buChar char="•"/>
            </a:pPr>
            <a:r>
              <a:rPr lang="en-US" sz="3200" spc="32">
                <a:solidFill>
                  <a:srgbClr val="FFFFFF"/>
                </a:solidFill>
                <a:latin typeface="Aileron Regular Bold"/>
              </a:rPr>
              <a:t>Compare and contrast</a:t>
            </a:r>
            <a:r>
              <a:rPr lang="en-US" sz="3200" spc="32">
                <a:solidFill>
                  <a:srgbClr val="FFFFFF"/>
                </a:solidFill>
                <a:latin typeface="Aileron Regular"/>
              </a:rPr>
              <a:t> milk p</a:t>
            </a:r>
            <a:r>
              <a:rPr lang="en-US" sz="3200" spc="32">
                <a:solidFill>
                  <a:srgbClr val="FFFFFF"/>
                </a:solidFill>
                <a:latin typeface="Aileron Regular"/>
              </a:rPr>
              <a:t>r</a:t>
            </a:r>
            <a:r>
              <a:rPr lang="en-US" sz="3200" spc="32">
                <a:solidFill>
                  <a:srgbClr val="FFFFFF"/>
                </a:solidFill>
                <a:latin typeface="Aileron Regular"/>
              </a:rPr>
              <a:t>ep</a:t>
            </a:r>
            <a:r>
              <a:rPr lang="en-US" sz="3200" spc="32">
                <a:solidFill>
                  <a:srgbClr val="FFFFFF"/>
                </a:solidFill>
                <a:latin typeface="Aileron Regular"/>
              </a:rPr>
              <a:t>a</a:t>
            </a:r>
            <a:r>
              <a:rPr lang="en-US" sz="3200" spc="32">
                <a:solidFill>
                  <a:srgbClr val="FFFFFF"/>
                </a:solidFill>
                <a:latin typeface="Aileron Regular"/>
              </a:rPr>
              <a:t>ra</a:t>
            </a:r>
            <a:r>
              <a:rPr lang="en-US" sz="3200" spc="32">
                <a:solidFill>
                  <a:srgbClr val="FFFFFF"/>
                </a:solidFill>
                <a:latin typeface="Aileron Regular"/>
              </a:rPr>
              <a:t>t</a:t>
            </a:r>
            <a:r>
              <a:rPr lang="en-US" sz="3200" spc="32">
                <a:solidFill>
                  <a:srgbClr val="FFFFFF"/>
                </a:solidFill>
                <a:latin typeface="Aileron Regular"/>
              </a:rPr>
              <a:t>i</a:t>
            </a:r>
            <a:r>
              <a:rPr lang="en-US" sz="3200" spc="32">
                <a:solidFill>
                  <a:srgbClr val="FFFFFF"/>
                </a:solidFill>
                <a:latin typeface="Aileron Regular"/>
              </a:rPr>
              <a:t>o</a:t>
            </a:r>
            <a:r>
              <a:rPr lang="en-US" sz="3200" spc="32">
                <a:solidFill>
                  <a:srgbClr val="FFFFFF"/>
                </a:solidFill>
                <a:latin typeface="Aileron Regular"/>
              </a:rPr>
              <a:t>n</a:t>
            </a:r>
            <a:r>
              <a:rPr lang="en-US" sz="3200" spc="32">
                <a:solidFill>
                  <a:srgbClr val="FFFFFF"/>
                </a:solidFill>
                <a:latin typeface="Aileron Regular"/>
              </a:rPr>
              <a:t> </a:t>
            </a:r>
            <a:r>
              <a:rPr lang="en-US" sz="3200" spc="32">
                <a:solidFill>
                  <a:srgbClr val="FFFFFF"/>
                </a:solidFill>
                <a:latin typeface="Aileron Regular"/>
              </a:rPr>
              <a:t>a</a:t>
            </a:r>
            <a:r>
              <a:rPr lang="en-US" sz="3200" spc="32">
                <a:solidFill>
                  <a:srgbClr val="FFFFFF"/>
                </a:solidFill>
                <a:latin typeface="Aileron Regular"/>
              </a:rPr>
              <a:t>n</a:t>
            </a:r>
            <a:r>
              <a:rPr lang="en-US" sz="3200" spc="32">
                <a:solidFill>
                  <a:srgbClr val="FFFFFF"/>
                </a:solidFill>
                <a:latin typeface="Aileron Regular"/>
              </a:rPr>
              <a:t>d consump</a:t>
            </a:r>
            <a:r>
              <a:rPr lang="en-US" sz="3200" spc="32">
                <a:solidFill>
                  <a:srgbClr val="FFFFFF"/>
                </a:solidFill>
                <a:latin typeface="Aileron Regular"/>
              </a:rPr>
              <a:t>t</a:t>
            </a:r>
            <a:r>
              <a:rPr lang="en-US" sz="3200" spc="32">
                <a:solidFill>
                  <a:srgbClr val="FFFFFF"/>
                </a:solidFill>
                <a:latin typeface="Aileron Regular"/>
              </a:rPr>
              <a:t>ion p</a:t>
            </a:r>
            <a:r>
              <a:rPr lang="en-US" sz="3200" spc="32">
                <a:solidFill>
                  <a:srgbClr val="FFFFFF"/>
                </a:solidFill>
                <a:latin typeface="Aileron Regular"/>
              </a:rPr>
              <a:t>ra</a:t>
            </a:r>
            <a:r>
              <a:rPr lang="en-US" sz="3200" spc="32">
                <a:solidFill>
                  <a:srgbClr val="FFFFFF"/>
                </a:solidFill>
                <a:latin typeface="Aileron Regular"/>
              </a:rPr>
              <a:t>c</a:t>
            </a:r>
            <a:r>
              <a:rPr lang="en-US" sz="3200" spc="32">
                <a:solidFill>
                  <a:srgbClr val="FFFFFF"/>
                </a:solidFill>
                <a:latin typeface="Aileron Regular"/>
              </a:rPr>
              <a:t>t</a:t>
            </a:r>
            <a:r>
              <a:rPr lang="en-US" sz="3200" spc="32">
                <a:solidFill>
                  <a:srgbClr val="FFFFFF"/>
                </a:solidFill>
                <a:latin typeface="Aileron Regular"/>
              </a:rPr>
              <a:t>ic</a:t>
            </a:r>
            <a:r>
              <a:rPr lang="en-US" sz="3200" spc="32">
                <a:solidFill>
                  <a:srgbClr val="FFFFFF"/>
                </a:solidFill>
                <a:latin typeface="Aileron Regular"/>
              </a:rPr>
              <a:t>es</a:t>
            </a:r>
            <a:r>
              <a:rPr lang="en-US" sz="3200" spc="32">
                <a:solidFill>
                  <a:srgbClr val="FFFFFF"/>
                </a:solidFill>
                <a:latin typeface="Aileron Regular"/>
              </a:rPr>
              <a:t> ar</a:t>
            </a:r>
            <a:r>
              <a:rPr lang="en-US" sz="3200" spc="32">
                <a:solidFill>
                  <a:srgbClr val="FFFFFF"/>
                </a:solidFill>
                <a:latin typeface="Aileron Regular"/>
              </a:rPr>
              <a:t>o</a:t>
            </a:r>
            <a:r>
              <a:rPr lang="en-US" sz="3200" spc="32">
                <a:solidFill>
                  <a:srgbClr val="FFFFFF"/>
                </a:solidFill>
                <a:latin typeface="Aileron Regular"/>
              </a:rPr>
              <a:t>und </a:t>
            </a:r>
            <a:r>
              <a:rPr lang="en-US" sz="3200" spc="32">
                <a:solidFill>
                  <a:srgbClr val="FFFFFF"/>
                </a:solidFill>
                <a:latin typeface="Aileron Regular"/>
              </a:rPr>
              <a:t>t</a:t>
            </a:r>
            <a:r>
              <a:rPr lang="en-US" sz="3200" spc="32">
                <a:solidFill>
                  <a:srgbClr val="FFFFFF"/>
                </a:solidFill>
                <a:latin typeface="Aileron Regular"/>
              </a:rPr>
              <a:t>h</a:t>
            </a:r>
            <a:r>
              <a:rPr lang="en-US" sz="3200" spc="32">
                <a:solidFill>
                  <a:srgbClr val="FFFFFF"/>
                </a:solidFill>
                <a:latin typeface="Aileron Regular"/>
              </a:rPr>
              <a:t>e</a:t>
            </a:r>
            <a:r>
              <a:rPr lang="en-US" sz="3200" spc="32">
                <a:solidFill>
                  <a:srgbClr val="FFFFFF"/>
                </a:solidFill>
                <a:latin typeface="Aileron Regular"/>
              </a:rPr>
              <a:t> world</a:t>
            </a:r>
          </a:p>
          <a:p>
            <a:pPr marL="528320" indent="-264160" lvl="1">
              <a:lnSpc>
                <a:spcPts val="4800"/>
              </a:lnSpc>
              <a:buFont typeface="Arial"/>
              <a:buChar char="•"/>
            </a:pPr>
            <a:r>
              <a:rPr lang="en-US" sz="3200" spc="32">
                <a:solidFill>
                  <a:srgbClr val="FFFFFF"/>
                </a:solidFill>
                <a:latin typeface="Aileron Regular Bold"/>
              </a:rPr>
              <a:t>Interpret and analyze </a:t>
            </a:r>
            <a:r>
              <a:rPr lang="en-US" sz="3200" spc="32">
                <a:solidFill>
                  <a:srgbClr val="FFFFFF"/>
                </a:solidFill>
                <a:latin typeface="Aileron Regular"/>
              </a:rPr>
              <a:t>ethn</a:t>
            </a:r>
            <a:r>
              <a:rPr lang="en-US" sz="3200" spc="32">
                <a:solidFill>
                  <a:srgbClr val="FFFFFF"/>
                </a:solidFill>
                <a:latin typeface="Aileron Regular"/>
              </a:rPr>
              <a:t>o</a:t>
            </a:r>
            <a:r>
              <a:rPr lang="en-US" sz="3200" spc="32">
                <a:solidFill>
                  <a:srgbClr val="FFFFFF"/>
                </a:solidFill>
                <a:latin typeface="Aileron Regular"/>
              </a:rPr>
              <a:t>g</a:t>
            </a:r>
            <a:r>
              <a:rPr lang="en-US" sz="3200" spc="32">
                <a:solidFill>
                  <a:srgbClr val="FFFFFF"/>
                </a:solidFill>
                <a:latin typeface="Aileron Regular"/>
              </a:rPr>
              <a:t>r</a:t>
            </a:r>
            <a:r>
              <a:rPr lang="en-US" sz="3200" spc="32">
                <a:solidFill>
                  <a:srgbClr val="FFFFFF"/>
                </a:solidFill>
                <a:latin typeface="Aileron Regular"/>
              </a:rPr>
              <a:t>aphic</a:t>
            </a:r>
            <a:r>
              <a:rPr lang="en-US" sz="3200" spc="32">
                <a:solidFill>
                  <a:srgbClr val="FFFFFF"/>
                </a:solidFill>
                <a:latin typeface="Aileron Regular"/>
              </a:rPr>
              <a:t> </a:t>
            </a:r>
            <a:r>
              <a:rPr lang="en-US" sz="3200" spc="32">
                <a:solidFill>
                  <a:srgbClr val="FFFFFF"/>
                </a:solidFill>
                <a:latin typeface="Aileron Regular"/>
              </a:rPr>
              <a:t>da</a:t>
            </a:r>
            <a:r>
              <a:rPr lang="en-US" sz="3200" spc="32">
                <a:solidFill>
                  <a:srgbClr val="FFFFFF"/>
                </a:solidFill>
                <a:latin typeface="Aileron Regular"/>
              </a:rPr>
              <a:t>t</a:t>
            </a:r>
            <a:r>
              <a:rPr lang="en-US" sz="3200" spc="32">
                <a:solidFill>
                  <a:srgbClr val="FFFFFF"/>
                </a:solidFill>
                <a:latin typeface="Aileron Regular"/>
              </a:rPr>
              <a:t>a</a:t>
            </a:r>
          </a:p>
        </p:txBody>
      </p:sp>
      <p:sp>
        <p:nvSpPr>
          <p:cNvPr name="TextBox 7" id="7"/>
          <p:cNvSpPr txBox="true"/>
          <p:nvPr/>
        </p:nvSpPr>
        <p:spPr>
          <a:xfrm rot="0">
            <a:off x="1716853" y="4852987"/>
            <a:ext cx="5084955" cy="571500"/>
          </a:xfrm>
          <a:prstGeom prst="rect">
            <a:avLst/>
          </a:prstGeom>
        </p:spPr>
        <p:txBody>
          <a:bodyPr anchor="t" rtlCol="false" tIns="0" lIns="0" bIns="0" rIns="0">
            <a:spAutoFit/>
          </a:bodyPr>
          <a:lstStyle/>
          <a:p>
            <a:pPr>
              <a:lnSpc>
                <a:spcPts val="4440"/>
              </a:lnSpc>
            </a:pPr>
            <a:r>
              <a:rPr lang="en-US" sz="3700" spc="136">
                <a:solidFill>
                  <a:srgbClr val="FFFFFF"/>
                </a:solidFill>
                <a:latin typeface="Aileron Regular Bold"/>
              </a:rPr>
              <a:t>Topics We'll Cover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15221" r="0" b="32"/>
          <a:stretch>
            <a:fillRect/>
          </a:stretch>
        </p:blipFill>
        <p:spPr>
          <a:xfrm flipH="false" flipV="false">
            <a:off x="0" y="0"/>
            <a:ext cx="18288000" cy="10287000"/>
          </a:xfrm>
          <a:prstGeom prst="rect">
            <a:avLst/>
          </a:prstGeom>
        </p:spPr>
      </p:pic>
      <p:grpSp>
        <p:nvGrpSpPr>
          <p:cNvPr name="Group 3" id="3"/>
          <p:cNvGrpSpPr/>
          <p:nvPr/>
        </p:nvGrpSpPr>
        <p:grpSpPr>
          <a:xfrm rot="0">
            <a:off x="3189403" y="3763995"/>
            <a:ext cx="12118707" cy="2759009"/>
            <a:chOff x="0" y="0"/>
            <a:chExt cx="16158275" cy="3678679"/>
          </a:xfrm>
        </p:grpSpPr>
        <p:sp>
          <p:nvSpPr>
            <p:cNvPr name="AutoShape 4" id="4"/>
            <p:cNvSpPr/>
            <p:nvPr/>
          </p:nvSpPr>
          <p:spPr>
            <a:xfrm rot="0">
              <a:off x="0" y="0"/>
              <a:ext cx="16158275" cy="3678679"/>
            </a:xfrm>
            <a:prstGeom prst="rect">
              <a:avLst/>
            </a:prstGeom>
            <a:solidFill>
              <a:srgbClr val="694C26"/>
            </a:solidFill>
          </p:spPr>
        </p:sp>
        <p:sp>
          <p:nvSpPr>
            <p:cNvPr name="TextBox 5" id="5"/>
            <p:cNvSpPr txBox="true"/>
            <p:nvPr/>
          </p:nvSpPr>
          <p:spPr>
            <a:xfrm rot="0">
              <a:off x="773114" y="951791"/>
              <a:ext cx="14612047" cy="1803671"/>
            </a:xfrm>
            <a:prstGeom prst="rect">
              <a:avLst/>
            </a:prstGeom>
          </p:spPr>
          <p:txBody>
            <a:bodyPr anchor="t" rtlCol="false" tIns="0" lIns="0" bIns="0" rIns="0">
              <a:spAutoFit/>
            </a:bodyPr>
            <a:lstStyle/>
            <a:p>
              <a:pPr algn="ctr">
                <a:lnSpc>
                  <a:spcPts val="6378"/>
                </a:lnSpc>
              </a:pPr>
              <a:r>
                <a:rPr lang="en-US" sz="5600" spc="100">
                  <a:solidFill>
                    <a:srgbClr val="FFFFFF"/>
                  </a:solidFill>
                  <a:latin typeface="Aileron Regular Bold"/>
                </a:rPr>
                <a:t>CONSUMING MILK</a:t>
              </a:r>
            </a:p>
            <a:p>
              <a:pPr algn="ctr">
                <a:lnSpc>
                  <a:spcPts val="4103"/>
                </a:lnSpc>
              </a:pPr>
              <a:r>
                <a:rPr lang="en-US" sz="3600" spc="64">
                  <a:solidFill>
                    <a:srgbClr val="FFFFFF"/>
                  </a:solidFill>
                  <a:latin typeface="Aileron Regular"/>
                </a:rPr>
                <a:t>dairy &amp; digestion</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7463" t="0" r="32269" b="0"/>
          <a:stretch>
            <a:fillRect/>
          </a:stretch>
        </p:blipFill>
        <p:spPr>
          <a:xfrm flipH="false" flipV="false" rot="0">
            <a:off x="0" y="0"/>
            <a:ext cx="7761217" cy="10287000"/>
          </a:xfrm>
          <a:prstGeom prst="rect">
            <a:avLst/>
          </a:prstGeom>
        </p:spPr>
      </p:pic>
      <p:sp>
        <p:nvSpPr>
          <p:cNvPr name="AutoShape 3" id="3"/>
          <p:cNvSpPr/>
          <p:nvPr/>
        </p:nvSpPr>
        <p:spPr>
          <a:xfrm rot="-10800000">
            <a:off x="7761217" y="0"/>
            <a:ext cx="10526783" cy="10287000"/>
          </a:xfrm>
          <a:prstGeom prst="rect">
            <a:avLst/>
          </a:prstGeom>
          <a:solidFill>
            <a:srgbClr val="694C26"/>
          </a:solidFill>
        </p:spPr>
      </p:sp>
      <p:sp>
        <p:nvSpPr>
          <p:cNvPr name="TextBox 4" id="4"/>
          <p:cNvSpPr txBox="true"/>
          <p:nvPr/>
        </p:nvSpPr>
        <p:spPr>
          <a:xfrm rot="0">
            <a:off x="8169767" y="640080"/>
            <a:ext cx="9709684" cy="8892540"/>
          </a:xfrm>
          <a:prstGeom prst="rect">
            <a:avLst/>
          </a:prstGeom>
        </p:spPr>
        <p:txBody>
          <a:bodyPr anchor="t" rtlCol="false" tIns="0" lIns="0" bIns="0" rIns="0">
            <a:spAutoFit/>
          </a:bodyPr>
          <a:lstStyle/>
          <a:p>
            <a:pPr>
              <a:lnSpc>
                <a:spcPts val="5400"/>
              </a:lnSpc>
            </a:pPr>
            <a:r>
              <a:rPr lang="en-US" sz="3600" spc="36">
                <a:solidFill>
                  <a:srgbClr val="FFFFFF"/>
                </a:solidFill>
                <a:latin typeface="Aileron Regular"/>
              </a:rPr>
              <a:t>Many </a:t>
            </a:r>
            <a:r>
              <a:rPr lang="en-US" sz="3600" spc="36">
                <a:solidFill>
                  <a:srgbClr val="FFFFFF"/>
                </a:solidFill>
                <a:latin typeface="Aileron Regular"/>
              </a:rPr>
              <a:t>adults in the world cannot drink or eat milk without feeling sick. Appro</a:t>
            </a:r>
            <a:r>
              <a:rPr lang="en-US" sz="3600" spc="36">
                <a:solidFill>
                  <a:srgbClr val="FFFFFF"/>
                </a:solidFill>
                <a:latin typeface="Aileron Regular"/>
              </a:rPr>
              <a:t>xim</a:t>
            </a:r>
            <a:r>
              <a:rPr lang="en-US" sz="3600" spc="36">
                <a:solidFill>
                  <a:srgbClr val="FFFFFF"/>
                </a:solidFill>
                <a:latin typeface="Aileron Regular"/>
              </a:rPr>
              <a:t>a</a:t>
            </a:r>
            <a:r>
              <a:rPr lang="en-US" sz="3600" spc="36">
                <a:solidFill>
                  <a:srgbClr val="FFFFFF"/>
                </a:solidFill>
                <a:latin typeface="Aileron Regular"/>
              </a:rPr>
              <a:t>t</a:t>
            </a:r>
            <a:r>
              <a:rPr lang="en-US" sz="3600" spc="36">
                <a:solidFill>
                  <a:srgbClr val="FFFFFF"/>
                </a:solidFill>
                <a:latin typeface="Aileron Regular"/>
              </a:rPr>
              <a:t>ely 65% of the</a:t>
            </a:r>
            <a:r>
              <a:rPr lang="en-US" sz="3600" spc="36">
                <a:solidFill>
                  <a:srgbClr val="FFFFFF"/>
                </a:solidFill>
                <a:latin typeface="Aileron Regular"/>
              </a:rPr>
              <a:t> wo</a:t>
            </a:r>
            <a:r>
              <a:rPr lang="en-US" sz="3600" spc="36">
                <a:solidFill>
                  <a:srgbClr val="FFFFFF"/>
                </a:solidFill>
                <a:latin typeface="Aileron Regular"/>
              </a:rPr>
              <a:t>r</a:t>
            </a:r>
            <a:r>
              <a:rPr lang="en-US" sz="3600" spc="36">
                <a:solidFill>
                  <a:srgbClr val="FFFFFF"/>
                </a:solidFill>
                <a:latin typeface="Aileron Regular"/>
              </a:rPr>
              <a:t>ld’s</a:t>
            </a:r>
            <a:r>
              <a:rPr lang="en-US" sz="3600" spc="36">
                <a:solidFill>
                  <a:srgbClr val="FFFFFF"/>
                </a:solidFill>
                <a:latin typeface="Aileron Regular"/>
              </a:rPr>
              <a:t> popul</a:t>
            </a:r>
            <a:r>
              <a:rPr lang="en-US" sz="3600" spc="36">
                <a:solidFill>
                  <a:srgbClr val="FFFFFF"/>
                </a:solidFill>
                <a:latin typeface="Aileron Regular"/>
              </a:rPr>
              <a:t>ation ar</a:t>
            </a:r>
            <a:r>
              <a:rPr lang="en-US" sz="3600" spc="36">
                <a:solidFill>
                  <a:srgbClr val="FFFFFF"/>
                </a:solidFill>
                <a:latin typeface="Aileron Regular"/>
              </a:rPr>
              <a:t>e lactose intolerant or have a reduced ability to digest lactose – a sugar found in dairy products - after infancy. </a:t>
            </a:r>
          </a:p>
          <a:p>
            <a:pPr>
              <a:lnSpc>
                <a:spcPts val="5400"/>
              </a:lnSpc>
            </a:pPr>
          </a:p>
          <a:p>
            <a:pPr>
              <a:lnSpc>
                <a:spcPts val="5400"/>
              </a:lnSpc>
            </a:pPr>
            <a:r>
              <a:rPr lang="en-US" sz="3600" spc="36">
                <a:solidFill>
                  <a:srgbClr val="FFFFFF"/>
                </a:solidFill>
                <a:latin typeface="Aileron Regular"/>
              </a:rPr>
              <a:t>This condition is common in some adult populations, particularly in Africa, Asia, and around the Mediterranean. Many cultures have adapted their food customs accordingly, such as by avoiding drinking fresh milk. In other societies, fresh milk remains an essential part of the daily diet.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694C2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8428" t="0" r="19568" b="0"/>
          <a:stretch>
            <a:fillRect/>
          </a:stretch>
        </p:blipFill>
        <p:spPr>
          <a:xfrm flipH="false" flipV="false" rot="0">
            <a:off x="9783730" y="0"/>
            <a:ext cx="8504270" cy="10287000"/>
          </a:xfrm>
          <a:prstGeom prst="rect">
            <a:avLst/>
          </a:prstGeom>
        </p:spPr>
      </p:pic>
      <p:sp>
        <p:nvSpPr>
          <p:cNvPr name="TextBox 3" id="3"/>
          <p:cNvSpPr txBox="true"/>
          <p:nvPr/>
        </p:nvSpPr>
        <p:spPr>
          <a:xfrm rot="0">
            <a:off x="304510" y="640080"/>
            <a:ext cx="9164951" cy="8892540"/>
          </a:xfrm>
          <a:prstGeom prst="rect">
            <a:avLst/>
          </a:prstGeom>
        </p:spPr>
        <p:txBody>
          <a:bodyPr anchor="t" rtlCol="false" tIns="0" lIns="0" bIns="0" rIns="0">
            <a:spAutoFit/>
          </a:bodyPr>
          <a:lstStyle/>
          <a:p>
            <a:pPr>
              <a:lnSpc>
                <a:spcPts val="5400"/>
              </a:lnSpc>
            </a:pPr>
            <a:r>
              <a:rPr lang="en-US" sz="3600" spc="36">
                <a:solidFill>
                  <a:srgbClr val="FFFFFF"/>
                </a:solidFill>
                <a:latin typeface="Aileron Regular"/>
              </a:rPr>
              <a:t>For early f</a:t>
            </a:r>
            <a:r>
              <a:rPr lang="en-US" sz="3600" spc="36">
                <a:solidFill>
                  <a:srgbClr val="FFFFFF"/>
                </a:solidFill>
                <a:latin typeface="Aileron Regular"/>
              </a:rPr>
              <a:t>armers, cheese-making may have enabled humans to overcome lactose intolerance through the process of fermentation. Butter, aged cheeses, and yogurts may be </a:t>
            </a:r>
            <a:r>
              <a:rPr lang="en-US" sz="3600" spc="36">
                <a:solidFill>
                  <a:srgbClr val="FFFFFF"/>
                </a:solidFill>
                <a:latin typeface="Aileron Regular"/>
              </a:rPr>
              <a:t>m</a:t>
            </a:r>
            <a:r>
              <a:rPr lang="en-US" sz="3600" spc="36">
                <a:solidFill>
                  <a:srgbClr val="FFFFFF"/>
                </a:solidFill>
                <a:latin typeface="Aileron Regular"/>
              </a:rPr>
              <a:t>ore easil</a:t>
            </a:r>
            <a:r>
              <a:rPr lang="en-US" sz="3600" spc="36">
                <a:solidFill>
                  <a:srgbClr val="FFFFFF"/>
                </a:solidFill>
                <a:latin typeface="Aileron Regular"/>
              </a:rPr>
              <a:t>y</a:t>
            </a:r>
            <a:r>
              <a:rPr lang="en-US" sz="3600" spc="36">
                <a:solidFill>
                  <a:srgbClr val="FFFFFF"/>
                </a:solidFill>
                <a:latin typeface="Aileron Regular"/>
              </a:rPr>
              <a:t> tolerated by lactose intolerant individuals due to the fermentation process, during which lactose is broken down and greatly reduced by bacteria. </a:t>
            </a:r>
          </a:p>
          <a:p>
            <a:pPr>
              <a:lnSpc>
                <a:spcPts val="5400"/>
              </a:lnSpc>
            </a:pPr>
          </a:p>
          <a:p>
            <a:pPr>
              <a:lnSpc>
                <a:spcPts val="5400"/>
              </a:lnSpc>
            </a:pPr>
            <a:r>
              <a:rPr lang="en-US" sz="3600" spc="36">
                <a:solidFill>
                  <a:srgbClr val="FFFFFF"/>
                </a:solidFill>
                <a:latin typeface="Aileron Regular"/>
              </a:rPr>
              <a:t>Today, lactose- and dairy-free options enable more people around the world to enjoy milk despite lactose intolerance.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15572"/>
          <a:stretch>
            <a:fillRect/>
          </a:stretch>
        </p:blipFill>
        <p:spPr>
          <a:xfrm flipH="false" flipV="false">
            <a:off x="0" y="0"/>
            <a:ext cx="18288000" cy="10287000"/>
          </a:xfrm>
          <a:prstGeom prst="rect">
            <a:avLst/>
          </a:prstGeom>
        </p:spPr>
      </p:pic>
      <p:grpSp>
        <p:nvGrpSpPr>
          <p:cNvPr name="Group 3" id="3"/>
          <p:cNvGrpSpPr/>
          <p:nvPr/>
        </p:nvGrpSpPr>
        <p:grpSpPr>
          <a:xfrm rot="0">
            <a:off x="3189403" y="3763995"/>
            <a:ext cx="12118707" cy="2759009"/>
            <a:chOff x="0" y="0"/>
            <a:chExt cx="16158275" cy="3678679"/>
          </a:xfrm>
        </p:grpSpPr>
        <p:sp>
          <p:nvSpPr>
            <p:cNvPr name="AutoShape 4" id="4"/>
            <p:cNvSpPr/>
            <p:nvPr/>
          </p:nvSpPr>
          <p:spPr>
            <a:xfrm rot="0">
              <a:off x="0" y="0"/>
              <a:ext cx="16158275" cy="3678679"/>
            </a:xfrm>
            <a:prstGeom prst="rect">
              <a:avLst/>
            </a:prstGeom>
            <a:solidFill>
              <a:srgbClr val="694C26"/>
            </a:solidFill>
          </p:spPr>
        </p:sp>
        <p:sp>
          <p:nvSpPr>
            <p:cNvPr name="TextBox 5" id="5"/>
            <p:cNvSpPr txBox="true"/>
            <p:nvPr/>
          </p:nvSpPr>
          <p:spPr>
            <a:xfrm rot="0">
              <a:off x="773114" y="951791"/>
              <a:ext cx="14612047" cy="1803671"/>
            </a:xfrm>
            <a:prstGeom prst="rect">
              <a:avLst/>
            </a:prstGeom>
          </p:spPr>
          <p:txBody>
            <a:bodyPr anchor="t" rtlCol="false" tIns="0" lIns="0" bIns="0" rIns="0">
              <a:spAutoFit/>
            </a:bodyPr>
            <a:lstStyle/>
            <a:p>
              <a:pPr algn="ctr">
                <a:lnSpc>
                  <a:spcPts val="6378"/>
                </a:lnSpc>
              </a:pPr>
              <a:r>
                <a:rPr lang="en-US" sz="5600" spc="100">
                  <a:solidFill>
                    <a:srgbClr val="FFFFFF"/>
                  </a:solidFill>
                  <a:latin typeface="Aileron Regular Bold"/>
                </a:rPr>
                <a:t>WORKBOOK ACTIVITY</a:t>
              </a:r>
            </a:p>
            <a:p>
              <a:pPr algn="ctr">
                <a:lnSpc>
                  <a:spcPts val="4103"/>
                </a:lnSpc>
              </a:pPr>
              <a:r>
                <a:rPr lang="en-US" sz="3600" spc="64">
                  <a:solidFill>
                    <a:srgbClr val="FFFFFF"/>
                  </a:solidFill>
                  <a:latin typeface="Aileron Regular"/>
                </a:rPr>
                <a:t>milk consumption across cultures</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5455" t="0" r="25455" b="0"/>
          <a:stretch>
            <a:fillRect/>
          </a:stretch>
        </p:blipFill>
        <p:spPr>
          <a:xfrm flipH="false" flipV="false" rot="0">
            <a:off x="0" y="0"/>
            <a:ext cx="7613295" cy="10287000"/>
          </a:xfrm>
          <a:prstGeom prst="rect">
            <a:avLst/>
          </a:prstGeom>
        </p:spPr>
      </p:pic>
      <p:sp>
        <p:nvSpPr>
          <p:cNvPr name="AutoShape 3" id="3"/>
          <p:cNvSpPr/>
          <p:nvPr/>
        </p:nvSpPr>
        <p:spPr>
          <a:xfrm rot="-10800000">
            <a:off x="7613295" y="0"/>
            <a:ext cx="10674705" cy="10287000"/>
          </a:xfrm>
          <a:prstGeom prst="rect">
            <a:avLst/>
          </a:prstGeom>
          <a:solidFill>
            <a:srgbClr val="FFFFFF"/>
          </a:solidFill>
        </p:spPr>
      </p:sp>
      <p:sp>
        <p:nvSpPr>
          <p:cNvPr name="TextBox 4" id="4"/>
          <p:cNvSpPr txBox="true"/>
          <p:nvPr/>
        </p:nvSpPr>
        <p:spPr>
          <a:xfrm rot="0">
            <a:off x="8238865" y="1640254"/>
            <a:ext cx="9842590" cy="6385560"/>
          </a:xfrm>
          <a:prstGeom prst="rect">
            <a:avLst/>
          </a:prstGeom>
        </p:spPr>
        <p:txBody>
          <a:bodyPr anchor="t" rtlCol="false" tIns="0" lIns="0" bIns="0" rIns="0">
            <a:spAutoFit/>
          </a:bodyPr>
          <a:lstStyle/>
          <a:p>
            <a:pPr>
              <a:lnSpc>
                <a:spcPts val="5040"/>
              </a:lnSpc>
            </a:pPr>
            <a:r>
              <a:rPr lang="en-US" sz="3600">
                <a:solidFill>
                  <a:srgbClr val="694C26"/>
                </a:solidFill>
                <a:latin typeface="Aileron Regular"/>
              </a:rPr>
              <a:t>Fo</a:t>
            </a:r>
            <a:r>
              <a:rPr lang="en-US" sz="3600">
                <a:solidFill>
                  <a:srgbClr val="694C26"/>
                </a:solidFill>
                <a:latin typeface="Aileron Regular"/>
              </a:rPr>
              <a:t>r the cultur</a:t>
            </a:r>
            <a:r>
              <a:rPr lang="en-US" sz="3600">
                <a:solidFill>
                  <a:srgbClr val="694C26"/>
                </a:solidFill>
                <a:latin typeface="Aileron Regular"/>
              </a:rPr>
              <a:t>es indic</a:t>
            </a:r>
            <a:r>
              <a:rPr lang="en-US" sz="3600">
                <a:solidFill>
                  <a:srgbClr val="694C26"/>
                </a:solidFill>
                <a:latin typeface="Aileron Regular"/>
              </a:rPr>
              <a:t>ated below, explore</a:t>
            </a:r>
            <a:r>
              <a:rPr lang="en-US" sz="3600">
                <a:solidFill>
                  <a:srgbClr val="694C26"/>
                </a:solidFill>
                <a:latin typeface="Aileron Regular"/>
              </a:rPr>
              <a:t> wheth</a:t>
            </a:r>
            <a:r>
              <a:rPr lang="en-US" sz="3600">
                <a:solidFill>
                  <a:srgbClr val="694C26"/>
                </a:solidFill>
                <a:latin typeface="Aileron Regular"/>
              </a:rPr>
              <a:t>e</a:t>
            </a:r>
            <a:r>
              <a:rPr lang="en-US" sz="3600">
                <a:solidFill>
                  <a:srgbClr val="694C26"/>
                </a:solidFill>
                <a:latin typeface="Aileron Regular"/>
              </a:rPr>
              <a:t>r or not milk is </a:t>
            </a:r>
            <a:r>
              <a:rPr lang="en-US" sz="3600">
                <a:solidFill>
                  <a:srgbClr val="694C26"/>
                </a:solidFill>
                <a:latin typeface="Aileron Regular"/>
              </a:rPr>
              <a:t>an important part of the adult diet. </a:t>
            </a:r>
          </a:p>
          <a:p>
            <a:pPr>
              <a:lnSpc>
                <a:spcPts val="5040"/>
              </a:lnSpc>
            </a:pPr>
          </a:p>
          <a:p>
            <a:pPr>
              <a:lnSpc>
                <a:spcPts val="5040"/>
              </a:lnSpc>
            </a:pPr>
            <a:r>
              <a:rPr lang="en-US" sz="3600">
                <a:solidFill>
                  <a:srgbClr val="694C26"/>
                </a:solidFill>
                <a:latin typeface="Aileron Regular"/>
              </a:rPr>
              <a:t>For example, </a:t>
            </a:r>
          </a:p>
          <a:p>
            <a:pPr>
              <a:lnSpc>
                <a:spcPts val="5040"/>
              </a:lnSpc>
            </a:pPr>
          </a:p>
          <a:p>
            <a:pPr marL="777240" indent="-388620" lvl="1">
              <a:lnSpc>
                <a:spcPts val="5040"/>
              </a:lnSpc>
              <a:buFont typeface="Arial"/>
              <a:buChar char="•"/>
            </a:pPr>
            <a:r>
              <a:rPr lang="en-US" sz="3600">
                <a:solidFill>
                  <a:srgbClr val="694C26"/>
                </a:solidFill>
                <a:latin typeface="Aileron Regular"/>
              </a:rPr>
              <a:t>Is it consumed fr</a:t>
            </a:r>
            <a:r>
              <a:rPr lang="en-US" sz="3600">
                <a:solidFill>
                  <a:srgbClr val="694C26"/>
                </a:solidFill>
                <a:latin typeface="Aileron Regular"/>
              </a:rPr>
              <a:t>e</a:t>
            </a:r>
            <a:r>
              <a:rPr lang="en-US" sz="3600">
                <a:solidFill>
                  <a:srgbClr val="694C26"/>
                </a:solidFill>
                <a:latin typeface="Aileron Regular"/>
              </a:rPr>
              <a:t>s</a:t>
            </a:r>
            <a:r>
              <a:rPr lang="en-US" sz="3600">
                <a:solidFill>
                  <a:srgbClr val="694C26"/>
                </a:solidFill>
                <a:latin typeface="Aileron Regular"/>
              </a:rPr>
              <a:t>h?</a:t>
            </a:r>
            <a:r>
              <a:rPr lang="en-US" sz="3600">
                <a:solidFill>
                  <a:srgbClr val="694C26"/>
                </a:solidFill>
                <a:latin typeface="Aileron Regular"/>
              </a:rPr>
              <a:t> </a:t>
            </a:r>
          </a:p>
          <a:p>
            <a:pPr marL="777240" indent="-388620" lvl="1">
              <a:lnSpc>
                <a:spcPts val="5040"/>
              </a:lnSpc>
              <a:buFont typeface="Arial"/>
              <a:buChar char="•"/>
            </a:pPr>
            <a:r>
              <a:rPr lang="en-US" sz="3600">
                <a:solidFill>
                  <a:srgbClr val="694C26"/>
                </a:solidFill>
                <a:latin typeface="Aileron Regular"/>
              </a:rPr>
              <a:t>If</a:t>
            </a:r>
            <a:r>
              <a:rPr lang="en-US" sz="3600">
                <a:solidFill>
                  <a:srgbClr val="694C26"/>
                </a:solidFill>
                <a:latin typeface="Aileron Regular"/>
              </a:rPr>
              <a:t> n</a:t>
            </a:r>
            <a:r>
              <a:rPr lang="en-US" sz="3600">
                <a:solidFill>
                  <a:srgbClr val="694C26"/>
                </a:solidFill>
                <a:latin typeface="Aileron Regular"/>
              </a:rPr>
              <a:t>ot, how is it prepared?</a:t>
            </a:r>
          </a:p>
          <a:p>
            <a:pPr marL="777240" indent="-388620" lvl="1">
              <a:lnSpc>
                <a:spcPts val="5040"/>
              </a:lnSpc>
              <a:buFont typeface="Arial"/>
              <a:buChar char="•"/>
            </a:pPr>
            <a:r>
              <a:rPr lang="en-US" sz="3600">
                <a:solidFill>
                  <a:srgbClr val="694C26"/>
                </a:solidFill>
                <a:latin typeface="Aileron Regular"/>
              </a:rPr>
              <a:t>Are other foodstuffs created from milk, su</a:t>
            </a:r>
            <a:r>
              <a:rPr lang="en-US" sz="3600">
                <a:solidFill>
                  <a:srgbClr val="694C26"/>
                </a:solidFill>
                <a:latin typeface="Aileron Regular"/>
              </a:rPr>
              <a:t>ch a</a:t>
            </a:r>
            <a:r>
              <a:rPr lang="en-US" sz="3600">
                <a:solidFill>
                  <a:srgbClr val="694C26"/>
                </a:solidFill>
                <a:latin typeface="Aileron Regular"/>
              </a:rPr>
              <a:t>s cheese o</a:t>
            </a:r>
            <a:r>
              <a:rPr lang="en-US" sz="3600">
                <a:solidFill>
                  <a:srgbClr val="694C26"/>
                </a:solidFill>
                <a:latin typeface="Aileron Regular"/>
              </a:rPr>
              <a:t>r</a:t>
            </a:r>
            <a:r>
              <a:rPr lang="en-US" sz="3600">
                <a:solidFill>
                  <a:srgbClr val="694C26"/>
                </a:solidFill>
                <a:latin typeface="Aileron Regular"/>
              </a:rPr>
              <a:t> yogurt? </a:t>
            </a:r>
          </a:p>
        </p:txBody>
      </p:sp>
      <p:grpSp>
        <p:nvGrpSpPr>
          <p:cNvPr name="Group 5" id="5"/>
          <p:cNvGrpSpPr/>
          <p:nvPr/>
        </p:nvGrpSpPr>
        <p:grpSpPr>
          <a:xfrm rot="0">
            <a:off x="10964383" y="53340"/>
            <a:ext cx="7323617" cy="1122628"/>
            <a:chOff x="0" y="0"/>
            <a:chExt cx="9764823" cy="1496838"/>
          </a:xfrm>
        </p:grpSpPr>
        <p:sp>
          <p:nvSpPr>
            <p:cNvPr name="AutoShape 6" id="6"/>
            <p:cNvSpPr/>
            <p:nvPr/>
          </p:nvSpPr>
          <p:spPr>
            <a:xfrm rot="0">
              <a:off x="0" y="0"/>
              <a:ext cx="9764823" cy="1496838"/>
            </a:xfrm>
            <a:prstGeom prst="rect">
              <a:avLst/>
            </a:prstGeom>
            <a:solidFill>
              <a:srgbClr val="694C26"/>
            </a:solidFill>
          </p:spPr>
        </p:sp>
        <p:sp>
          <p:nvSpPr>
            <p:cNvPr name="TextBox 7" id="7"/>
            <p:cNvSpPr txBox="true"/>
            <p:nvPr/>
          </p:nvSpPr>
          <p:spPr>
            <a:xfrm rot="0">
              <a:off x="3716839" y="78494"/>
              <a:ext cx="5273718" cy="1330325"/>
            </a:xfrm>
            <a:prstGeom prst="rect">
              <a:avLst/>
            </a:prstGeom>
          </p:spPr>
          <p:txBody>
            <a:bodyPr anchor="t" rtlCol="false" tIns="0" lIns="0" bIns="0" rIns="0">
              <a:spAutoFit/>
            </a:bodyPr>
            <a:lstStyle/>
            <a:p>
              <a:pPr algn="r">
                <a:lnSpc>
                  <a:spcPts val="7800"/>
                </a:lnSpc>
              </a:pPr>
              <a:r>
                <a:rPr lang="en-US" sz="6500" spc="130">
                  <a:solidFill>
                    <a:srgbClr val="FFFFFF"/>
                  </a:solidFill>
                  <a:latin typeface="Aileron Heavy Bold"/>
                </a:rPr>
                <a:t>Part 1</a:t>
              </a:r>
            </a:p>
          </p:txBody>
        </p:sp>
      </p:grpSp>
      <p:sp>
        <p:nvSpPr>
          <p:cNvPr name="TextBox 8" id="8"/>
          <p:cNvSpPr txBox="true"/>
          <p:nvPr/>
        </p:nvSpPr>
        <p:spPr>
          <a:xfrm rot="0">
            <a:off x="8232929" y="8644215"/>
            <a:ext cx="9848526" cy="826770"/>
          </a:xfrm>
          <a:prstGeom prst="rect">
            <a:avLst/>
          </a:prstGeom>
        </p:spPr>
        <p:txBody>
          <a:bodyPr anchor="t" rtlCol="false" tIns="0" lIns="0" bIns="0" rIns="0">
            <a:spAutoFit/>
          </a:bodyPr>
          <a:lstStyle/>
          <a:p>
            <a:pPr algn="ctr">
              <a:lnSpc>
                <a:spcPts val="6719"/>
              </a:lnSpc>
            </a:pPr>
            <a:r>
              <a:rPr lang="en-US" sz="4800">
                <a:solidFill>
                  <a:srgbClr val="694C26"/>
                </a:solidFill>
                <a:latin typeface="Aileron Regular Bold"/>
              </a:rPr>
              <a:t>T</a:t>
            </a:r>
            <a:r>
              <a:rPr lang="en-US" sz="4800">
                <a:solidFill>
                  <a:srgbClr val="694C26"/>
                </a:solidFill>
                <a:latin typeface="Aileron Regular Bold"/>
              </a:rPr>
              <a:t>iv (FF57)              </a:t>
            </a:r>
            <a:r>
              <a:rPr lang="en-US" sz="4800">
                <a:solidFill>
                  <a:srgbClr val="694C26"/>
                </a:solidFill>
                <a:latin typeface="Aileron Regular Bold"/>
              </a:rPr>
              <a:t>Ga</a:t>
            </a:r>
            <a:r>
              <a:rPr lang="en-US" sz="4800">
                <a:solidFill>
                  <a:srgbClr val="694C26"/>
                </a:solidFill>
                <a:latin typeface="Aileron Regular Bold"/>
              </a:rPr>
              <a:t>nda</a:t>
            </a:r>
            <a:r>
              <a:rPr lang="en-US" sz="4800">
                <a:solidFill>
                  <a:srgbClr val="694C26"/>
                </a:solidFill>
                <a:latin typeface="Aileron Regular Bold"/>
              </a:rPr>
              <a:t> (FK07)</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7892" t="0" r="31461" b="0"/>
          <a:stretch>
            <a:fillRect/>
          </a:stretch>
        </p:blipFill>
        <p:spPr>
          <a:xfrm flipH="false" flipV="false" rot="0">
            <a:off x="10523989" y="0"/>
            <a:ext cx="7819840" cy="10287000"/>
          </a:xfrm>
          <a:prstGeom prst="rect">
            <a:avLst/>
          </a:prstGeom>
        </p:spPr>
      </p:pic>
      <p:sp>
        <p:nvSpPr>
          <p:cNvPr name="AutoShape 3" id="3"/>
          <p:cNvSpPr/>
          <p:nvPr/>
        </p:nvSpPr>
        <p:spPr>
          <a:xfrm rot="-10800000">
            <a:off x="0" y="0"/>
            <a:ext cx="10523989" cy="10287000"/>
          </a:xfrm>
          <a:prstGeom prst="rect">
            <a:avLst/>
          </a:prstGeom>
          <a:solidFill>
            <a:srgbClr val="FFFFFF"/>
          </a:solidFill>
        </p:spPr>
      </p:sp>
      <p:sp>
        <p:nvSpPr>
          <p:cNvPr name="TextBox 4" id="4"/>
          <p:cNvSpPr txBox="true"/>
          <p:nvPr/>
        </p:nvSpPr>
        <p:spPr>
          <a:xfrm rot="0">
            <a:off x="615315" y="2349405"/>
            <a:ext cx="9235004" cy="2251710"/>
          </a:xfrm>
          <a:prstGeom prst="rect">
            <a:avLst/>
          </a:prstGeom>
        </p:spPr>
        <p:txBody>
          <a:bodyPr anchor="t" rtlCol="false" tIns="0" lIns="0" bIns="0" rIns="0">
            <a:spAutoFit/>
          </a:bodyPr>
          <a:lstStyle/>
          <a:p>
            <a:pPr>
              <a:lnSpc>
                <a:spcPts val="4480"/>
              </a:lnSpc>
            </a:pPr>
            <a:r>
              <a:rPr lang="en-US" sz="3200">
                <a:solidFill>
                  <a:srgbClr val="694C26"/>
                </a:solidFill>
                <a:latin typeface="Aileron Regular"/>
              </a:rPr>
              <a:t>R</a:t>
            </a:r>
            <a:r>
              <a:rPr lang="en-US" sz="3200">
                <a:solidFill>
                  <a:srgbClr val="694C26"/>
                </a:solidFill>
                <a:latin typeface="Aileron Regular"/>
              </a:rPr>
              <a:t>efer to the </a:t>
            </a:r>
            <a:r>
              <a:rPr lang="en-US" sz="3200">
                <a:solidFill>
                  <a:srgbClr val="694C26"/>
                </a:solidFill>
                <a:latin typeface="Aileron Regular Bold"/>
              </a:rPr>
              <a:t>Culture Summary</a:t>
            </a:r>
            <a:r>
              <a:rPr lang="en-US" sz="3200">
                <a:solidFill>
                  <a:srgbClr val="694C26"/>
                </a:solidFill>
                <a:latin typeface="Aileron Regular"/>
              </a:rPr>
              <a:t> </a:t>
            </a:r>
            <a:r>
              <a:rPr lang="en-US" sz="3200">
                <a:solidFill>
                  <a:srgbClr val="694C26"/>
                </a:solidFill>
                <a:latin typeface="Aileron Regular"/>
              </a:rPr>
              <a:t>in eHRAF. </a:t>
            </a:r>
            <a:r>
              <a:rPr lang="en-US" sz="3200">
                <a:solidFill>
                  <a:srgbClr val="694C26"/>
                </a:solidFill>
                <a:latin typeface="Aileron Regular Bold"/>
              </a:rPr>
              <a:t>Write a brief description</a:t>
            </a:r>
            <a:r>
              <a:rPr lang="en-US" sz="3200">
                <a:solidFill>
                  <a:srgbClr val="694C26"/>
                </a:solidFill>
                <a:latin typeface="Aileron Regular"/>
              </a:rPr>
              <a:t> </a:t>
            </a:r>
            <a:r>
              <a:rPr lang="en-US" sz="3200">
                <a:solidFill>
                  <a:srgbClr val="694C26"/>
                </a:solidFill>
                <a:latin typeface="Aileron Regular"/>
              </a:rPr>
              <a:t>about t</a:t>
            </a:r>
            <a:r>
              <a:rPr lang="en-US" sz="3200">
                <a:solidFill>
                  <a:srgbClr val="694C26"/>
                </a:solidFill>
                <a:latin typeface="Aileron Regular"/>
              </a:rPr>
              <a:t>h</a:t>
            </a:r>
            <a:r>
              <a:rPr lang="en-US" sz="3200">
                <a:solidFill>
                  <a:srgbClr val="694C26"/>
                </a:solidFill>
                <a:latin typeface="Aileron Regular"/>
              </a:rPr>
              <a:t>e</a:t>
            </a:r>
            <a:r>
              <a:rPr lang="en-US" sz="3200">
                <a:solidFill>
                  <a:srgbClr val="694C26"/>
                </a:solidFill>
                <a:latin typeface="Aileron Regular"/>
              </a:rPr>
              <a:t> cultu</a:t>
            </a:r>
            <a:r>
              <a:rPr lang="en-US" sz="3200">
                <a:solidFill>
                  <a:srgbClr val="694C26"/>
                </a:solidFill>
                <a:latin typeface="Aileron Regular"/>
              </a:rPr>
              <a:t>re, in</a:t>
            </a:r>
            <a:r>
              <a:rPr lang="en-US" sz="3200">
                <a:solidFill>
                  <a:srgbClr val="694C26"/>
                </a:solidFill>
                <a:latin typeface="Aileron Regular"/>
              </a:rPr>
              <a:t>cluding where they</a:t>
            </a:r>
            <a:r>
              <a:rPr lang="en-US" sz="3200">
                <a:solidFill>
                  <a:srgbClr val="694C26"/>
                </a:solidFill>
                <a:latin typeface="Aileron Regular"/>
              </a:rPr>
              <a:t> are located and s</a:t>
            </a:r>
            <a:r>
              <a:rPr lang="en-US" sz="3200">
                <a:solidFill>
                  <a:srgbClr val="694C26"/>
                </a:solidFill>
                <a:latin typeface="Aileron Regular"/>
              </a:rPr>
              <a:t>ome</a:t>
            </a:r>
            <a:r>
              <a:rPr lang="en-US" sz="3200">
                <a:solidFill>
                  <a:srgbClr val="694C26"/>
                </a:solidFill>
                <a:latin typeface="Aileron Regular"/>
              </a:rPr>
              <a:t> notes</a:t>
            </a:r>
            <a:r>
              <a:rPr lang="en-US" sz="3200">
                <a:solidFill>
                  <a:srgbClr val="694C26"/>
                </a:solidFill>
                <a:latin typeface="Aileron Regular"/>
              </a:rPr>
              <a:t> ab</a:t>
            </a:r>
            <a:r>
              <a:rPr lang="en-US" sz="3200">
                <a:solidFill>
                  <a:srgbClr val="694C26"/>
                </a:solidFill>
                <a:latin typeface="Aileron Regular"/>
              </a:rPr>
              <a:t>o</a:t>
            </a:r>
            <a:r>
              <a:rPr lang="en-US" sz="3200">
                <a:solidFill>
                  <a:srgbClr val="694C26"/>
                </a:solidFill>
                <a:latin typeface="Aileron Regular"/>
              </a:rPr>
              <a:t>ut subsisten</a:t>
            </a:r>
            <a:r>
              <a:rPr lang="en-US" sz="3200">
                <a:solidFill>
                  <a:srgbClr val="694C26"/>
                </a:solidFill>
                <a:latin typeface="Aileron Regular"/>
              </a:rPr>
              <a:t>ce or food production.</a:t>
            </a:r>
          </a:p>
        </p:txBody>
      </p:sp>
      <p:sp>
        <p:nvSpPr>
          <p:cNvPr name="AutoShape 5" id="5"/>
          <p:cNvSpPr/>
          <p:nvPr/>
        </p:nvSpPr>
        <p:spPr>
          <a:xfrm rot="0">
            <a:off x="0" y="0"/>
            <a:ext cx="7323617" cy="1296070"/>
          </a:xfrm>
          <a:prstGeom prst="rect">
            <a:avLst/>
          </a:prstGeom>
          <a:solidFill>
            <a:srgbClr val="694C26"/>
          </a:solidFill>
        </p:spPr>
      </p:sp>
      <p:sp>
        <p:nvSpPr>
          <p:cNvPr name="TextBox 6" id="6"/>
          <p:cNvSpPr txBox="true"/>
          <p:nvPr/>
        </p:nvSpPr>
        <p:spPr>
          <a:xfrm rot="0">
            <a:off x="301046" y="143210"/>
            <a:ext cx="4646680" cy="1000125"/>
          </a:xfrm>
          <a:prstGeom prst="rect">
            <a:avLst/>
          </a:prstGeom>
        </p:spPr>
        <p:txBody>
          <a:bodyPr anchor="t" rtlCol="false" tIns="0" lIns="0" bIns="0" rIns="0">
            <a:spAutoFit/>
          </a:bodyPr>
          <a:lstStyle/>
          <a:p>
            <a:pPr algn="r">
              <a:lnSpc>
                <a:spcPts val="7800"/>
              </a:lnSpc>
            </a:pPr>
            <a:r>
              <a:rPr lang="en-US" sz="6500" spc="130">
                <a:solidFill>
                  <a:srgbClr val="FFFFFF"/>
                </a:solidFill>
                <a:latin typeface="Aileron Heavy Bold"/>
              </a:rPr>
              <a:t>Overview</a:t>
            </a:r>
          </a:p>
        </p:txBody>
      </p:sp>
      <p:sp>
        <p:nvSpPr>
          <p:cNvPr name="TextBox 7" id="7"/>
          <p:cNvSpPr txBox="true"/>
          <p:nvPr/>
        </p:nvSpPr>
        <p:spPr>
          <a:xfrm rot="0">
            <a:off x="615315" y="5589180"/>
            <a:ext cx="9235004" cy="1682750"/>
          </a:xfrm>
          <a:prstGeom prst="rect">
            <a:avLst/>
          </a:prstGeom>
        </p:spPr>
        <p:txBody>
          <a:bodyPr anchor="t" rtlCol="false" tIns="0" lIns="0" bIns="0" rIns="0">
            <a:spAutoFit/>
          </a:bodyPr>
          <a:lstStyle/>
          <a:p>
            <a:pPr>
              <a:lnSpc>
                <a:spcPts val="4480"/>
              </a:lnSpc>
            </a:pPr>
            <a:r>
              <a:rPr lang="en-US" sz="3200">
                <a:solidFill>
                  <a:srgbClr val="694C26"/>
                </a:solidFill>
                <a:latin typeface="Aileron Regular"/>
              </a:rPr>
              <a:t>U</a:t>
            </a:r>
            <a:r>
              <a:rPr lang="en-US" sz="3200">
                <a:solidFill>
                  <a:srgbClr val="694C26"/>
                </a:solidFill>
                <a:latin typeface="Aileron Regular"/>
              </a:rPr>
              <a:t>se </a:t>
            </a:r>
            <a:r>
              <a:rPr lang="en-US" sz="3200">
                <a:solidFill>
                  <a:srgbClr val="694C26"/>
                </a:solidFill>
                <a:latin typeface="Aileron Regular Bold"/>
              </a:rPr>
              <a:t>Advanced Search</a:t>
            </a:r>
            <a:r>
              <a:rPr lang="en-US" sz="3200">
                <a:solidFill>
                  <a:srgbClr val="694C26"/>
                </a:solidFill>
                <a:latin typeface="Aileron Regular"/>
              </a:rPr>
              <a:t> to f</a:t>
            </a:r>
            <a:r>
              <a:rPr lang="en-US" sz="3200">
                <a:solidFill>
                  <a:srgbClr val="694C26"/>
                </a:solidFill>
                <a:latin typeface="Aileron Regular"/>
              </a:rPr>
              <a:t>ind ethnog</a:t>
            </a:r>
            <a:r>
              <a:rPr lang="en-US" sz="3200">
                <a:solidFill>
                  <a:srgbClr val="694C26"/>
                </a:solidFill>
                <a:latin typeface="Aileron Regular"/>
              </a:rPr>
              <a:t>r</a:t>
            </a:r>
            <a:r>
              <a:rPr lang="en-US" sz="3200">
                <a:solidFill>
                  <a:srgbClr val="694C26"/>
                </a:solidFill>
                <a:latin typeface="Aileron Regular"/>
              </a:rPr>
              <a:t>aph</a:t>
            </a:r>
            <a:r>
              <a:rPr lang="en-US" sz="3200">
                <a:solidFill>
                  <a:srgbClr val="694C26"/>
                </a:solidFill>
                <a:latin typeface="Aileron Regular"/>
              </a:rPr>
              <a:t>i</a:t>
            </a:r>
            <a:r>
              <a:rPr lang="en-US" sz="3200">
                <a:solidFill>
                  <a:srgbClr val="694C26"/>
                </a:solidFill>
                <a:latin typeface="Aileron Regular"/>
              </a:rPr>
              <a:t>c</a:t>
            </a:r>
            <a:r>
              <a:rPr lang="en-US" sz="3200">
                <a:solidFill>
                  <a:srgbClr val="694C26"/>
                </a:solidFill>
                <a:latin typeface="Aileron Regular"/>
              </a:rPr>
              <a:t> examples descri</a:t>
            </a:r>
            <a:r>
              <a:rPr lang="en-US" sz="3200">
                <a:solidFill>
                  <a:srgbClr val="694C26"/>
                </a:solidFill>
                <a:latin typeface="Aileron Regular"/>
              </a:rPr>
              <a:t>b</a:t>
            </a:r>
            <a:r>
              <a:rPr lang="en-US" sz="3200">
                <a:solidFill>
                  <a:srgbClr val="694C26"/>
                </a:solidFill>
                <a:latin typeface="Aileron Regular"/>
              </a:rPr>
              <a:t>in</a:t>
            </a:r>
            <a:r>
              <a:rPr lang="en-US" sz="3200">
                <a:solidFill>
                  <a:srgbClr val="694C26"/>
                </a:solidFill>
                <a:latin typeface="Aileron Regular"/>
              </a:rPr>
              <a:t>g</a:t>
            </a:r>
            <a:r>
              <a:rPr lang="en-US" sz="3200">
                <a:solidFill>
                  <a:srgbClr val="694C26"/>
                </a:solidFill>
                <a:latin typeface="Aileron Regular"/>
              </a:rPr>
              <a:t> whe</a:t>
            </a:r>
            <a:r>
              <a:rPr lang="en-US" sz="3200">
                <a:solidFill>
                  <a:srgbClr val="694C26"/>
                </a:solidFill>
                <a:latin typeface="Aileron Regular"/>
              </a:rPr>
              <a:t>t</a:t>
            </a:r>
            <a:r>
              <a:rPr lang="en-US" sz="3200">
                <a:solidFill>
                  <a:srgbClr val="694C26"/>
                </a:solidFill>
                <a:latin typeface="Aileron Regular"/>
              </a:rPr>
              <a:t>h</a:t>
            </a:r>
            <a:r>
              <a:rPr lang="en-US" sz="3200">
                <a:solidFill>
                  <a:srgbClr val="694C26"/>
                </a:solidFill>
                <a:latin typeface="Aileron Regular"/>
              </a:rPr>
              <a:t>er</a:t>
            </a:r>
            <a:r>
              <a:rPr lang="en-US" sz="3200">
                <a:solidFill>
                  <a:srgbClr val="694C26"/>
                </a:solidFill>
                <a:latin typeface="Aileron Regular"/>
              </a:rPr>
              <a:t> or not milk is consum</a:t>
            </a:r>
            <a:r>
              <a:rPr lang="en-US" sz="3200">
                <a:solidFill>
                  <a:srgbClr val="694C26"/>
                </a:solidFill>
                <a:latin typeface="Aileron Regular"/>
              </a:rPr>
              <a:t>ed, by whom, an</a:t>
            </a:r>
            <a:r>
              <a:rPr lang="en-US" sz="3200">
                <a:solidFill>
                  <a:srgbClr val="694C26"/>
                </a:solidFill>
                <a:latin typeface="Aileron Regular"/>
              </a:rPr>
              <a:t>d in what form(s).</a:t>
            </a:r>
          </a:p>
        </p:txBody>
      </p:sp>
      <p:sp>
        <p:nvSpPr>
          <p:cNvPr name="TextBox 8" id="8"/>
          <p:cNvSpPr txBox="true"/>
          <p:nvPr/>
        </p:nvSpPr>
        <p:spPr>
          <a:xfrm rot="0">
            <a:off x="644492" y="8210025"/>
            <a:ext cx="9235004" cy="1682750"/>
          </a:xfrm>
          <a:prstGeom prst="rect">
            <a:avLst/>
          </a:prstGeom>
        </p:spPr>
        <p:txBody>
          <a:bodyPr anchor="t" rtlCol="false" tIns="0" lIns="0" bIns="0" rIns="0">
            <a:spAutoFit/>
          </a:bodyPr>
          <a:lstStyle/>
          <a:p>
            <a:pPr>
              <a:lnSpc>
                <a:spcPts val="4480"/>
              </a:lnSpc>
            </a:pPr>
            <a:r>
              <a:rPr lang="en-US" sz="3200">
                <a:solidFill>
                  <a:srgbClr val="694C26"/>
                </a:solidFill>
                <a:latin typeface="Aileron Regular Bold"/>
              </a:rPr>
              <a:t>S</a:t>
            </a:r>
            <a:r>
              <a:rPr lang="en-US" sz="3200">
                <a:solidFill>
                  <a:srgbClr val="694C26"/>
                </a:solidFill>
                <a:latin typeface="Aileron Regular Bold"/>
              </a:rPr>
              <a:t>ummarize your findings </a:t>
            </a:r>
            <a:r>
              <a:rPr lang="en-US" sz="3200">
                <a:solidFill>
                  <a:srgbClr val="694C26"/>
                </a:solidFill>
                <a:latin typeface="Aileron Regular"/>
              </a:rPr>
              <a:t>fo</a:t>
            </a:r>
            <a:r>
              <a:rPr lang="en-US" sz="3200">
                <a:solidFill>
                  <a:srgbClr val="694C26"/>
                </a:solidFill>
                <a:latin typeface="Aileron Regular"/>
              </a:rPr>
              <a:t>r e</a:t>
            </a:r>
            <a:r>
              <a:rPr lang="en-US" sz="3200">
                <a:solidFill>
                  <a:srgbClr val="694C26"/>
                </a:solidFill>
                <a:latin typeface="Aileron Regular"/>
              </a:rPr>
              <a:t>ach</a:t>
            </a:r>
            <a:r>
              <a:rPr lang="en-US" sz="3200">
                <a:solidFill>
                  <a:srgbClr val="694C26"/>
                </a:solidFill>
                <a:latin typeface="Aileron Regular"/>
              </a:rPr>
              <a:t> cul</a:t>
            </a:r>
            <a:r>
              <a:rPr lang="en-US" sz="3200">
                <a:solidFill>
                  <a:srgbClr val="694C26"/>
                </a:solidFill>
                <a:latin typeface="Aileron Regular"/>
              </a:rPr>
              <a:t>tur</a:t>
            </a:r>
            <a:r>
              <a:rPr lang="en-US" sz="3200">
                <a:solidFill>
                  <a:srgbClr val="694C26"/>
                </a:solidFill>
                <a:latin typeface="Aileron Regular"/>
              </a:rPr>
              <a:t>e. Keep a note of the docum</a:t>
            </a:r>
            <a:r>
              <a:rPr lang="en-US" sz="3200">
                <a:solidFill>
                  <a:srgbClr val="694C26"/>
                </a:solidFill>
                <a:latin typeface="Aileron Regular"/>
              </a:rPr>
              <a:t>ent and page where you foun</a:t>
            </a:r>
            <a:r>
              <a:rPr lang="en-US" sz="3200">
                <a:solidFill>
                  <a:srgbClr val="694C26"/>
                </a:solidFill>
                <a:latin typeface="Aileron Regular"/>
              </a:rPr>
              <a:t>d the information.</a:t>
            </a:r>
          </a:p>
        </p:txBody>
      </p:sp>
      <p:sp>
        <p:nvSpPr>
          <p:cNvPr name="TextBox 9" id="9"/>
          <p:cNvSpPr txBox="true"/>
          <p:nvPr/>
        </p:nvSpPr>
        <p:spPr>
          <a:xfrm rot="0">
            <a:off x="301046" y="1673164"/>
            <a:ext cx="9235004" cy="544830"/>
          </a:xfrm>
          <a:prstGeom prst="rect">
            <a:avLst/>
          </a:prstGeom>
        </p:spPr>
        <p:txBody>
          <a:bodyPr anchor="t" rtlCol="false" tIns="0" lIns="0" bIns="0" rIns="0">
            <a:spAutoFit/>
          </a:bodyPr>
          <a:lstStyle/>
          <a:p>
            <a:pPr>
              <a:lnSpc>
                <a:spcPts val="4480"/>
              </a:lnSpc>
            </a:pPr>
            <a:r>
              <a:rPr lang="en-US" sz="3200">
                <a:solidFill>
                  <a:srgbClr val="694C26"/>
                </a:solidFill>
                <a:latin typeface="Aileron Regular Bold"/>
              </a:rPr>
              <a:t>STEP 1</a:t>
            </a:r>
          </a:p>
        </p:txBody>
      </p:sp>
      <p:sp>
        <p:nvSpPr>
          <p:cNvPr name="TextBox 10" id="10"/>
          <p:cNvSpPr txBox="true"/>
          <p:nvPr/>
        </p:nvSpPr>
        <p:spPr>
          <a:xfrm rot="0">
            <a:off x="301046" y="4842510"/>
            <a:ext cx="9235004" cy="544830"/>
          </a:xfrm>
          <a:prstGeom prst="rect">
            <a:avLst/>
          </a:prstGeom>
        </p:spPr>
        <p:txBody>
          <a:bodyPr anchor="t" rtlCol="false" tIns="0" lIns="0" bIns="0" rIns="0">
            <a:spAutoFit/>
          </a:bodyPr>
          <a:lstStyle/>
          <a:p>
            <a:pPr>
              <a:lnSpc>
                <a:spcPts val="4480"/>
              </a:lnSpc>
            </a:pPr>
            <a:r>
              <a:rPr lang="en-US" sz="3200">
                <a:solidFill>
                  <a:srgbClr val="694C26"/>
                </a:solidFill>
                <a:latin typeface="Aileron Regular Bold"/>
              </a:rPr>
              <a:t>STEP 2</a:t>
            </a:r>
          </a:p>
        </p:txBody>
      </p:sp>
      <p:sp>
        <p:nvSpPr>
          <p:cNvPr name="TextBox 11" id="11"/>
          <p:cNvSpPr txBox="true"/>
          <p:nvPr/>
        </p:nvSpPr>
        <p:spPr>
          <a:xfrm rot="0">
            <a:off x="301046" y="7512833"/>
            <a:ext cx="9235004" cy="544830"/>
          </a:xfrm>
          <a:prstGeom prst="rect">
            <a:avLst/>
          </a:prstGeom>
        </p:spPr>
        <p:txBody>
          <a:bodyPr anchor="t" rtlCol="false" tIns="0" lIns="0" bIns="0" rIns="0">
            <a:spAutoFit/>
          </a:bodyPr>
          <a:lstStyle/>
          <a:p>
            <a:pPr>
              <a:lnSpc>
                <a:spcPts val="4480"/>
              </a:lnSpc>
            </a:pPr>
            <a:r>
              <a:rPr lang="en-US" sz="3200">
                <a:solidFill>
                  <a:srgbClr val="694C26"/>
                </a:solidFill>
                <a:latin typeface="Aileron Regular Bold"/>
              </a:rPr>
              <a:t>STEP 3</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4055"/>
          <a:stretch>
            <a:fillRect/>
          </a:stretch>
        </p:blipFill>
        <p:spPr>
          <a:xfrm flipH="false" flipV="false">
            <a:off x="0" y="0"/>
            <a:ext cx="18288000" cy="10287000"/>
          </a:xfrm>
          <a:prstGeom prst="rect">
            <a:avLst/>
          </a:prstGeom>
        </p:spPr>
      </p:pic>
      <p:grpSp>
        <p:nvGrpSpPr>
          <p:cNvPr name="Group 3" id="3"/>
          <p:cNvGrpSpPr/>
          <p:nvPr/>
        </p:nvGrpSpPr>
        <p:grpSpPr>
          <a:xfrm rot="9281692">
            <a:off x="4709007" y="2604895"/>
            <a:ext cx="2247388" cy="442714"/>
            <a:chOff x="0" y="0"/>
            <a:chExt cx="6627535" cy="1305560"/>
          </a:xfrm>
        </p:grpSpPr>
        <p:sp>
          <p:nvSpPr>
            <p:cNvPr name="Freeform 4" id="4"/>
            <p:cNvSpPr/>
            <p:nvPr/>
          </p:nvSpPr>
          <p:spPr>
            <a:xfrm flipH="false" flipV="false">
              <a:off x="0" y="-27940"/>
              <a:ext cx="6646585" cy="1360170"/>
            </a:xfrm>
            <a:custGeom>
              <a:avLst/>
              <a:gdLst/>
              <a:ahLst/>
              <a:cxnLst/>
              <a:rect r="r" b="b" t="t" l="l"/>
              <a:pathLst>
                <a:path h="1360170" w="6646585">
                  <a:moveTo>
                    <a:pt x="6571655" y="579120"/>
                  </a:moveTo>
                  <a:lnTo>
                    <a:pt x="5871885" y="55880"/>
                  </a:lnTo>
                  <a:cubicBezTo>
                    <a:pt x="5798225" y="0"/>
                    <a:pt x="5737265" y="30480"/>
                    <a:pt x="5737265" y="123190"/>
                  </a:cubicBezTo>
                  <a:lnTo>
                    <a:pt x="5737265"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5735963" y="805180"/>
                  </a:lnTo>
                  <a:lnTo>
                    <a:pt x="5735963" y="1236980"/>
                  </a:lnTo>
                  <a:cubicBezTo>
                    <a:pt x="5735963" y="1329690"/>
                    <a:pt x="5796955" y="1360170"/>
                    <a:pt x="5870615" y="1304290"/>
                  </a:cubicBezTo>
                  <a:lnTo>
                    <a:pt x="6571655" y="779780"/>
                  </a:lnTo>
                  <a:cubicBezTo>
                    <a:pt x="6646585" y="726440"/>
                    <a:pt x="6646585" y="635000"/>
                    <a:pt x="6571655" y="579120"/>
                  </a:cubicBezTo>
                  <a:close/>
                </a:path>
              </a:pathLst>
            </a:custGeom>
            <a:solidFill>
              <a:srgbClr val="694C26"/>
            </a:solidFill>
          </p:spPr>
        </p:sp>
      </p:gr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3859509" y="-99705"/>
            <a:ext cx="1038228" cy="3068021"/>
          </a:xfrm>
          <a:prstGeom prst="rect">
            <a:avLst/>
          </a:prstGeom>
        </p:spPr>
      </p:pic>
      <p:grpSp>
        <p:nvGrpSpPr>
          <p:cNvPr name="Group 6" id="6"/>
          <p:cNvGrpSpPr/>
          <p:nvPr/>
        </p:nvGrpSpPr>
        <p:grpSpPr>
          <a:xfrm rot="0">
            <a:off x="11151298" y="2468782"/>
            <a:ext cx="7136702" cy="1037896"/>
            <a:chOff x="0" y="0"/>
            <a:chExt cx="9515602" cy="1383862"/>
          </a:xfrm>
        </p:grpSpPr>
        <p:sp>
          <p:nvSpPr>
            <p:cNvPr name="AutoShape 7" id="7"/>
            <p:cNvSpPr/>
            <p:nvPr/>
          </p:nvSpPr>
          <p:spPr>
            <a:xfrm rot="0">
              <a:off x="0" y="0"/>
              <a:ext cx="9515602" cy="1383862"/>
            </a:xfrm>
            <a:prstGeom prst="rect">
              <a:avLst/>
            </a:prstGeom>
            <a:solidFill>
              <a:srgbClr val="694C26"/>
            </a:solidFill>
          </p:spPr>
        </p:sp>
        <p:sp>
          <p:nvSpPr>
            <p:cNvPr name="TextBox 8" id="8"/>
            <p:cNvSpPr txBox="true"/>
            <p:nvPr/>
          </p:nvSpPr>
          <p:spPr>
            <a:xfrm rot="0">
              <a:off x="947307" y="370621"/>
              <a:ext cx="7620987"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FIND CULTURE SUMMARIES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DAFh5Fn43kc</dc:identifier>
  <dcterms:modified xsi:type="dcterms:W3CDTF">2011-08-01T06:04:30Z</dcterms:modified>
  <cp:revision>1</cp:revision>
  <dc:title>eHRAF Workbook - Consuming Milk v2</dc:title>
</cp:coreProperties>
</file>