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194" t="0" r="15854"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5D0E5D"/>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680460"/>
            <a:ext cx="9265601" cy="2926080"/>
          </a:xfrm>
          <a:prstGeom prst="rect">
            <a:avLst/>
          </a:prstGeom>
        </p:spPr>
        <p:txBody>
          <a:bodyPr anchor="t" rtlCol="false" tIns="0" lIns="0" bIns="0" rIns="0">
            <a:spAutoFit/>
          </a:bodyPr>
          <a:lstStyle/>
          <a:p>
            <a:pPr algn="ctr">
              <a:lnSpc>
                <a:spcPts val="11519"/>
              </a:lnSpc>
            </a:pPr>
            <a:r>
              <a:rPr lang="en-US" sz="9600">
                <a:solidFill>
                  <a:srgbClr val="5D0E5D"/>
                </a:solidFill>
                <a:latin typeface="Aileron Heavy Bold"/>
              </a:rPr>
              <a:t>Dating Methods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Archaeology</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43750" r="0" b="0"/>
          <a:stretch>
            <a:fillRect/>
          </a:stretch>
        </p:blipFill>
        <p:spPr>
          <a:xfrm flipH="false" flipV="false">
            <a:off x="0" y="0"/>
            <a:ext cx="18288000" cy="10287000"/>
          </a:xfrm>
          <a:prstGeom prst="rect">
            <a:avLst/>
          </a:prstGeom>
        </p:spPr>
      </p:pic>
      <p:grpSp>
        <p:nvGrpSpPr>
          <p:cNvPr name="Group 3" id="3"/>
          <p:cNvGrpSpPr/>
          <p:nvPr/>
        </p:nvGrpSpPr>
        <p:grpSpPr>
          <a:xfrm rot="0">
            <a:off x="3189403" y="3723422"/>
            <a:ext cx="12118707" cy="2840156"/>
            <a:chOff x="0" y="0"/>
            <a:chExt cx="16158275" cy="3786874"/>
          </a:xfrm>
        </p:grpSpPr>
        <p:sp>
          <p:nvSpPr>
            <p:cNvPr name="AutoShape 4" id="4"/>
            <p:cNvSpPr/>
            <p:nvPr/>
          </p:nvSpPr>
          <p:spPr>
            <a:xfrm rot="0">
              <a:off x="0" y="0"/>
              <a:ext cx="16158275" cy="3786874"/>
            </a:xfrm>
            <a:prstGeom prst="rect">
              <a:avLst/>
            </a:prstGeom>
            <a:solidFill>
              <a:srgbClr val="4B0D45"/>
            </a:solidFill>
          </p:spPr>
        </p:sp>
        <p:sp>
          <p:nvSpPr>
            <p:cNvPr name="TextBox 5" id="5"/>
            <p:cNvSpPr txBox="true"/>
            <p:nvPr/>
          </p:nvSpPr>
          <p:spPr>
            <a:xfrm rot="0">
              <a:off x="773114" y="951791"/>
              <a:ext cx="14612047" cy="1911866"/>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DATING METHODS IN</a:t>
              </a:r>
            </a:p>
            <a:p>
              <a:pPr algn="ctr">
                <a:lnSpc>
                  <a:spcPts val="4787"/>
                </a:lnSpc>
              </a:pPr>
              <a:r>
                <a:rPr lang="en-US" sz="4200" spc="75">
                  <a:solidFill>
                    <a:srgbClr val="FFFFFF"/>
                  </a:solidFill>
                  <a:latin typeface="Aileron Regular"/>
                </a:rPr>
                <a:t>eHRAF ARCHAEOLOGY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380" t="5748" r="24294" b="601"/>
          <a:stretch>
            <a:fillRect/>
          </a:stretch>
        </p:blipFill>
        <p:spPr>
          <a:xfrm flipH="true" flipV="false" rot="0">
            <a:off x="0" y="0"/>
            <a:ext cx="7615052" cy="10287000"/>
          </a:xfrm>
          <a:prstGeom prst="rect">
            <a:avLst/>
          </a:prstGeom>
        </p:spPr>
      </p:pic>
      <p:sp>
        <p:nvSpPr>
          <p:cNvPr name="AutoShape 3" id="3"/>
          <p:cNvSpPr/>
          <p:nvPr/>
        </p:nvSpPr>
        <p:spPr>
          <a:xfrm rot="-10800000">
            <a:off x="7615052" y="0"/>
            <a:ext cx="10672948" cy="10287000"/>
          </a:xfrm>
          <a:prstGeom prst="rect">
            <a:avLst/>
          </a:prstGeom>
          <a:solidFill>
            <a:srgbClr val="4B0D45"/>
          </a:solidFill>
        </p:spPr>
      </p:sp>
      <p:sp>
        <p:nvSpPr>
          <p:cNvPr name="TextBox 4" id="4"/>
          <p:cNvSpPr txBox="true"/>
          <p:nvPr/>
        </p:nvSpPr>
        <p:spPr>
          <a:xfrm rot="0">
            <a:off x="8045824" y="489099"/>
            <a:ext cx="9811405" cy="152590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Select </a:t>
            </a:r>
            <a:r>
              <a:rPr lang="en-US" sz="3600" spc="179">
                <a:solidFill>
                  <a:srgbClr val="FFFFFF"/>
                </a:solidFill>
                <a:latin typeface="Aileron Regular Bold"/>
              </a:rPr>
              <a:t>3 or more of the dating methods defined above</a:t>
            </a:r>
            <a:r>
              <a:rPr lang="en-US" sz="3600" spc="179">
                <a:solidFill>
                  <a:srgbClr val="FFFFFF"/>
                </a:solidFill>
                <a:latin typeface="Aileron Regular"/>
              </a:rPr>
              <a:t>, or any additional techniques described in your textbook.</a:t>
            </a:r>
          </a:p>
        </p:txBody>
      </p:sp>
      <p:sp>
        <p:nvSpPr>
          <p:cNvPr name="TextBox 5" id="5"/>
          <p:cNvSpPr txBox="true"/>
          <p:nvPr/>
        </p:nvSpPr>
        <p:spPr>
          <a:xfrm rot="0">
            <a:off x="8045824" y="2413621"/>
            <a:ext cx="9811405" cy="202882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Then, in eHRAF Archaeology, conduct an </a:t>
            </a:r>
            <a:r>
              <a:rPr lang="en-US" sz="3600" spc="179">
                <a:solidFill>
                  <a:srgbClr val="FFFFFF"/>
                </a:solidFill>
                <a:latin typeface="Aileron Regular Bold"/>
              </a:rPr>
              <a:t>Advanced Search</a:t>
            </a:r>
            <a:r>
              <a:rPr lang="en-US" sz="3600" spc="179">
                <a:solidFill>
                  <a:srgbClr val="FFFFFF"/>
                </a:solidFill>
                <a:latin typeface="Aileron Regular"/>
              </a:rPr>
              <a:t> to learn more about how these dating methods have been used by archaeologists. </a:t>
            </a:r>
          </a:p>
        </p:txBody>
      </p:sp>
      <p:sp>
        <p:nvSpPr>
          <p:cNvPr name="TextBox 6" id="6"/>
          <p:cNvSpPr txBox="true"/>
          <p:nvPr/>
        </p:nvSpPr>
        <p:spPr>
          <a:xfrm rot="0">
            <a:off x="8045824" y="4841064"/>
            <a:ext cx="9811405" cy="202882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As illustrated below, use the subject identifier </a:t>
            </a:r>
            <a:r>
              <a:rPr lang="en-US" sz="3600" spc="179">
                <a:solidFill>
                  <a:srgbClr val="FFFFFF"/>
                </a:solidFill>
                <a:latin typeface="Aileron Regular Bold"/>
              </a:rPr>
              <a:t>Dating Methods in Archaeology (1211)</a:t>
            </a:r>
            <a:r>
              <a:rPr lang="en-US" sz="3600" spc="179">
                <a:solidFill>
                  <a:srgbClr val="FFFFFF"/>
                </a:solidFill>
                <a:latin typeface="Aileron Regular"/>
              </a:rPr>
              <a:t> and one or more dating techniques as keywords of your choice. </a:t>
            </a:r>
          </a:p>
        </p:txBody>
      </p:sp>
      <p:sp>
        <p:nvSpPr>
          <p:cNvPr name="TextBox 7" id="7"/>
          <p:cNvSpPr txBox="true"/>
          <p:nvPr/>
        </p:nvSpPr>
        <p:spPr>
          <a:xfrm rot="0">
            <a:off x="8045824" y="7268506"/>
            <a:ext cx="9811405" cy="253174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You may also narrow your search by focusing on one or more regions or traditions, or by adding keywords for specific </a:t>
            </a:r>
            <a:r>
              <a:rPr lang="en-US" sz="3600" spc="179">
                <a:solidFill>
                  <a:srgbClr val="FFFFFF"/>
                </a:solidFill>
                <a:latin typeface="Aileron Regular"/>
              </a:rPr>
              <a:t>a</a:t>
            </a:r>
            <a:r>
              <a:rPr lang="en-US" sz="3600" spc="179">
                <a:solidFill>
                  <a:srgbClr val="FFFFFF"/>
                </a:solidFill>
                <a:latin typeface="Aileron Regular"/>
              </a:rPr>
              <a:t>r</a:t>
            </a:r>
            <a:r>
              <a:rPr lang="en-US" sz="3600" spc="179">
                <a:solidFill>
                  <a:srgbClr val="FFFFFF"/>
                </a:solidFill>
                <a:latin typeface="Aileron Regular"/>
              </a:rPr>
              <a:t>ti</a:t>
            </a:r>
            <a:r>
              <a:rPr lang="en-US" sz="3600" spc="179">
                <a:solidFill>
                  <a:srgbClr val="FFFFFF"/>
                </a:solidFill>
                <a:latin typeface="Aileron Regular"/>
              </a:rPr>
              <a:t>fac</a:t>
            </a:r>
            <a:r>
              <a:rPr lang="en-US" sz="3600" spc="179">
                <a:solidFill>
                  <a:srgbClr val="FFFFFF"/>
                </a:solidFill>
                <a:latin typeface="Aileron Regular"/>
              </a:rPr>
              <a:t>ts</a:t>
            </a:r>
            <a:r>
              <a:rPr lang="en-US" sz="3600" spc="179">
                <a:solidFill>
                  <a:srgbClr val="FFFFFF"/>
                </a:solidFill>
                <a:latin typeface="Aileron Regular"/>
              </a:rPr>
              <a:t> </a:t>
            </a:r>
            <a:r>
              <a:rPr lang="en-US" sz="3600" spc="179">
                <a:solidFill>
                  <a:srgbClr val="FFFFFF"/>
                </a:solidFill>
                <a:latin typeface="Aileron Regular"/>
              </a:rPr>
              <a:t>o</a:t>
            </a:r>
            <a:r>
              <a:rPr lang="en-US" sz="3600" spc="179">
                <a:solidFill>
                  <a:srgbClr val="FFFFFF"/>
                </a:solidFill>
                <a:latin typeface="Aileron Regular"/>
              </a:rPr>
              <a:t>r discoveries that you are interested in.</a:t>
            </a:r>
          </a:p>
        </p:txBody>
      </p:sp>
      <p:grpSp>
        <p:nvGrpSpPr>
          <p:cNvPr name="Group 8" id="8"/>
          <p:cNvGrpSpPr/>
          <p:nvPr/>
        </p:nvGrpSpPr>
        <p:grpSpPr>
          <a:xfrm rot="0">
            <a:off x="0" y="0"/>
            <a:ext cx="4700607" cy="1576376"/>
            <a:chOff x="0" y="0"/>
            <a:chExt cx="6267476" cy="2101835"/>
          </a:xfrm>
        </p:grpSpPr>
        <p:sp>
          <p:nvSpPr>
            <p:cNvPr name="AutoShape 9" id="9"/>
            <p:cNvSpPr/>
            <p:nvPr/>
          </p:nvSpPr>
          <p:spPr>
            <a:xfrm rot="0">
              <a:off x="0" y="0"/>
              <a:ext cx="6267476" cy="2101835"/>
            </a:xfrm>
            <a:prstGeom prst="rect">
              <a:avLst/>
            </a:prstGeom>
            <a:solidFill>
              <a:srgbClr val="4B0D45"/>
            </a:solidFill>
          </p:spPr>
        </p:sp>
        <p:sp>
          <p:nvSpPr>
            <p:cNvPr name="TextBox 10" id="10"/>
            <p:cNvSpPr txBox="true"/>
            <p:nvPr/>
          </p:nvSpPr>
          <p:spPr>
            <a:xfrm rot="0">
              <a:off x="623947" y="456346"/>
              <a:ext cx="5019583" cy="1217718"/>
            </a:xfrm>
            <a:prstGeom prst="rect">
              <a:avLst/>
            </a:prstGeom>
          </p:spPr>
          <p:txBody>
            <a:bodyPr anchor="t" rtlCol="false" tIns="0" lIns="0" bIns="0" rIns="0">
              <a:spAutoFit/>
            </a:bodyPr>
            <a:lstStyle/>
            <a:p>
              <a:pPr algn="ctr">
                <a:lnSpc>
                  <a:spcPts val="3520"/>
                </a:lnSpc>
              </a:pPr>
              <a:r>
                <a:rPr lang="en-US" sz="3200" spc="256">
                  <a:solidFill>
                    <a:srgbClr val="FFFFFF"/>
                  </a:solidFill>
                  <a:latin typeface="Aileron Heavy Bold"/>
                </a:rPr>
                <a:t>eHRAF ARCHAEOLOGY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103" t="0" r="0" b="21129"/>
          <a:stretch>
            <a:fillRect/>
          </a:stretch>
        </p:blipFill>
        <p:spPr>
          <a:xfrm flipH="false" flipV="false">
            <a:off x="0" y="0"/>
            <a:ext cx="18288000" cy="10287000"/>
          </a:xfrm>
          <a:prstGeom prst="rect">
            <a:avLst/>
          </a:prstGeom>
        </p:spPr>
      </p:pic>
      <p:grpSp>
        <p:nvGrpSpPr>
          <p:cNvPr name="Group 3" id="3"/>
          <p:cNvGrpSpPr/>
          <p:nvPr/>
        </p:nvGrpSpPr>
        <p:grpSpPr>
          <a:xfrm rot="0">
            <a:off x="11151298" y="0"/>
            <a:ext cx="7136702" cy="1037896"/>
            <a:chOff x="0" y="0"/>
            <a:chExt cx="9515602" cy="1383862"/>
          </a:xfrm>
        </p:grpSpPr>
        <p:sp>
          <p:nvSpPr>
            <p:cNvPr name="AutoShape 4" id="4"/>
            <p:cNvSpPr/>
            <p:nvPr/>
          </p:nvSpPr>
          <p:spPr>
            <a:xfrm rot="0">
              <a:off x="0" y="0"/>
              <a:ext cx="9515602" cy="1383862"/>
            </a:xfrm>
            <a:prstGeom prst="rect">
              <a:avLst/>
            </a:prstGeom>
            <a:solidFill>
              <a:srgbClr val="4B0D45"/>
            </a:solidFill>
          </p:spPr>
        </p:sp>
        <p:sp>
          <p:nvSpPr>
            <p:cNvPr name="TextBox 5" id="5"/>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grpSp>
        <p:nvGrpSpPr>
          <p:cNvPr name="Group 6" id="6"/>
          <p:cNvGrpSpPr/>
          <p:nvPr/>
        </p:nvGrpSpPr>
        <p:grpSpPr>
          <a:xfrm rot="-5911422">
            <a:off x="13092274" y="5224081"/>
            <a:ext cx="2519144" cy="366267"/>
            <a:chOff x="0" y="0"/>
            <a:chExt cx="8979503" cy="1305560"/>
          </a:xfrm>
        </p:grpSpPr>
        <p:sp>
          <p:nvSpPr>
            <p:cNvPr name="Freeform 7" id="7"/>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0D45"/>
            </a:solidFill>
          </p:spPr>
        </p:sp>
      </p:grpSp>
      <p:grpSp>
        <p:nvGrpSpPr>
          <p:cNvPr name="Group 8" id="8"/>
          <p:cNvGrpSpPr/>
          <p:nvPr/>
        </p:nvGrpSpPr>
        <p:grpSpPr>
          <a:xfrm rot="0">
            <a:off x="6456589" y="7038002"/>
            <a:ext cx="5975291" cy="1986083"/>
            <a:chOff x="0" y="0"/>
            <a:chExt cx="7967054" cy="2648110"/>
          </a:xfrm>
        </p:grpSpPr>
        <p:sp>
          <p:nvSpPr>
            <p:cNvPr name="AutoShape 9" id="9"/>
            <p:cNvSpPr/>
            <p:nvPr/>
          </p:nvSpPr>
          <p:spPr>
            <a:xfrm rot="-10800000">
              <a:off x="0" y="0"/>
              <a:ext cx="7967054" cy="2648110"/>
            </a:xfrm>
            <a:prstGeom prst="rect">
              <a:avLst/>
            </a:prstGeom>
            <a:solidFill>
              <a:srgbClr val="FFFFFF"/>
            </a:solidFill>
          </p:spPr>
        </p:sp>
        <p:sp>
          <p:nvSpPr>
            <p:cNvPr name="TextBox 10" id="10"/>
            <p:cNvSpPr txBox="true"/>
            <p:nvPr/>
          </p:nvSpPr>
          <p:spPr>
            <a:xfrm rot="0">
              <a:off x="253085" y="400130"/>
              <a:ext cx="7460885" cy="18383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subject:</a:t>
              </a:r>
            </a:p>
            <a:p>
              <a:pPr>
                <a:lnSpc>
                  <a:spcPts val="3600"/>
                </a:lnSpc>
              </a:pPr>
              <a:r>
                <a:rPr lang="en-US" sz="3000" spc="30">
                  <a:solidFill>
                    <a:srgbClr val="4B0D45"/>
                  </a:solidFill>
                  <a:latin typeface="Aileron Regular"/>
                </a:rPr>
                <a:t>Dating methods in archaeology (1211)</a:t>
              </a:r>
            </a:p>
          </p:txBody>
        </p:sp>
      </p:grpSp>
      <p:sp>
        <p:nvSpPr>
          <p:cNvPr name="AutoShape 11" id="11"/>
          <p:cNvSpPr/>
          <p:nvPr/>
        </p:nvSpPr>
        <p:spPr>
          <a:xfrm rot="-10800000">
            <a:off x="12644178" y="6861720"/>
            <a:ext cx="5513428" cy="3095765"/>
          </a:xfrm>
          <a:prstGeom prst="rect">
            <a:avLst/>
          </a:prstGeom>
          <a:solidFill>
            <a:srgbClr val="FFFFFF"/>
          </a:solidFill>
        </p:spPr>
      </p:sp>
      <p:sp>
        <p:nvSpPr>
          <p:cNvPr name="TextBox 12" id="12"/>
          <p:cNvSpPr txBox="true"/>
          <p:nvPr/>
        </p:nvSpPr>
        <p:spPr>
          <a:xfrm rot="0">
            <a:off x="12917929" y="7028477"/>
            <a:ext cx="4965927" cy="27527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keyword(s), such as: </a:t>
            </a:r>
            <a:r>
              <a:rPr lang="en-US" sz="3000" spc="30">
                <a:solidFill>
                  <a:srgbClr val="4B0D45"/>
                </a:solidFill>
                <a:latin typeface="Aileron Regular"/>
              </a:rPr>
              <a:t>radiocarbon, dendrochrono*, thermoluminescence, archaeomagnetic, stratigraph*</a:t>
            </a:r>
          </a:p>
        </p:txBody>
      </p:sp>
      <p:grpSp>
        <p:nvGrpSpPr>
          <p:cNvPr name="Group 13" id="13"/>
          <p:cNvGrpSpPr/>
          <p:nvPr/>
        </p:nvGrpSpPr>
        <p:grpSpPr>
          <a:xfrm rot="0">
            <a:off x="269000" y="7038002"/>
            <a:ext cx="5975291" cy="1715971"/>
            <a:chOff x="0" y="0"/>
            <a:chExt cx="7967054" cy="2287961"/>
          </a:xfrm>
        </p:grpSpPr>
        <p:sp>
          <p:nvSpPr>
            <p:cNvPr name="AutoShape 14" id="14"/>
            <p:cNvSpPr/>
            <p:nvPr/>
          </p:nvSpPr>
          <p:spPr>
            <a:xfrm rot="-10800000">
              <a:off x="0" y="0"/>
              <a:ext cx="7967054" cy="2287961"/>
            </a:xfrm>
            <a:prstGeom prst="rect">
              <a:avLst/>
            </a:prstGeom>
            <a:solidFill>
              <a:srgbClr val="FFFFFF"/>
            </a:solidFill>
          </p:spPr>
        </p:sp>
        <p:sp>
          <p:nvSpPr>
            <p:cNvPr name="TextBox 15" id="15"/>
            <p:cNvSpPr txBox="true"/>
            <p:nvPr/>
          </p:nvSpPr>
          <p:spPr>
            <a:xfrm rot="0">
              <a:off x="253085" y="524856"/>
              <a:ext cx="7460885" cy="12287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traditions </a:t>
              </a:r>
              <a:r>
                <a:rPr lang="en-US" sz="3000" spc="30">
                  <a:solidFill>
                    <a:srgbClr val="4B0D45"/>
                  </a:solidFill>
                  <a:latin typeface="Aileron Regular"/>
                </a:rPr>
                <a:t>(optional)</a:t>
              </a:r>
            </a:p>
            <a:p>
              <a:pPr>
                <a:lnSpc>
                  <a:spcPts val="3600"/>
                </a:lnSpc>
              </a:pPr>
            </a:p>
          </p:txBody>
        </p:sp>
      </p:grpSp>
      <p:grpSp>
        <p:nvGrpSpPr>
          <p:cNvPr name="Group 16" id="16"/>
          <p:cNvGrpSpPr/>
          <p:nvPr/>
        </p:nvGrpSpPr>
        <p:grpSpPr>
          <a:xfrm rot="-5911422">
            <a:off x="6153636" y="5224081"/>
            <a:ext cx="2519144" cy="366267"/>
            <a:chOff x="0" y="0"/>
            <a:chExt cx="8979503" cy="1305560"/>
          </a:xfrm>
        </p:grpSpPr>
        <p:sp>
          <p:nvSpPr>
            <p:cNvPr name="Freeform 17" id="17"/>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0D45"/>
            </a:solidFill>
          </p:spPr>
        </p:sp>
      </p:grpSp>
      <p:grpSp>
        <p:nvGrpSpPr>
          <p:cNvPr name="Group 18" id="18"/>
          <p:cNvGrpSpPr/>
          <p:nvPr/>
        </p:nvGrpSpPr>
        <p:grpSpPr>
          <a:xfrm rot="-5911422">
            <a:off x="1997073" y="5224081"/>
            <a:ext cx="2519144" cy="366267"/>
            <a:chOff x="0" y="0"/>
            <a:chExt cx="8979503" cy="1305560"/>
          </a:xfrm>
        </p:grpSpPr>
        <p:sp>
          <p:nvSpPr>
            <p:cNvPr name="Freeform 19" id="19"/>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0D45"/>
            </a:solid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sp>
        <p:nvSpPr>
          <p:cNvPr name="AutoShape 2" id="2"/>
          <p:cNvSpPr/>
          <p:nvPr/>
        </p:nvSpPr>
        <p:spPr>
          <a:xfrm rot="0">
            <a:off x="0" y="0"/>
            <a:ext cx="18288000" cy="1450057"/>
          </a:xfrm>
          <a:prstGeom prst="rect">
            <a:avLst/>
          </a:prstGeom>
          <a:solidFill>
            <a:srgbClr val="FFFFFF"/>
          </a:solidFill>
        </p:spPr>
      </p:sp>
      <p:sp>
        <p:nvSpPr>
          <p:cNvPr name="AutoShape 3" id="3"/>
          <p:cNvSpPr/>
          <p:nvPr/>
        </p:nvSpPr>
        <p:spPr>
          <a:xfrm rot="0">
            <a:off x="0" y="8882900"/>
            <a:ext cx="18288000" cy="1404100"/>
          </a:xfrm>
          <a:prstGeom prst="rect">
            <a:avLst/>
          </a:prstGeom>
          <a:solidFill>
            <a:srgbClr val="FFFFFF"/>
          </a:solidFill>
        </p:spPr>
      </p:sp>
      <p:pic>
        <p:nvPicPr>
          <p:cNvPr name="Picture 4" id="4"/>
          <p:cNvPicPr>
            <a:picLocks noChangeAspect="true"/>
          </p:cNvPicPr>
          <p:nvPr/>
        </p:nvPicPr>
        <p:blipFill>
          <a:blip r:embed="rId2"/>
          <a:srcRect l="0" t="0" r="0" b="0"/>
          <a:stretch>
            <a:fillRect/>
          </a:stretch>
        </p:blipFill>
        <p:spPr>
          <a:xfrm flipH="false" flipV="false" rot="0">
            <a:off x="444195" y="1450057"/>
            <a:ext cx="17399610" cy="7432843"/>
          </a:xfrm>
          <a:prstGeom prst="rect">
            <a:avLst/>
          </a:prstGeom>
        </p:spPr>
      </p:pic>
      <p:sp>
        <p:nvSpPr>
          <p:cNvPr name="TextBox 5" id="5"/>
          <p:cNvSpPr txBox="true"/>
          <p:nvPr/>
        </p:nvSpPr>
        <p:spPr>
          <a:xfrm rot="0">
            <a:off x="893793" y="227823"/>
            <a:ext cx="16500413" cy="1022985"/>
          </a:xfrm>
          <a:prstGeom prst="rect">
            <a:avLst/>
          </a:prstGeom>
        </p:spPr>
        <p:txBody>
          <a:bodyPr anchor="t" rtlCol="false" tIns="0" lIns="0" bIns="0" rIns="0">
            <a:spAutoFit/>
          </a:bodyPr>
          <a:lstStyle/>
          <a:p>
            <a:pPr>
              <a:lnSpc>
                <a:spcPts val="3960"/>
              </a:lnSpc>
            </a:pPr>
            <a:r>
              <a:rPr lang="en-US" sz="3600" spc="179">
                <a:solidFill>
                  <a:srgbClr val="4B0D45"/>
                </a:solidFill>
                <a:latin typeface="Aileron Regular"/>
              </a:rPr>
              <a:t>Find evidence from </a:t>
            </a:r>
            <a:r>
              <a:rPr lang="en-US" sz="3600" spc="179">
                <a:solidFill>
                  <a:srgbClr val="4B0D45"/>
                </a:solidFill>
                <a:latin typeface="Aileron Regular"/>
              </a:rPr>
              <a:t>at </a:t>
            </a:r>
            <a:r>
              <a:rPr lang="en-US" sz="3600" spc="179">
                <a:solidFill>
                  <a:srgbClr val="4B0D45"/>
                </a:solidFill>
                <a:latin typeface="Aileron Regular"/>
              </a:rPr>
              <a:t>l</a:t>
            </a:r>
            <a:r>
              <a:rPr lang="en-US" sz="3600" spc="179">
                <a:solidFill>
                  <a:srgbClr val="4B0D45"/>
                </a:solidFill>
                <a:latin typeface="Aileron Regular"/>
              </a:rPr>
              <a:t>e</a:t>
            </a:r>
            <a:r>
              <a:rPr lang="en-US" sz="3600" spc="179">
                <a:solidFill>
                  <a:srgbClr val="4B0D45"/>
                </a:solidFill>
                <a:latin typeface="Aileron Regular"/>
              </a:rPr>
              <a:t>as</a:t>
            </a:r>
            <a:r>
              <a:rPr lang="en-US" sz="3600" spc="179">
                <a:solidFill>
                  <a:srgbClr val="4B0D45"/>
                </a:solidFill>
                <a:latin typeface="Aileron Regular"/>
              </a:rPr>
              <a:t>t</a:t>
            </a:r>
            <a:r>
              <a:rPr lang="en-US" sz="3600" spc="179">
                <a:solidFill>
                  <a:srgbClr val="4B0D45"/>
                </a:solidFill>
                <a:latin typeface="Aileron Regular"/>
              </a:rPr>
              <a:t> </a:t>
            </a:r>
            <a:r>
              <a:rPr lang="en-US" sz="3600" spc="179">
                <a:solidFill>
                  <a:srgbClr val="4B0D45"/>
                </a:solidFill>
                <a:latin typeface="Aileron Regular Bold"/>
              </a:rPr>
              <a:t>3 traditions and regions</a:t>
            </a:r>
            <a:r>
              <a:rPr lang="en-US" sz="3600" spc="179">
                <a:solidFill>
                  <a:srgbClr val="4B0D45"/>
                </a:solidFill>
                <a:latin typeface="Aileron Regular"/>
              </a:rPr>
              <a:t> in eHRAF. Record your data in a table like this sample table provided below. </a:t>
            </a:r>
          </a:p>
        </p:txBody>
      </p:sp>
      <p:sp>
        <p:nvSpPr>
          <p:cNvPr name="TextBox 6" id="6"/>
          <p:cNvSpPr txBox="true"/>
          <p:nvPr/>
        </p:nvSpPr>
        <p:spPr>
          <a:xfrm rot="0">
            <a:off x="893793" y="9087745"/>
            <a:ext cx="16500413" cy="1022985"/>
          </a:xfrm>
          <a:prstGeom prst="rect">
            <a:avLst/>
          </a:prstGeom>
        </p:spPr>
        <p:txBody>
          <a:bodyPr anchor="t" rtlCol="false" tIns="0" lIns="0" bIns="0" rIns="0">
            <a:spAutoFit/>
          </a:bodyPr>
          <a:lstStyle/>
          <a:p>
            <a:pPr>
              <a:lnSpc>
                <a:spcPts val="3960"/>
              </a:lnSpc>
            </a:pPr>
            <a:r>
              <a:rPr lang="en-US" sz="3600" spc="179">
                <a:solidFill>
                  <a:srgbClr val="4B0D45"/>
                </a:solidFill>
                <a:latin typeface="Aileron Regular"/>
              </a:rPr>
              <a:t>Copy and paste the paragraph(s) from eHRAF describing dating methods into </a:t>
            </a:r>
            <a:r>
              <a:rPr lang="en-US" sz="3600" spc="179">
                <a:solidFill>
                  <a:srgbClr val="4B0D45"/>
                </a:solidFill>
                <a:latin typeface="Aileron Regular"/>
              </a:rPr>
              <a:t>the tab</a:t>
            </a:r>
            <a:r>
              <a:rPr lang="en-US" sz="3600" spc="179">
                <a:solidFill>
                  <a:srgbClr val="4B0D45"/>
                </a:solidFill>
                <a:latin typeface="Aileron Regular"/>
              </a:rPr>
              <a:t>l</a:t>
            </a:r>
            <a:r>
              <a:rPr lang="en-US" sz="3600" spc="179">
                <a:solidFill>
                  <a:srgbClr val="4B0D45"/>
                </a:solidFill>
                <a:latin typeface="Aileron Regular"/>
              </a:rPr>
              <a:t>e, along with a citation for </a:t>
            </a:r>
            <a:r>
              <a:rPr lang="en-US" sz="3600" spc="179">
                <a:solidFill>
                  <a:srgbClr val="4B0D45"/>
                </a:solidFill>
                <a:latin typeface="Aileron Regular"/>
              </a:rPr>
              <a:t>the document that it came from.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779" t="0" r="194" b="0"/>
          <a:stretch>
            <a:fillRect/>
          </a:stretch>
        </p:blipFill>
        <p:spPr>
          <a:xfrm flipH="false" flipV="false" rot="0">
            <a:off x="10672948" y="0"/>
            <a:ext cx="7615052" cy="10287000"/>
          </a:xfrm>
          <a:prstGeom prst="rect">
            <a:avLst/>
          </a:prstGeom>
        </p:spPr>
      </p:pic>
      <p:grpSp>
        <p:nvGrpSpPr>
          <p:cNvPr name="Group 3" id="3"/>
          <p:cNvGrpSpPr/>
          <p:nvPr/>
        </p:nvGrpSpPr>
        <p:grpSpPr>
          <a:xfrm rot="0">
            <a:off x="13895784" y="0"/>
            <a:ext cx="4392216" cy="1129336"/>
            <a:chOff x="0" y="0"/>
            <a:chExt cx="5856287" cy="1505782"/>
          </a:xfrm>
        </p:grpSpPr>
        <p:sp>
          <p:nvSpPr>
            <p:cNvPr name="AutoShape 4" id="4"/>
            <p:cNvSpPr/>
            <p:nvPr/>
          </p:nvSpPr>
          <p:spPr>
            <a:xfrm rot="0">
              <a:off x="0" y="0"/>
              <a:ext cx="5856287" cy="1505782"/>
            </a:xfrm>
            <a:prstGeom prst="rect">
              <a:avLst/>
            </a:prstGeom>
            <a:solidFill>
              <a:srgbClr val="4B0D45"/>
            </a:solidFill>
          </p:spPr>
        </p:sp>
        <p:sp>
          <p:nvSpPr>
            <p:cNvPr name="TextBox 5" id="5"/>
            <p:cNvSpPr txBox="true"/>
            <p:nvPr/>
          </p:nvSpPr>
          <p:spPr>
            <a:xfrm rot="0">
              <a:off x="583011" y="370621"/>
              <a:ext cx="4690265"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ANALYSIS</a:t>
              </a:r>
            </a:p>
          </p:txBody>
        </p:sp>
      </p:grpSp>
      <p:sp>
        <p:nvSpPr>
          <p:cNvPr name="AutoShape 6" id="6"/>
          <p:cNvSpPr/>
          <p:nvPr/>
        </p:nvSpPr>
        <p:spPr>
          <a:xfrm rot="-10800000">
            <a:off x="0" y="0"/>
            <a:ext cx="10672948" cy="10287000"/>
          </a:xfrm>
          <a:prstGeom prst="rect">
            <a:avLst/>
          </a:prstGeom>
          <a:solidFill>
            <a:srgbClr val="4B0D45"/>
          </a:solidFill>
        </p:spPr>
      </p:sp>
      <p:sp>
        <p:nvSpPr>
          <p:cNvPr name="TextBox 7" id="7"/>
          <p:cNvSpPr txBox="true"/>
          <p:nvPr/>
        </p:nvSpPr>
        <p:spPr>
          <a:xfrm rot="0">
            <a:off x="342660" y="312420"/>
            <a:ext cx="9987629" cy="9585960"/>
          </a:xfrm>
          <a:prstGeom prst="rect">
            <a:avLst/>
          </a:prstGeom>
        </p:spPr>
        <p:txBody>
          <a:bodyPr anchor="t" rtlCol="false" tIns="0" lIns="0" bIns="0" rIns="0">
            <a:spAutoFit/>
          </a:bodyPr>
          <a:lstStyle/>
          <a:p>
            <a:pPr marL="777240" indent="-388620" lvl="1">
              <a:lnSpc>
                <a:spcPts val="5040"/>
              </a:lnSpc>
              <a:buFont typeface="Arial"/>
              <a:buChar char="•"/>
            </a:pPr>
            <a:r>
              <a:rPr lang="en-US" sz="3600" spc="179">
                <a:solidFill>
                  <a:srgbClr val="FFFFFF"/>
                </a:solidFill>
                <a:latin typeface="Aileron Regular"/>
              </a:rPr>
              <a:t>What object or</a:t>
            </a:r>
            <a:r>
              <a:rPr lang="en-US" sz="3600" spc="179">
                <a:solidFill>
                  <a:srgbClr val="FFFFFF"/>
                </a:solidFill>
                <a:latin typeface="Aileron Regular"/>
              </a:rPr>
              <a:t> o</a:t>
            </a:r>
            <a:r>
              <a:rPr lang="en-US" sz="3600" spc="179">
                <a:solidFill>
                  <a:srgbClr val="FFFFFF"/>
                </a:solidFill>
                <a:latin typeface="Aileron Regular"/>
              </a:rPr>
              <a:t>bjects we</a:t>
            </a:r>
            <a:r>
              <a:rPr lang="en-US" sz="3600" spc="179">
                <a:solidFill>
                  <a:srgbClr val="FFFFFF"/>
                </a:solidFill>
                <a:latin typeface="Aileron Regular"/>
              </a:rPr>
              <a:t>r</a:t>
            </a:r>
            <a:r>
              <a:rPr lang="en-US" sz="3600" spc="179">
                <a:solidFill>
                  <a:srgbClr val="FFFFFF"/>
                </a:solidFill>
                <a:latin typeface="Aileron Regular"/>
              </a:rPr>
              <a:t>e</a:t>
            </a:r>
            <a:r>
              <a:rPr lang="en-US" sz="3600" spc="179">
                <a:solidFill>
                  <a:srgbClr val="FFFFFF"/>
                </a:solidFill>
                <a:latin typeface="Aileron Regular"/>
              </a:rPr>
              <a:t> </a:t>
            </a:r>
            <a:r>
              <a:rPr lang="en-US" sz="3600" spc="179">
                <a:solidFill>
                  <a:srgbClr val="FFFFFF"/>
                </a:solidFill>
                <a:latin typeface="Aileron Regular"/>
              </a:rPr>
              <a:t>being dated? </a:t>
            </a:r>
          </a:p>
          <a:p>
            <a:pPr marL="777240" indent="-388620" lvl="1">
              <a:lnSpc>
                <a:spcPts val="5040"/>
              </a:lnSpc>
              <a:buFont typeface="Arial"/>
              <a:buChar char="•"/>
            </a:pPr>
            <a:r>
              <a:rPr lang="en-US" sz="3600" spc="179">
                <a:solidFill>
                  <a:srgbClr val="FFFFFF"/>
                </a:solidFill>
                <a:latin typeface="Aileron Regular"/>
              </a:rPr>
              <a:t>What age was deter</a:t>
            </a:r>
            <a:r>
              <a:rPr lang="en-US" sz="3600" spc="179">
                <a:solidFill>
                  <a:srgbClr val="FFFFFF"/>
                </a:solidFill>
                <a:latin typeface="Aileron Regular"/>
              </a:rPr>
              <a:t>m</a:t>
            </a:r>
            <a:r>
              <a:rPr lang="en-US" sz="3600" spc="179">
                <a:solidFill>
                  <a:srgbClr val="FFFFFF"/>
                </a:solidFill>
                <a:latin typeface="Aileron Regular"/>
              </a:rPr>
              <a:t>ined? </a:t>
            </a:r>
          </a:p>
          <a:p>
            <a:pPr marL="777240" indent="-388620" lvl="1">
              <a:lnSpc>
                <a:spcPts val="5040"/>
              </a:lnSpc>
              <a:buFont typeface="Arial"/>
              <a:buChar char="•"/>
            </a:pPr>
            <a:r>
              <a:rPr lang="en-US" sz="3600" spc="179">
                <a:solidFill>
                  <a:srgbClr val="FFFFFF"/>
                </a:solidFill>
                <a:latin typeface="Aileron Regular"/>
              </a:rPr>
              <a:t>H</a:t>
            </a:r>
            <a:r>
              <a:rPr lang="en-US" sz="3600" spc="179">
                <a:solidFill>
                  <a:srgbClr val="FFFFFF"/>
                </a:solidFill>
                <a:latin typeface="Aileron Regular"/>
              </a:rPr>
              <a:t>o</a:t>
            </a:r>
            <a:r>
              <a:rPr lang="en-US" sz="3600" spc="179">
                <a:solidFill>
                  <a:srgbClr val="FFFFFF"/>
                </a:solidFill>
                <a:latin typeface="Aileron Regular"/>
              </a:rPr>
              <a:t>w t</a:t>
            </a:r>
            <a:r>
              <a:rPr lang="en-US" sz="3600" spc="179">
                <a:solidFill>
                  <a:srgbClr val="FFFFFF"/>
                </a:solidFill>
                <a:latin typeface="Aileron Regular"/>
              </a:rPr>
              <a:t>r</a:t>
            </a:r>
            <a:r>
              <a:rPr lang="en-US" sz="3600" spc="179">
                <a:solidFill>
                  <a:srgbClr val="FFFFFF"/>
                </a:solidFill>
                <a:latin typeface="Aileron Regular"/>
              </a:rPr>
              <a:t>ust</a:t>
            </a:r>
            <a:r>
              <a:rPr lang="en-US" sz="3600" spc="179">
                <a:solidFill>
                  <a:srgbClr val="FFFFFF"/>
                </a:solidFill>
                <a:latin typeface="Aileron Regular"/>
              </a:rPr>
              <a:t>e</a:t>
            </a:r>
            <a:r>
              <a:rPr lang="en-US" sz="3600" spc="179">
                <a:solidFill>
                  <a:srgbClr val="FFFFFF"/>
                </a:solidFill>
                <a:latin typeface="Aileron Regular"/>
              </a:rPr>
              <a:t>d</a:t>
            </a:r>
            <a:r>
              <a:rPr lang="en-US" sz="3600" spc="179">
                <a:solidFill>
                  <a:srgbClr val="FFFFFF"/>
                </a:solidFill>
                <a:latin typeface="Aileron Regular"/>
              </a:rPr>
              <a:t> </a:t>
            </a:r>
            <a:r>
              <a:rPr lang="en-US" sz="3600" spc="179">
                <a:solidFill>
                  <a:srgbClr val="FFFFFF"/>
                </a:solidFill>
                <a:latin typeface="Aileron Regular"/>
              </a:rPr>
              <a:t>were the dates? </a:t>
            </a:r>
          </a:p>
          <a:p>
            <a:pPr marL="777240" indent="-388620" lvl="1">
              <a:lnSpc>
                <a:spcPts val="5040"/>
              </a:lnSpc>
              <a:buFont typeface="Arial"/>
              <a:buChar char="•"/>
            </a:pPr>
            <a:r>
              <a:rPr lang="en-US" sz="3600" spc="179">
                <a:solidFill>
                  <a:srgbClr val="FFFFFF"/>
                </a:solidFill>
                <a:latin typeface="Aileron Regular"/>
              </a:rPr>
              <a:t>What impact did</a:t>
            </a:r>
            <a:r>
              <a:rPr lang="en-US" sz="3600" spc="179">
                <a:solidFill>
                  <a:srgbClr val="FFFFFF"/>
                </a:solidFill>
                <a:latin typeface="Aileron Regular"/>
              </a:rPr>
              <a:t> the dating </a:t>
            </a:r>
            <a:r>
              <a:rPr lang="en-US" sz="3600" spc="179">
                <a:solidFill>
                  <a:srgbClr val="FFFFFF"/>
                </a:solidFill>
                <a:latin typeface="Aileron Regular"/>
              </a:rPr>
              <a:t>hav</a:t>
            </a:r>
            <a:r>
              <a:rPr lang="en-US" sz="3600" spc="179">
                <a:solidFill>
                  <a:srgbClr val="FFFFFF"/>
                </a:solidFill>
                <a:latin typeface="Aileron Regular"/>
              </a:rPr>
              <a:t>e</a:t>
            </a:r>
            <a:r>
              <a:rPr lang="en-US" sz="3600" spc="179">
                <a:solidFill>
                  <a:srgbClr val="FFFFFF"/>
                </a:solidFill>
                <a:latin typeface="Aileron Regular"/>
              </a:rPr>
              <a:t> on arc</a:t>
            </a:r>
            <a:r>
              <a:rPr lang="en-US" sz="3600" spc="179">
                <a:solidFill>
                  <a:srgbClr val="FFFFFF"/>
                </a:solidFill>
                <a:latin typeface="Aileron Regular"/>
              </a:rPr>
              <a:t>h</a:t>
            </a:r>
            <a:r>
              <a:rPr lang="en-US" sz="3600" spc="179">
                <a:solidFill>
                  <a:srgbClr val="FFFFFF"/>
                </a:solidFill>
                <a:latin typeface="Aileron Regular"/>
              </a:rPr>
              <a:t>ae</a:t>
            </a:r>
            <a:r>
              <a:rPr lang="en-US" sz="3600" spc="179">
                <a:solidFill>
                  <a:srgbClr val="FFFFFF"/>
                </a:solidFill>
                <a:latin typeface="Aileron Regular"/>
              </a:rPr>
              <a:t>o</a:t>
            </a:r>
            <a:r>
              <a:rPr lang="en-US" sz="3600" spc="179">
                <a:solidFill>
                  <a:srgbClr val="FFFFFF"/>
                </a:solidFill>
                <a:latin typeface="Aileron Regular"/>
              </a:rPr>
              <a:t>logi</a:t>
            </a:r>
            <a:r>
              <a:rPr lang="en-US" sz="3600" spc="179">
                <a:solidFill>
                  <a:srgbClr val="FFFFFF"/>
                </a:solidFill>
                <a:latin typeface="Aileron Regular"/>
              </a:rPr>
              <a:t>s</a:t>
            </a:r>
            <a:r>
              <a:rPr lang="en-US" sz="3600" spc="179">
                <a:solidFill>
                  <a:srgbClr val="FFFFFF"/>
                </a:solidFill>
                <a:latin typeface="Aileron Regular"/>
              </a:rPr>
              <a:t>ts'</a:t>
            </a:r>
            <a:r>
              <a:rPr lang="en-US" sz="3600" spc="179">
                <a:solidFill>
                  <a:srgbClr val="FFFFFF"/>
                </a:solidFill>
                <a:latin typeface="Aileron Regular"/>
              </a:rPr>
              <a:t> </a:t>
            </a:r>
            <a:r>
              <a:rPr lang="en-US" sz="3600" spc="179">
                <a:solidFill>
                  <a:srgbClr val="FFFFFF"/>
                </a:solidFill>
                <a:latin typeface="Aileron Regular"/>
              </a:rPr>
              <a:t>un</a:t>
            </a:r>
            <a:r>
              <a:rPr lang="en-US" sz="3600" spc="179">
                <a:solidFill>
                  <a:srgbClr val="FFFFFF"/>
                </a:solidFill>
                <a:latin typeface="Aileron Regular"/>
              </a:rPr>
              <a:t>de</a:t>
            </a:r>
            <a:r>
              <a:rPr lang="en-US" sz="3600" spc="179">
                <a:solidFill>
                  <a:srgbClr val="FFFFFF"/>
                </a:solidFill>
                <a:latin typeface="Aileron Regular"/>
              </a:rPr>
              <a:t>rstand</a:t>
            </a:r>
            <a:r>
              <a:rPr lang="en-US" sz="3600" spc="179">
                <a:solidFill>
                  <a:srgbClr val="FFFFFF"/>
                </a:solidFill>
                <a:latin typeface="Aileron Regular"/>
              </a:rPr>
              <a:t>in</a:t>
            </a:r>
            <a:r>
              <a:rPr lang="en-US" sz="3600" spc="179">
                <a:solidFill>
                  <a:srgbClr val="FFFFFF"/>
                </a:solidFill>
                <a:latin typeface="Aileron Regular"/>
              </a:rPr>
              <a:t>g of th</a:t>
            </a:r>
            <a:r>
              <a:rPr lang="en-US" sz="3600" spc="179">
                <a:solidFill>
                  <a:srgbClr val="FFFFFF"/>
                </a:solidFill>
                <a:latin typeface="Aileron Regular"/>
              </a:rPr>
              <a:t>e</a:t>
            </a:r>
            <a:r>
              <a:rPr lang="en-US" sz="3600" spc="179">
                <a:solidFill>
                  <a:srgbClr val="FFFFFF"/>
                </a:solidFill>
                <a:latin typeface="Aileron Regular"/>
              </a:rPr>
              <a:t> discovery and its broader chronology? </a:t>
            </a:r>
          </a:p>
          <a:p>
            <a:pPr marL="777240" indent="-388620" lvl="1">
              <a:lnSpc>
                <a:spcPts val="5040"/>
              </a:lnSpc>
              <a:buFont typeface="Arial"/>
              <a:buChar char="•"/>
            </a:pPr>
            <a:r>
              <a:rPr lang="en-US" sz="3600" spc="179">
                <a:solidFill>
                  <a:srgbClr val="FFFFFF"/>
                </a:solidFill>
                <a:latin typeface="Aileron Regular"/>
              </a:rPr>
              <a:t>Did researchers point out any weaknesses or discrepancies in the dating methods used? </a:t>
            </a:r>
          </a:p>
          <a:p>
            <a:pPr marL="777240" indent="-388620" lvl="1">
              <a:lnSpc>
                <a:spcPts val="5040"/>
              </a:lnSpc>
              <a:buFont typeface="Arial"/>
              <a:buChar char="•"/>
            </a:pPr>
            <a:r>
              <a:rPr lang="en-US" sz="3600" spc="179">
                <a:solidFill>
                  <a:srgbClr val="FFFFFF"/>
                </a:solidFill>
                <a:latin typeface="Aileron Regular"/>
              </a:rPr>
              <a:t>Based on your research, which dating method(s) do you believe to be the most accurate? The least accurate?</a:t>
            </a:r>
          </a:p>
          <a:p>
            <a:pPr marL="777240" indent="-388620" lvl="1">
              <a:lnSpc>
                <a:spcPts val="5040"/>
              </a:lnSpc>
              <a:buFont typeface="Arial"/>
              <a:buChar char="•"/>
            </a:pPr>
            <a:r>
              <a:rPr lang="en-US" sz="3600" spc="179">
                <a:solidFill>
                  <a:srgbClr val="FFFFFF"/>
                </a:solidFill>
                <a:latin typeface="Aileron Regular"/>
              </a:rPr>
              <a:t>Was more than one dating method used on the same object? Why or why not? </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5D0E5D"/>
                </a:solidFill>
                <a:latin typeface="Aileron Heavy"/>
              </a:rPr>
              <a:t>References</a:t>
            </a:r>
          </a:p>
        </p:txBody>
      </p:sp>
      <p:sp>
        <p:nvSpPr>
          <p:cNvPr name="AutoShape 3" id="3"/>
          <p:cNvSpPr/>
          <p:nvPr/>
        </p:nvSpPr>
        <p:spPr>
          <a:xfrm rot="-10800000">
            <a:off x="3044204" y="0"/>
            <a:ext cx="15243796" cy="10287000"/>
          </a:xfrm>
          <a:prstGeom prst="rect">
            <a:avLst/>
          </a:prstGeom>
          <a:solidFill>
            <a:srgbClr val="4B0D45"/>
          </a:solidFill>
        </p:spPr>
      </p:sp>
      <p:sp>
        <p:nvSpPr>
          <p:cNvPr name="TextBox 4" id="4"/>
          <p:cNvSpPr txBox="true"/>
          <p:nvPr/>
        </p:nvSpPr>
        <p:spPr>
          <a:xfrm rot="0">
            <a:off x="3654487" y="2913867"/>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Paskey, A. W. and A. B. Cisneros, eds. 2020. </a:t>
            </a:r>
            <a:r>
              <a:rPr lang="en-US" sz="2800" spc="28">
                <a:solidFill>
                  <a:srgbClr val="FFFFFF"/>
                </a:solidFill>
                <a:latin typeface="Aileron Regular Italics"/>
              </a:rPr>
              <a:t>Digging into Archaeology: A Brief OER Introduction to Archaeology with Activities</a:t>
            </a:r>
            <a:r>
              <a:rPr lang="en-US" sz="2800" spc="28">
                <a:solidFill>
                  <a:srgbClr val="FFFFFF"/>
                </a:solidFill>
                <a:latin typeface="Aileron Regular"/>
              </a:rPr>
              <a:t>. Academic Senate for California Community Colleges via LibreTexts https://chem.libretexts.org/@go/page/74736</a:t>
            </a:r>
          </a:p>
        </p:txBody>
      </p:sp>
      <p:sp>
        <p:nvSpPr>
          <p:cNvPr name="TextBox 5" id="5"/>
          <p:cNvSpPr txBox="true"/>
          <p:nvPr/>
        </p:nvSpPr>
        <p:spPr>
          <a:xfrm rot="0">
            <a:off x="3654487" y="687263"/>
            <a:ext cx="13105252"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King, S. and L. A. Zajicek. 2019. "7. Understanding the Fossil Context" in Shook, Nelson, Aguilera and Braff, eds., </a:t>
            </a:r>
            <a:r>
              <a:rPr lang="en-US" sz="2800" spc="28">
                <a:solidFill>
                  <a:srgbClr val="FFFFFF"/>
                </a:solidFill>
                <a:latin typeface="Aileron Regular Italics"/>
              </a:rPr>
              <a:t>Explorations: </a:t>
            </a:r>
            <a:r>
              <a:rPr lang="en-US" sz="2800" spc="28" u="none">
                <a:solidFill>
                  <a:srgbClr val="FFFFFF"/>
                </a:solidFill>
                <a:latin typeface="Aileron Regular Italics"/>
              </a:rPr>
              <a:t>An </a:t>
            </a:r>
            <a:r>
              <a:rPr lang="en-US" sz="2800" spc="28">
                <a:solidFill>
                  <a:srgbClr val="FFFFFF"/>
                </a:solidFill>
                <a:latin typeface="Aileron Regular Italics"/>
              </a:rPr>
              <a:t>Open </a:t>
            </a:r>
            <a:r>
              <a:rPr lang="en-US" sz="2800" spc="28" u="none">
                <a:solidFill>
                  <a:srgbClr val="FFFFFF"/>
                </a:solidFill>
                <a:latin typeface="Aileron Regular Italics"/>
              </a:rPr>
              <a:t>In</a:t>
            </a:r>
            <a:r>
              <a:rPr lang="en-US" sz="2800" spc="28">
                <a:solidFill>
                  <a:srgbClr val="FFFFFF"/>
                </a:solidFill>
                <a:latin typeface="Aileron Regular Italics"/>
              </a:rPr>
              <a:t>vi</a:t>
            </a:r>
            <a:r>
              <a:rPr lang="en-US" sz="2800" spc="28" u="none">
                <a:solidFill>
                  <a:srgbClr val="FFFFFF"/>
                </a:solidFill>
                <a:latin typeface="Aileron Regular Italics"/>
              </a:rPr>
              <a:t>t</a:t>
            </a:r>
            <a:r>
              <a:rPr lang="en-US" sz="2800" spc="28">
                <a:solidFill>
                  <a:srgbClr val="FFFFFF"/>
                </a:solidFill>
                <a:latin typeface="Aileron Regular Italics"/>
              </a:rPr>
              <a:t>a</a:t>
            </a:r>
            <a:r>
              <a:rPr lang="en-US" sz="2800" spc="28" u="none">
                <a:solidFill>
                  <a:srgbClr val="FFFFFF"/>
                </a:solidFill>
                <a:latin typeface="Aileron Regular Italics"/>
              </a:rPr>
              <a:t>tion to </a:t>
            </a:r>
            <a:r>
              <a:rPr lang="en-US" sz="2800" spc="28">
                <a:solidFill>
                  <a:srgbClr val="FFFFFF"/>
                </a:solidFill>
                <a:latin typeface="Aileron Regular Italics"/>
              </a:rPr>
              <a:t>B</a:t>
            </a:r>
            <a:r>
              <a:rPr lang="en-US" sz="2800" spc="28" u="none">
                <a:solidFill>
                  <a:srgbClr val="FFFFFF"/>
                </a:solidFill>
                <a:latin typeface="Aileron Regular Italics"/>
              </a:rPr>
              <a:t>i</a:t>
            </a:r>
            <a:r>
              <a:rPr lang="en-US" sz="2800" spc="28">
                <a:solidFill>
                  <a:srgbClr val="FFFFFF"/>
                </a:solidFill>
                <a:latin typeface="Aileron Regular Italics"/>
              </a:rPr>
              <a:t>o</a:t>
            </a:r>
            <a:r>
              <a:rPr lang="en-US" sz="2800" spc="28" u="none">
                <a:solidFill>
                  <a:srgbClr val="FFFFFF"/>
                </a:solidFill>
                <a:latin typeface="Aileron Regular Italics"/>
              </a:rPr>
              <a:t>lo</a:t>
            </a:r>
            <a:r>
              <a:rPr lang="en-US" sz="2800" spc="28">
                <a:solidFill>
                  <a:srgbClr val="FFFFFF"/>
                </a:solidFill>
                <a:latin typeface="Aileron Regular Italics"/>
              </a:rPr>
              <a:t>gical</a:t>
            </a:r>
            <a:r>
              <a:rPr lang="en-US" sz="2800" spc="28" u="none">
                <a:solidFill>
                  <a:srgbClr val="FFFFFF"/>
                </a:solidFill>
                <a:latin typeface="Aileron Regular Italics"/>
              </a:rPr>
              <a:t> </a:t>
            </a:r>
            <a:r>
              <a:rPr lang="en-US" sz="2800" spc="28">
                <a:solidFill>
                  <a:srgbClr val="FFFFFF"/>
                </a:solidFill>
                <a:latin typeface="Aileron Regular Italics"/>
              </a:rPr>
              <a:t>A</a:t>
            </a:r>
            <a:r>
              <a:rPr lang="en-US" sz="2800" spc="28" u="none">
                <a:solidFill>
                  <a:srgbClr val="FFFFFF"/>
                </a:solidFill>
                <a:latin typeface="Aileron Regular Italics"/>
              </a:rPr>
              <a:t>nthr</a:t>
            </a:r>
            <a:r>
              <a:rPr lang="en-US" sz="2800" spc="28">
                <a:solidFill>
                  <a:srgbClr val="FFFFFF"/>
                </a:solidFill>
                <a:latin typeface="Aileron Regular Italics"/>
              </a:rPr>
              <a:t>opology</a:t>
            </a:r>
            <a:r>
              <a:rPr lang="en-US" sz="2800" spc="28">
                <a:solidFill>
                  <a:srgbClr val="FFFFFF"/>
                </a:solidFill>
                <a:latin typeface="Aileron Regular"/>
              </a:rPr>
              <a:t>. Arlington, VA: American Anthropological Association. www.explorations.americananthro.org</a:t>
            </a:r>
          </a:p>
        </p:txBody>
      </p:sp>
      <p:sp>
        <p:nvSpPr>
          <p:cNvPr name="TextBox 6" id="6"/>
          <p:cNvSpPr txBox="true"/>
          <p:nvPr/>
        </p:nvSpPr>
        <p:spPr>
          <a:xfrm rot="0">
            <a:off x="3654487" y="5474293"/>
            <a:ext cx="13105252"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Bold"/>
              </a:rPr>
              <a:t>Image Credits</a:t>
            </a:r>
          </a:p>
        </p:txBody>
      </p:sp>
      <p:sp>
        <p:nvSpPr>
          <p:cNvPr name="TextBox 7" id="7"/>
          <p:cNvSpPr txBox="true"/>
          <p:nvPr/>
        </p:nvSpPr>
        <p:spPr>
          <a:xfrm rot="0">
            <a:off x="3654487" y="6353341"/>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The illustrations </a:t>
            </a:r>
            <a:r>
              <a:rPr lang="en-US" sz="2800" spc="28">
                <a:solidFill>
                  <a:srgbClr val="FFFFFF"/>
                </a:solidFill>
                <a:latin typeface="Aileron Regular"/>
              </a:rPr>
              <a:t>in thi</a:t>
            </a:r>
            <a:r>
              <a:rPr lang="en-US" sz="2800" spc="28">
                <a:solidFill>
                  <a:srgbClr val="FFFFFF"/>
                </a:solidFill>
                <a:latin typeface="Aileron Regular"/>
              </a:rPr>
              <a:t>s</a:t>
            </a:r>
            <a:r>
              <a:rPr lang="en-US" sz="2800" spc="28">
                <a:solidFill>
                  <a:srgbClr val="FFFFFF"/>
                </a:solidFill>
                <a:latin typeface="Aileron Regular"/>
              </a:rPr>
              <a:t> </a:t>
            </a:r>
            <a:r>
              <a:rPr lang="en-US" sz="2800" spc="28">
                <a:solidFill>
                  <a:srgbClr val="FFFFFF"/>
                </a:solidFill>
                <a:latin typeface="Aileron Regular"/>
              </a:rPr>
              <a:t>w</a:t>
            </a:r>
            <a:r>
              <a:rPr lang="en-US" sz="2800" spc="28">
                <a:solidFill>
                  <a:srgbClr val="FFFFFF"/>
                </a:solidFill>
                <a:latin typeface="Aileron Regular"/>
              </a:rPr>
              <a:t>or</a:t>
            </a:r>
            <a:r>
              <a:rPr lang="en-US" sz="2800" spc="28">
                <a:solidFill>
                  <a:srgbClr val="FFFFFF"/>
                </a:solidFill>
                <a:latin typeface="Aileron Regular"/>
              </a:rPr>
              <a:t>kb</a:t>
            </a:r>
            <a:r>
              <a:rPr lang="en-US" sz="2800" spc="28">
                <a:solidFill>
                  <a:srgbClr val="FFFFFF"/>
                </a:solidFill>
                <a:latin typeface="Aileron Regular"/>
              </a:rPr>
              <a:t>oo</a:t>
            </a:r>
            <a:r>
              <a:rPr lang="en-US" sz="2800" spc="28">
                <a:solidFill>
                  <a:srgbClr val="FFFFFF"/>
                </a:solidFill>
                <a:latin typeface="Aileron Regular"/>
              </a:rPr>
              <a:t>k are from Anthro Illustrated. https://anthroillustrated.com/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796267"/>
            <a:ext cx="9265601" cy="2926080"/>
          </a:xfrm>
          <a:prstGeom prst="rect">
            <a:avLst/>
          </a:prstGeom>
        </p:spPr>
        <p:txBody>
          <a:bodyPr anchor="t" rtlCol="false" tIns="0" lIns="0" bIns="0" rIns="0">
            <a:spAutoFit/>
          </a:bodyPr>
          <a:lstStyle/>
          <a:p>
            <a:pPr algn="ctr">
              <a:lnSpc>
                <a:spcPts val="11519"/>
              </a:lnSpc>
            </a:pPr>
            <a:r>
              <a:rPr lang="en-US" sz="9600">
                <a:solidFill>
                  <a:srgbClr val="5D0E5D"/>
                </a:solidFill>
                <a:latin typeface="Aileron Heavy Bold"/>
              </a:rPr>
              <a:t>Dating Methods</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Archaeology</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4B0D45"/>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Bold"/>
              </a:rPr>
              <a:t>Human Relations Area Files</a:t>
            </a:r>
          </a:p>
          <a:p>
            <a:pPr algn="r">
              <a:lnSpc>
                <a:spcPts val="3080"/>
              </a:lnSpc>
            </a:pPr>
            <a:r>
              <a:rPr lang="en-US" sz="2800" spc="196">
                <a:solidFill>
                  <a:srgbClr val="5D0E5D"/>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5D0E5D"/>
                </a:solidFill>
                <a:latin typeface="Aileron Regular"/>
                <a:hlinkClick r:id="rId3" tooltip="http://hraf.yale.edu"/>
              </a:rPr>
              <a:t>hraf.yale.edu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0" t="0" r="7640" b="0"/>
          <a:stretch>
            <a:fillRect/>
          </a:stretch>
        </p:blipFill>
        <p:spPr>
          <a:xfrm flipH="false" flipV="false" rot="0">
            <a:off x="1737804" y="767654"/>
            <a:ext cx="8082996" cy="8751692"/>
          </a:xfrm>
          <a:prstGeom prst="rect">
            <a:avLst/>
          </a:prstGeom>
        </p:spPr>
      </p:pic>
      <p:sp>
        <p:nvSpPr>
          <p:cNvPr name="AutoShape 4" id="4"/>
          <p:cNvSpPr/>
          <p:nvPr/>
        </p:nvSpPr>
        <p:spPr>
          <a:xfrm rot="0">
            <a:off x="861090" y="4454433"/>
            <a:ext cx="1753429" cy="1938326"/>
          </a:xfrm>
          <a:prstGeom prst="rect">
            <a:avLst/>
          </a:prstGeom>
          <a:solidFill>
            <a:srgbClr val="4B0D45"/>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130697" y="4356161"/>
            <a:ext cx="7001281" cy="5163185"/>
          </a:xfrm>
          <a:prstGeom prst="rect">
            <a:avLst/>
          </a:prstGeom>
        </p:spPr>
        <p:txBody>
          <a:bodyPr anchor="t" rtlCol="false" tIns="0" lIns="0" bIns="0" rIns="0">
            <a:spAutoFit/>
          </a:bodyPr>
          <a:lstStyle/>
          <a:p>
            <a:pPr marL="690881" indent="-345440" lvl="1">
              <a:lnSpc>
                <a:spcPts val="5120"/>
              </a:lnSpc>
              <a:buFont typeface="Arial"/>
              <a:buChar char="•"/>
            </a:pPr>
            <a:r>
              <a:rPr lang="en-US" sz="3200" spc="32">
                <a:solidFill>
                  <a:srgbClr val="FFFFFF"/>
                </a:solidFill>
                <a:latin typeface="Aileron Regular"/>
              </a:rPr>
              <a:t>Learn about dating methods in archaeology</a:t>
            </a:r>
            <a:r>
              <a:rPr lang="en-US" sz="3200" spc="32">
                <a:solidFill>
                  <a:srgbClr val="FFFFFF"/>
                </a:solidFill>
                <a:latin typeface="Aileron Regular"/>
              </a:rPr>
              <a:t>    </a:t>
            </a:r>
          </a:p>
          <a:p>
            <a:pPr marL="690881" indent="-345440" lvl="1">
              <a:lnSpc>
                <a:spcPts val="5120"/>
              </a:lnSpc>
              <a:buFont typeface="Arial"/>
              <a:buChar char="•"/>
            </a:pPr>
            <a:r>
              <a:rPr lang="en-US" sz="3200" spc="32">
                <a:solidFill>
                  <a:srgbClr val="FFFFFF"/>
                </a:solidFill>
                <a:latin typeface="Aileron Regular"/>
              </a:rPr>
              <a:t>Compare and contrast relative and absolute dating</a:t>
            </a:r>
          </a:p>
          <a:p>
            <a:pPr marL="690881" indent="-345440" lvl="1">
              <a:lnSpc>
                <a:spcPts val="5120"/>
              </a:lnSpc>
              <a:buFont typeface="Arial"/>
              <a:buChar char="•"/>
            </a:pPr>
            <a:r>
              <a:rPr lang="en-US" sz="3200" spc="32">
                <a:solidFill>
                  <a:srgbClr val="FFFFFF"/>
                </a:solidFill>
                <a:latin typeface="Aileron Regular"/>
              </a:rPr>
              <a:t>Conduct an Advanced Search in eHRAF Archaeology</a:t>
            </a:r>
          </a:p>
          <a:p>
            <a:pPr marL="690880" indent="-345440" lvl="1">
              <a:lnSpc>
                <a:spcPts val="5120"/>
              </a:lnSpc>
              <a:buFont typeface="Arial"/>
              <a:buChar char="•"/>
            </a:pPr>
            <a:r>
              <a:rPr lang="en-US" sz="3200" spc="32">
                <a:solidFill>
                  <a:srgbClr val="FFFFFF"/>
                </a:solidFill>
                <a:latin typeface="Aileron Regular"/>
              </a:rPr>
              <a:t>Read and interpret archaeological data</a:t>
            </a:r>
          </a:p>
        </p:txBody>
      </p:sp>
      <p:sp>
        <p:nvSpPr>
          <p:cNvPr name="TextBox 7" id="7"/>
          <p:cNvSpPr txBox="true"/>
          <p:nvPr/>
        </p:nvSpPr>
        <p:spPr>
          <a:xfrm rot="0">
            <a:off x="173780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8699" b="0"/>
          <a:stretch>
            <a:fillRect/>
          </a:stretch>
        </p:blipFill>
        <p:spPr>
          <a:xfrm flipH="true" flipV="false" rot="0">
            <a:off x="13010693" y="0"/>
            <a:ext cx="5277307" cy="10287000"/>
          </a:xfrm>
          <a:prstGeom prst="rect">
            <a:avLst/>
          </a:prstGeom>
        </p:spPr>
      </p:pic>
      <p:sp>
        <p:nvSpPr>
          <p:cNvPr name="AutoShape 3" id="3"/>
          <p:cNvSpPr/>
          <p:nvPr/>
        </p:nvSpPr>
        <p:spPr>
          <a:xfrm rot="0">
            <a:off x="11619904" y="3974312"/>
            <a:ext cx="2781579" cy="2338376"/>
          </a:xfrm>
          <a:prstGeom prst="rect">
            <a:avLst/>
          </a:prstGeom>
          <a:solidFill>
            <a:srgbClr val="4B0D45"/>
          </a:solidFill>
        </p:spPr>
      </p:sp>
      <p:sp>
        <p:nvSpPr>
          <p:cNvPr name="TextBox 4" id="4"/>
          <p:cNvSpPr txBox="true"/>
          <p:nvPr/>
        </p:nvSpPr>
        <p:spPr>
          <a:xfrm rot="0">
            <a:off x="555079" y="2322424"/>
            <a:ext cx="11064825" cy="253174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Physical evidence of geological changes and the mineralized remains </a:t>
            </a:r>
            <a:r>
              <a:rPr lang="en-US" sz="3600" spc="197">
                <a:solidFill>
                  <a:srgbClr val="5D0E5D"/>
                </a:solidFill>
                <a:latin typeface="Aileron Regular"/>
              </a:rPr>
              <a:t>of liv</a:t>
            </a:r>
            <a:r>
              <a:rPr lang="en-US" sz="3600" spc="197">
                <a:solidFill>
                  <a:srgbClr val="5D0E5D"/>
                </a:solidFill>
                <a:latin typeface="Aileron Regular"/>
              </a:rPr>
              <a:t>ing organisms (fossils), as well a</a:t>
            </a:r>
            <a:r>
              <a:rPr lang="en-US" sz="3600" spc="197">
                <a:solidFill>
                  <a:srgbClr val="5D0E5D"/>
                </a:solidFill>
                <a:latin typeface="Aileron Regular"/>
              </a:rPr>
              <a:t>s</a:t>
            </a:r>
            <a:r>
              <a:rPr lang="en-US" sz="3600" spc="197">
                <a:solidFill>
                  <a:srgbClr val="5D0E5D"/>
                </a:solidFill>
                <a:latin typeface="Aileron Regular"/>
              </a:rPr>
              <a:t> material rem</a:t>
            </a:r>
            <a:r>
              <a:rPr lang="en-US" sz="3600" spc="197">
                <a:solidFill>
                  <a:srgbClr val="5D0E5D"/>
                </a:solidFill>
                <a:latin typeface="Aileron Regular"/>
              </a:rPr>
              <a:t>ains</a:t>
            </a:r>
            <a:r>
              <a:rPr lang="en-US" sz="3600" spc="197">
                <a:solidFill>
                  <a:srgbClr val="5D0E5D"/>
                </a:solidFill>
                <a:latin typeface="Aileron Regular"/>
              </a:rPr>
              <a:t> and arti</a:t>
            </a:r>
            <a:r>
              <a:rPr lang="en-US" sz="3600" spc="197">
                <a:solidFill>
                  <a:srgbClr val="5D0E5D"/>
                </a:solidFill>
                <a:latin typeface="Aileron Regular"/>
              </a:rPr>
              <a:t>f</a:t>
            </a:r>
            <a:r>
              <a:rPr lang="en-US" sz="3600" spc="197">
                <a:solidFill>
                  <a:srgbClr val="5D0E5D"/>
                </a:solidFill>
                <a:latin typeface="Aileron Regular"/>
              </a:rPr>
              <a:t>acts of human societi</a:t>
            </a:r>
            <a:r>
              <a:rPr lang="en-US" sz="3600" spc="197">
                <a:solidFill>
                  <a:srgbClr val="5D0E5D"/>
                </a:solidFill>
                <a:latin typeface="Aileron Regular"/>
              </a:rPr>
              <a:t>es, </a:t>
            </a:r>
            <a:r>
              <a:rPr lang="en-US" sz="3600" spc="197">
                <a:solidFill>
                  <a:srgbClr val="5D0E5D"/>
                </a:solidFill>
                <a:latin typeface="Aileron Regular"/>
              </a:rPr>
              <a:t>off</a:t>
            </a:r>
            <a:r>
              <a:rPr lang="en-US" sz="3600" spc="197">
                <a:solidFill>
                  <a:srgbClr val="5D0E5D"/>
                </a:solidFill>
                <a:latin typeface="Aileron Regular"/>
              </a:rPr>
              <a:t>er</a:t>
            </a:r>
            <a:r>
              <a:rPr lang="en-US" sz="3600" spc="197">
                <a:solidFill>
                  <a:srgbClr val="5D0E5D"/>
                </a:solidFill>
                <a:latin typeface="Aileron Regular"/>
              </a:rPr>
              <a:t> archaeolog</a:t>
            </a:r>
            <a:r>
              <a:rPr lang="en-US" sz="3600" spc="197">
                <a:solidFill>
                  <a:srgbClr val="5D0E5D"/>
                </a:solidFill>
                <a:latin typeface="Aileron Regular"/>
              </a:rPr>
              <a:t>is</a:t>
            </a:r>
            <a:r>
              <a:rPr lang="en-US" sz="3600" spc="197">
                <a:solidFill>
                  <a:srgbClr val="5D0E5D"/>
                </a:solidFill>
                <a:latin typeface="Aileron Regular"/>
              </a:rPr>
              <a:t>ts impor</a:t>
            </a:r>
            <a:r>
              <a:rPr lang="en-US" sz="3600" spc="197">
                <a:solidFill>
                  <a:srgbClr val="5D0E5D"/>
                </a:solidFill>
                <a:latin typeface="Aileron Regular"/>
              </a:rPr>
              <a:t>tan</a:t>
            </a:r>
            <a:r>
              <a:rPr lang="en-US" sz="3600" spc="197">
                <a:solidFill>
                  <a:srgbClr val="5D0E5D"/>
                </a:solidFill>
                <a:latin typeface="Aileron Regular"/>
              </a:rPr>
              <a:t>t insig</a:t>
            </a:r>
            <a:r>
              <a:rPr lang="en-US" sz="3600" spc="197">
                <a:solidFill>
                  <a:srgbClr val="5D0E5D"/>
                </a:solidFill>
                <a:latin typeface="Aileron Regular"/>
              </a:rPr>
              <a:t>hts</a:t>
            </a:r>
            <a:r>
              <a:rPr lang="en-US" sz="3600" spc="197">
                <a:solidFill>
                  <a:srgbClr val="5D0E5D"/>
                </a:solidFill>
                <a:latin typeface="Aileron Regular"/>
              </a:rPr>
              <a:t> into the past.</a:t>
            </a:r>
          </a:p>
        </p:txBody>
      </p:sp>
      <p:sp>
        <p:nvSpPr>
          <p:cNvPr name="TextBox 5" id="5"/>
          <p:cNvSpPr txBox="true"/>
          <p:nvPr/>
        </p:nvSpPr>
        <p:spPr>
          <a:xfrm rot="0">
            <a:off x="555079" y="324838"/>
            <a:ext cx="11488397" cy="1704975"/>
          </a:xfrm>
          <a:prstGeom prst="rect">
            <a:avLst/>
          </a:prstGeom>
        </p:spPr>
        <p:txBody>
          <a:bodyPr anchor="t" rtlCol="false" tIns="0" lIns="0" bIns="0" rIns="0">
            <a:spAutoFit/>
          </a:bodyPr>
          <a:lstStyle/>
          <a:p>
            <a:pPr>
              <a:lnSpc>
                <a:spcPts val="6600"/>
              </a:lnSpc>
            </a:pPr>
            <a:r>
              <a:rPr lang="en-US" sz="6000" spc="120">
                <a:solidFill>
                  <a:srgbClr val="5D0E5D"/>
                </a:solidFill>
                <a:latin typeface="Aileron Heavy"/>
              </a:rPr>
              <a:t>The Earth is around 4.6 billion years old. </a:t>
            </a:r>
          </a:p>
        </p:txBody>
      </p:sp>
      <p:sp>
        <p:nvSpPr>
          <p:cNvPr name="TextBox 6" id="6"/>
          <p:cNvSpPr txBox="true"/>
          <p:nvPr/>
        </p:nvSpPr>
        <p:spPr>
          <a:xfrm rot="0">
            <a:off x="12043476" y="4562475"/>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
        <p:nvSpPr>
          <p:cNvPr name="TextBox 7" id="7"/>
          <p:cNvSpPr txBox="true"/>
          <p:nvPr/>
        </p:nvSpPr>
        <p:spPr>
          <a:xfrm rot="0">
            <a:off x="555079" y="5172075"/>
            <a:ext cx="11064825" cy="454342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Archaeologists seek to place disc</a:t>
            </a:r>
            <a:r>
              <a:rPr lang="en-US" sz="3600" spc="197">
                <a:solidFill>
                  <a:srgbClr val="5D0E5D"/>
                </a:solidFill>
                <a:latin typeface="Aileron Regular"/>
              </a:rPr>
              <a:t>overies wi</a:t>
            </a:r>
            <a:r>
              <a:rPr lang="en-US" sz="3600" spc="197">
                <a:solidFill>
                  <a:srgbClr val="5D0E5D"/>
                </a:solidFill>
                <a:latin typeface="Aileron Regular"/>
              </a:rPr>
              <a:t>thin a broader historical framework; in other words, to get a se</a:t>
            </a:r>
            <a:r>
              <a:rPr lang="en-US" sz="3600" spc="197">
                <a:solidFill>
                  <a:srgbClr val="5D0E5D"/>
                </a:solidFill>
                <a:latin typeface="Aileron Regular"/>
              </a:rPr>
              <a:t>nse for the ti</a:t>
            </a:r>
            <a:r>
              <a:rPr lang="en-US" sz="3600" spc="197">
                <a:solidFill>
                  <a:srgbClr val="5D0E5D"/>
                </a:solidFill>
                <a:latin typeface="Aileron Regular"/>
              </a:rPr>
              <a:t>m</a:t>
            </a:r>
            <a:r>
              <a:rPr lang="en-US" sz="3600" spc="197">
                <a:solidFill>
                  <a:srgbClr val="5D0E5D"/>
                </a:solidFill>
                <a:latin typeface="Aileron Regular"/>
              </a:rPr>
              <a:t>e per</a:t>
            </a:r>
            <a:r>
              <a:rPr lang="en-US" sz="3600" spc="197">
                <a:solidFill>
                  <a:srgbClr val="5D0E5D"/>
                </a:solidFill>
                <a:latin typeface="Aileron Regular"/>
              </a:rPr>
              <a:t>iod that an object comes from and how it relates to other finds, times, and places in the archaeological record. This helps to build a better pic</a:t>
            </a:r>
            <a:r>
              <a:rPr lang="en-US" sz="3600" spc="197">
                <a:solidFill>
                  <a:srgbClr val="5D0E5D"/>
                </a:solidFill>
                <a:latin typeface="Aileron Regular"/>
              </a:rPr>
              <a:t>tu</a:t>
            </a:r>
            <a:r>
              <a:rPr lang="en-US" sz="3600" spc="197">
                <a:solidFill>
                  <a:srgbClr val="5D0E5D"/>
                </a:solidFill>
                <a:latin typeface="Aileron Regular"/>
              </a:rPr>
              <a:t>re of how humans lived in the past, as well as how humanity, </a:t>
            </a:r>
            <a:r>
              <a:rPr lang="en-US" sz="3600" spc="197">
                <a:solidFill>
                  <a:srgbClr val="5D0E5D"/>
                </a:solidFill>
                <a:latin typeface="Aileron Regular"/>
              </a:rPr>
              <a:t>cul</a:t>
            </a:r>
            <a:r>
              <a:rPr lang="en-US" sz="3600" spc="197">
                <a:solidFill>
                  <a:srgbClr val="5D0E5D"/>
                </a:solidFill>
                <a:latin typeface="Aileron Regular"/>
              </a:rPr>
              <a:t>ture, and societi</a:t>
            </a:r>
            <a:r>
              <a:rPr lang="en-US" sz="3600" spc="197">
                <a:solidFill>
                  <a:srgbClr val="5D0E5D"/>
                </a:solidFill>
                <a:latin typeface="Aileron Regular"/>
              </a:rPr>
              <a:t>es</a:t>
            </a:r>
            <a:r>
              <a:rPr lang="en-US" sz="3600" spc="197">
                <a:solidFill>
                  <a:srgbClr val="5D0E5D"/>
                </a:solidFill>
                <a:latin typeface="Aileron Regular"/>
              </a:rPr>
              <a:t> have evolved over time.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343" t="7746" r="553" b="40445"/>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4B0D45"/>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DATING THE PAST</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353" t="0" r="17353" b="0"/>
          <a:stretch>
            <a:fillRect/>
          </a:stretch>
        </p:blipFill>
        <p:spPr>
          <a:xfrm flipH="false" flipV="false" rot="0">
            <a:off x="-1985" y="0"/>
            <a:ext cx="6716784" cy="10287000"/>
          </a:xfrm>
          <a:prstGeom prst="rect">
            <a:avLst/>
          </a:prstGeom>
        </p:spPr>
      </p:pic>
      <p:sp>
        <p:nvSpPr>
          <p:cNvPr name="TextBox 3" id="3"/>
          <p:cNvSpPr txBox="true"/>
          <p:nvPr/>
        </p:nvSpPr>
        <p:spPr>
          <a:xfrm rot="0">
            <a:off x="7114297" y="371475"/>
            <a:ext cx="10915890" cy="957262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There are a variety of scientific methods that archaeologists use t</a:t>
            </a:r>
            <a:r>
              <a:rPr lang="en-US" sz="3600" spc="197">
                <a:solidFill>
                  <a:srgbClr val="5D0E5D"/>
                </a:solidFill>
                <a:latin typeface="Aileron Regular"/>
              </a:rPr>
              <a:t>o analyz</a:t>
            </a:r>
            <a:r>
              <a:rPr lang="en-US" sz="3600" spc="197">
                <a:solidFill>
                  <a:srgbClr val="5D0E5D"/>
                </a:solidFill>
                <a:latin typeface="Aileron Regular"/>
              </a:rPr>
              <a:t>e the age and</a:t>
            </a:r>
            <a:r>
              <a:rPr lang="en-US" sz="3600" spc="197">
                <a:solidFill>
                  <a:srgbClr val="5D0E5D"/>
                </a:solidFill>
                <a:latin typeface="Aileron Regular"/>
              </a:rPr>
              <a:t> origins of fossils, re</a:t>
            </a:r>
            <a:r>
              <a:rPr lang="en-US" sz="3600" spc="197">
                <a:solidFill>
                  <a:srgbClr val="5D0E5D"/>
                </a:solidFill>
                <a:latin typeface="Aileron Regular"/>
              </a:rPr>
              <a:t>mains, or oth</a:t>
            </a:r>
            <a:r>
              <a:rPr lang="en-US" sz="3600" spc="197">
                <a:solidFill>
                  <a:srgbClr val="5D0E5D"/>
                </a:solidFill>
                <a:latin typeface="Aileron Regular"/>
              </a:rPr>
              <a:t>er artif</a:t>
            </a:r>
            <a:r>
              <a:rPr lang="en-US" sz="3600" spc="197">
                <a:solidFill>
                  <a:srgbClr val="5D0E5D"/>
                </a:solidFill>
                <a:latin typeface="Aileron Regular"/>
              </a:rPr>
              <a:t>acts. </a:t>
            </a:r>
          </a:p>
          <a:p>
            <a:pPr>
              <a:lnSpc>
                <a:spcPts val="3960"/>
              </a:lnSpc>
            </a:pPr>
          </a:p>
          <a:p>
            <a:pPr>
              <a:lnSpc>
                <a:spcPts val="3960"/>
              </a:lnSpc>
            </a:pPr>
            <a:r>
              <a:rPr lang="en-US" sz="3600" spc="197">
                <a:solidFill>
                  <a:srgbClr val="5D0E5D"/>
                </a:solidFill>
                <a:latin typeface="Aileron Regular"/>
              </a:rPr>
              <a:t>Dat</a:t>
            </a:r>
            <a:r>
              <a:rPr lang="en-US" sz="3600" spc="197">
                <a:solidFill>
                  <a:srgbClr val="5D0E5D"/>
                </a:solidFill>
                <a:latin typeface="Aileron Regular"/>
              </a:rPr>
              <a:t>i</a:t>
            </a:r>
            <a:r>
              <a:rPr lang="en-US" sz="3600" spc="197">
                <a:solidFill>
                  <a:srgbClr val="5D0E5D"/>
                </a:solidFill>
                <a:latin typeface="Aileron Regular"/>
              </a:rPr>
              <a:t>ng methods ca</a:t>
            </a:r>
            <a:r>
              <a:rPr lang="en-US" sz="3600" spc="197">
                <a:solidFill>
                  <a:srgbClr val="5D0E5D"/>
                </a:solidFill>
                <a:latin typeface="Aileron Regular"/>
              </a:rPr>
              <a:t>n en</a:t>
            </a:r>
            <a:r>
              <a:rPr lang="en-US" sz="3600" spc="197">
                <a:solidFill>
                  <a:srgbClr val="5D0E5D"/>
                </a:solidFill>
                <a:latin typeface="Aileron Regular"/>
              </a:rPr>
              <a:t>able bio-archaeologist</a:t>
            </a:r>
            <a:r>
              <a:rPr lang="en-US" sz="3600" spc="197">
                <a:solidFill>
                  <a:srgbClr val="5D0E5D"/>
                </a:solidFill>
                <a:latin typeface="Aileron Regular"/>
              </a:rPr>
              <a:t>s to determine </a:t>
            </a:r>
            <a:r>
              <a:rPr lang="en-US" sz="3600" spc="197">
                <a:solidFill>
                  <a:srgbClr val="5D0E5D"/>
                </a:solidFill>
                <a:latin typeface="Aileron Regular"/>
              </a:rPr>
              <a:t>facto</a:t>
            </a:r>
            <a:r>
              <a:rPr lang="en-US" sz="3600" spc="197">
                <a:solidFill>
                  <a:srgbClr val="5D0E5D"/>
                </a:solidFill>
                <a:latin typeface="Aileron Regular"/>
              </a:rPr>
              <a:t>rs</a:t>
            </a:r>
            <a:r>
              <a:rPr lang="en-US" sz="3600" spc="197">
                <a:solidFill>
                  <a:srgbClr val="5D0E5D"/>
                </a:solidFill>
                <a:latin typeface="Aileron Regular"/>
              </a:rPr>
              <a:t> such as </a:t>
            </a:r>
            <a:r>
              <a:rPr lang="en-US" sz="3600" spc="197">
                <a:solidFill>
                  <a:srgbClr val="5D0E5D"/>
                </a:solidFill>
                <a:latin typeface="Aileron Regular"/>
              </a:rPr>
              <a:t>envir</a:t>
            </a:r>
            <a:r>
              <a:rPr lang="en-US" sz="3600" spc="197">
                <a:solidFill>
                  <a:srgbClr val="5D0E5D"/>
                </a:solidFill>
                <a:latin typeface="Aileron Regular"/>
              </a:rPr>
              <a:t>onment, diet, health, or migration patterns of humans, plants, or animals. Knowing the age of an object of material culture, how it was made, and the surrounds in which it was found, also help classical, historical, or ethnoarchaeologists to better hypothesize the purpose or cultural meaning that might have been attributed to it in the past. </a:t>
            </a:r>
          </a:p>
          <a:p>
            <a:pPr>
              <a:lnSpc>
                <a:spcPts val="3960"/>
              </a:lnSpc>
            </a:pPr>
          </a:p>
          <a:p>
            <a:pPr>
              <a:lnSpc>
                <a:spcPts val="3960"/>
              </a:lnSpc>
            </a:pPr>
            <a:r>
              <a:rPr lang="en-US" sz="3600" spc="197">
                <a:solidFill>
                  <a:srgbClr val="5D0E5D"/>
                </a:solidFill>
                <a:latin typeface="Aileron Regular"/>
              </a:rPr>
              <a:t>Ordering archaeological finds within time periods across traditions is how archaeologists piece together the past that connects all contemporary cultures today.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587" t="0" r="10985" b="0"/>
          <a:stretch>
            <a:fillRect/>
          </a:stretch>
        </p:blipFill>
        <p:spPr>
          <a:xfrm flipH="false" flipV="false" rot="0">
            <a:off x="10940323" y="0"/>
            <a:ext cx="7347677" cy="10287000"/>
          </a:xfrm>
          <a:prstGeom prst="rect">
            <a:avLst/>
          </a:prstGeom>
        </p:spPr>
      </p:pic>
      <p:sp>
        <p:nvSpPr>
          <p:cNvPr name="AutoShape 3" id="3"/>
          <p:cNvSpPr/>
          <p:nvPr/>
        </p:nvSpPr>
        <p:spPr>
          <a:xfrm rot="-10800000">
            <a:off x="0" y="0"/>
            <a:ext cx="10940323" cy="10287000"/>
          </a:xfrm>
          <a:prstGeom prst="rect">
            <a:avLst/>
          </a:prstGeom>
          <a:solidFill>
            <a:srgbClr val="4B0D45"/>
          </a:solidFill>
        </p:spPr>
      </p:sp>
      <p:sp>
        <p:nvSpPr>
          <p:cNvPr name="TextBox 4" id="4"/>
          <p:cNvSpPr txBox="true"/>
          <p:nvPr/>
        </p:nvSpPr>
        <p:spPr>
          <a:xfrm rot="0">
            <a:off x="328013" y="1674371"/>
            <a:ext cx="10471873" cy="1106805"/>
          </a:xfrm>
          <a:prstGeom prst="rect">
            <a:avLst/>
          </a:prstGeom>
        </p:spPr>
        <p:txBody>
          <a:bodyPr anchor="t" rtlCol="false" tIns="0" lIns="0" bIns="0" rIns="0">
            <a:spAutoFit/>
          </a:bodyPr>
          <a:lstStyle/>
          <a:p>
            <a:pPr>
              <a:lnSpc>
                <a:spcPts val="4320"/>
              </a:lnSpc>
            </a:pPr>
            <a:r>
              <a:rPr lang="en-US" sz="3600" spc="215">
                <a:solidFill>
                  <a:srgbClr val="FFFFFF"/>
                </a:solidFill>
                <a:latin typeface="Aileron Regular"/>
              </a:rPr>
              <a:t>How do archaeologists determine how old an object is?</a:t>
            </a:r>
          </a:p>
        </p:txBody>
      </p:sp>
      <p:sp>
        <p:nvSpPr>
          <p:cNvPr name="TextBox 5" id="5"/>
          <p:cNvSpPr txBox="true"/>
          <p:nvPr/>
        </p:nvSpPr>
        <p:spPr>
          <a:xfrm rot="0">
            <a:off x="328013" y="503141"/>
            <a:ext cx="10612310"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RELATIVE VS. ABSOLUTE DATING</a:t>
            </a:r>
          </a:p>
        </p:txBody>
      </p:sp>
      <p:sp>
        <p:nvSpPr>
          <p:cNvPr name="TextBox 6" id="6"/>
          <p:cNvSpPr txBox="true"/>
          <p:nvPr/>
        </p:nvSpPr>
        <p:spPr>
          <a:xfrm rot="0">
            <a:off x="328013" y="3184497"/>
            <a:ext cx="10471873" cy="3301365"/>
          </a:xfrm>
          <a:prstGeom prst="rect">
            <a:avLst/>
          </a:prstGeom>
        </p:spPr>
        <p:txBody>
          <a:bodyPr anchor="t" rtlCol="false" tIns="0" lIns="0" bIns="0" rIns="0">
            <a:spAutoFit/>
          </a:bodyPr>
          <a:lstStyle/>
          <a:p>
            <a:pPr>
              <a:lnSpc>
                <a:spcPts val="4320"/>
              </a:lnSpc>
            </a:pPr>
            <a:r>
              <a:rPr lang="en-US" sz="3600" spc="215">
                <a:solidFill>
                  <a:srgbClr val="FFFFFF"/>
                </a:solidFill>
                <a:latin typeface="Aileron Regular Bold"/>
              </a:rPr>
              <a:t>Relative dating methods</a:t>
            </a:r>
            <a:r>
              <a:rPr lang="en-US" sz="3600" spc="215">
                <a:solidFill>
                  <a:srgbClr val="FFFFFF"/>
                </a:solidFill>
                <a:latin typeface="Aileron Regular"/>
              </a:rPr>
              <a:t> estimate whether an object is younger or older than other things found at the site. Relative dating does not offer specific dates, it simply allows to determine if one artifact, fossil, or stratigraphic layer is older than another.</a:t>
            </a:r>
          </a:p>
        </p:txBody>
      </p:sp>
      <p:sp>
        <p:nvSpPr>
          <p:cNvPr name="TextBox 7" id="7"/>
          <p:cNvSpPr txBox="true"/>
          <p:nvPr/>
        </p:nvSpPr>
        <p:spPr>
          <a:xfrm rot="0">
            <a:off x="328013" y="6969082"/>
            <a:ext cx="10471873" cy="2752725"/>
          </a:xfrm>
          <a:prstGeom prst="rect">
            <a:avLst/>
          </a:prstGeom>
        </p:spPr>
        <p:txBody>
          <a:bodyPr anchor="t" rtlCol="false" tIns="0" lIns="0" bIns="0" rIns="0">
            <a:spAutoFit/>
          </a:bodyPr>
          <a:lstStyle/>
          <a:p>
            <a:pPr>
              <a:lnSpc>
                <a:spcPts val="4320"/>
              </a:lnSpc>
            </a:pPr>
            <a:r>
              <a:rPr lang="en-US" sz="3600" spc="215">
                <a:solidFill>
                  <a:srgbClr val="FFFFFF"/>
                </a:solidFill>
                <a:latin typeface="Aileron Regular Bold"/>
              </a:rPr>
              <a:t>Absolute dating methods</a:t>
            </a:r>
            <a:r>
              <a:rPr lang="en-US" sz="3600" spc="215">
                <a:solidFill>
                  <a:srgbClr val="FFFFFF"/>
                </a:solidFill>
                <a:latin typeface="Aileron Regular"/>
              </a:rPr>
              <a:t> provide more specific origin dates and time ranges, such as an age range in years. How specific these dates can be will depend on what method is used.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230" t="0" r="46643" b="0"/>
          <a:stretch>
            <a:fillRect/>
          </a:stretch>
        </p:blipFill>
        <p:spPr>
          <a:xfrm flipH="false" flipV="false" rot="0">
            <a:off x="15394721" y="0"/>
            <a:ext cx="2893279" cy="10287000"/>
          </a:xfrm>
          <a:prstGeom prst="rect">
            <a:avLst/>
          </a:prstGeom>
        </p:spPr>
      </p:pic>
      <p:sp>
        <p:nvSpPr>
          <p:cNvPr name="AutoShape 3" id="3"/>
          <p:cNvSpPr/>
          <p:nvPr/>
        </p:nvSpPr>
        <p:spPr>
          <a:xfrm rot="-10800000">
            <a:off x="0" y="0"/>
            <a:ext cx="15394721" cy="10287000"/>
          </a:xfrm>
          <a:prstGeom prst="rect">
            <a:avLst/>
          </a:prstGeom>
          <a:solidFill>
            <a:srgbClr val="4B0D45"/>
          </a:solidFill>
        </p:spPr>
      </p:sp>
      <p:sp>
        <p:nvSpPr>
          <p:cNvPr name="TextBox 4" id="4"/>
          <p:cNvSpPr txBox="true"/>
          <p:nvPr/>
        </p:nvSpPr>
        <p:spPr>
          <a:xfrm rot="0">
            <a:off x="328013" y="2286286"/>
            <a:ext cx="14706548" cy="20561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Assuming that soil layers in a deposit accumulate on top of one another, and that the bottom layers will be older than the top layers, stratigraphy allows archaeologists to construct a relative chronological sequence from the oldest (bottom) to youngest (top) layers. Artifacts found in these layers are at least as old as the deposit in which they were found.</a:t>
            </a:r>
          </a:p>
        </p:txBody>
      </p:sp>
      <p:sp>
        <p:nvSpPr>
          <p:cNvPr name="TextBox 5" id="5"/>
          <p:cNvSpPr txBox="true"/>
          <p:nvPr/>
        </p:nvSpPr>
        <p:spPr>
          <a:xfrm rot="0">
            <a:off x="328013" y="272415"/>
            <a:ext cx="10612310" cy="771525"/>
          </a:xfrm>
          <a:prstGeom prst="rect">
            <a:avLst/>
          </a:prstGeom>
        </p:spPr>
        <p:txBody>
          <a:bodyPr anchor="t" rtlCol="false" tIns="0" lIns="0" bIns="0" rIns="0">
            <a:spAutoFit/>
          </a:bodyPr>
          <a:lstStyle/>
          <a:p>
            <a:pPr>
              <a:lnSpc>
                <a:spcPts val="6000"/>
              </a:lnSpc>
            </a:pPr>
            <a:r>
              <a:rPr lang="en-US" sz="5000" spc="200">
                <a:solidFill>
                  <a:srgbClr val="FFFFFF"/>
                </a:solidFill>
                <a:latin typeface="Aileron Regular Bold"/>
              </a:rPr>
              <a:t>RELATIVE DATING METHODS</a:t>
            </a:r>
          </a:p>
        </p:txBody>
      </p:sp>
      <p:sp>
        <p:nvSpPr>
          <p:cNvPr name="TextBox 6" id="6"/>
          <p:cNvSpPr txBox="true"/>
          <p:nvPr/>
        </p:nvSpPr>
        <p:spPr>
          <a:xfrm rot="0">
            <a:off x="598413" y="1514505"/>
            <a:ext cx="14546749"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Stratigraphy</a:t>
            </a:r>
          </a:p>
        </p:txBody>
      </p:sp>
      <p:sp>
        <p:nvSpPr>
          <p:cNvPr name="TextBox 7" id="7"/>
          <p:cNvSpPr txBox="true"/>
          <p:nvPr/>
        </p:nvSpPr>
        <p:spPr>
          <a:xfrm rot="0">
            <a:off x="328013" y="5455449"/>
            <a:ext cx="14706548" cy="16497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A technique that was common in the mid-20th century, seriation looks at changes in certain styles of artifacts present at a site. A chronology is developed based on the assumption that one cultural style (or typology) will slowly replace an earlier style over time.</a:t>
            </a:r>
          </a:p>
        </p:txBody>
      </p:sp>
      <p:sp>
        <p:nvSpPr>
          <p:cNvPr name="TextBox 8" id="8"/>
          <p:cNvSpPr txBox="true"/>
          <p:nvPr/>
        </p:nvSpPr>
        <p:spPr>
          <a:xfrm rot="0">
            <a:off x="598413" y="4683668"/>
            <a:ext cx="14546749"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Seriation</a:t>
            </a:r>
          </a:p>
        </p:txBody>
      </p:sp>
      <p:sp>
        <p:nvSpPr>
          <p:cNvPr name="TextBox 9" id="9"/>
          <p:cNvSpPr txBox="true"/>
          <p:nvPr/>
        </p:nvSpPr>
        <p:spPr>
          <a:xfrm rot="0">
            <a:off x="598413" y="7446431"/>
            <a:ext cx="14546749"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Fluorine dating</a:t>
            </a:r>
          </a:p>
        </p:txBody>
      </p:sp>
      <p:sp>
        <p:nvSpPr>
          <p:cNvPr name="TextBox 10" id="10"/>
          <p:cNvSpPr txBox="true"/>
          <p:nvPr/>
        </p:nvSpPr>
        <p:spPr>
          <a:xfrm rot="0">
            <a:off x="328013" y="8218212"/>
            <a:ext cx="14706548" cy="12433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A technique that analyzes how much of the chemical fluorine has been absorbed by bones from the surrounding soils in order to determine how long the specimen has been underground.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2893279" y="0"/>
            <a:ext cx="15394721" cy="10287000"/>
          </a:xfrm>
          <a:prstGeom prst="rect">
            <a:avLst/>
          </a:prstGeom>
          <a:solidFill>
            <a:srgbClr val="4B0D45"/>
          </a:solidFill>
        </p:spPr>
      </p:sp>
      <p:pic>
        <p:nvPicPr>
          <p:cNvPr name="Picture 3" id="3"/>
          <p:cNvPicPr>
            <a:picLocks noChangeAspect="true"/>
          </p:cNvPicPr>
          <p:nvPr/>
        </p:nvPicPr>
        <p:blipFill>
          <a:blip r:embed="rId2"/>
          <a:srcRect l="32035" t="0" r="39838" b="0"/>
          <a:stretch>
            <a:fillRect/>
          </a:stretch>
        </p:blipFill>
        <p:spPr>
          <a:xfrm flipH="false" flipV="false" rot="0">
            <a:off x="0" y="0"/>
            <a:ext cx="2893279" cy="10287000"/>
          </a:xfrm>
          <a:prstGeom prst="rect">
            <a:avLst/>
          </a:prstGeom>
        </p:spPr>
      </p:pic>
      <p:sp>
        <p:nvSpPr>
          <p:cNvPr name="TextBox 4" id="4"/>
          <p:cNvSpPr txBox="true"/>
          <p:nvPr/>
        </p:nvSpPr>
        <p:spPr>
          <a:xfrm rot="0">
            <a:off x="3179678" y="2677089"/>
            <a:ext cx="14821923" cy="16497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One of the most widely known radiometric dating techniques, radiocarbon dating measures the decay of the radioactive isotope Carbon-14 (C-14) in any organic material found in archaeological deposits, such as wood, plants, textiles, and human or animal remains, to determine its age.</a:t>
            </a:r>
          </a:p>
        </p:txBody>
      </p:sp>
      <p:sp>
        <p:nvSpPr>
          <p:cNvPr name="TextBox 5" id="5"/>
          <p:cNvSpPr txBox="true"/>
          <p:nvPr/>
        </p:nvSpPr>
        <p:spPr>
          <a:xfrm rot="0">
            <a:off x="7389291" y="445273"/>
            <a:ext cx="10612310" cy="771525"/>
          </a:xfrm>
          <a:prstGeom prst="rect">
            <a:avLst/>
          </a:prstGeom>
        </p:spPr>
        <p:txBody>
          <a:bodyPr anchor="t" rtlCol="false" tIns="0" lIns="0" bIns="0" rIns="0">
            <a:spAutoFit/>
          </a:bodyPr>
          <a:lstStyle/>
          <a:p>
            <a:pPr algn="r">
              <a:lnSpc>
                <a:spcPts val="6000"/>
              </a:lnSpc>
            </a:pPr>
            <a:r>
              <a:rPr lang="en-US" sz="5000" spc="200">
                <a:solidFill>
                  <a:srgbClr val="FFFFFF"/>
                </a:solidFill>
                <a:latin typeface="Aileron Regular Bold"/>
              </a:rPr>
              <a:t>ABSOLUTE DATING METHODS</a:t>
            </a:r>
          </a:p>
        </p:txBody>
      </p:sp>
      <p:sp>
        <p:nvSpPr>
          <p:cNvPr name="TextBox 6" id="6"/>
          <p:cNvSpPr txBox="true"/>
          <p:nvPr/>
        </p:nvSpPr>
        <p:spPr>
          <a:xfrm rot="0">
            <a:off x="3179678" y="5704812"/>
            <a:ext cx="14821923" cy="8369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Since most trees produce a ring of new wood annually, archaeologists use the variations in cross-sections of wood to produce timelines.</a:t>
            </a:r>
          </a:p>
        </p:txBody>
      </p:sp>
      <p:sp>
        <p:nvSpPr>
          <p:cNvPr name="TextBox 7" id="7"/>
          <p:cNvSpPr txBox="true"/>
          <p:nvPr/>
        </p:nvSpPr>
        <p:spPr>
          <a:xfrm rot="0">
            <a:off x="3179678" y="8143419"/>
            <a:ext cx="14821923" cy="12433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Useful for determining the age of pottery or ceramics, it can be used to date materials containing crystalline minerals to a specific heating event in the past (such as when the item was made).</a:t>
            </a:r>
          </a:p>
        </p:txBody>
      </p:sp>
      <p:grpSp>
        <p:nvGrpSpPr>
          <p:cNvPr name="Group 8" id="8"/>
          <p:cNvGrpSpPr/>
          <p:nvPr/>
        </p:nvGrpSpPr>
        <p:grpSpPr>
          <a:xfrm rot="0">
            <a:off x="3454852" y="1756120"/>
            <a:ext cx="14546749" cy="487680"/>
            <a:chOff x="0" y="0"/>
            <a:chExt cx="19395665" cy="650240"/>
          </a:xfrm>
        </p:grpSpPr>
        <p:sp>
          <p:nvSpPr>
            <p:cNvPr name="TextBox 9" id="9"/>
            <p:cNvSpPr txBox="true"/>
            <p:nvPr/>
          </p:nvSpPr>
          <p:spPr>
            <a:xfrm rot="0">
              <a:off x="0" y="57150"/>
              <a:ext cx="6318778" cy="59309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Radiocarbon dating</a:t>
              </a:r>
            </a:p>
          </p:txBody>
        </p:sp>
        <p:sp>
          <p:nvSpPr>
            <p:cNvPr name="TextBox 10" id="10"/>
            <p:cNvSpPr txBox="true"/>
            <p:nvPr/>
          </p:nvSpPr>
          <p:spPr>
            <a:xfrm rot="0">
              <a:off x="13476385" y="88265"/>
              <a:ext cx="5919280" cy="52133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Up to 60,000 years ago</a:t>
              </a:r>
            </a:p>
          </p:txBody>
        </p:sp>
      </p:grpSp>
      <p:grpSp>
        <p:nvGrpSpPr>
          <p:cNvPr name="Group 11" id="11"/>
          <p:cNvGrpSpPr/>
          <p:nvPr/>
        </p:nvGrpSpPr>
        <p:grpSpPr>
          <a:xfrm rot="0">
            <a:off x="3454852" y="4862757"/>
            <a:ext cx="14546749" cy="487680"/>
            <a:chOff x="0" y="0"/>
            <a:chExt cx="19395665" cy="650240"/>
          </a:xfrm>
        </p:grpSpPr>
        <p:sp>
          <p:nvSpPr>
            <p:cNvPr name="TextBox 12" id="12"/>
            <p:cNvSpPr txBox="true"/>
            <p:nvPr/>
          </p:nvSpPr>
          <p:spPr>
            <a:xfrm rot="0">
              <a:off x="0" y="57150"/>
              <a:ext cx="10420286" cy="59309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Dendrochronology (tree ring dating)</a:t>
              </a:r>
            </a:p>
          </p:txBody>
        </p:sp>
        <p:sp>
          <p:nvSpPr>
            <p:cNvPr name="TextBox 13" id="13"/>
            <p:cNvSpPr txBox="true"/>
            <p:nvPr/>
          </p:nvSpPr>
          <p:spPr>
            <a:xfrm rot="0">
              <a:off x="13476385" y="88265"/>
              <a:ext cx="5919280" cy="52133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Up to 11,000 years ago</a:t>
              </a:r>
            </a:p>
          </p:txBody>
        </p:sp>
      </p:grpSp>
      <p:grpSp>
        <p:nvGrpSpPr>
          <p:cNvPr name="Group 14" id="14"/>
          <p:cNvGrpSpPr/>
          <p:nvPr/>
        </p:nvGrpSpPr>
        <p:grpSpPr>
          <a:xfrm rot="0">
            <a:off x="3454852" y="7276444"/>
            <a:ext cx="14546749" cy="487680"/>
            <a:chOff x="0" y="0"/>
            <a:chExt cx="19395665" cy="650240"/>
          </a:xfrm>
        </p:grpSpPr>
        <p:sp>
          <p:nvSpPr>
            <p:cNvPr name="TextBox 15" id="15"/>
            <p:cNvSpPr txBox="true"/>
            <p:nvPr/>
          </p:nvSpPr>
          <p:spPr>
            <a:xfrm rot="0">
              <a:off x="0" y="57150"/>
              <a:ext cx="7585530" cy="59309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Thermoluminescence (TL)</a:t>
              </a:r>
            </a:p>
          </p:txBody>
        </p:sp>
        <p:sp>
          <p:nvSpPr>
            <p:cNvPr name="TextBox 16" id="16"/>
            <p:cNvSpPr txBox="true"/>
            <p:nvPr/>
          </p:nvSpPr>
          <p:spPr>
            <a:xfrm rot="0">
              <a:off x="12996988" y="88265"/>
              <a:ext cx="6398677" cy="52133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5,000 to 100,000 years ago</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5451" t="0" r="6422" b="0"/>
          <a:stretch>
            <a:fillRect/>
          </a:stretch>
        </p:blipFill>
        <p:spPr>
          <a:xfrm flipH="false" flipV="false" rot="0">
            <a:off x="15394721" y="0"/>
            <a:ext cx="2893279" cy="10287000"/>
          </a:xfrm>
          <a:prstGeom prst="rect">
            <a:avLst/>
          </a:prstGeom>
        </p:spPr>
      </p:pic>
      <p:sp>
        <p:nvSpPr>
          <p:cNvPr name="AutoShape 3" id="3"/>
          <p:cNvSpPr/>
          <p:nvPr/>
        </p:nvSpPr>
        <p:spPr>
          <a:xfrm rot="-10800000">
            <a:off x="0" y="0"/>
            <a:ext cx="15394721" cy="10287000"/>
          </a:xfrm>
          <a:prstGeom prst="rect">
            <a:avLst/>
          </a:prstGeom>
          <a:solidFill>
            <a:srgbClr val="4B0D45"/>
          </a:solidFill>
        </p:spPr>
      </p:sp>
      <p:sp>
        <p:nvSpPr>
          <p:cNvPr name="TextBox 4" id="4"/>
          <p:cNvSpPr txBox="true"/>
          <p:nvPr/>
        </p:nvSpPr>
        <p:spPr>
          <a:xfrm rot="0">
            <a:off x="290417" y="518326"/>
            <a:ext cx="10612310" cy="771525"/>
          </a:xfrm>
          <a:prstGeom prst="rect">
            <a:avLst/>
          </a:prstGeom>
        </p:spPr>
        <p:txBody>
          <a:bodyPr anchor="t" rtlCol="false" tIns="0" lIns="0" bIns="0" rIns="0">
            <a:spAutoFit/>
          </a:bodyPr>
          <a:lstStyle/>
          <a:p>
            <a:pPr algn="just">
              <a:lnSpc>
                <a:spcPts val="6000"/>
              </a:lnSpc>
            </a:pPr>
            <a:r>
              <a:rPr lang="en-US" sz="5000" spc="200">
                <a:solidFill>
                  <a:srgbClr val="FFFFFF"/>
                </a:solidFill>
                <a:latin typeface="Aileron Regular Bold"/>
              </a:rPr>
              <a:t>ABSOLUTE DATING METHODS</a:t>
            </a:r>
          </a:p>
        </p:txBody>
      </p:sp>
      <p:sp>
        <p:nvSpPr>
          <p:cNvPr name="TextBox 5" id="5"/>
          <p:cNvSpPr txBox="true"/>
          <p:nvPr/>
        </p:nvSpPr>
        <p:spPr>
          <a:xfrm rot="0">
            <a:off x="273119" y="5799896"/>
            <a:ext cx="14813886" cy="8369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Measuring the ratio of argon gas in igneous volcanic rock to estimate how much time has elapsed since the rock cooled and solidified.</a:t>
            </a:r>
          </a:p>
        </p:txBody>
      </p:sp>
      <p:sp>
        <p:nvSpPr>
          <p:cNvPr name="TextBox 6" id="6"/>
          <p:cNvSpPr txBox="true"/>
          <p:nvPr/>
        </p:nvSpPr>
        <p:spPr>
          <a:xfrm rot="0">
            <a:off x="290417" y="8057944"/>
            <a:ext cx="14813886" cy="8369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Magnetic particles in most materials of geological origin, such as rocks and clay, are analyzed to track shifts in the earth's magnetic fields over time.</a:t>
            </a:r>
          </a:p>
        </p:txBody>
      </p:sp>
      <p:sp>
        <p:nvSpPr>
          <p:cNvPr name="TextBox 7" id="7"/>
          <p:cNvSpPr txBox="true"/>
          <p:nvPr/>
        </p:nvSpPr>
        <p:spPr>
          <a:xfrm rot="0">
            <a:off x="290417" y="3114722"/>
            <a:ext cx="14813886" cy="12433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a:rPr>
              <a:t>A technique that determines age of various minerals and glasses based on the trails of damage done by the spontaneous fission of uranium-238, the most abundant isotope of uranium.</a:t>
            </a:r>
          </a:p>
        </p:txBody>
      </p:sp>
      <p:sp>
        <p:nvSpPr>
          <p:cNvPr name="TextBox 8" id="8"/>
          <p:cNvSpPr txBox="true"/>
          <p:nvPr/>
        </p:nvSpPr>
        <p:spPr>
          <a:xfrm rot="0">
            <a:off x="557555" y="2234380"/>
            <a:ext cx="4878907"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Fission-track dating</a:t>
            </a:r>
          </a:p>
        </p:txBody>
      </p:sp>
      <p:sp>
        <p:nvSpPr>
          <p:cNvPr name="TextBox 9" id="9"/>
          <p:cNvSpPr txBox="true"/>
          <p:nvPr/>
        </p:nvSpPr>
        <p:spPr>
          <a:xfrm rot="0">
            <a:off x="9726024" y="2255335"/>
            <a:ext cx="5498129" cy="37909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10,000 to 400 million years ago</a:t>
            </a:r>
          </a:p>
        </p:txBody>
      </p:sp>
      <p:sp>
        <p:nvSpPr>
          <p:cNvPr name="TextBox 10" id="10"/>
          <p:cNvSpPr txBox="true"/>
          <p:nvPr/>
        </p:nvSpPr>
        <p:spPr>
          <a:xfrm rot="0">
            <a:off x="540257" y="4956810"/>
            <a:ext cx="10092351"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Potassium-argon (K-Ar)/Argon-argon (Ar-Ar)</a:t>
            </a:r>
          </a:p>
        </p:txBody>
      </p:sp>
      <p:sp>
        <p:nvSpPr>
          <p:cNvPr name="TextBox 11" id="11"/>
          <p:cNvSpPr txBox="true"/>
          <p:nvPr/>
        </p:nvSpPr>
        <p:spPr>
          <a:xfrm rot="0">
            <a:off x="9553964" y="5008245"/>
            <a:ext cx="5670189" cy="37909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100,000 to 4.5 billion years ago</a:t>
            </a:r>
          </a:p>
        </p:txBody>
      </p:sp>
      <p:sp>
        <p:nvSpPr>
          <p:cNvPr name="TextBox 12" id="12"/>
          <p:cNvSpPr txBox="true"/>
          <p:nvPr/>
        </p:nvSpPr>
        <p:spPr>
          <a:xfrm rot="0">
            <a:off x="540257" y="7174150"/>
            <a:ext cx="8254662" cy="430530"/>
          </a:xfrm>
          <a:prstGeom prst="rect">
            <a:avLst/>
          </a:prstGeom>
        </p:spPr>
        <p:txBody>
          <a:bodyPr anchor="t" rtlCol="false" tIns="0" lIns="0" bIns="0" rIns="0">
            <a:spAutoFit/>
          </a:bodyPr>
          <a:lstStyle/>
          <a:p>
            <a:pPr>
              <a:lnSpc>
                <a:spcPts val="3200"/>
              </a:lnSpc>
            </a:pPr>
            <a:r>
              <a:rPr lang="en-US" sz="3200" spc="128">
                <a:solidFill>
                  <a:srgbClr val="FFFFFF"/>
                </a:solidFill>
                <a:latin typeface="Aileron Regular Bold"/>
              </a:rPr>
              <a:t>Archaeomagnetic dating</a:t>
            </a:r>
          </a:p>
        </p:txBody>
      </p:sp>
      <p:sp>
        <p:nvSpPr>
          <p:cNvPr name="TextBox 13" id="13"/>
          <p:cNvSpPr txBox="true"/>
          <p:nvPr/>
        </p:nvSpPr>
        <p:spPr>
          <a:xfrm rot="0">
            <a:off x="10752457" y="7195105"/>
            <a:ext cx="4471696" cy="379095"/>
          </a:xfrm>
          <a:prstGeom prst="rect">
            <a:avLst/>
          </a:prstGeom>
        </p:spPr>
        <p:txBody>
          <a:bodyPr anchor="t" rtlCol="false" tIns="0" lIns="0" bIns="0" rIns="0">
            <a:spAutoFit/>
          </a:bodyPr>
          <a:lstStyle/>
          <a:p>
            <a:pPr algn="r">
              <a:lnSpc>
                <a:spcPts val="2800"/>
              </a:lnSpc>
            </a:pPr>
            <a:r>
              <a:rPr lang="en-US" sz="2800" spc="112">
                <a:solidFill>
                  <a:srgbClr val="FFFFFF"/>
                </a:solidFill>
                <a:latin typeface="Aileron Regular"/>
              </a:rPr>
              <a:t>Up to 100,000 years ago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DAFh5QUu0FA</dc:identifier>
  <dcterms:modified xsi:type="dcterms:W3CDTF">2011-08-01T06:04:30Z</dcterms:modified>
  <cp:revision>1</cp:revision>
  <dc:title>eHRAF Workbook - Dating Methods v2</dc:title>
</cp:coreProperties>
</file>