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Aileron Heavy" panose="020B0604020202020204" charset="0"/>
      <p:regular r:id="rId35"/>
    </p:embeddedFont>
    <p:embeddedFont>
      <p:font typeface="Aileron Ultra-Bold" panose="020B0604020202020204" charset="0"/>
      <p:regular r:id="rId36"/>
    </p:embeddedFont>
    <p:embeddedFont>
      <p:font typeface="Aileron Bold" panose="020B0604020202020204" charset="0"/>
      <p:regular r:id="rId37"/>
    </p:embeddedFont>
    <p:embeddedFont>
      <p:font typeface="Aileron" panose="020B0604020202020204"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ehrafarchaeology.yale.edu/document?id=af45-000" TargetMode="Externa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hyperlink" Target="https://ehrafarchaeology.yale.edu/document?id=af45-01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hrafarchaeology.yale.edu/document?id=m084-003"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ehrafarchaeology.yale.edu/document?id=m084-000" TargetMode="External"/><Relationship Id="rId2" Type="http://schemas.openxmlformats.org/officeDocument/2006/relationships/hyperlink" Target="https://hraf.yale.edu/teach-ehraf/topics-in-medical-anthropology/"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ehrafarchaeology.yale.edu/document?id=af45-000" TargetMode="External"/><Relationship Id="rId2" Type="http://schemas.openxmlformats.org/officeDocument/2006/relationships/hyperlink" Target="https://ehrafarchaeology.yale.edu/document?id=af40-000"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29411" r="-29411"/>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3989E"/>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3166110"/>
            <a:ext cx="9265601" cy="4050030"/>
          </a:xfrm>
          <a:prstGeom prst="rect">
            <a:avLst/>
          </a:prstGeom>
        </p:spPr>
        <p:txBody>
          <a:bodyPr lIns="0" tIns="0" rIns="0" bIns="0" rtlCol="0" anchor="t">
            <a:spAutoFit/>
          </a:bodyPr>
          <a:lstStyle/>
          <a:p>
            <a:pPr algn="ctr">
              <a:lnSpc>
                <a:spcPts val="10560"/>
              </a:lnSpc>
            </a:pPr>
            <a:r>
              <a:rPr lang="en-US" sz="9600">
                <a:solidFill>
                  <a:srgbClr val="03989E"/>
                </a:solidFill>
                <a:latin typeface="Aileron Heavy"/>
              </a:rPr>
              <a:t>Dwellings:</a:t>
            </a:r>
          </a:p>
          <a:p>
            <a:pPr algn="ctr">
              <a:lnSpc>
                <a:spcPts val="10560"/>
              </a:lnSpc>
            </a:pPr>
            <a:r>
              <a:rPr lang="en-US" sz="9600">
                <a:solidFill>
                  <a:srgbClr val="03989E"/>
                </a:solidFill>
                <a:latin typeface="Aileron Heavy"/>
              </a:rPr>
              <a:t>A Comparative Approach</a:t>
            </a:r>
          </a:p>
        </p:txBody>
      </p:sp>
      <p:sp>
        <p:nvSpPr>
          <p:cNvPr id="8" name="TextBox 8"/>
          <p:cNvSpPr txBox="1"/>
          <p:nvPr/>
        </p:nvSpPr>
        <p:spPr>
          <a:xfrm>
            <a:off x="8791935" y="7451342"/>
            <a:ext cx="9265601" cy="622935"/>
          </a:xfrm>
          <a:prstGeom prst="rect">
            <a:avLst/>
          </a:prstGeom>
        </p:spPr>
        <p:txBody>
          <a:bodyPr lIns="0" tIns="0" rIns="0" bIns="0" rtlCol="0" anchor="t">
            <a:spAutoFit/>
          </a:bodyPr>
          <a:lstStyle/>
          <a:p>
            <a:pPr algn="ctr">
              <a:lnSpc>
                <a:spcPts val="5040"/>
              </a:lnSpc>
            </a:pPr>
            <a:r>
              <a:rPr lang="en-US" sz="3600" spc="215">
                <a:solidFill>
                  <a:srgbClr val="03989E"/>
                </a:solidFill>
                <a:latin typeface="Aileron"/>
              </a:rPr>
              <a:t>in eHRAF Archaeology</a:t>
            </a:r>
          </a:p>
        </p:txBody>
      </p:sp>
      <p:sp>
        <p:nvSpPr>
          <p:cNvPr id="9" name="TextBox 9"/>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3989E"/>
                </a:solidFill>
                <a:latin typeface="Aileron"/>
              </a:rPr>
              <a:t>Human Relations Area Files</a:t>
            </a:r>
          </a:p>
          <a:p>
            <a:pPr algn="r">
              <a:lnSpc>
                <a:spcPts val="2420"/>
              </a:lnSpc>
            </a:pPr>
            <a:r>
              <a:rPr lang="en-US" sz="2200" spc="153">
                <a:solidFill>
                  <a:srgbClr val="03989E"/>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0665" y="962025"/>
            <a:ext cx="16856047" cy="7991475"/>
          </a:xfrm>
          <a:prstGeom prst="rect">
            <a:avLst/>
          </a:prstGeom>
        </p:spPr>
        <p:txBody>
          <a:bodyPr lIns="0" tIns="0" rIns="0" bIns="0" rtlCol="0" anchor="t">
            <a:spAutoFit/>
          </a:bodyPr>
          <a:lstStyle/>
          <a:p>
            <a:pPr>
              <a:lnSpc>
                <a:spcPts val="4200"/>
              </a:lnSpc>
              <a:spcBef>
                <a:spcPct val="0"/>
              </a:spcBef>
            </a:pPr>
            <a:r>
              <a:rPr lang="en-US" sz="3000" spc="180">
                <a:solidFill>
                  <a:srgbClr val="000000"/>
                </a:solidFill>
                <a:latin typeface="Aileron Bold"/>
              </a:rPr>
              <a:t>Bar-Yosef, Ofer. 2011. “Climatic Fluctuations and Early Farming in West and East Asia.” Current Anthropology Vol. 52: s175–93. https://ehrafarchaeology.yale.edu/document?id=af45-013.</a:t>
            </a:r>
          </a:p>
          <a:p>
            <a:pPr>
              <a:lnSpc>
                <a:spcPts val="4200"/>
              </a:lnSpc>
              <a:spcBef>
                <a:spcPct val="0"/>
              </a:spcBef>
            </a:pPr>
            <a:endParaRPr lang="en-US" sz="3000" spc="180">
              <a:solidFill>
                <a:srgbClr val="000000"/>
              </a:solidFill>
              <a:latin typeface="Aileron Bold"/>
            </a:endParaRPr>
          </a:p>
          <a:p>
            <a:pPr>
              <a:lnSpc>
                <a:spcPts val="4200"/>
              </a:lnSpc>
              <a:spcBef>
                <a:spcPct val="0"/>
              </a:spcBef>
            </a:pPr>
            <a:r>
              <a:rPr lang="en-US" sz="3000" spc="180">
                <a:solidFill>
                  <a:srgbClr val="000000"/>
                </a:solidFill>
                <a:latin typeface="Aileron"/>
              </a:rPr>
              <a:t>Thus, the processes in both China and the Levant were reasonably similar, and sedentism was the common group strategy. </a:t>
            </a:r>
            <a:r>
              <a:rPr lang="en-US" sz="3000" spc="180">
                <a:solidFill>
                  <a:srgbClr val="092683"/>
                </a:solidFill>
                <a:latin typeface="Aileron Bold"/>
              </a:rPr>
              <a:t>The building of domestic dwellings followed the same pattern, starting with round pit houses and shifting gradually to square and rectangular ground plans.</a:t>
            </a:r>
            <a:r>
              <a:rPr lang="en-US" sz="3000" spc="180">
                <a:solidFill>
                  <a:srgbClr val="000000"/>
                </a:solidFill>
                <a:latin typeface="Aileron"/>
              </a:rPr>
              <a:t> Materials varied. In China, wood and bricks became the standard building materials, while in the Levant, undressed and dressed stones played a major role, joined by bricks. Earlier small-scale farming was additionally supplemented by gathering and hunting, a strategy that lasted longer in South China than in either North China or the Levant. While rapid climatic change served as a trigger during the closing centuries of the YD, such changes continue to punctuate the Holocene sequences of both regions, a subject beyond the scope of this paper (e.g., Berger and Guilaine 2009; Chen et al. 2008; Weninger et al. 2009).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0665" y="962025"/>
            <a:ext cx="16856047" cy="8524875"/>
          </a:xfrm>
          <a:prstGeom prst="rect">
            <a:avLst/>
          </a:prstGeom>
        </p:spPr>
        <p:txBody>
          <a:bodyPr lIns="0" tIns="0" rIns="0" bIns="0" rtlCol="0" anchor="t">
            <a:spAutoFit/>
          </a:bodyPr>
          <a:lstStyle/>
          <a:p>
            <a:pPr>
              <a:lnSpc>
                <a:spcPts val="4200"/>
              </a:lnSpc>
            </a:pPr>
            <a:r>
              <a:rPr lang="en-US" sz="3000" spc="180">
                <a:solidFill>
                  <a:srgbClr val="000000"/>
                </a:solidFill>
                <a:latin typeface="Aileron Bold"/>
              </a:rPr>
              <a:t>Cohen, David Joel. 2011. “The Beginnings of Agriculture in China: A Multiregional View.” Current Anthropology Vol. 52: s273–93. https://ehrafarchaeology.yale.edu/document?id=af45-014.</a:t>
            </a:r>
          </a:p>
          <a:p>
            <a:pPr>
              <a:lnSpc>
                <a:spcPts val="4200"/>
              </a:lnSpc>
            </a:pPr>
            <a:endParaRPr lang="en-US" sz="3000" spc="180">
              <a:solidFill>
                <a:srgbClr val="000000"/>
              </a:solidFill>
              <a:latin typeface="Aileron Bold"/>
            </a:endParaRPr>
          </a:p>
          <a:p>
            <a:pPr>
              <a:lnSpc>
                <a:spcPts val="4200"/>
              </a:lnSpc>
              <a:spcBef>
                <a:spcPct val="0"/>
              </a:spcBef>
            </a:pPr>
            <a:r>
              <a:rPr lang="en-US" sz="3000" spc="180">
                <a:solidFill>
                  <a:srgbClr val="000000"/>
                </a:solidFill>
                <a:latin typeface="Aileron"/>
              </a:rPr>
              <a:t>The appearance of Early Neolithic settlements sometime after 10,100 cal BP marks increased sedentism, population agglomeration, and departures from Late Paleolithic behavioral patterns. Many sites are enclosed by ditches and have distinctinsert_drive_file [S278]insert_drive_file S279 areas for houses, for domestic activities, for storage facilities, and for the earliest planned multigenerational cemeteries, sometimes with hundreds of burials. </a:t>
            </a:r>
            <a:r>
              <a:rPr lang="en-US" sz="3000" spc="180">
                <a:solidFill>
                  <a:srgbClr val="092683"/>
                </a:solidFill>
                <a:latin typeface="Aileron Bold"/>
              </a:rPr>
              <a:t>Early houses are typically small, round, and semisubterranean. Later they shift to a rectangular plan.</a:t>
            </a:r>
            <a:r>
              <a:rPr lang="en-US" sz="3000" spc="180">
                <a:solidFill>
                  <a:srgbClr val="000000"/>
                </a:solidFill>
                <a:latin typeface="Aileron"/>
              </a:rPr>
              <a:t> Houses are frequently found in clusters of several tens, and with a few exceptions, most houses in a village are similar in size. Burials are uniform in size, and grave goods tend to be few. There is little evidence for functional differentiation between households or social status differences between individuals. Within regions, there can be differences in site size.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AutoShape 3"/>
          <p:cNvSpPr/>
          <p:nvPr/>
        </p:nvSpPr>
        <p:spPr>
          <a:xfrm>
            <a:off x="3084647" y="3464922"/>
            <a:ext cx="12118707" cy="2738048"/>
          </a:xfrm>
          <a:prstGeom prst="rect">
            <a:avLst/>
          </a:prstGeom>
          <a:solidFill>
            <a:srgbClr val="03989E"/>
          </a:solidFill>
        </p:spPr>
      </p:sp>
      <p:sp>
        <p:nvSpPr>
          <p:cNvPr id="4" name="TextBox 4"/>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a:rPr>
              <a:t>Part 1: Selected Readings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29503" r="-90742"/>
            </a:stretch>
          </a:blipFill>
        </p:spPr>
      </p:sp>
      <p:grpSp>
        <p:nvGrpSpPr>
          <p:cNvPr id="3" name="Group 3"/>
          <p:cNvGrpSpPr/>
          <p:nvPr/>
        </p:nvGrpSpPr>
        <p:grpSpPr>
          <a:xfrm>
            <a:off x="1418166" y="4073585"/>
            <a:ext cx="4248273" cy="2139830"/>
            <a:chOff x="0" y="0"/>
            <a:chExt cx="5664364" cy="2853107"/>
          </a:xfrm>
        </p:grpSpPr>
        <p:sp>
          <p:nvSpPr>
            <p:cNvPr id="4" name="AutoShape 4"/>
            <p:cNvSpPr/>
            <p:nvPr/>
          </p:nvSpPr>
          <p:spPr>
            <a:xfrm>
              <a:off x="0" y="0"/>
              <a:ext cx="5664364" cy="2853107"/>
            </a:xfrm>
            <a:prstGeom prst="rect">
              <a:avLst/>
            </a:prstGeom>
            <a:solidFill>
              <a:srgbClr val="03989E"/>
            </a:solidFill>
          </p:spPr>
        </p:sp>
        <p:sp>
          <p:nvSpPr>
            <p:cNvPr id="5" name="TextBox 5"/>
            <p:cNvSpPr txBox="1"/>
            <p:nvPr/>
          </p:nvSpPr>
          <p:spPr>
            <a:xfrm>
              <a:off x="454550" y="566128"/>
              <a:ext cx="4755265" cy="171132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Four Traditions</a:t>
              </a:r>
            </a:p>
          </p:txBody>
        </p:sp>
      </p:grpSp>
      <p:sp>
        <p:nvSpPr>
          <p:cNvPr id="6" name="TextBox 6"/>
          <p:cNvSpPr txBox="1"/>
          <p:nvPr/>
        </p:nvSpPr>
        <p:spPr>
          <a:xfrm>
            <a:off x="6169269" y="592492"/>
            <a:ext cx="11403805" cy="1562671"/>
          </a:xfrm>
          <a:prstGeom prst="rect">
            <a:avLst/>
          </a:prstGeom>
        </p:spPr>
        <p:txBody>
          <a:bodyPr lIns="0" tIns="0" rIns="0" bIns="0" rtlCol="0" anchor="t">
            <a:spAutoFit/>
          </a:bodyPr>
          <a:lstStyle/>
          <a:p>
            <a:pPr>
              <a:lnSpc>
                <a:spcPts val="4067"/>
              </a:lnSpc>
            </a:pPr>
            <a:r>
              <a:rPr lang="en-US" sz="3600" spc="280">
                <a:solidFill>
                  <a:srgbClr val="03989E"/>
                </a:solidFill>
                <a:latin typeface="Aileron"/>
              </a:rPr>
              <a:t>For this workbook activity, you will learn about </a:t>
            </a:r>
            <a:r>
              <a:rPr lang="en-US" sz="3600" spc="280">
                <a:solidFill>
                  <a:srgbClr val="03989E"/>
                </a:solidFill>
                <a:latin typeface="Aileron Bold"/>
              </a:rPr>
              <a:t>dwelling shape</a:t>
            </a:r>
            <a:r>
              <a:rPr lang="en-US" sz="3600" spc="280">
                <a:solidFill>
                  <a:srgbClr val="03989E"/>
                </a:solidFill>
                <a:latin typeface="Aileron"/>
              </a:rPr>
              <a:t> across four different archaeological traditions.</a:t>
            </a:r>
          </a:p>
        </p:txBody>
      </p:sp>
      <p:sp>
        <p:nvSpPr>
          <p:cNvPr id="7" name="TextBox 7"/>
          <p:cNvSpPr txBox="1"/>
          <p:nvPr/>
        </p:nvSpPr>
        <p:spPr>
          <a:xfrm>
            <a:off x="6169269" y="5919618"/>
            <a:ext cx="11403805" cy="1562671"/>
          </a:xfrm>
          <a:prstGeom prst="rect">
            <a:avLst/>
          </a:prstGeom>
        </p:spPr>
        <p:txBody>
          <a:bodyPr lIns="0" tIns="0" rIns="0" bIns="0" rtlCol="0" anchor="t">
            <a:spAutoFit/>
          </a:bodyPr>
          <a:lstStyle/>
          <a:p>
            <a:pPr>
              <a:lnSpc>
                <a:spcPts val="4067"/>
              </a:lnSpc>
            </a:pPr>
            <a:r>
              <a:rPr lang="en-US" sz="3600" spc="280">
                <a:solidFill>
                  <a:srgbClr val="03989E"/>
                </a:solidFill>
                <a:latin typeface="Aileron"/>
              </a:rPr>
              <a:t>After reading selected passages provided below, fill in this table with data from eHRAF Archaeology.</a:t>
            </a:r>
          </a:p>
        </p:txBody>
      </p:sp>
      <p:sp>
        <p:nvSpPr>
          <p:cNvPr id="8" name="TextBox 8"/>
          <p:cNvSpPr txBox="1"/>
          <p:nvPr/>
        </p:nvSpPr>
        <p:spPr>
          <a:xfrm>
            <a:off x="6169269" y="2479707"/>
            <a:ext cx="11403805" cy="1106805"/>
          </a:xfrm>
          <a:prstGeom prst="rect">
            <a:avLst/>
          </a:prstGeom>
        </p:spPr>
        <p:txBody>
          <a:bodyPr lIns="0" tIns="0" rIns="0" bIns="0" rtlCol="0" anchor="t">
            <a:spAutoFit/>
          </a:bodyPr>
          <a:lstStyle/>
          <a:p>
            <a:pPr>
              <a:lnSpc>
                <a:spcPts val="4320"/>
              </a:lnSpc>
            </a:pPr>
            <a:r>
              <a:rPr lang="en-US" sz="3600" spc="288">
                <a:solidFill>
                  <a:srgbClr val="03989E"/>
                </a:solidFill>
                <a:latin typeface="Aileron"/>
              </a:rPr>
              <a:t>On the following slide, you will find a table containing columns for:</a:t>
            </a:r>
          </a:p>
        </p:txBody>
      </p:sp>
      <p:sp>
        <p:nvSpPr>
          <p:cNvPr id="9" name="TextBox 9"/>
          <p:cNvSpPr txBox="1"/>
          <p:nvPr/>
        </p:nvSpPr>
        <p:spPr>
          <a:xfrm>
            <a:off x="6169269" y="7835407"/>
            <a:ext cx="11403805" cy="2079244"/>
          </a:xfrm>
          <a:prstGeom prst="rect">
            <a:avLst/>
          </a:prstGeom>
        </p:spPr>
        <p:txBody>
          <a:bodyPr lIns="0" tIns="0" rIns="0" bIns="0" rtlCol="0" anchor="t">
            <a:spAutoFit/>
          </a:bodyPr>
          <a:lstStyle/>
          <a:p>
            <a:pPr>
              <a:lnSpc>
                <a:spcPts val="4067"/>
              </a:lnSpc>
            </a:pPr>
            <a:r>
              <a:rPr lang="en-US" sz="3600" spc="280">
                <a:solidFill>
                  <a:srgbClr val="03989E"/>
                </a:solidFill>
                <a:latin typeface="Aileron"/>
              </a:rPr>
              <a:t>Remember to note the titles, authors, and page numbers from the documents where you found the information, and provide a brief description of the dwellings in each of the four traditions.</a:t>
            </a:r>
          </a:p>
        </p:txBody>
      </p:sp>
      <p:sp>
        <p:nvSpPr>
          <p:cNvPr id="10" name="TextBox 10"/>
          <p:cNvSpPr txBox="1"/>
          <p:nvPr/>
        </p:nvSpPr>
        <p:spPr>
          <a:xfrm>
            <a:off x="6169269" y="3911055"/>
            <a:ext cx="11403805" cy="1655445"/>
          </a:xfrm>
          <a:prstGeom prst="rect">
            <a:avLst/>
          </a:prstGeom>
        </p:spPr>
        <p:txBody>
          <a:bodyPr lIns="0" tIns="0" rIns="0" bIns="0" rtlCol="0" anchor="t">
            <a:spAutoFit/>
          </a:bodyPr>
          <a:lstStyle/>
          <a:p>
            <a:pPr marL="777240" lvl="1" indent="-388620">
              <a:lnSpc>
                <a:spcPts val="4320"/>
              </a:lnSpc>
              <a:buFont typeface="Arial"/>
              <a:buChar char="•"/>
            </a:pPr>
            <a:r>
              <a:rPr lang="en-US" sz="3600" spc="288">
                <a:solidFill>
                  <a:srgbClr val="03989E"/>
                </a:solidFill>
                <a:latin typeface="Aileron"/>
              </a:rPr>
              <a:t>Tradition</a:t>
            </a:r>
          </a:p>
          <a:p>
            <a:pPr marL="777240" lvl="1" indent="-388620">
              <a:lnSpc>
                <a:spcPts val="4320"/>
              </a:lnSpc>
              <a:buFont typeface="Arial"/>
              <a:buChar char="•"/>
            </a:pPr>
            <a:r>
              <a:rPr lang="en-US" sz="3600" spc="288">
                <a:solidFill>
                  <a:srgbClr val="03989E"/>
                </a:solidFill>
                <a:latin typeface="Aileron"/>
              </a:rPr>
              <a:t>Dwelling Shape</a:t>
            </a:r>
          </a:p>
          <a:p>
            <a:pPr marL="777240" lvl="1" indent="-388620">
              <a:lnSpc>
                <a:spcPts val="4320"/>
              </a:lnSpc>
              <a:buFont typeface="Arial"/>
              <a:buChar char="•"/>
            </a:pPr>
            <a:r>
              <a:rPr lang="en-US" sz="3600" spc="288">
                <a:solidFill>
                  <a:srgbClr val="03989E"/>
                </a:solidFill>
                <a:latin typeface="Aileron"/>
              </a:rPr>
              <a:t>Description, Document, Page Number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553" t="8212" r="12125" b="10466"/>
          <a:stretch>
            <a:fillRect/>
          </a:stretch>
        </p:blipFill>
        <p:spPr>
          <a:xfrm>
            <a:off x="0" y="0"/>
            <a:ext cx="18288000" cy="10287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3989E"/>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r="-2497"/>
            </a:stretch>
          </a:blipFill>
        </p:spPr>
      </p:sp>
      <p:grpSp>
        <p:nvGrpSpPr>
          <p:cNvPr id="6" name="Group 6"/>
          <p:cNvGrpSpPr/>
          <p:nvPr/>
        </p:nvGrpSpPr>
        <p:grpSpPr>
          <a:xfrm rot="6593844">
            <a:off x="15703470" y="3407348"/>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3989E"/>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3989E"/>
                </a:solidFill>
                <a:latin typeface="Aileron Ultra-Bold"/>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3989E"/>
                </a:solidFill>
                <a:latin typeface="Aileron Ultra-Bold"/>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3989E"/>
                </a:solidFill>
                <a:latin typeface="Aileron Ultra-Bold"/>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3989E"/>
                </a:solidFill>
                <a:latin typeface="Aileron Ultra-Bold"/>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3989E"/>
                </a:solidFill>
                <a:ea typeface="Aileron Ultra-Bold"/>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3989E"/>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984958" y="759854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3989E"/>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3989E"/>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3989E"/>
                </a:solidFill>
                <a:latin typeface="Aileron Ultra-Bold"/>
              </a:rPr>
              <a:t>Go to the Browse Documents tab.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4806" r="-206739"/>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3989E"/>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3989E"/>
                </a:solidFill>
                <a:latin typeface="Aileron"/>
              </a:rPr>
              <a:t>A brief overview for traditions in eHRAF Archaeology is provided in the form of </a:t>
            </a:r>
            <a:r>
              <a:rPr lang="en-US" sz="3200" spc="320">
                <a:solidFill>
                  <a:srgbClr val="03989E"/>
                </a:solidFill>
                <a:latin typeface="Aileron Bold"/>
              </a:rPr>
              <a:t>Tradition Summaries</a:t>
            </a:r>
            <a:r>
              <a:rPr lang="en-US" sz="3200" spc="320">
                <a:solidFill>
                  <a:srgbClr val="03989E"/>
                </a:solidFill>
                <a:latin typeface="Aileron"/>
              </a:rPr>
              <a:t>. </a:t>
            </a:r>
          </a:p>
          <a:p>
            <a:pPr>
              <a:lnSpc>
                <a:spcPts val="4160"/>
              </a:lnSpc>
            </a:pPr>
            <a:endParaRPr lang="en-US" sz="3200" spc="320">
              <a:solidFill>
                <a:srgbClr val="03989E"/>
              </a:solidFill>
              <a:latin typeface="Aileron"/>
            </a:endParaRPr>
          </a:p>
          <a:p>
            <a:pPr>
              <a:lnSpc>
                <a:spcPts val="4160"/>
              </a:lnSpc>
            </a:pPr>
            <a:r>
              <a:rPr lang="en-US" sz="3200" spc="320">
                <a:solidFill>
                  <a:srgbClr val="03989E"/>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3989E"/>
                </a:solidFill>
                <a:latin typeface="Aileron Heavy"/>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3989E"/>
                </a:solidFill>
                <a:latin typeface="Aileron Bold"/>
              </a:rPr>
              <a:t>To find a tradition summary, go to the</a:t>
            </a:r>
            <a:r>
              <a:rPr lang="en-US" sz="3200" spc="320">
                <a:solidFill>
                  <a:srgbClr val="03989E"/>
                </a:solidFill>
                <a:latin typeface="Aileron"/>
              </a:rPr>
              <a:t> Browse Traditions</a:t>
            </a:r>
            <a:r>
              <a:rPr lang="en-US" sz="3200" spc="320">
                <a:solidFill>
                  <a:srgbClr val="03989E"/>
                </a:solidFill>
                <a:latin typeface="Aileron Bold"/>
              </a:rPr>
              <a:t> tab and enter the tradition name into the box, then click on </a:t>
            </a:r>
            <a:r>
              <a:rPr lang="en-US" sz="3200" spc="320">
                <a:solidFill>
                  <a:srgbClr val="03989E"/>
                </a:solidFill>
                <a:latin typeface="Aileron"/>
              </a:rPr>
              <a:t>Tradition Summary </a:t>
            </a:r>
            <a:r>
              <a:rPr lang="en-US" sz="3200" spc="320">
                <a:solidFill>
                  <a:srgbClr val="03989E"/>
                </a:solidFill>
                <a:latin typeface="Aileron Bold"/>
              </a:rPr>
              <a:t>below the tradition name to read it.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277010" y="-11006"/>
            <a:ext cx="11010990" cy="10287000"/>
          </a:xfrm>
          <a:prstGeom prst="rect">
            <a:avLst/>
          </a:prstGeom>
          <a:solidFill>
            <a:srgbClr val="03989E"/>
          </a:solidFill>
        </p:spPr>
      </p:sp>
      <p:sp>
        <p:nvSpPr>
          <p:cNvPr id="3" name="TextBox 3"/>
          <p:cNvSpPr txBox="1"/>
          <p:nvPr/>
        </p:nvSpPr>
        <p:spPr>
          <a:xfrm>
            <a:off x="8066726" y="2959521"/>
            <a:ext cx="9818177" cy="1106805"/>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the North China Upper Paleolithic (AF40) tradition summary.</a:t>
            </a:r>
          </a:p>
        </p:txBody>
      </p:sp>
      <p:sp>
        <p:nvSpPr>
          <p:cNvPr id="4" name="Freeform 4"/>
          <p:cNvSpPr/>
          <p:nvPr/>
        </p:nvSpPr>
        <p:spPr>
          <a:xfrm>
            <a:off x="0" y="0"/>
            <a:ext cx="7277010" cy="10287000"/>
          </a:xfrm>
          <a:custGeom>
            <a:avLst/>
            <a:gdLst/>
            <a:ahLst/>
            <a:cxnLst/>
            <a:rect l="l" t="t" r="r" b="b"/>
            <a:pathLst>
              <a:path w="7277010" h="10287000">
                <a:moveTo>
                  <a:pt x="0" y="0"/>
                </a:moveTo>
                <a:lnTo>
                  <a:pt x="7277010" y="0"/>
                </a:lnTo>
                <a:lnTo>
                  <a:pt x="7277010" y="10287000"/>
                </a:lnTo>
                <a:lnTo>
                  <a:pt x="0" y="10287000"/>
                </a:lnTo>
                <a:lnTo>
                  <a:pt x="0" y="0"/>
                </a:lnTo>
                <a:close/>
              </a:path>
            </a:pathLst>
          </a:custGeom>
          <a:blipFill>
            <a:blip r:embed="rId2"/>
            <a:stretch>
              <a:fillRect l="-3011" r="-3011"/>
            </a:stretch>
          </a:blipFill>
        </p:spPr>
      </p:sp>
      <p:sp>
        <p:nvSpPr>
          <p:cNvPr id="5" name="TextBox 5"/>
          <p:cNvSpPr txBox="1"/>
          <p:nvPr/>
        </p:nvSpPr>
        <p:spPr>
          <a:xfrm>
            <a:off x="7420433" y="500107"/>
            <a:ext cx="10464470"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Ultra-Bold"/>
              </a:rPr>
              <a:t>North China Upper</a:t>
            </a:r>
          </a:p>
          <a:p>
            <a:pPr algn="r">
              <a:lnSpc>
                <a:spcPts val="7200"/>
              </a:lnSpc>
            </a:pPr>
            <a:r>
              <a:rPr lang="en-US" sz="6000" spc="120">
                <a:solidFill>
                  <a:srgbClr val="FFFFFF"/>
                </a:solidFill>
                <a:latin typeface="Aileron Ultra-Bold"/>
              </a:rPr>
              <a:t>Paleolithic (AF40)</a:t>
            </a:r>
          </a:p>
        </p:txBody>
      </p:sp>
      <p:sp>
        <p:nvSpPr>
          <p:cNvPr id="6" name="TextBox 6"/>
          <p:cNvSpPr txBox="1"/>
          <p:nvPr/>
        </p:nvSpPr>
        <p:spPr>
          <a:xfrm>
            <a:off x="8066726" y="6184452"/>
            <a:ext cx="9576229" cy="1655445"/>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the description of curvilinear dwellings and mobility by Liu and Chen on page 51 in "Foragers and collectors".</a:t>
            </a:r>
          </a:p>
        </p:txBody>
      </p:sp>
      <p:grpSp>
        <p:nvGrpSpPr>
          <p:cNvPr id="7" name="Group 7"/>
          <p:cNvGrpSpPr/>
          <p:nvPr/>
        </p:nvGrpSpPr>
        <p:grpSpPr>
          <a:xfrm>
            <a:off x="8599125" y="4631134"/>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https://ehrafarchaeology.yale.edu/document?id=af40-000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8599125" y="8453064"/>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https://ehrafarchaeology.yale.edu/document?id=af40-016</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70663" y="0"/>
            <a:ext cx="7017337" cy="10287000"/>
          </a:xfrm>
          <a:custGeom>
            <a:avLst/>
            <a:gdLst/>
            <a:ahLst/>
            <a:cxnLst/>
            <a:rect l="l" t="t" r="r" b="b"/>
            <a:pathLst>
              <a:path w="7017337" h="10287000">
                <a:moveTo>
                  <a:pt x="0" y="0"/>
                </a:moveTo>
                <a:lnTo>
                  <a:pt x="7017337" y="0"/>
                </a:lnTo>
                <a:lnTo>
                  <a:pt x="7017337" y="10287000"/>
                </a:lnTo>
                <a:lnTo>
                  <a:pt x="0" y="10287000"/>
                </a:lnTo>
                <a:lnTo>
                  <a:pt x="0" y="0"/>
                </a:lnTo>
                <a:close/>
              </a:path>
            </a:pathLst>
          </a:custGeom>
          <a:blipFill>
            <a:blip r:embed="rId2"/>
            <a:stretch>
              <a:fillRect l="-94102" r="-25719"/>
            </a:stretch>
          </a:blipFill>
        </p:spPr>
      </p:sp>
      <p:sp>
        <p:nvSpPr>
          <p:cNvPr id="3" name="AutoShape 3"/>
          <p:cNvSpPr/>
          <p:nvPr/>
        </p:nvSpPr>
        <p:spPr>
          <a:xfrm rot="-10800000">
            <a:off x="0" y="0"/>
            <a:ext cx="11270663" cy="10287000"/>
          </a:xfrm>
          <a:prstGeom prst="rect">
            <a:avLst/>
          </a:prstGeom>
          <a:solidFill>
            <a:srgbClr val="03989E"/>
          </a:solidFill>
        </p:spPr>
      </p:sp>
      <p:sp>
        <p:nvSpPr>
          <p:cNvPr id="4" name="TextBox 4"/>
          <p:cNvSpPr txBox="1"/>
          <p:nvPr/>
        </p:nvSpPr>
        <p:spPr>
          <a:xfrm>
            <a:off x="516989" y="2444213"/>
            <a:ext cx="10204544" cy="1106805"/>
          </a:xfrm>
          <a:prstGeom prst="rect">
            <a:avLst/>
          </a:prstGeom>
        </p:spPr>
        <p:txBody>
          <a:bodyPr lIns="0" tIns="0" rIns="0" bIns="0" rtlCol="0" anchor="t">
            <a:spAutoFit/>
          </a:bodyPr>
          <a:lstStyle/>
          <a:p>
            <a:pPr>
              <a:lnSpc>
                <a:spcPts val="4319"/>
              </a:lnSpc>
            </a:pPr>
            <a:r>
              <a:rPr lang="en-US" sz="3599" spc="215">
                <a:solidFill>
                  <a:srgbClr val="FFFFFF"/>
                </a:solidFill>
                <a:latin typeface="Aileron"/>
              </a:rPr>
              <a:t>Read the Yellow River Early Neolithic (AF45) tradition summary.</a:t>
            </a:r>
          </a:p>
        </p:txBody>
      </p:sp>
      <p:sp>
        <p:nvSpPr>
          <p:cNvPr id="5" name="TextBox 5"/>
          <p:cNvSpPr txBox="1"/>
          <p:nvPr/>
        </p:nvSpPr>
        <p:spPr>
          <a:xfrm>
            <a:off x="516989" y="308115"/>
            <a:ext cx="9521123" cy="1838325"/>
          </a:xfrm>
          <a:prstGeom prst="rect">
            <a:avLst/>
          </a:prstGeom>
        </p:spPr>
        <p:txBody>
          <a:bodyPr lIns="0" tIns="0" rIns="0" bIns="0" rtlCol="0" anchor="t">
            <a:spAutoFit/>
          </a:bodyPr>
          <a:lstStyle/>
          <a:p>
            <a:pPr>
              <a:lnSpc>
                <a:spcPts val="7200"/>
              </a:lnSpc>
            </a:pPr>
            <a:r>
              <a:rPr lang="en-US" sz="6000" spc="120">
                <a:solidFill>
                  <a:srgbClr val="FFFFFF"/>
                </a:solidFill>
                <a:latin typeface="Aileron Heavy"/>
              </a:rPr>
              <a:t>Yellow River Early Neolithic (AF45)</a:t>
            </a:r>
          </a:p>
        </p:txBody>
      </p:sp>
      <p:sp>
        <p:nvSpPr>
          <p:cNvPr id="6" name="TextBox 6"/>
          <p:cNvSpPr txBox="1"/>
          <p:nvPr/>
        </p:nvSpPr>
        <p:spPr>
          <a:xfrm>
            <a:off x="520290" y="5842550"/>
            <a:ext cx="10201242" cy="1106805"/>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Bar-Yosef (page S188) and Cohen (page S277) on the shift to rectangular.</a:t>
            </a:r>
          </a:p>
        </p:txBody>
      </p:sp>
      <p:grpSp>
        <p:nvGrpSpPr>
          <p:cNvPr id="7" name="Group 7"/>
          <p:cNvGrpSpPr/>
          <p:nvPr/>
        </p:nvGrpSpPr>
        <p:grpSpPr>
          <a:xfrm>
            <a:off x="1049388" y="4076682"/>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https://ehrafarchaeology.yale.edu/document?id=mr70-000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1052690" y="7441218"/>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hlinkClick r:id="rId3" tooltip="https://ehrafarchaeology.yale.edu/document?id=af45-000"/>
                </a:rPr>
                <a:t>https://ehrafarchaeology.yale.edu/document?id=af45-013</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3" name="Group 13"/>
          <p:cNvGrpSpPr/>
          <p:nvPr/>
        </p:nvGrpSpPr>
        <p:grpSpPr>
          <a:xfrm>
            <a:off x="1052690" y="8723823"/>
            <a:ext cx="9043830" cy="1042670"/>
            <a:chOff x="0" y="0"/>
            <a:chExt cx="12058440" cy="1390227"/>
          </a:xfrm>
        </p:grpSpPr>
        <p:sp>
          <p:nvSpPr>
            <p:cNvPr id="14" name="TextBox 14"/>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hlinkClick r:id="rId4" tooltip="https://ehrafarchaeology.yale.edu/document?id=af45-014"/>
                </a:rPr>
                <a:t>https://ehrafarchaeology.yale.edu/document?id=af45-01</a:t>
              </a:r>
              <a:r>
                <a:rPr lang="en-US" sz="3200" spc="192">
                  <a:solidFill>
                    <a:srgbClr val="FFFFFF"/>
                  </a:solidFill>
                  <a:latin typeface="Aileron"/>
                </a:rPr>
                <a:t>4</a:t>
              </a:r>
            </a:p>
          </p:txBody>
        </p:sp>
        <p:sp>
          <p:nvSpPr>
            <p:cNvPr id="15" name="TextBox 15"/>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433726"/>
          </a:xfrm>
          <a:custGeom>
            <a:avLst/>
            <a:gdLst/>
            <a:ahLst/>
            <a:cxnLst/>
            <a:rect l="l" t="t" r="r" b="b"/>
            <a:pathLst>
              <a:path w="8250252" h="8433726">
                <a:moveTo>
                  <a:pt x="0" y="0"/>
                </a:moveTo>
                <a:lnTo>
                  <a:pt x="8250252" y="0"/>
                </a:lnTo>
                <a:lnTo>
                  <a:pt x="8250252" y="8433726"/>
                </a:lnTo>
                <a:lnTo>
                  <a:pt x="0" y="8433726"/>
                </a:lnTo>
                <a:lnTo>
                  <a:pt x="0" y="0"/>
                </a:lnTo>
                <a:close/>
              </a:path>
            </a:pathLst>
          </a:custGeom>
          <a:blipFill>
            <a:blip r:embed="rId2"/>
            <a:stretch>
              <a:fillRect l="-4390" t="-29926" r="-8349" b="-35504"/>
            </a:stretch>
          </a:blipFill>
        </p:spPr>
      </p:sp>
      <p:sp>
        <p:nvSpPr>
          <p:cNvPr id="4" name="AutoShape 4"/>
          <p:cNvSpPr/>
          <p:nvPr/>
        </p:nvSpPr>
        <p:spPr>
          <a:xfrm>
            <a:off x="666490" y="4174337"/>
            <a:ext cx="1753429" cy="1938326"/>
          </a:xfrm>
          <a:prstGeom prst="rect">
            <a:avLst/>
          </a:prstGeom>
          <a:solidFill>
            <a:srgbClr val="03989E"/>
          </a:solidFill>
        </p:spPr>
      </p:sp>
      <p:sp>
        <p:nvSpPr>
          <p:cNvPr id="5" name="TextBox 5"/>
          <p:cNvSpPr txBox="1"/>
          <p:nvPr/>
        </p:nvSpPr>
        <p:spPr>
          <a:xfrm>
            <a:off x="11250547" y="4791089"/>
            <a:ext cx="6812857" cy="386270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dwellings</a:t>
            </a:r>
          </a:p>
          <a:p>
            <a:pPr marL="690881" lvl="1" indent="-345440">
              <a:lnSpc>
                <a:spcPts val="5120"/>
              </a:lnSpc>
              <a:buFont typeface="Arial"/>
              <a:buChar char="•"/>
            </a:pPr>
            <a:r>
              <a:rPr lang="en-US" sz="3200" spc="32">
                <a:solidFill>
                  <a:srgbClr val="FFFFFF"/>
                </a:solidFill>
                <a:latin typeface="Aileron"/>
              </a:rPr>
              <a:t>Read passages from traditions covered in eHRAF Archaeology</a:t>
            </a:r>
          </a:p>
          <a:p>
            <a:pPr marL="690881" lvl="1" indent="-345440">
              <a:lnSpc>
                <a:spcPts val="5120"/>
              </a:lnSpc>
              <a:buFont typeface="Arial"/>
              <a:buChar char="•"/>
            </a:pPr>
            <a:r>
              <a:rPr lang="en-US" sz="3200" spc="32">
                <a:solidFill>
                  <a:srgbClr val="FFFFFF"/>
                </a:solidFill>
                <a:latin typeface="Aileron"/>
              </a:rPr>
              <a:t>Compare &amp; contrast traditions</a:t>
            </a:r>
          </a:p>
          <a:p>
            <a:pPr marL="690880" lvl="1" indent="-345440">
              <a:lnSpc>
                <a:spcPts val="5120"/>
              </a:lnSpc>
              <a:buFont typeface="Arial"/>
              <a:buChar char="•"/>
            </a:pPr>
            <a:r>
              <a:rPr lang="en-US" sz="3200" spc="32">
                <a:solidFill>
                  <a:srgbClr val="FFFFFF"/>
                </a:solidFill>
                <a:latin typeface="Aileron"/>
              </a:rPr>
              <a:t>Write a research paper using a comparative approach</a:t>
            </a:r>
          </a:p>
        </p:txBody>
      </p:sp>
      <p:sp>
        <p:nvSpPr>
          <p:cNvPr id="6" name="TextBox 6"/>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6517965" y="8044"/>
            <a:ext cx="11770035" cy="10287000"/>
          </a:xfrm>
          <a:prstGeom prst="rect">
            <a:avLst/>
          </a:prstGeom>
          <a:solidFill>
            <a:srgbClr val="03989E"/>
          </a:solidFill>
        </p:spPr>
      </p:sp>
      <p:sp>
        <p:nvSpPr>
          <p:cNvPr id="3" name="TextBox 3"/>
          <p:cNvSpPr txBox="1"/>
          <p:nvPr/>
        </p:nvSpPr>
        <p:spPr>
          <a:xfrm>
            <a:off x="7592692" y="2378793"/>
            <a:ext cx="10355039" cy="1106805"/>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the Epipaleolithic (M080) tradition summary.</a:t>
            </a:r>
          </a:p>
        </p:txBody>
      </p:sp>
      <p:sp>
        <p:nvSpPr>
          <p:cNvPr id="4" name="Freeform 4"/>
          <p:cNvSpPr/>
          <p:nvPr/>
        </p:nvSpPr>
        <p:spPr>
          <a:xfrm>
            <a:off x="0" y="0"/>
            <a:ext cx="6517965" cy="10287000"/>
          </a:xfrm>
          <a:custGeom>
            <a:avLst/>
            <a:gdLst/>
            <a:ahLst/>
            <a:cxnLst/>
            <a:rect l="l" t="t" r="r" b="b"/>
            <a:pathLst>
              <a:path w="6517965" h="10287000">
                <a:moveTo>
                  <a:pt x="0" y="0"/>
                </a:moveTo>
                <a:lnTo>
                  <a:pt x="6517965" y="0"/>
                </a:lnTo>
                <a:lnTo>
                  <a:pt x="6517965" y="10287000"/>
                </a:lnTo>
                <a:lnTo>
                  <a:pt x="0" y="10287000"/>
                </a:lnTo>
                <a:lnTo>
                  <a:pt x="0" y="0"/>
                </a:lnTo>
                <a:close/>
              </a:path>
            </a:pathLst>
          </a:custGeom>
          <a:blipFill>
            <a:blip r:embed="rId2"/>
            <a:stretch>
              <a:fillRect l="-70019" r="-70019"/>
            </a:stretch>
          </a:blipFill>
        </p:spPr>
      </p:sp>
      <p:sp>
        <p:nvSpPr>
          <p:cNvPr id="5" name="TextBox 5"/>
          <p:cNvSpPr txBox="1"/>
          <p:nvPr/>
        </p:nvSpPr>
        <p:spPr>
          <a:xfrm>
            <a:off x="7556324" y="765048"/>
            <a:ext cx="10427482"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Epipaleolithic (M080)</a:t>
            </a:r>
          </a:p>
        </p:txBody>
      </p:sp>
      <p:sp>
        <p:nvSpPr>
          <p:cNvPr id="6" name="TextBox 6"/>
          <p:cNvSpPr txBox="1"/>
          <p:nvPr/>
        </p:nvSpPr>
        <p:spPr>
          <a:xfrm>
            <a:off x="7429734" y="6144502"/>
            <a:ext cx="10517997" cy="1655445"/>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the description of circular homes (page 62) in "The Earliest Neolithic in the Levant", Bar-Yosef and Meadow (1995).</a:t>
            </a:r>
          </a:p>
        </p:txBody>
      </p:sp>
      <p:grpSp>
        <p:nvGrpSpPr>
          <p:cNvPr id="7" name="Group 7"/>
          <p:cNvGrpSpPr/>
          <p:nvPr/>
        </p:nvGrpSpPr>
        <p:grpSpPr>
          <a:xfrm>
            <a:off x="8518254" y="4100830"/>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https://ehrafarchaeology.yale.edu/document?id=m080-000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8518254" y="8453755"/>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https://ehrafarchaeology.yale.edu/document?id=m080-001</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70663" y="0"/>
            <a:ext cx="7017337" cy="10287000"/>
          </a:xfrm>
          <a:custGeom>
            <a:avLst/>
            <a:gdLst/>
            <a:ahLst/>
            <a:cxnLst/>
            <a:rect l="l" t="t" r="r" b="b"/>
            <a:pathLst>
              <a:path w="7017337" h="10287000">
                <a:moveTo>
                  <a:pt x="0" y="0"/>
                </a:moveTo>
                <a:lnTo>
                  <a:pt x="7017337" y="0"/>
                </a:lnTo>
                <a:lnTo>
                  <a:pt x="7017337" y="10287000"/>
                </a:lnTo>
                <a:lnTo>
                  <a:pt x="0" y="10287000"/>
                </a:lnTo>
                <a:lnTo>
                  <a:pt x="0" y="0"/>
                </a:lnTo>
                <a:close/>
              </a:path>
            </a:pathLst>
          </a:custGeom>
          <a:blipFill>
            <a:blip r:embed="rId2"/>
            <a:stretch>
              <a:fillRect l="-59945" r="-59945"/>
            </a:stretch>
          </a:blipFill>
        </p:spPr>
      </p:sp>
      <p:sp>
        <p:nvSpPr>
          <p:cNvPr id="3" name="AutoShape 3"/>
          <p:cNvSpPr/>
          <p:nvPr/>
        </p:nvSpPr>
        <p:spPr>
          <a:xfrm rot="-10800000">
            <a:off x="0" y="0"/>
            <a:ext cx="11270663" cy="10287000"/>
          </a:xfrm>
          <a:prstGeom prst="rect">
            <a:avLst/>
          </a:prstGeom>
          <a:solidFill>
            <a:srgbClr val="03989E"/>
          </a:solidFill>
        </p:spPr>
      </p:sp>
      <p:sp>
        <p:nvSpPr>
          <p:cNvPr id="4" name="TextBox 4"/>
          <p:cNvSpPr txBox="1"/>
          <p:nvPr/>
        </p:nvSpPr>
        <p:spPr>
          <a:xfrm>
            <a:off x="726243" y="2623392"/>
            <a:ext cx="9818177" cy="1106805"/>
          </a:xfrm>
          <a:prstGeom prst="rect">
            <a:avLst/>
          </a:prstGeom>
        </p:spPr>
        <p:txBody>
          <a:bodyPr lIns="0" tIns="0" rIns="0" bIns="0" rtlCol="0" anchor="t">
            <a:spAutoFit/>
          </a:bodyPr>
          <a:lstStyle/>
          <a:p>
            <a:pPr>
              <a:lnSpc>
                <a:spcPts val="4319"/>
              </a:lnSpc>
            </a:pPr>
            <a:r>
              <a:rPr lang="en-US" sz="3599" spc="215">
                <a:solidFill>
                  <a:srgbClr val="FFFFFF"/>
                </a:solidFill>
                <a:latin typeface="Aileron"/>
              </a:rPr>
              <a:t>Read the Aceramic Neolithic (M084) tradition summary.</a:t>
            </a:r>
          </a:p>
        </p:txBody>
      </p:sp>
      <p:sp>
        <p:nvSpPr>
          <p:cNvPr id="5" name="TextBox 5"/>
          <p:cNvSpPr txBox="1"/>
          <p:nvPr/>
        </p:nvSpPr>
        <p:spPr>
          <a:xfrm>
            <a:off x="728185" y="332263"/>
            <a:ext cx="9816562" cy="1838325"/>
          </a:xfrm>
          <a:prstGeom prst="rect">
            <a:avLst/>
          </a:prstGeom>
        </p:spPr>
        <p:txBody>
          <a:bodyPr lIns="0" tIns="0" rIns="0" bIns="0" rtlCol="0" anchor="t">
            <a:spAutoFit/>
          </a:bodyPr>
          <a:lstStyle/>
          <a:p>
            <a:pPr>
              <a:lnSpc>
                <a:spcPts val="7200"/>
              </a:lnSpc>
            </a:pPr>
            <a:r>
              <a:rPr lang="en-US" sz="6000" spc="120">
                <a:solidFill>
                  <a:srgbClr val="FFFFFF"/>
                </a:solidFill>
                <a:latin typeface="Aileron Heavy"/>
              </a:rPr>
              <a:t>Aceramic Neolithic (M084)</a:t>
            </a:r>
          </a:p>
        </p:txBody>
      </p:sp>
      <p:sp>
        <p:nvSpPr>
          <p:cNvPr id="6" name="TextBox 6"/>
          <p:cNvSpPr txBox="1"/>
          <p:nvPr/>
        </p:nvSpPr>
        <p:spPr>
          <a:xfrm>
            <a:off x="728185" y="6065237"/>
            <a:ext cx="9576229" cy="1655445"/>
          </a:xfrm>
          <a:prstGeom prst="rect">
            <a:avLst/>
          </a:prstGeom>
        </p:spPr>
        <p:txBody>
          <a:bodyPr lIns="0" tIns="0" rIns="0" bIns="0" rtlCol="0" anchor="t">
            <a:spAutoFit/>
          </a:bodyPr>
          <a:lstStyle/>
          <a:p>
            <a:pPr>
              <a:lnSpc>
                <a:spcPts val="4320"/>
              </a:lnSpc>
            </a:pPr>
            <a:r>
              <a:rPr lang="en-US" sz="3600" spc="215">
                <a:solidFill>
                  <a:srgbClr val="FFFFFF"/>
                </a:solidFill>
                <a:latin typeface="Aileron"/>
              </a:rPr>
              <a:t>Read about the transition from rounded to rectangular houses in Bar-Yosef (1995).</a:t>
            </a:r>
          </a:p>
        </p:txBody>
      </p:sp>
      <p:grpSp>
        <p:nvGrpSpPr>
          <p:cNvPr id="7" name="Group 7"/>
          <p:cNvGrpSpPr/>
          <p:nvPr/>
        </p:nvGrpSpPr>
        <p:grpSpPr>
          <a:xfrm>
            <a:off x="1500590" y="4332390"/>
            <a:ext cx="9043830" cy="1042670"/>
            <a:chOff x="0" y="0"/>
            <a:chExt cx="12058440" cy="1390227"/>
          </a:xfrm>
        </p:grpSpPr>
        <p:sp>
          <p:nvSpPr>
            <p:cNvPr id="8" name="TextBox 8"/>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https://ehrafarchaeology.yale.edu/document?id=m084-000</a:t>
              </a:r>
            </a:p>
          </p:txBody>
        </p:sp>
        <p:sp>
          <p:nvSpPr>
            <p:cNvPr id="9" name="TextBox 9"/>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1500917" y="8236161"/>
            <a:ext cx="9043830" cy="1042670"/>
            <a:chOff x="0" y="0"/>
            <a:chExt cx="12058440" cy="1390227"/>
          </a:xfrm>
        </p:grpSpPr>
        <p:sp>
          <p:nvSpPr>
            <p:cNvPr id="11" name="TextBox 11"/>
            <p:cNvSpPr txBox="1"/>
            <p:nvPr/>
          </p:nvSpPr>
          <p:spPr>
            <a:xfrm>
              <a:off x="1377760" y="-57150"/>
              <a:ext cx="10680679" cy="1447377"/>
            </a:xfrm>
            <a:prstGeom prst="rect">
              <a:avLst/>
            </a:prstGeom>
          </p:spPr>
          <p:txBody>
            <a:bodyPr lIns="0" tIns="0" rIns="0" bIns="0" rtlCol="0" anchor="t">
              <a:spAutoFit/>
            </a:bodyPr>
            <a:lstStyle/>
            <a:p>
              <a:pPr>
                <a:lnSpc>
                  <a:spcPts val="4480"/>
                </a:lnSpc>
              </a:pPr>
              <a:r>
                <a:rPr lang="en-US" sz="3200" spc="192">
                  <a:solidFill>
                    <a:srgbClr val="FFFFFF"/>
                  </a:solidFill>
                  <a:latin typeface="Aileron"/>
                  <a:hlinkClick r:id="rId3" tooltip="https://ehrafarchaeology.yale.edu/document?id=m084-003"/>
                </a:rPr>
                <a:t>https://ehrafarchaeology.yale.edu/document?id=m084-003</a:t>
              </a:r>
            </a:p>
          </p:txBody>
        </p:sp>
        <p:sp>
          <p:nvSpPr>
            <p:cNvPr id="12" name="TextBox 12"/>
            <p:cNvSpPr txBox="1"/>
            <p:nvPr/>
          </p:nvSpPr>
          <p:spPr>
            <a:xfrm>
              <a:off x="0" y="258868"/>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1755"/>
            <a:ext cx="12118707" cy="3048055"/>
            <a:chOff x="0" y="0"/>
            <a:chExt cx="16158275" cy="4064073"/>
          </a:xfrm>
        </p:grpSpPr>
        <p:sp>
          <p:nvSpPr>
            <p:cNvPr id="5" name="AutoShape 5"/>
            <p:cNvSpPr/>
            <p:nvPr/>
          </p:nvSpPr>
          <p:spPr>
            <a:xfrm>
              <a:off x="0" y="0"/>
              <a:ext cx="16158275" cy="4064073"/>
            </a:xfrm>
            <a:prstGeom prst="rect">
              <a:avLst/>
            </a:prstGeom>
            <a:solidFill>
              <a:srgbClr val="03989E"/>
            </a:solidFill>
          </p:spPr>
        </p:sp>
        <p:sp>
          <p:nvSpPr>
            <p:cNvPr id="6" name="TextBox 6"/>
            <p:cNvSpPr txBox="1"/>
            <p:nvPr/>
          </p:nvSpPr>
          <p:spPr>
            <a:xfrm>
              <a:off x="773114" y="951791"/>
              <a:ext cx="14612047" cy="218906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a:rPr>
                <a:t>Part 2: Advanced Search</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3989E"/>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t="-3766" b="-3766"/>
            </a:stretch>
          </a:blipFill>
        </p:spPr>
      </p:sp>
      <p:sp>
        <p:nvSpPr>
          <p:cNvPr id="4" name="TextBox 4"/>
          <p:cNvSpPr txBox="1"/>
          <p:nvPr/>
        </p:nvSpPr>
        <p:spPr>
          <a:xfrm>
            <a:off x="8251306" y="600075"/>
            <a:ext cx="9521123" cy="8477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Advanced Search</a:t>
            </a:r>
          </a:p>
        </p:txBody>
      </p:sp>
      <p:sp>
        <p:nvSpPr>
          <p:cNvPr id="5" name="TextBox 5"/>
          <p:cNvSpPr txBox="1"/>
          <p:nvPr/>
        </p:nvSpPr>
        <p:spPr>
          <a:xfrm>
            <a:off x="7631329" y="1733395"/>
            <a:ext cx="10400017" cy="3825240"/>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paragraphs in documents that have been indexed by HRAF anthropologists.</a:t>
            </a:r>
          </a:p>
        </p:txBody>
      </p:sp>
      <p:sp>
        <p:nvSpPr>
          <p:cNvPr id="6" name="TextBox 6"/>
          <p:cNvSpPr txBox="1"/>
          <p:nvPr/>
        </p:nvSpPr>
        <p:spPr>
          <a:xfrm>
            <a:off x="7631329" y="5884149"/>
            <a:ext cx="10400017" cy="3825240"/>
          </a:xfrm>
          <a:prstGeom prst="rect">
            <a:avLst/>
          </a:prstGeom>
        </p:spPr>
        <p:txBody>
          <a:bodyPr lIns="0" tIns="0" rIns="0" bIns="0" rtlCol="0" anchor="t">
            <a:spAutoFit/>
          </a:bodyPr>
          <a:lstStyle/>
          <a:p>
            <a:pPr>
              <a:lnSpc>
                <a:spcPts val="5040"/>
              </a:lnSpc>
            </a:pPr>
            <a:r>
              <a:rPr lang="en-US" sz="3600" spc="288">
                <a:solidFill>
                  <a:srgbClr val="FFFFFF"/>
                </a:solidFill>
                <a:latin typeface="Aileron"/>
              </a:rPr>
              <a:t>On the following slides, you will find an example of an advanced search. Try this search, and then experiment with different subjects and/or keywords. Conducting searches and reviewing results will prepare you to do your own research in Part 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0"/>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125507"/>
            </a:stretch>
          </a:blipFill>
        </p:spPr>
      </p:sp>
      <p:sp>
        <p:nvSpPr>
          <p:cNvPr id="3" name="AutoShape 3"/>
          <p:cNvSpPr/>
          <p:nvPr/>
        </p:nvSpPr>
        <p:spPr>
          <a:xfrm rot="-10800000">
            <a:off x="0" y="0"/>
            <a:ext cx="11447576" cy="10287000"/>
          </a:xfrm>
          <a:prstGeom prst="rect">
            <a:avLst/>
          </a:prstGeom>
          <a:solidFill>
            <a:srgbClr val="03989E"/>
          </a:solidFill>
        </p:spPr>
      </p:sp>
      <p:sp>
        <p:nvSpPr>
          <p:cNvPr id="4" name="TextBox 4"/>
          <p:cNvSpPr txBox="1"/>
          <p:nvPr/>
        </p:nvSpPr>
        <p:spPr>
          <a:xfrm>
            <a:off x="441038" y="2434927"/>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Traditions column, select the tradition: </a:t>
            </a:r>
            <a:r>
              <a:rPr lang="en-US" sz="3600" spc="215">
                <a:solidFill>
                  <a:srgbClr val="FFFFFF"/>
                </a:solidFill>
                <a:latin typeface="Aileron Bold"/>
              </a:rPr>
              <a:t>Early Nomad (RL60</a:t>
            </a:r>
            <a:r>
              <a:rPr lang="en-US" sz="3600" spc="215">
                <a:solidFill>
                  <a:srgbClr val="FFFFFF"/>
                </a:solidFill>
                <a:latin typeface="Aileron"/>
              </a:rPr>
              <a:t>)</a:t>
            </a:r>
            <a:r>
              <a:rPr lang="en-US" sz="3600" spc="215">
                <a:solidFill>
                  <a:srgbClr val="FFFFFF"/>
                </a:solidFill>
                <a:latin typeface="Aileron Bold"/>
              </a:rPr>
              <a:t> </a:t>
            </a:r>
          </a:p>
        </p:txBody>
      </p:sp>
      <p:sp>
        <p:nvSpPr>
          <p:cNvPr id="5" name="TextBox 5"/>
          <p:cNvSpPr txBox="1"/>
          <p:nvPr/>
        </p:nvSpPr>
        <p:spPr>
          <a:xfrm>
            <a:off x="441038" y="769110"/>
            <a:ext cx="10148968" cy="8477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6969340"/>
            <a:ext cx="10686941" cy="190500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Keyword section, type any of the following keywords: </a:t>
            </a:r>
            <a:r>
              <a:rPr lang="en-US" sz="3600" spc="215">
                <a:solidFill>
                  <a:srgbClr val="FFFFFF"/>
                </a:solidFill>
                <a:latin typeface="Aileron Bold"/>
              </a:rPr>
              <a:t>round* circular rectangular</a:t>
            </a:r>
          </a:p>
        </p:txBody>
      </p:sp>
      <p:sp>
        <p:nvSpPr>
          <p:cNvPr id="7" name="TextBox 7"/>
          <p:cNvSpPr txBox="1"/>
          <p:nvPr/>
        </p:nvSpPr>
        <p:spPr>
          <a:xfrm>
            <a:off x="441038" y="4702133"/>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Subjects column, select the subject:</a:t>
            </a:r>
            <a:r>
              <a:rPr lang="en-US" sz="3600" spc="215">
                <a:solidFill>
                  <a:srgbClr val="FFFFFF"/>
                </a:solidFill>
                <a:latin typeface="Aileron Bold"/>
              </a:rPr>
              <a:t> Dwellings (342)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3989E"/>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5" name="Group 5"/>
          <p:cNvGrpSpPr/>
          <p:nvPr/>
        </p:nvGrpSpPr>
        <p:grpSpPr>
          <a:xfrm rot="-5911422">
            <a:off x="15999728" y="6899459"/>
            <a:ext cx="2519144" cy="366267"/>
            <a:chOff x="0" y="0"/>
            <a:chExt cx="8979503" cy="1305560"/>
          </a:xfrm>
        </p:grpSpPr>
        <p:sp>
          <p:nvSpPr>
            <p:cNvPr id="6" name="Freeform 6"/>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grpSp>
        <p:nvGrpSpPr>
          <p:cNvPr id="7" name="Group 7"/>
          <p:cNvGrpSpPr/>
          <p:nvPr/>
        </p:nvGrpSpPr>
        <p:grpSpPr>
          <a:xfrm>
            <a:off x="6446129" y="7681038"/>
            <a:ext cx="5975291" cy="1348716"/>
            <a:chOff x="0" y="0"/>
            <a:chExt cx="7967054" cy="1798288"/>
          </a:xfrm>
        </p:grpSpPr>
        <p:sp>
          <p:nvSpPr>
            <p:cNvPr id="8" name="AutoShape 8"/>
            <p:cNvSpPr/>
            <p:nvPr/>
          </p:nvSpPr>
          <p:spPr>
            <a:xfrm rot="-10800000">
              <a:off x="0" y="0"/>
              <a:ext cx="7967054" cy="1798288"/>
            </a:xfrm>
            <a:prstGeom prst="rect">
              <a:avLst/>
            </a:prstGeom>
            <a:solidFill>
              <a:srgbClr val="FFFFFF"/>
            </a:solidFill>
          </p:spPr>
        </p:sp>
        <p:sp>
          <p:nvSpPr>
            <p:cNvPr id="9" name="TextBox 9"/>
            <p:cNvSpPr txBox="1"/>
            <p:nvPr/>
          </p:nvSpPr>
          <p:spPr>
            <a:xfrm>
              <a:off x="253085" y="294245"/>
              <a:ext cx="7460885" cy="1228725"/>
            </a:xfrm>
            <a:prstGeom prst="rect">
              <a:avLst/>
            </a:prstGeom>
          </p:spPr>
          <p:txBody>
            <a:bodyPr lIns="0" tIns="0" rIns="0" bIns="0" rtlCol="0" anchor="t">
              <a:spAutoFit/>
            </a:bodyPr>
            <a:lstStyle/>
            <a:p>
              <a:pPr>
                <a:lnSpc>
                  <a:spcPts val="3600"/>
                </a:lnSpc>
              </a:pPr>
              <a:r>
                <a:rPr lang="en-US" sz="3000" spc="30">
                  <a:solidFill>
                    <a:srgbClr val="03989E"/>
                  </a:solidFill>
                  <a:latin typeface="Aileron Bold"/>
                </a:rPr>
                <a:t>Add subjects: </a:t>
              </a:r>
            </a:p>
            <a:p>
              <a:pPr>
                <a:lnSpc>
                  <a:spcPts val="3600"/>
                </a:lnSpc>
              </a:pPr>
              <a:r>
                <a:rPr lang="en-US" sz="3000" spc="30">
                  <a:solidFill>
                    <a:srgbClr val="03989E"/>
                  </a:solidFill>
                  <a:latin typeface="Aileron"/>
                </a:rPr>
                <a:t>Dwellings (342)</a:t>
              </a:r>
            </a:p>
          </p:txBody>
        </p:sp>
      </p:grpSp>
      <p:grpSp>
        <p:nvGrpSpPr>
          <p:cNvPr id="10" name="Group 10"/>
          <p:cNvGrpSpPr/>
          <p:nvPr/>
        </p:nvGrpSpPr>
        <p:grpSpPr>
          <a:xfrm>
            <a:off x="11745872" y="7681038"/>
            <a:ext cx="5513428" cy="1348716"/>
            <a:chOff x="0" y="0"/>
            <a:chExt cx="7351238" cy="1798288"/>
          </a:xfrm>
        </p:grpSpPr>
        <p:sp>
          <p:nvSpPr>
            <p:cNvPr id="11" name="AutoShape 11"/>
            <p:cNvSpPr/>
            <p:nvPr/>
          </p:nvSpPr>
          <p:spPr>
            <a:xfrm rot="-10800000">
              <a:off x="0" y="0"/>
              <a:ext cx="7351238" cy="1798288"/>
            </a:xfrm>
            <a:prstGeom prst="rect">
              <a:avLst/>
            </a:prstGeom>
            <a:solidFill>
              <a:srgbClr val="FFFFFF"/>
            </a:solidFill>
          </p:spPr>
        </p:sp>
        <p:sp>
          <p:nvSpPr>
            <p:cNvPr id="12" name="TextBox 12"/>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3989E"/>
                  </a:solidFill>
                  <a:latin typeface="Aileron Bold"/>
                </a:rPr>
                <a:t>Add keyword:</a:t>
              </a:r>
            </a:p>
            <a:p>
              <a:pPr>
                <a:lnSpc>
                  <a:spcPts val="3600"/>
                </a:lnSpc>
              </a:pPr>
              <a:r>
                <a:rPr lang="en-US" sz="3000" spc="30">
                  <a:solidFill>
                    <a:srgbClr val="03989E"/>
                  </a:solidFill>
                  <a:latin typeface="Aileron"/>
                </a:rPr>
                <a:t>round* circular rectangular</a:t>
              </a:r>
            </a:p>
          </p:txBody>
        </p:sp>
      </p:grpSp>
      <p:grpSp>
        <p:nvGrpSpPr>
          <p:cNvPr id="13" name="Group 13"/>
          <p:cNvGrpSpPr/>
          <p:nvPr/>
        </p:nvGrpSpPr>
        <p:grpSpPr>
          <a:xfrm>
            <a:off x="285067" y="7681038"/>
            <a:ext cx="5975291" cy="1348716"/>
            <a:chOff x="0" y="0"/>
            <a:chExt cx="7967054" cy="1798288"/>
          </a:xfrm>
        </p:grpSpPr>
        <p:sp>
          <p:nvSpPr>
            <p:cNvPr id="14" name="AutoShape 14"/>
            <p:cNvSpPr/>
            <p:nvPr/>
          </p:nvSpPr>
          <p:spPr>
            <a:xfrm rot="-10800000">
              <a:off x="0" y="0"/>
              <a:ext cx="7967054" cy="1798288"/>
            </a:xfrm>
            <a:prstGeom prst="rect">
              <a:avLst/>
            </a:prstGeom>
            <a:solidFill>
              <a:srgbClr val="FFFFFF"/>
            </a:solidFill>
          </p:spPr>
        </p:sp>
        <p:sp>
          <p:nvSpPr>
            <p:cNvPr id="15" name="TextBox 15"/>
            <p:cNvSpPr txBox="1"/>
            <p:nvPr/>
          </p:nvSpPr>
          <p:spPr>
            <a:xfrm>
              <a:off x="253085" y="294245"/>
              <a:ext cx="7460885" cy="1228725"/>
            </a:xfrm>
            <a:prstGeom prst="rect">
              <a:avLst/>
            </a:prstGeom>
          </p:spPr>
          <p:txBody>
            <a:bodyPr lIns="0" tIns="0" rIns="0" bIns="0" rtlCol="0" anchor="t">
              <a:spAutoFit/>
            </a:bodyPr>
            <a:lstStyle/>
            <a:p>
              <a:pPr>
                <a:lnSpc>
                  <a:spcPts val="3600"/>
                </a:lnSpc>
              </a:pPr>
              <a:r>
                <a:rPr lang="en-US" sz="3000" spc="30">
                  <a:solidFill>
                    <a:srgbClr val="03989E"/>
                  </a:solidFill>
                  <a:latin typeface="Aileron Bold"/>
                </a:rPr>
                <a:t>Add tradition: </a:t>
              </a:r>
            </a:p>
            <a:p>
              <a:pPr>
                <a:lnSpc>
                  <a:spcPts val="3600"/>
                </a:lnSpc>
              </a:pPr>
              <a:r>
                <a:rPr lang="en-US" sz="3000" spc="30">
                  <a:solidFill>
                    <a:srgbClr val="03989E"/>
                  </a:solidFill>
                  <a:latin typeface="Aileron"/>
                </a:rPr>
                <a:t>Early Nomad (RL60)</a:t>
              </a:r>
            </a:p>
          </p:txBody>
        </p:sp>
      </p:grpSp>
      <p:grpSp>
        <p:nvGrpSpPr>
          <p:cNvPr id="16" name="Group 16"/>
          <p:cNvGrpSpPr/>
          <p:nvPr/>
        </p:nvGrpSpPr>
        <p:grpSpPr>
          <a:xfrm rot="-5911422">
            <a:off x="2879779" y="6899459"/>
            <a:ext cx="2519144" cy="366267"/>
            <a:chOff x="0" y="0"/>
            <a:chExt cx="8979503" cy="1305560"/>
          </a:xfrm>
        </p:grpSpPr>
        <p:sp>
          <p:nvSpPr>
            <p:cNvPr id="17" name="Freeform 17"/>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grpSp>
        <p:nvGrpSpPr>
          <p:cNvPr id="18" name="Group 18"/>
          <p:cNvGrpSpPr/>
          <p:nvPr/>
        </p:nvGrpSpPr>
        <p:grpSpPr>
          <a:xfrm rot="-5911422">
            <a:off x="8542005" y="6899459"/>
            <a:ext cx="2519144" cy="366267"/>
            <a:chOff x="0" y="0"/>
            <a:chExt cx="8979503" cy="1305560"/>
          </a:xfrm>
        </p:grpSpPr>
        <p:sp>
          <p:nvSpPr>
            <p:cNvPr id="19" name="Freeform 19"/>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3989E"/>
            </a:solidFill>
          </p:spPr>
        </p:sp>
      </p:grpSp>
      <p:sp>
        <p:nvSpPr>
          <p:cNvPr id="20" name="Freeform 20"/>
          <p:cNvSpPr/>
          <p:nvPr/>
        </p:nvSpPr>
        <p:spPr>
          <a:xfrm>
            <a:off x="0" y="2024485"/>
            <a:ext cx="18288000" cy="3597088"/>
          </a:xfrm>
          <a:custGeom>
            <a:avLst/>
            <a:gdLst/>
            <a:ahLst/>
            <a:cxnLst/>
            <a:rect l="l" t="t" r="r" b="b"/>
            <a:pathLst>
              <a:path w="18288000" h="3597088">
                <a:moveTo>
                  <a:pt x="0" y="0"/>
                </a:moveTo>
                <a:lnTo>
                  <a:pt x="18288000" y="0"/>
                </a:lnTo>
                <a:lnTo>
                  <a:pt x="18288000" y="3597088"/>
                </a:lnTo>
                <a:lnTo>
                  <a:pt x="0" y="3597088"/>
                </a:lnTo>
                <a:lnTo>
                  <a:pt x="0" y="0"/>
                </a:lnTo>
                <a:close/>
              </a:path>
            </a:pathLst>
          </a:custGeom>
          <a:blipFill>
            <a:blip r:embed="rId2"/>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1" r="42993"/>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3989E"/>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570"/>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3989E"/>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grpSp>
        <p:nvGrpSpPr>
          <p:cNvPr id="6" name="Group 6"/>
          <p:cNvGrpSpPr/>
          <p:nvPr/>
        </p:nvGrpSpPr>
        <p:grpSpPr>
          <a:xfrm>
            <a:off x="8045206" y="3335292"/>
            <a:ext cx="5239678" cy="1618152"/>
            <a:chOff x="0" y="0"/>
            <a:chExt cx="6986237" cy="2157536"/>
          </a:xfrm>
        </p:grpSpPr>
        <p:sp>
          <p:nvSpPr>
            <p:cNvPr id="7" name="AutoShape 7"/>
            <p:cNvSpPr/>
            <p:nvPr/>
          </p:nvSpPr>
          <p:spPr>
            <a:xfrm rot="-10800000">
              <a:off x="0" y="0"/>
              <a:ext cx="6986237" cy="2157536"/>
            </a:xfrm>
            <a:prstGeom prst="rect">
              <a:avLst/>
            </a:prstGeom>
            <a:solidFill>
              <a:srgbClr val="FFFFFF"/>
            </a:solidFill>
          </p:spPr>
        </p:sp>
        <p:sp>
          <p:nvSpPr>
            <p:cNvPr id="8" name="TextBox 8"/>
            <p:cNvSpPr txBox="1"/>
            <p:nvPr/>
          </p:nvSpPr>
          <p:spPr>
            <a:xfrm>
              <a:off x="365001" y="288193"/>
              <a:ext cx="6621236" cy="1571625"/>
            </a:xfrm>
            <a:prstGeom prst="rect">
              <a:avLst/>
            </a:prstGeom>
          </p:spPr>
          <p:txBody>
            <a:bodyPr lIns="0" tIns="0" rIns="0" bIns="0" rtlCol="0" anchor="t">
              <a:spAutoFit/>
            </a:bodyPr>
            <a:lstStyle/>
            <a:p>
              <a:pPr>
                <a:lnSpc>
                  <a:spcPts val="3120"/>
                </a:lnSpc>
              </a:pPr>
              <a:r>
                <a:rPr lang="en-US" sz="2600" spc="26">
                  <a:solidFill>
                    <a:srgbClr val="03989E"/>
                  </a:solidFill>
                  <a:latin typeface="Aileron Bold"/>
                </a:rPr>
                <a:t>Click "Full Context" to view the paragraph in the full page context</a:t>
              </a:r>
            </a:p>
          </p:txBody>
        </p:sp>
      </p:grpSp>
      <p:grpSp>
        <p:nvGrpSpPr>
          <p:cNvPr id="9" name="Group 9"/>
          <p:cNvGrpSpPr/>
          <p:nvPr/>
        </p:nvGrpSpPr>
        <p:grpSpPr>
          <a:xfrm rot="8565154">
            <a:off x="785852" y="5524536"/>
            <a:ext cx="6545027" cy="525324"/>
            <a:chOff x="0" y="0"/>
            <a:chExt cx="16266013" cy="1305560"/>
          </a:xfrm>
        </p:grpSpPr>
        <p:sp>
          <p:nvSpPr>
            <p:cNvPr id="10" name="Freeform 10"/>
            <p:cNvSpPr/>
            <p:nvPr/>
          </p:nvSpPr>
          <p:spPr>
            <a:xfrm>
              <a:off x="0" y="-27940"/>
              <a:ext cx="16285063" cy="1360170"/>
            </a:xfrm>
            <a:custGeom>
              <a:avLst/>
              <a:gdLst/>
              <a:ahLst/>
              <a:cxnLst/>
              <a:rect l="l" t="t" r="r" b="b"/>
              <a:pathLst>
                <a:path w="16285063" h="1360170">
                  <a:moveTo>
                    <a:pt x="16210133" y="579120"/>
                  </a:moveTo>
                  <a:lnTo>
                    <a:pt x="15510363" y="55880"/>
                  </a:lnTo>
                  <a:cubicBezTo>
                    <a:pt x="15436703" y="0"/>
                    <a:pt x="15375744" y="30480"/>
                    <a:pt x="15375744" y="123190"/>
                  </a:cubicBezTo>
                  <a:lnTo>
                    <a:pt x="1537574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15373330" y="805180"/>
                  </a:lnTo>
                  <a:lnTo>
                    <a:pt x="15373330" y="1236980"/>
                  </a:lnTo>
                  <a:cubicBezTo>
                    <a:pt x="15373330" y="1329690"/>
                    <a:pt x="15435433" y="1360170"/>
                    <a:pt x="15509094" y="1304290"/>
                  </a:cubicBezTo>
                  <a:lnTo>
                    <a:pt x="16210133" y="779780"/>
                  </a:lnTo>
                  <a:cubicBezTo>
                    <a:pt x="16285063" y="726440"/>
                    <a:pt x="16285063" y="635000"/>
                    <a:pt x="16210133" y="579120"/>
                  </a:cubicBezTo>
                  <a:close/>
                </a:path>
              </a:pathLst>
            </a:custGeom>
            <a:solidFill>
              <a:srgbClr val="03989E"/>
            </a:solid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6581"/>
          <a:stretch>
            <a:fillRect/>
          </a:stretch>
        </p:blipFill>
        <p:spPr>
          <a:xfrm>
            <a:off x="0" y="0"/>
            <a:ext cx="18288000" cy="10287000"/>
          </a:xfrm>
          <a:prstGeom prst="rect">
            <a:avLst/>
          </a:prstGeom>
        </p:spPr>
      </p:pic>
      <p:grpSp>
        <p:nvGrpSpPr>
          <p:cNvPr id="3" name="Group 3"/>
          <p:cNvGrpSpPr/>
          <p:nvPr/>
        </p:nvGrpSpPr>
        <p:grpSpPr>
          <a:xfrm>
            <a:off x="7892372" y="1759315"/>
            <a:ext cx="7136702" cy="1032816"/>
            <a:chOff x="0" y="0"/>
            <a:chExt cx="9515602" cy="1377088"/>
          </a:xfrm>
        </p:grpSpPr>
        <p:sp>
          <p:nvSpPr>
            <p:cNvPr id="4" name="AutoShape 4"/>
            <p:cNvSpPr/>
            <p:nvPr/>
          </p:nvSpPr>
          <p:spPr>
            <a:xfrm>
              <a:off x="0" y="0"/>
              <a:ext cx="9515602" cy="1377088"/>
            </a:xfrm>
            <a:prstGeom prst="rect">
              <a:avLst/>
            </a:prstGeom>
            <a:solidFill>
              <a:srgbClr val="03989E"/>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283" b="2341"/>
          <a:stretch>
            <a:fillRect/>
          </a:stretch>
        </p:blipFill>
        <p:spPr>
          <a:xfrm>
            <a:off x="0" y="0"/>
            <a:ext cx="18288000" cy="10287000"/>
          </a:xfrm>
          <a:prstGeom prst="rect">
            <a:avLst/>
          </a:prstGeom>
        </p:spPr>
      </p:pic>
      <p:sp>
        <p:nvSpPr>
          <p:cNvPr id="3" name="AutoShape 3"/>
          <p:cNvSpPr/>
          <p:nvPr/>
        </p:nvSpPr>
        <p:spPr>
          <a:xfrm>
            <a:off x="3084647" y="3564734"/>
            <a:ext cx="12118707" cy="3157531"/>
          </a:xfrm>
          <a:prstGeom prst="rect">
            <a:avLst/>
          </a:prstGeom>
          <a:solidFill>
            <a:srgbClr val="03989E"/>
          </a:solidFill>
        </p:spPr>
      </p:sp>
      <p:sp>
        <p:nvSpPr>
          <p:cNvPr id="4" name="TextBox 4"/>
          <p:cNvSpPr txBox="1"/>
          <p:nvPr/>
        </p:nvSpPr>
        <p:spPr>
          <a:xfrm>
            <a:off x="3664482" y="4340460"/>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a:rPr>
              <a:t>Part 3: Assignment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845" b="9845"/>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3989E"/>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DWELLINGS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85845" y="0"/>
            <a:ext cx="7802155" cy="10287000"/>
          </a:xfrm>
          <a:custGeom>
            <a:avLst/>
            <a:gdLst/>
            <a:ahLst/>
            <a:cxnLst/>
            <a:rect l="l" t="t" r="r" b="b"/>
            <a:pathLst>
              <a:path w="7802155" h="10287000">
                <a:moveTo>
                  <a:pt x="0" y="0"/>
                </a:moveTo>
                <a:lnTo>
                  <a:pt x="7802155" y="0"/>
                </a:lnTo>
                <a:lnTo>
                  <a:pt x="7802155" y="10287000"/>
                </a:lnTo>
                <a:lnTo>
                  <a:pt x="0" y="10287000"/>
                </a:lnTo>
                <a:lnTo>
                  <a:pt x="0" y="0"/>
                </a:lnTo>
                <a:close/>
              </a:path>
            </a:pathLst>
          </a:custGeom>
          <a:blipFill>
            <a:blip r:embed="rId2"/>
            <a:stretch>
              <a:fillRect l="-21245" r="-54552"/>
            </a:stretch>
          </a:blipFill>
        </p:spPr>
      </p:sp>
      <p:sp>
        <p:nvSpPr>
          <p:cNvPr id="3" name="TextBox 3"/>
          <p:cNvSpPr txBox="1"/>
          <p:nvPr/>
        </p:nvSpPr>
        <p:spPr>
          <a:xfrm>
            <a:off x="474306" y="442126"/>
            <a:ext cx="7730396" cy="923925"/>
          </a:xfrm>
          <a:prstGeom prst="rect">
            <a:avLst/>
          </a:prstGeom>
        </p:spPr>
        <p:txBody>
          <a:bodyPr lIns="0" tIns="0" rIns="0" bIns="0" rtlCol="0" anchor="t">
            <a:spAutoFit/>
          </a:bodyPr>
          <a:lstStyle/>
          <a:p>
            <a:pPr>
              <a:lnSpc>
                <a:spcPts val="7200"/>
              </a:lnSpc>
            </a:pPr>
            <a:r>
              <a:rPr lang="en-US" sz="6000" spc="120">
                <a:solidFill>
                  <a:srgbClr val="03989E"/>
                </a:solidFill>
                <a:latin typeface="Aileron Heavy"/>
              </a:rPr>
              <a:t>Essay Assignment</a:t>
            </a:r>
          </a:p>
        </p:txBody>
      </p:sp>
      <p:sp>
        <p:nvSpPr>
          <p:cNvPr id="4" name="TextBox 4"/>
          <p:cNvSpPr txBox="1"/>
          <p:nvPr/>
        </p:nvSpPr>
        <p:spPr>
          <a:xfrm>
            <a:off x="474306" y="1614930"/>
            <a:ext cx="9765367" cy="8063865"/>
          </a:xfrm>
          <a:prstGeom prst="rect">
            <a:avLst/>
          </a:prstGeom>
        </p:spPr>
        <p:txBody>
          <a:bodyPr lIns="0" tIns="0" rIns="0" bIns="0" rtlCol="0" anchor="t">
            <a:spAutoFit/>
          </a:bodyPr>
          <a:lstStyle/>
          <a:p>
            <a:pPr>
              <a:lnSpc>
                <a:spcPts val="3960"/>
              </a:lnSpc>
            </a:pPr>
            <a:r>
              <a:rPr lang="en-US" sz="3600" spc="179">
                <a:solidFill>
                  <a:srgbClr val="03989E"/>
                </a:solidFill>
                <a:latin typeface="Aileron"/>
              </a:rPr>
              <a:t>eHRAF Archaeology contains numerous descriptions of archaeological sites with curvilinear and rectangular dwellings. </a:t>
            </a:r>
          </a:p>
          <a:p>
            <a:pPr>
              <a:lnSpc>
                <a:spcPts val="3960"/>
              </a:lnSpc>
            </a:pPr>
            <a:endParaRPr lang="en-US" sz="3600" spc="179">
              <a:solidFill>
                <a:srgbClr val="03989E"/>
              </a:solidFill>
              <a:latin typeface="Aileron"/>
            </a:endParaRPr>
          </a:p>
          <a:p>
            <a:pPr>
              <a:lnSpc>
                <a:spcPts val="3960"/>
              </a:lnSpc>
            </a:pPr>
            <a:r>
              <a:rPr lang="en-US" sz="3600" spc="179">
                <a:solidFill>
                  <a:srgbClr val="03989E"/>
                </a:solidFill>
                <a:latin typeface="Aileron"/>
              </a:rPr>
              <a:t>Select any 3 archaeological traditions from 3 different regions. Write an essay in which you compare and contrast these traditions. Include the following information:</a:t>
            </a:r>
          </a:p>
          <a:p>
            <a:pPr>
              <a:lnSpc>
                <a:spcPts val="3960"/>
              </a:lnSpc>
            </a:pPr>
            <a:endParaRPr lang="en-US" sz="3600" spc="179">
              <a:solidFill>
                <a:srgbClr val="03989E"/>
              </a:solidFill>
              <a:latin typeface="Aileron"/>
            </a:endParaRPr>
          </a:p>
          <a:p>
            <a:pPr marL="777240" lvl="1" indent="-388620">
              <a:lnSpc>
                <a:spcPts val="3960"/>
              </a:lnSpc>
              <a:buFont typeface="Arial"/>
              <a:buChar char="•"/>
            </a:pPr>
            <a:r>
              <a:rPr lang="en-US" sz="3600" spc="179">
                <a:solidFill>
                  <a:srgbClr val="03989E"/>
                </a:solidFill>
                <a:latin typeface="Aileron"/>
              </a:rPr>
              <a:t>Name of the tradition and region</a:t>
            </a:r>
          </a:p>
          <a:p>
            <a:pPr marL="777240" lvl="1" indent="-388620">
              <a:lnSpc>
                <a:spcPts val="3960"/>
              </a:lnSpc>
              <a:buFont typeface="Arial"/>
              <a:buChar char="•"/>
            </a:pPr>
            <a:r>
              <a:rPr lang="en-US" sz="3600" spc="179">
                <a:solidFill>
                  <a:srgbClr val="03989E"/>
                </a:solidFill>
                <a:latin typeface="Aileron"/>
              </a:rPr>
              <a:t>Subsistence type</a:t>
            </a:r>
          </a:p>
          <a:p>
            <a:pPr marL="777240" lvl="1" indent="-388620">
              <a:lnSpc>
                <a:spcPts val="3960"/>
              </a:lnSpc>
              <a:buFont typeface="Arial"/>
              <a:buChar char="•"/>
            </a:pPr>
            <a:r>
              <a:rPr lang="en-US" sz="3600" spc="179">
                <a:solidFill>
                  <a:srgbClr val="03989E"/>
                </a:solidFill>
                <a:latin typeface="Aileron"/>
              </a:rPr>
              <a:t>Describe the dwellings - e.g., shape, size, and building materials.</a:t>
            </a:r>
          </a:p>
          <a:p>
            <a:pPr marL="777240" lvl="1" indent="-388620">
              <a:lnSpc>
                <a:spcPts val="3960"/>
              </a:lnSpc>
              <a:buFont typeface="Arial"/>
              <a:buChar char="•"/>
            </a:pPr>
            <a:r>
              <a:rPr lang="en-US" sz="3600" spc="179">
                <a:solidFill>
                  <a:srgbClr val="03989E"/>
                </a:solidFill>
                <a:latin typeface="Aileron"/>
              </a:rPr>
              <a:t>How do archaeologists interpret these dwellings? </a:t>
            </a:r>
          </a:p>
          <a:p>
            <a:pPr marL="777240" lvl="1" indent="-388620">
              <a:lnSpc>
                <a:spcPts val="3960"/>
              </a:lnSpc>
              <a:buFont typeface="Arial"/>
              <a:buChar char="•"/>
            </a:pPr>
            <a:r>
              <a:rPr lang="en-US" sz="3600" spc="179">
                <a:solidFill>
                  <a:srgbClr val="03989E"/>
                </a:solidFill>
                <a:latin typeface="Aileron"/>
              </a:rPr>
              <a:t>What do you think?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3989E"/>
                </a:solidFill>
                <a:latin typeface="Aileron Ultra-Bold"/>
              </a:rPr>
              <a:t>References</a:t>
            </a:r>
          </a:p>
        </p:txBody>
      </p:sp>
      <p:sp>
        <p:nvSpPr>
          <p:cNvPr id="3" name="AutoShape 3"/>
          <p:cNvSpPr/>
          <p:nvPr/>
        </p:nvSpPr>
        <p:spPr>
          <a:xfrm rot="-10800000">
            <a:off x="3044204" y="0"/>
            <a:ext cx="15243796" cy="10287000"/>
          </a:xfrm>
          <a:prstGeom prst="rect">
            <a:avLst/>
          </a:prstGeom>
          <a:solidFill>
            <a:srgbClr val="03989E"/>
          </a:solidFill>
        </p:spPr>
      </p:sp>
      <p:sp>
        <p:nvSpPr>
          <p:cNvPr id="4" name="TextBox 4"/>
          <p:cNvSpPr txBox="1"/>
          <p:nvPr/>
        </p:nvSpPr>
        <p:spPr>
          <a:xfrm>
            <a:off x="3654487" y="44513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This activity was adapted primarily from the </a:t>
            </a:r>
            <a:r>
              <a:rPr lang="en-US" sz="2800" u="sng" spc="28">
                <a:solidFill>
                  <a:srgbClr val="FFFFFF"/>
                </a:solidFill>
                <a:latin typeface="Aileron"/>
                <a:hlinkClick r:id="rId2" tooltip="https://hraf.yale.edu/teach-ehraf/topics-in-medical-anthropology/"/>
              </a:rPr>
              <a:t>D</a:t>
            </a:r>
            <a:r>
              <a:rPr lang="en-US" sz="2800" spc="28">
                <a:solidFill>
                  <a:srgbClr val="FFFFFF"/>
                </a:solidFill>
                <a:latin typeface="Aileron"/>
              </a:rPr>
              <a:t>wellings module by Carol Ember in Explaining Human Culture: https://hraf.yale.edu/ehc/summaries/dwellings</a:t>
            </a:r>
          </a:p>
        </p:txBody>
      </p:sp>
      <p:sp>
        <p:nvSpPr>
          <p:cNvPr id="5" name="TextBox 5"/>
          <p:cNvSpPr txBox="1"/>
          <p:nvPr/>
        </p:nvSpPr>
        <p:spPr>
          <a:xfrm>
            <a:off x="3654487" y="1677543"/>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Banning, E. B. (Edward Bruce). 2010. “Tradition Summary: Aceramic Neolithic.” New Haven, Conn.: Human Relations Area Files. </a:t>
            </a:r>
            <a:r>
              <a:rPr lang="en-US" sz="2800" spc="28">
                <a:solidFill>
                  <a:srgbClr val="FFFFFF"/>
                </a:solidFill>
                <a:latin typeface="Aileron"/>
                <a:hlinkClick r:id="rId3" tooltip="https://ehrafarchaeology.yale.edu/document?id=m084-000"/>
              </a:rPr>
              <a:t>https://ehrafarchaeology.yale.edu/document?id=m084-000</a:t>
            </a:r>
            <a:r>
              <a:rPr lang="en-US" sz="2800" spc="28">
                <a:solidFill>
                  <a:srgbClr val="FFFFFF"/>
                </a:solidFill>
                <a:latin typeface="Aileron"/>
              </a:rPr>
              <a:t>.</a:t>
            </a:r>
          </a:p>
        </p:txBody>
      </p:sp>
      <p:sp>
        <p:nvSpPr>
          <p:cNvPr id="6" name="TextBox 6"/>
          <p:cNvSpPr txBox="1"/>
          <p:nvPr/>
        </p:nvSpPr>
        <p:spPr>
          <a:xfrm>
            <a:off x="3654487" y="3369691"/>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Bar-Yosef, Ofer. 2011. “Climatic Fluctuations and Early Farming in West and East Asia.” Current Anthropology Vol. 52: s175–93. https://ehrafarchaeology.yale.edu/document?id=af45-013.</a:t>
            </a:r>
          </a:p>
        </p:txBody>
      </p:sp>
      <p:sp>
        <p:nvSpPr>
          <p:cNvPr id="7" name="TextBox 7"/>
          <p:cNvSpPr txBox="1"/>
          <p:nvPr/>
        </p:nvSpPr>
        <p:spPr>
          <a:xfrm>
            <a:off x="3654487" y="5061839"/>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Bar-Yosef, Ofer. 1995. “Earliest Food Producers: Pre-Pottery Neolithic.” The Archaeology of Society in the Holy Land, 190–204. </a:t>
            </a:r>
            <a:r>
              <a:rPr lang="en-US" sz="2800" u="none" spc="28">
                <a:solidFill>
                  <a:srgbClr val="FFFFFF"/>
                </a:solidFill>
                <a:latin typeface="Aileron"/>
              </a:rPr>
              <a:t>https://ehraf</a:t>
            </a:r>
            <a:r>
              <a:rPr lang="en-US" sz="2800" spc="28">
                <a:solidFill>
                  <a:srgbClr val="FFFFFF"/>
                </a:solidFill>
                <a:latin typeface="Aileron"/>
              </a:rPr>
              <a:t>a</a:t>
            </a:r>
            <a:r>
              <a:rPr lang="en-US" sz="2800" u="none" spc="28">
                <a:solidFill>
                  <a:srgbClr val="FFFFFF"/>
                </a:solidFill>
                <a:latin typeface="Aileron"/>
              </a:rPr>
              <a:t>rc</a:t>
            </a:r>
            <a:r>
              <a:rPr lang="en-US" sz="2800" spc="28">
                <a:solidFill>
                  <a:srgbClr val="FFFFFF"/>
                </a:solidFill>
                <a:latin typeface="Aileron"/>
              </a:rPr>
              <a:t>ha</a:t>
            </a:r>
            <a:r>
              <a:rPr lang="en-US" sz="2800" u="none" spc="28">
                <a:solidFill>
                  <a:srgbClr val="FFFFFF"/>
                </a:solidFill>
                <a:latin typeface="Aileron"/>
              </a:rPr>
              <a:t>e</a:t>
            </a:r>
            <a:r>
              <a:rPr lang="en-US" sz="2800" spc="28">
                <a:solidFill>
                  <a:srgbClr val="FFFFFF"/>
                </a:solidFill>
                <a:latin typeface="Aileron"/>
              </a:rPr>
              <a:t>ology</a:t>
            </a:r>
            <a:r>
              <a:rPr lang="en-US" sz="2800" u="none" spc="28">
                <a:solidFill>
                  <a:srgbClr val="FFFFFF"/>
                </a:solidFill>
                <a:latin typeface="Aileron"/>
              </a:rPr>
              <a:t>.yale.edu/document?id=</a:t>
            </a:r>
            <a:r>
              <a:rPr lang="en-US" sz="2800" spc="28">
                <a:solidFill>
                  <a:srgbClr val="FFFFFF"/>
                </a:solidFill>
                <a:latin typeface="Aileron"/>
              </a:rPr>
              <a:t>m084</a:t>
            </a:r>
            <a:r>
              <a:rPr lang="en-US" sz="2800" u="none" spc="28">
                <a:solidFill>
                  <a:srgbClr val="FFFFFF"/>
                </a:solidFill>
                <a:latin typeface="Aileron"/>
              </a:rPr>
              <a:t>-0</a:t>
            </a:r>
            <a:r>
              <a:rPr lang="en-US" sz="2800" spc="28">
                <a:solidFill>
                  <a:srgbClr val="FFFFFF"/>
                </a:solidFill>
                <a:latin typeface="Aileron"/>
              </a:rPr>
              <a:t>03.</a:t>
            </a:r>
          </a:p>
        </p:txBody>
      </p:sp>
      <p:sp>
        <p:nvSpPr>
          <p:cNvPr id="8" name="TextBox 8"/>
          <p:cNvSpPr txBox="1"/>
          <p:nvPr/>
        </p:nvSpPr>
        <p:spPr>
          <a:xfrm>
            <a:off x="3654487" y="6753987"/>
            <a:ext cx="13874740"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Bar-Yosef, Ofer, and Richard H. Meadow. 1995. “The Origins of Agriculture in the Near East.” In Last Hunters, First Farmers, 39–94, 301–46. Santa Fe, N.M.: School of American Research Press. </a:t>
            </a:r>
            <a:r>
              <a:rPr lang="en-US" sz="2800" u="none" spc="28">
                <a:solidFill>
                  <a:srgbClr val="FFFFFF"/>
                </a:solidFill>
                <a:latin typeface="Aileron"/>
              </a:rPr>
              <a:t>https://ehraf</a:t>
            </a:r>
            <a:r>
              <a:rPr lang="en-US" sz="2800" spc="28">
                <a:solidFill>
                  <a:srgbClr val="FFFFFF"/>
                </a:solidFill>
                <a:latin typeface="Aileron"/>
              </a:rPr>
              <a:t>a</a:t>
            </a:r>
            <a:r>
              <a:rPr lang="en-US" sz="2800" u="none" spc="28">
                <a:solidFill>
                  <a:srgbClr val="FFFFFF"/>
                </a:solidFill>
                <a:latin typeface="Aileron"/>
              </a:rPr>
              <a:t>rc</a:t>
            </a:r>
            <a:r>
              <a:rPr lang="en-US" sz="2800" spc="28">
                <a:solidFill>
                  <a:srgbClr val="FFFFFF"/>
                </a:solidFill>
                <a:latin typeface="Aileron"/>
              </a:rPr>
              <a:t>ha</a:t>
            </a:r>
            <a:r>
              <a:rPr lang="en-US" sz="2800" u="none" spc="28">
                <a:solidFill>
                  <a:srgbClr val="FFFFFF"/>
                </a:solidFill>
                <a:latin typeface="Aileron"/>
              </a:rPr>
              <a:t>e</a:t>
            </a:r>
            <a:r>
              <a:rPr lang="en-US" sz="2800" spc="28">
                <a:solidFill>
                  <a:srgbClr val="FFFFFF"/>
                </a:solidFill>
                <a:latin typeface="Aileron"/>
              </a:rPr>
              <a:t>ology</a:t>
            </a:r>
            <a:r>
              <a:rPr lang="en-US" sz="2800" u="none" spc="28">
                <a:solidFill>
                  <a:srgbClr val="FFFFFF"/>
                </a:solidFill>
                <a:latin typeface="Aileron"/>
              </a:rPr>
              <a:t>.yale.edu/document?id=</a:t>
            </a:r>
            <a:r>
              <a:rPr lang="en-US" sz="2800" spc="28">
                <a:solidFill>
                  <a:srgbClr val="FFFFFF"/>
                </a:solidFill>
                <a:latin typeface="Aileron"/>
              </a:rPr>
              <a:t>m080</a:t>
            </a:r>
            <a:r>
              <a:rPr lang="en-US" sz="2800" u="none" spc="28">
                <a:solidFill>
                  <a:srgbClr val="FFFFFF"/>
                </a:solidFill>
                <a:latin typeface="Aileron"/>
              </a:rPr>
              <a:t>-00</a:t>
            </a:r>
            <a:r>
              <a:rPr lang="en-US" sz="2800" spc="28">
                <a:solidFill>
                  <a:srgbClr val="FFFFFF"/>
                </a:solidFill>
                <a:latin typeface="Aileron"/>
              </a:rPr>
              <a:t>1</a:t>
            </a:r>
          </a:p>
        </p:txBody>
      </p:sp>
      <p:sp>
        <p:nvSpPr>
          <p:cNvPr id="9" name="TextBox 9"/>
          <p:cNvSpPr txBox="1"/>
          <p:nvPr/>
        </p:nvSpPr>
        <p:spPr>
          <a:xfrm>
            <a:off x="3654487" y="8446135"/>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Cohen, David Joel. 2011. “The Beginnings of Agriculture in China: A Multiregional View.” Current Anthropology Vol. 52: s273–93. https://ehrafarchaeology.yale.edu/document?id=af45-014.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3989E"/>
                </a:solidFill>
                <a:latin typeface="Aileron Ultra-Bold"/>
              </a:rPr>
              <a:t>References</a:t>
            </a:r>
          </a:p>
        </p:txBody>
      </p:sp>
      <p:sp>
        <p:nvSpPr>
          <p:cNvPr id="3" name="AutoShape 3"/>
          <p:cNvSpPr/>
          <p:nvPr/>
        </p:nvSpPr>
        <p:spPr>
          <a:xfrm rot="-10800000">
            <a:off x="3044204" y="0"/>
            <a:ext cx="15243796" cy="10287000"/>
          </a:xfrm>
          <a:prstGeom prst="rect">
            <a:avLst/>
          </a:prstGeom>
          <a:solidFill>
            <a:srgbClr val="03989E"/>
          </a:solidFill>
        </p:spPr>
      </p:sp>
      <p:sp>
        <p:nvSpPr>
          <p:cNvPr id="4" name="TextBox 4"/>
          <p:cNvSpPr txBox="1"/>
          <p:nvPr/>
        </p:nvSpPr>
        <p:spPr>
          <a:xfrm>
            <a:off x="3728732" y="530399"/>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Goring-Morris, A. Nigel. 2010. “Tradition Summary: Epipaleolithic.” New Haven, Conn.: Human Relations Area Files. https://ehrafarchaeology.yale.edu/document?id=m080-000.</a:t>
            </a:r>
          </a:p>
        </p:txBody>
      </p:sp>
      <p:sp>
        <p:nvSpPr>
          <p:cNvPr id="5" name="TextBox 5"/>
          <p:cNvSpPr txBox="1"/>
          <p:nvPr/>
        </p:nvSpPr>
        <p:spPr>
          <a:xfrm>
            <a:off x="3728732" y="2335832"/>
            <a:ext cx="13604813"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Liu, Li, and Xingcan Chen. 2012. “Foragers and Collectors in the Pleistocene-Holocene Transition (24,000-9000 CAL. BP).” In The Archaeology of China: From the Late Paleolithic to the Early Bronze Age, 42–74. Cambridge: Cambridge University Press. https://ehrafarchaeology.yale.edu/document?id=af40-016.</a:t>
            </a:r>
          </a:p>
        </p:txBody>
      </p:sp>
      <p:sp>
        <p:nvSpPr>
          <p:cNvPr id="6" name="TextBox 6"/>
          <p:cNvSpPr txBox="1"/>
          <p:nvPr/>
        </p:nvSpPr>
        <p:spPr>
          <a:xfrm>
            <a:off x="3728732" y="4598464"/>
            <a:ext cx="13604813"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Miller-Antonio, Sari. 2019. “Tradition Summary: North China Upper Paleolithic.” New Haven, Conn.: Human Relations Area Files. </a:t>
            </a:r>
            <a:r>
              <a:rPr lang="en-US" sz="2800" spc="28">
                <a:solidFill>
                  <a:srgbClr val="FFFFFF"/>
                </a:solidFill>
                <a:latin typeface="Aileron"/>
                <a:hlinkClick r:id="rId2" tooltip="https://ehrafarchaeology.yale.edu/document?id=af40-000"/>
              </a:rPr>
              <a:t>https://ehrafarchaeology.yale.edu/document?id=af40-000</a:t>
            </a:r>
            <a:r>
              <a:rPr lang="en-US" sz="2800" spc="28">
                <a:solidFill>
                  <a:srgbClr val="FFFFFF"/>
                </a:solidFill>
                <a:latin typeface="Aileron"/>
              </a:rPr>
              <a:t>.</a:t>
            </a:r>
          </a:p>
        </p:txBody>
      </p:sp>
      <p:sp>
        <p:nvSpPr>
          <p:cNvPr id="7" name="TextBox 7"/>
          <p:cNvSpPr txBox="1"/>
          <p:nvPr/>
        </p:nvSpPr>
        <p:spPr>
          <a:xfrm>
            <a:off x="3728732" y="6403896"/>
            <a:ext cx="13874740"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Peregrine, Peter N. (Peter Neal), and Sarah H. (Archaeologist) Berry. 2020. “Tradition Summary: Yellow River Early Neolithic.” New Haven, Conn.: Human Relations Area Files. </a:t>
            </a:r>
            <a:r>
              <a:rPr lang="en-US" sz="2800" spc="28">
                <a:solidFill>
                  <a:srgbClr val="FFFFFF"/>
                </a:solidFill>
                <a:latin typeface="Aileron"/>
                <a:hlinkClick r:id="rId3" tooltip="https://ehrafarchaeology.yale.edu/document?id=af45-000"/>
              </a:rPr>
              <a:t>https://ehrafarchaeology.yale.edu/document?id=af45-000</a:t>
            </a:r>
            <a:r>
              <a:rPr lang="en-US" sz="2800" spc="28">
                <a:solidFill>
                  <a:srgbClr val="FFFFFF"/>
                </a:solidFill>
                <a:latin typeface="Aileron"/>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14439"/>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6576674"/>
            <a:ext cx="9265601" cy="622935"/>
          </a:xfrm>
          <a:prstGeom prst="rect">
            <a:avLst/>
          </a:prstGeom>
        </p:spPr>
        <p:txBody>
          <a:bodyPr lIns="0" tIns="0" rIns="0" bIns="0" rtlCol="0" anchor="t">
            <a:spAutoFit/>
          </a:bodyPr>
          <a:lstStyle/>
          <a:p>
            <a:pPr algn="ctr">
              <a:lnSpc>
                <a:spcPts val="5040"/>
              </a:lnSpc>
            </a:pPr>
            <a:r>
              <a:rPr lang="en-US" sz="3600" spc="215">
                <a:solidFill>
                  <a:srgbClr val="03989E"/>
                </a:solidFill>
                <a:latin typeface="Aileron"/>
              </a:rPr>
              <a:t>in eHRAF Archaeology</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3989E"/>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3989E"/>
                </a:solidFill>
                <a:latin typeface="Aileron Bold"/>
              </a:rPr>
              <a:t>Human Relations Area Files</a:t>
            </a:r>
          </a:p>
          <a:p>
            <a:pPr algn="r">
              <a:lnSpc>
                <a:spcPts val="3080"/>
              </a:lnSpc>
            </a:pPr>
            <a:r>
              <a:rPr lang="en-US" sz="2800" spc="196">
                <a:solidFill>
                  <a:srgbClr val="03989E"/>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3989E"/>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3989E"/>
                </a:solidFill>
                <a:latin typeface="Aileron"/>
                <a:hlinkClick r:id="rId3" tooltip="http://hraf.yale.edu"/>
              </a:rPr>
              <a:t>hraf.yale.edu</a:t>
            </a:r>
          </a:p>
        </p:txBody>
      </p:sp>
      <p:sp>
        <p:nvSpPr>
          <p:cNvPr id="10" name="TextBox 10"/>
          <p:cNvSpPr txBox="1"/>
          <p:nvPr/>
        </p:nvSpPr>
        <p:spPr>
          <a:xfrm>
            <a:off x="4511199" y="2281917"/>
            <a:ext cx="9265601" cy="4050030"/>
          </a:xfrm>
          <a:prstGeom prst="rect">
            <a:avLst/>
          </a:prstGeom>
        </p:spPr>
        <p:txBody>
          <a:bodyPr lIns="0" tIns="0" rIns="0" bIns="0" rtlCol="0" anchor="t">
            <a:spAutoFit/>
          </a:bodyPr>
          <a:lstStyle/>
          <a:p>
            <a:pPr algn="ctr">
              <a:lnSpc>
                <a:spcPts val="10560"/>
              </a:lnSpc>
            </a:pPr>
            <a:r>
              <a:rPr lang="en-US" sz="9600">
                <a:solidFill>
                  <a:srgbClr val="03989E"/>
                </a:solidFill>
                <a:latin typeface="Aileron Heavy"/>
              </a:rPr>
              <a:t>Dwellings:</a:t>
            </a:r>
          </a:p>
          <a:p>
            <a:pPr algn="ctr">
              <a:lnSpc>
                <a:spcPts val="10560"/>
              </a:lnSpc>
            </a:pPr>
            <a:r>
              <a:rPr lang="en-US" sz="9600">
                <a:solidFill>
                  <a:srgbClr val="03989E"/>
                </a:solidFill>
                <a:latin typeface="Aileron Heavy"/>
              </a:rPr>
              <a:t>A Comparative Approach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19301" r="-19301"/>
            </a:stretch>
          </a:blipFill>
        </p:spPr>
      </p:sp>
      <p:grpSp>
        <p:nvGrpSpPr>
          <p:cNvPr id="3" name="Group 3"/>
          <p:cNvGrpSpPr/>
          <p:nvPr/>
        </p:nvGrpSpPr>
        <p:grpSpPr>
          <a:xfrm>
            <a:off x="484543" y="4075666"/>
            <a:ext cx="8028255" cy="2135668"/>
            <a:chOff x="0" y="0"/>
            <a:chExt cx="10704340" cy="2847558"/>
          </a:xfrm>
        </p:grpSpPr>
        <p:sp>
          <p:nvSpPr>
            <p:cNvPr id="4" name="AutoShape 4"/>
            <p:cNvSpPr/>
            <p:nvPr/>
          </p:nvSpPr>
          <p:spPr>
            <a:xfrm>
              <a:off x="0" y="0"/>
              <a:ext cx="10704340" cy="2847558"/>
            </a:xfrm>
            <a:prstGeom prst="rect">
              <a:avLst/>
            </a:prstGeom>
            <a:solidFill>
              <a:srgbClr val="03989E"/>
            </a:solidFill>
          </p:spPr>
        </p:sp>
        <p:sp>
          <p:nvSpPr>
            <p:cNvPr id="5" name="TextBox 5"/>
            <p:cNvSpPr txBox="1"/>
            <p:nvPr/>
          </p:nvSpPr>
          <p:spPr>
            <a:xfrm>
              <a:off x="652942" y="642094"/>
              <a:ext cx="9398457" cy="1553845"/>
            </a:xfrm>
            <a:prstGeom prst="rect">
              <a:avLst/>
            </a:prstGeom>
          </p:spPr>
          <p:txBody>
            <a:bodyPr lIns="0" tIns="0" rIns="0" bIns="0" rtlCol="0" anchor="t">
              <a:spAutoFit/>
            </a:bodyPr>
            <a:lstStyle/>
            <a:p>
              <a:pPr algn="ctr">
                <a:lnSpc>
                  <a:spcPts val="4559"/>
                </a:lnSpc>
              </a:pPr>
              <a:r>
                <a:rPr lang="en-US" sz="3799" spc="189">
                  <a:solidFill>
                    <a:srgbClr val="FFFFFF"/>
                  </a:solidFill>
                  <a:latin typeface="Aileron"/>
                </a:rPr>
                <a:t>https://hraf.yale.edu/ehc/</a:t>
              </a:r>
            </a:p>
            <a:p>
              <a:pPr algn="ctr">
                <a:lnSpc>
                  <a:spcPts val="4560"/>
                </a:lnSpc>
              </a:pPr>
              <a:r>
                <a:rPr lang="en-US" sz="3800" spc="190">
                  <a:solidFill>
                    <a:srgbClr val="FFFFFF"/>
                  </a:solidFill>
                  <a:latin typeface="Aileron"/>
                </a:rPr>
                <a:t>summaries/dwellings</a:t>
              </a:r>
            </a:p>
          </p:txBody>
        </p:sp>
      </p:grpSp>
      <p:sp>
        <p:nvSpPr>
          <p:cNvPr id="6" name="TextBox 6"/>
          <p:cNvSpPr txBox="1"/>
          <p:nvPr/>
        </p:nvSpPr>
        <p:spPr>
          <a:xfrm>
            <a:off x="9581972" y="809662"/>
            <a:ext cx="8290036" cy="3057525"/>
          </a:xfrm>
          <a:prstGeom prst="rect">
            <a:avLst/>
          </a:prstGeom>
        </p:spPr>
        <p:txBody>
          <a:bodyPr lIns="0" tIns="0" rIns="0" bIns="0" rtlCol="0" anchor="t">
            <a:spAutoFit/>
          </a:bodyPr>
          <a:lstStyle/>
          <a:p>
            <a:pPr>
              <a:lnSpc>
                <a:spcPts val="6000"/>
              </a:lnSpc>
            </a:pPr>
            <a:r>
              <a:rPr lang="en-US" sz="5000" spc="100">
                <a:solidFill>
                  <a:srgbClr val="03989E"/>
                </a:solidFill>
                <a:latin typeface="Aileron"/>
              </a:rPr>
              <a:t>This workbook is based on the</a:t>
            </a:r>
            <a:r>
              <a:rPr lang="en-US" sz="5000" spc="100">
                <a:solidFill>
                  <a:srgbClr val="03989E"/>
                </a:solidFill>
                <a:latin typeface="Aileron Bold"/>
              </a:rPr>
              <a:t> Explaining Human Culture (EHC) </a:t>
            </a:r>
            <a:r>
              <a:rPr lang="en-US" sz="5000" spc="100">
                <a:solidFill>
                  <a:srgbClr val="03989E"/>
                </a:solidFill>
                <a:latin typeface="Aileron"/>
              </a:rPr>
              <a:t>summary on</a:t>
            </a:r>
            <a:r>
              <a:rPr lang="en-US" sz="5000" spc="100">
                <a:solidFill>
                  <a:srgbClr val="03989E"/>
                </a:solidFill>
                <a:latin typeface="Aileron Bold"/>
              </a:rPr>
              <a:t> Dwellings </a:t>
            </a:r>
            <a:r>
              <a:rPr lang="en-US" sz="5000" spc="100">
                <a:solidFill>
                  <a:srgbClr val="03989E"/>
                </a:solidFill>
                <a:latin typeface="Aileron"/>
              </a:rPr>
              <a:t>by Carol Ember.</a:t>
            </a:r>
          </a:p>
        </p:txBody>
      </p:sp>
      <p:sp>
        <p:nvSpPr>
          <p:cNvPr id="7" name="TextBox 7"/>
          <p:cNvSpPr txBox="1"/>
          <p:nvPr/>
        </p:nvSpPr>
        <p:spPr>
          <a:xfrm>
            <a:off x="9581972" y="5433060"/>
            <a:ext cx="8290036" cy="3825240"/>
          </a:xfrm>
          <a:prstGeom prst="rect">
            <a:avLst/>
          </a:prstGeom>
        </p:spPr>
        <p:txBody>
          <a:bodyPr lIns="0" tIns="0" rIns="0" bIns="0" rtlCol="0" anchor="t">
            <a:spAutoFit/>
          </a:bodyPr>
          <a:lstStyle/>
          <a:p>
            <a:pPr>
              <a:lnSpc>
                <a:spcPts val="5040"/>
              </a:lnSpc>
            </a:pPr>
            <a:r>
              <a:rPr lang="en-US" sz="3600" spc="36">
                <a:solidFill>
                  <a:srgbClr val="03989E"/>
                </a:solidFill>
                <a:latin typeface="Aileron"/>
              </a:rPr>
              <a:t>Read the EHC summary to learn more about dwellings before you begin this activity. The data and cross-cultural research findings referenced throughout this workbook can be found there.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4433" y="1132965"/>
            <a:ext cx="10410197" cy="7642860"/>
          </a:xfrm>
          <a:prstGeom prst="rect">
            <a:avLst/>
          </a:prstGeom>
        </p:spPr>
        <p:txBody>
          <a:bodyPr lIns="0" tIns="0" rIns="0" bIns="0" rtlCol="0" anchor="t">
            <a:spAutoFit/>
          </a:bodyPr>
          <a:lstStyle/>
          <a:p>
            <a:pPr>
              <a:lnSpc>
                <a:spcPts val="5040"/>
              </a:lnSpc>
            </a:pPr>
            <a:r>
              <a:rPr lang="en-US" sz="3600" spc="431">
                <a:solidFill>
                  <a:srgbClr val="03989E"/>
                </a:solidFill>
                <a:latin typeface="Aileron"/>
              </a:rPr>
              <a:t>The </a:t>
            </a:r>
            <a:r>
              <a:rPr lang="en-US" sz="3600" spc="431">
                <a:solidFill>
                  <a:srgbClr val="03989E"/>
                </a:solidFill>
                <a:latin typeface="Aileron Bold"/>
              </a:rPr>
              <a:t>Explaining Human Culture</a:t>
            </a:r>
            <a:r>
              <a:rPr lang="en-US" sz="3600" spc="431">
                <a:solidFill>
                  <a:srgbClr val="03989E"/>
                </a:solidFill>
                <a:latin typeface="Aileron"/>
              </a:rPr>
              <a:t> module on </a:t>
            </a:r>
            <a:r>
              <a:rPr lang="en-US" sz="3600" spc="431">
                <a:solidFill>
                  <a:srgbClr val="03989E"/>
                </a:solidFill>
                <a:latin typeface="Aileron Bold"/>
              </a:rPr>
              <a:t>Dwellings</a:t>
            </a:r>
            <a:r>
              <a:rPr lang="en-US" sz="3600" spc="431">
                <a:solidFill>
                  <a:srgbClr val="03989E"/>
                </a:solidFill>
                <a:latin typeface="Aileron"/>
              </a:rPr>
              <a:t> provides a general picture of what we have learned from cross-cultural research about predictors of dwellings based on their shape, size, and building materials. </a:t>
            </a:r>
          </a:p>
          <a:p>
            <a:pPr>
              <a:lnSpc>
                <a:spcPts val="5040"/>
              </a:lnSpc>
            </a:pPr>
            <a:endParaRPr lang="en-US" sz="3600" spc="431">
              <a:solidFill>
                <a:srgbClr val="03989E"/>
              </a:solidFill>
              <a:latin typeface="Aileron"/>
            </a:endParaRPr>
          </a:p>
          <a:p>
            <a:pPr>
              <a:lnSpc>
                <a:spcPts val="5040"/>
              </a:lnSpc>
            </a:pPr>
            <a:r>
              <a:rPr lang="en-US" sz="3600" spc="431">
                <a:solidFill>
                  <a:srgbClr val="03989E"/>
                </a:solidFill>
                <a:latin typeface="Aileron"/>
              </a:rPr>
              <a:t>Such predictors are expected to be most useful to archaeologists wishing to find indicators of cultural and social life from the architectural features of dwellings.</a:t>
            </a:r>
          </a:p>
        </p:txBody>
      </p:sp>
      <p:sp>
        <p:nvSpPr>
          <p:cNvPr id="3" name="Freeform 3"/>
          <p:cNvSpPr/>
          <p:nvPr/>
        </p:nvSpPr>
        <p:spPr>
          <a:xfrm>
            <a:off x="11464180" y="0"/>
            <a:ext cx="6823820" cy="10287000"/>
          </a:xfrm>
          <a:custGeom>
            <a:avLst/>
            <a:gdLst/>
            <a:ahLst/>
            <a:cxnLst/>
            <a:rect l="l" t="t" r="r" b="b"/>
            <a:pathLst>
              <a:path w="6823820" h="10287000">
                <a:moveTo>
                  <a:pt x="0" y="0"/>
                </a:moveTo>
                <a:lnTo>
                  <a:pt x="6823820" y="0"/>
                </a:lnTo>
                <a:lnTo>
                  <a:pt x="6823820" y="10287000"/>
                </a:lnTo>
                <a:lnTo>
                  <a:pt x="0" y="10287000"/>
                </a:lnTo>
                <a:lnTo>
                  <a:pt x="0" y="0"/>
                </a:lnTo>
                <a:close/>
              </a:path>
            </a:pathLst>
          </a:custGeom>
          <a:blipFill>
            <a:blip r:embed="rId2"/>
            <a:stretch>
              <a:fillRect l="-8224" r="-42527"/>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976" b="-976"/>
            </a:stretch>
          </a:blipFill>
        </p:spPr>
      </p:sp>
      <p:sp>
        <p:nvSpPr>
          <p:cNvPr id="3" name="AutoShape 3"/>
          <p:cNvSpPr/>
          <p:nvPr/>
        </p:nvSpPr>
        <p:spPr>
          <a:xfrm rot="-10800000">
            <a:off x="7865974" y="28575"/>
            <a:ext cx="10422026" cy="10287000"/>
          </a:xfrm>
          <a:prstGeom prst="rect">
            <a:avLst/>
          </a:prstGeom>
          <a:solidFill>
            <a:srgbClr val="03989E"/>
          </a:solidFill>
        </p:spPr>
      </p:sp>
      <p:sp>
        <p:nvSpPr>
          <p:cNvPr id="4" name="TextBox 4"/>
          <p:cNvSpPr txBox="1"/>
          <p:nvPr/>
        </p:nvSpPr>
        <p:spPr>
          <a:xfrm>
            <a:off x="8156624" y="1963074"/>
            <a:ext cx="9840725" cy="7665720"/>
          </a:xfrm>
          <a:prstGeom prst="rect">
            <a:avLst/>
          </a:prstGeom>
        </p:spPr>
        <p:txBody>
          <a:bodyPr lIns="0" tIns="0" rIns="0" bIns="0" rtlCol="0" anchor="t">
            <a:spAutoFit/>
          </a:bodyPr>
          <a:lstStyle/>
          <a:p>
            <a:pPr>
              <a:lnSpc>
                <a:spcPts val="5040"/>
              </a:lnSpc>
            </a:pPr>
            <a:r>
              <a:rPr lang="en-US" sz="3600" spc="234">
                <a:solidFill>
                  <a:srgbClr val="FFFFFF"/>
                </a:solidFill>
                <a:latin typeface="Aileron"/>
              </a:rPr>
              <a:t>Dwellings are one form of material culture unearthed by archaeologists.</a:t>
            </a:r>
          </a:p>
          <a:p>
            <a:pPr>
              <a:lnSpc>
                <a:spcPts val="5040"/>
              </a:lnSpc>
            </a:pPr>
            <a:endParaRPr lang="en-US" sz="3600" spc="234">
              <a:solidFill>
                <a:srgbClr val="FFFFFF"/>
              </a:solidFill>
              <a:latin typeface="Aileron"/>
            </a:endParaRPr>
          </a:p>
          <a:p>
            <a:pPr>
              <a:lnSpc>
                <a:spcPts val="5040"/>
              </a:lnSpc>
            </a:pPr>
            <a:r>
              <a:rPr lang="en-US" sz="3600" spc="234">
                <a:solidFill>
                  <a:srgbClr val="FFFFFF"/>
                </a:solidFill>
                <a:latin typeface="Aileron"/>
              </a:rPr>
              <a:t>Different societies typically have very distinct types of houses or dwellings. </a:t>
            </a:r>
          </a:p>
          <a:p>
            <a:pPr>
              <a:lnSpc>
                <a:spcPts val="5040"/>
              </a:lnSpc>
            </a:pPr>
            <a:endParaRPr lang="en-US" sz="3600" spc="234">
              <a:solidFill>
                <a:srgbClr val="FFFFFF"/>
              </a:solidFill>
              <a:latin typeface="Aileron"/>
            </a:endParaRPr>
          </a:p>
          <a:p>
            <a:pPr>
              <a:lnSpc>
                <a:spcPts val="5040"/>
              </a:lnSpc>
            </a:pPr>
            <a:r>
              <a:rPr lang="en-US" sz="3600" spc="234">
                <a:solidFill>
                  <a:srgbClr val="FFFFFF"/>
                </a:solidFill>
                <a:latin typeface="Aileron"/>
              </a:rPr>
              <a:t>What does a house tell us about peoples' social and cultural life? </a:t>
            </a:r>
          </a:p>
          <a:p>
            <a:pPr>
              <a:lnSpc>
                <a:spcPts val="5040"/>
              </a:lnSpc>
            </a:pPr>
            <a:endParaRPr lang="en-US" sz="3600" spc="234">
              <a:solidFill>
                <a:srgbClr val="FFFFFF"/>
              </a:solidFill>
              <a:latin typeface="Aileron"/>
            </a:endParaRPr>
          </a:p>
          <a:p>
            <a:pPr>
              <a:lnSpc>
                <a:spcPts val="5040"/>
              </a:lnSpc>
            </a:pPr>
            <a:r>
              <a:rPr lang="en-US" sz="3600" spc="234">
                <a:solidFill>
                  <a:srgbClr val="FFFFFF"/>
                </a:solidFill>
                <a:latin typeface="Aileron"/>
              </a:rPr>
              <a:t>Cross-cultural researchers try to predict and explain dwelling size, shape, and building materials.</a:t>
            </a:r>
          </a:p>
        </p:txBody>
      </p:sp>
      <p:sp>
        <p:nvSpPr>
          <p:cNvPr id="5" name="TextBox 5"/>
          <p:cNvSpPr txBox="1"/>
          <p:nvPr/>
        </p:nvSpPr>
        <p:spPr>
          <a:xfrm>
            <a:off x="8726035" y="431676"/>
            <a:ext cx="9215167"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Dwellings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575409" cy="10287000"/>
          </a:xfrm>
          <a:custGeom>
            <a:avLst/>
            <a:gdLst/>
            <a:ahLst/>
            <a:cxnLst/>
            <a:rect l="l" t="t" r="r" b="b"/>
            <a:pathLst>
              <a:path w="5575409" h="10287000">
                <a:moveTo>
                  <a:pt x="0" y="0"/>
                </a:moveTo>
                <a:lnTo>
                  <a:pt x="5575409" y="0"/>
                </a:lnTo>
                <a:lnTo>
                  <a:pt x="5575409" y="10287000"/>
                </a:lnTo>
                <a:lnTo>
                  <a:pt x="0" y="10287000"/>
                </a:lnTo>
                <a:lnTo>
                  <a:pt x="0" y="0"/>
                </a:lnTo>
                <a:close/>
              </a:path>
            </a:pathLst>
          </a:custGeom>
          <a:blipFill>
            <a:blip r:embed="rId2"/>
            <a:stretch>
              <a:fillRect l="-75201" r="-77764"/>
            </a:stretch>
          </a:blipFill>
        </p:spPr>
      </p:sp>
      <p:sp>
        <p:nvSpPr>
          <p:cNvPr id="3" name="TextBox 3"/>
          <p:cNvSpPr txBox="1"/>
          <p:nvPr/>
        </p:nvSpPr>
        <p:spPr>
          <a:xfrm>
            <a:off x="5575409" y="869458"/>
            <a:ext cx="12346612" cy="847725"/>
          </a:xfrm>
          <a:prstGeom prst="rect">
            <a:avLst/>
          </a:prstGeom>
        </p:spPr>
        <p:txBody>
          <a:bodyPr lIns="0" tIns="0" rIns="0" bIns="0" rtlCol="0" anchor="t">
            <a:spAutoFit/>
          </a:bodyPr>
          <a:lstStyle/>
          <a:p>
            <a:pPr algn="r">
              <a:lnSpc>
                <a:spcPts val="6240"/>
              </a:lnSpc>
            </a:pPr>
            <a:r>
              <a:rPr lang="en-US" sz="6500">
                <a:solidFill>
                  <a:srgbClr val="03989E"/>
                </a:solidFill>
                <a:latin typeface="Aileron Heavy"/>
              </a:rPr>
              <a:t>Rectangular vs. Curvilinear</a:t>
            </a:r>
          </a:p>
        </p:txBody>
      </p:sp>
      <p:sp>
        <p:nvSpPr>
          <p:cNvPr id="4" name="TextBox 4"/>
          <p:cNvSpPr txBox="1"/>
          <p:nvPr/>
        </p:nvSpPr>
        <p:spPr>
          <a:xfrm>
            <a:off x="6022145" y="2552700"/>
            <a:ext cx="11899876" cy="7025640"/>
          </a:xfrm>
          <a:prstGeom prst="rect">
            <a:avLst/>
          </a:prstGeom>
        </p:spPr>
        <p:txBody>
          <a:bodyPr lIns="0" tIns="0" rIns="0" bIns="0" rtlCol="0" anchor="t">
            <a:spAutoFit/>
          </a:bodyPr>
          <a:lstStyle/>
          <a:p>
            <a:pPr>
              <a:lnSpc>
                <a:spcPts val="5040"/>
              </a:lnSpc>
            </a:pPr>
            <a:r>
              <a:rPr lang="en-US" sz="3600" spc="367">
                <a:solidFill>
                  <a:srgbClr val="03989E"/>
                </a:solidFill>
                <a:latin typeface="Aileron"/>
              </a:rPr>
              <a:t>One cross-cultural finding is that rectangular houses are typical of more complex societies (e.g., those with agriculture, larger communities, and permanent settlements), whereas less complex societies are more likely to have curvilinear, or round, houses. This holds true even if we limit our comparison to societies that are primarily hunter-gatherers. Rectangular houses are associated with hunter-gatherers who live in more permanent settlements.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12090" y="0"/>
            <a:ext cx="6875910" cy="10287000"/>
          </a:xfrm>
          <a:custGeom>
            <a:avLst/>
            <a:gdLst/>
            <a:ahLst/>
            <a:cxnLst/>
            <a:rect l="l" t="t" r="r" b="b"/>
            <a:pathLst>
              <a:path w="6875910" h="10287000">
                <a:moveTo>
                  <a:pt x="0" y="0"/>
                </a:moveTo>
                <a:lnTo>
                  <a:pt x="6875910" y="0"/>
                </a:lnTo>
                <a:lnTo>
                  <a:pt x="6875910" y="10287000"/>
                </a:lnTo>
                <a:lnTo>
                  <a:pt x="0" y="10287000"/>
                </a:lnTo>
                <a:lnTo>
                  <a:pt x="0" y="0"/>
                </a:lnTo>
                <a:close/>
              </a:path>
            </a:pathLst>
          </a:custGeom>
          <a:blipFill>
            <a:blip r:embed="rId2"/>
            <a:stretch>
              <a:fillRect l="-26822" t="-13647" r="-103286" b="-1643"/>
            </a:stretch>
          </a:blipFill>
        </p:spPr>
      </p:sp>
      <p:sp>
        <p:nvSpPr>
          <p:cNvPr id="3" name="AutoShape 3"/>
          <p:cNvSpPr/>
          <p:nvPr/>
        </p:nvSpPr>
        <p:spPr>
          <a:xfrm rot="-10800000">
            <a:off x="0" y="0"/>
            <a:ext cx="11412090" cy="10287000"/>
          </a:xfrm>
          <a:prstGeom prst="rect">
            <a:avLst/>
          </a:prstGeom>
          <a:solidFill>
            <a:srgbClr val="03989E"/>
          </a:solidFill>
        </p:spPr>
      </p:sp>
      <p:sp>
        <p:nvSpPr>
          <p:cNvPr id="4" name="TextBox 4"/>
          <p:cNvSpPr txBox="1"/>
          <p:nvPr/>
        </p:nvSpPr>
        <p:spPr>
          <a:xfrm>
            <a:off x="276622" y="990600"/>
            <a:ext cx="10786403" cy="2369820"/>
          </a:xfrm>
          <a:prstGeom prst="rect">
            <a:avLst/>
          </a:prstGeom>
        </p:spPr>
        <p:txBody>
          <a:bodyPr lIns="0" tIns="0" rIns="0" bIns="0" rtlCol="0" anchor="t">
            <a:spAutoFit/>
          </a:bodyPr>
          <a:lstStyle/>
          <a:p>
            <a:pPr>
              <a:lnSpc>
                <a:spcPts val="4680"/>
              </a:lnSpc>
            </a:pPr>
            <a:r>
              <a:rPr lang="en-US" sz="3600" spc="359">
                <a:solidFill>
                  <a:srgbClr val="FFFFFF"/>
                </a:solidFill>
                <a:latin typeface="Aileron"/>
              </a:rPr>
              <a:t>The yurts of Mongolian pastoral nomads, pictured here, are an example of circular dwellings that can be found in both the archaeological and ethnographic record. </a:t>
            </a:r>
          </a:p>
        </p:txBody>
      </p:sp>
      <p:sp>
        <p:nvSpPr>
          <p:cNvPr id="5" name="TextBox 5"/>
          <p:cNvSpPr txBox="1"/>
          <p:nvPr/>
        </p:nvSpPr>
        <p:spPr>
          <a:xfrm>
            <a:off x="276622" y="4154126"/>
            <a:ext cx="11049346" cy="4716780"/>
          </a:xfrm>
          <a:prstGeom prst="rect">
            <a:avLst/>
          </a:prstGeom>
        </p:spPr>
        <p:txBody>
          <a:bodyPr lIns="0" tIns="0" rIns="0" bIns="0" rtlCol="0" anchor="t">
            <a:spAutoFit/>
          </a:bodyPr>
          <a:lstStyle/>
          <a:p>
            <a:pPr>
              <a:lnSpc>
                <a:spcPts val="4680"/>
              </a:lnSpc>
            </a:pPr>
            <a:r>
              <a:rPr lang="en-US" sz="3600" spc="359">
                <a:solidFill>
                  <a:srgbClr val="FFFFFF"/>
                </a:solidFill>
                <a:latin typeface="Aileron"/>
              </a:rPr>
              <a:t>Circular houses are typically constructed from lightweight, flexible materials and are easier to build, take apart, and transport (e.g., tents). Non-agricultural societies are usually more nomadic because they move camp to exploit seasonal wild resources (foragers) and varying pasture and water (pastoralists).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r="-99281"/>
            </a:stretch>
          </a:blipFill>
        </p:spPr>
      </p:sp>
      <p:sp>
        <p:nvSpPr>
          <p:cNvPr id="3" name="AutoShape 3"/>
          <p:cNvSpPr/>
          <p:nvPr/>
        </p:nvSpPr>
        <p:spPr>
          <a:xfrm rot="-10800000">
            <a:off x="7865974" y="0"/>
            <a:ext cx="10422026" cy="10287000"/>
          </a:xfrm>
          <a:prstGeom prst="rect">
            <a:avLst/>
          </a:prstGeom>
          <a:solidFill>
            <a:srgbClr val="03989E"/>
          </a:solidFill>
        </p:spPr>
      </p:sp>
      <p:sp>
        <p:nvSpPr>
          <p:cNvPr id="4" name="TextBox 4"/>
          <p:cNvSpPr txBox="1"/>
          <p:nvPr/>
        </p:nvSpPr>
        <p:spPr>
          <a:xfrm>
            <a:off x="8082226" y="558246"/>
            <a:ext cx="9989522" cy="2354580"/>
          </a:xfrm>
          <a:prstGeom prst="rect">
            <a:avLst/>
          </a:prstGeom>
        </p:spPr>
        <p:txBody>
          <a:bodyPr lIns="0" tIns="0" rIns="0" bIns="0" rtlCol="0" anchor="t">
            <a:spAutoFit/>
          </a:bodyPr>
          <a:lstStyle/>
          <a:p>
            <a:pPr>
              <a:lnSpc>
                <a:spcPts val="4680"/>
              </a:lnSpc>
            </a:pPr>
            <a:r>
              <a:rPr lang="en-US" sz="3600" spc="359">
                <a:solidFill>
                  <a:srgbClr val="FFFFFF"/>
                </a:solidFill>
                <a:latin typeface="Aileron"/>
              </a:rPr>
              <a:t>Conversely, when houses are intended to be permanent, they are made with more lasting and heavy materials, such as stone or timber.</a:t>
            </a:r>
          </a:p>
        </p:txBody>
      </p:sp>
      <p:sp>
        <p:nvSpPr>
          <p:cNvPr id="5" name="TextBox 5"/>
          <p:cNvSpPr txBox="1"/>
          <p:nvPr/>
        </p:nvSpPr>
        <p:spPr>
          <a:xfrm>
            <a:off x="8082226" y="8517174"/>
            <a:ext cx="9989522" cy="1181100"/>
          </a:xfrm>
          <a:prstGeom prst="rect">
            <a:avLst/>
          </a:prstGeom>
        </p:spPr>
        <p:txBody>
          <a:bodyPr lIns="0" tIns="0" rIns="0" bIns="0" rtlCol="0" anchor="t">
            <a:spAutoFit/>
          </a:bodyPr>
          <a:lstStyle/>
          <a:p>
            <a:pPr>
              <a:lnSpc>
                <a:spcPts val="4680"/>
              </a:lnSpc>
            </a:pPr>
            <a:r>
              <a:rPr lang="en-US" sz="3600" spc="359">
                <a:solidFill>
                  <a:srgbClr val="FFFFFF"/>
                </a:solidFill>
                <a:latin typeface="Aileron"/>
              </a:rPr>
              <a:t>The following passages from eHRAF Archaeology illustrate this transition.</a:t>
            </a:r>
          </a:p>
        </p:txBody>
      </p:sp>
      <p:sp>
        <p:nvSpPr>
          <p:cNvPr id="6" name="TextBox 6"/>
          <p:cNvSpPr txBox="1"/>
          <p:nvPr/>
        </p:nvSpPr>
        <p:spPr>
          <a:xfrm>
            <a:off x="8082226" y="3345180"/>
            <a:ext cx="9989522" cy="4747260"/>
          </a:xfrm>
          <a:prstGeom prst="rect">
            <a:avLst/>
          </a:prstGeom>
        </p:spPr>
        <p:txBody>
          <a:bodyPr lIns="0" tIns="0" rIns="0" bIns="0" rtlCol="0" anchor="t">
            <a:spAutoFit/>
          </a:bodyPr>
          <a:lstStyle/>
          <a:p>
            <a:pPr>
              <a:lnSpc>
                <a:spcPts val="4680"/>
              </a:lnSpc>
            </a:pPr>
            <a:r>
              <a:rPr lang="en-US" sz="3600" spc="359">
                <a:solidFill>
                  <a:srgbClr val="FFFFFF"/>
                </a:solidFill>
                <a:latin typeface="Aileron"/>
              </a:rPr>
              <a:t>The archaeological record shows a common transition from curvilinear to rectangular structures over time. This is usually accompanied by a switch from hunting and gathering (mobile foraging) to a dependence on agriculture and living in permanent settlements.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1989</Words>
  <Application>Microsoft Office PowerPoint</Application>
  <PresentationFormat>Custom</PresentationFormat>
  <Paragraphs>156</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Aileron Heavy</vt:lpstr>
      <vt:lpstr>Aileron Ultra-Bold</vt:lpstr>
      <vt:lpstr>Aileron Bold</vt:lpstr>
      <vt:lpstr>Aileron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Dwellings: A Comparative Approach v2</dc:title>
  <dc:creator>Matthew Longcore</dc:creator>
  <cp:lastModifiedBy>Matthew Longcore</cp:lastModifiedBy>
  <cp:revision>2</cp:revision>
  <dcterms:created xsi:type="dcterms:W3CDTF">2006-08-16T00:00:00Z</dcterms:created>
  <dcterms:modified xsi:type="dcterms:W3CDTF">2023-07-11T17:54:16Z</dcterms:modified>
  <dc:identifier>DAFoWS9Uzuo</dc:identifier>
</cp:coreProperties>
</file>