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Aileron Regular" panose="020B0604020202020204" charset="0"/>
      <p:regular r:id="rId31"/>
    </p:embeddedFont>
    <p:embeddedFont>
      <p:font typeface="Aileron Regular Bold" panose="020B0604020202020204" charset="0"/>
      <p:regular r:id="rId32"/>
    </p:embeddedFont>
    <p:embeddedFont>
      <p:font typeface="Aileron Heavy Bold" panose="020B0604020202020204" charset="0"/>
      <p:regular r:id="rId33"/>
    </p:embeddedFon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hraf.yale.edu"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636070" cy="10287000"/>
          </a:xfrm>
          <a:custGeom>
            <a:avLst/>
            <a:gdLst/>
            <a:ahLst/>
            <a:cxnLst/>
            <a:rect l="l" t="t" r="r" b="b"/>
            <a:pathLst>
              <a:path w="8636070" h="10287000">
                <a:moveTo>
                  <a:pt x="0" y="0"/>
                </a:moveTo>
                <a:lnTo>
                  <a:pt x="8636070" y="0"/>
                </a:lnTo>
                <a:lnTo>
                  <a:pt x="8636070" y="10287000"/>
                </a:lnTo>
                <a:lnTo>
                  <a:pt x="0" y="10287000"/>
                </a:lnTo>
                <a:lnTo>
                  <a:pt x="0" y="0"/>
                </a:lnTo>
                <a:close/>
              </a:path>
            </a:pathLst>
          </a:custGeom>
          <a:blipFill>
            <a:blip r:embed="rId2"/>
            <a:stretch>
              <a:fillRect l="-39407" r="-39407"/>
            </a:stretch>
          </a:blipFill>
        </p:spPr>
      </p:sp>
      <p:sp>
        <p:nvSpPr>
          <p:cNvPr id="3" name="Freeform 3"/>
          <p:cNvSpPr/>
          <p:nvPr/>
        </p:nvSpPr>
        <p:spPr>
          <a:xfrm>
            <a:off x="9815825" y="1389107"/>
            <a:ext cx="7217821" cy="7508786"/>
          </a:xfrm>
          <a:custGeom>
            <a:avLst/>
            <a:gdLst/>
            <a:ahLst/>
            <a:cxnLst/>
            <a:rect l="l" t="t" r="r" b="b"/>
            <a:pathLst>
              <a:path w="7217821" h="7508786">
                <a:moveTo>
                  <a:pt x="0" y="0"/>
                </a:moveTo>
                <a:lnTo>
                  <a:pt x="7217821" y="0"/>
                </a:lnTo>
                <a:lnTo>
                  <a:pt x="7217821" y="7508786"/>
                </a:lnTo>
                <a:lnTo>
                  <a:pt x="0" y="7508786"/>
                </a:lnTo>
                <a:lnTo>
                  <a:pt x="0" y="0"/>
                </a:lnTo>
                <a:close/>
              </a:path>
            </a:pathLst>
          </a:custGeom>
          <a:blipFill>
            <a:blip r:embed="rId3">
              <a:alphaModFix amt="4000"/>
            </a:blip>
            <a:stretch>
              <a:fillRect/>
            </a:stretch>
          </a:blipFill>
        </p:spPr>
      </p:sp>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737373"/>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Regular Bold"/>
                </a:rPr>
                <a:t>An eHRAF Workbook Activity</a:t>
              </a:r>
            </a:p>
          </p:txBody>
        </p:sp>
      </p:grpSp>
      <p:sp>
        <p:nvSpPr>
          <p:cNvPr id="7" name="TextBox 7"/>
          <p:cNvSpPr txBox="1"/>
          <p:nvPr/>
        </p:nvSpPr>
        <p:spPr>
          <a:xfrm>
            <a:off x="8791935" y="3537585"/>
            <a:ext cx="9265601" cy="3126105"/>
          </a:xfrm>
          <a:prstGeom prst="rect">
            <a:avLst/>
          </a:prstGeom>
        </p:spPr>
        <p:txBody>
          <a:bodyPr lIns="0" tIns="0" rIns="0" bIns="0" rtlCol="0" anchor="t">
            <a:spAutoFit/>
          </a:bodyPr>
          <a:lstStyle/>
          <a:p>
            <a:pPr algn="ctr">
              <a:lnSpc>
                <a:spcPts val="12480"/>
              </a:lnSpc>
            </a:pPr>
            <a:r>
              <a:rPr lang="en-US" sz="9600">
                <a:solidFill>
                  <a:srgbClr val="737373"/>
                </a:solidFill>
                <a:latin typeface="Aileron Heavy Bold"/>
              </a:rPr>
              <a:t>Egalitarian vs. Rank Societies</a:t>
            </a:r>
          </a:p>
        </p:txBody>
      </p:sp>
      <p:sp>
        <p:nvSpPr>
          <p:cNvPr id="8" name="TextBox 8"/>
          <p:cNvSpPr txBox="1"/>
          <p:nvPr/>
        </p:nvSpPr>
        <p:spPr>
          <a:xfrm>
            <a:off x="8791935" y="7459914"/>
            <a:ext cx="9265601" cy="624840"/>
          </a:xfrm>
          <a:prstGeom prst="rect">
            <a:avLst/>
          </a:prstGeom>
        </p:spPr>
        <p:txBody>
          <a:bodyPr lIns="0" tIns="0" rIns="0" bIns="0" rtlCol="0" anchor="t">
            <a:spAutoFit/>
          </a:bodyPr>
          <a:lstStyle/>
          <a:p>
            <a:pPr algn="ctr">
              <a:lnSpc>
                <a:spcPts val="5040"/>
              </a:lnSpc>
            </a:pPr>
            <a:r>
              <a:rPr lang="en-US" sz="3600" spc="215">
                <a:solidFill>
                  <a:srgbClr val="737373"/>
                </a:solidFill>
                <a:latin typeface="Aileron Regular"/>
              </a:rPr>
              <a:t>in eHRAF World Cultures</a:t>
            </a:r>
          </a:p>
        </p:txBody>
      </p:sp>
      <p:sp>
        <p:nvSpPr>
          <p:cNvPr id="9" name="TextBox 9"/>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51310" t="-14259" r="-47924"/>
            </a:stretch>
          </a:blipFill>
        </p:spPr>
      </p:sp>
      <p:sp>
        <p:nvSpPr>
          <p:cNvPr id="3" name="AutoShape 3"/>
          <p:cNvSpPr/>
          <p:nvPr/>
        </p:nvSpPr>
        <p:spPr>
          <a:xfrm rot="-10800000">
            <a:off x="7865974" y="0"/>
            <a:ext cx="10422026" cy="10287000"/>
          </a:xfrm>
          <a:prstGeom prst="rect">
            <a:avLst/>
          </a:prstGeom>
          <a:solidFill>
            <a:srgbClr val="737373"/>
          </a:solidFill>
        </p:spPr>
      </p:sp>
      <p:sp>
        <p:nvSpPr>
          <p:cNvPr id="4" name="TextBox 4"/>
          <p:cNvSpPr txBox="1"/>
          <p:nvPr/>
        </p:nvSpPr>
        <p:spPr>
          <a:xfrm>
            <a:off x="8302956" y="781050"/>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EGALITARIAN SOCIETIES</a:t>
            </a:r>
          </a:p>
        </p:txBody>
      </p:sp>
      <p:sp>
        <p:nvSpPr>
          <p:cNvPr id="5" name="TextBox 5"/>
          <p:cNvSpPr txBox="1"/>
          <p:nvPr/>
        </p:nvSpPr>
        <p:spPr>
          <a:xfrm>
            <a:off x="8302956" y="1742624"/>
            <a:ext cx="9492634" cy="296418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Contains no social group with greater or lesser access to economic resources, power, or prestige. Examples: !Kung, Mbuti, Australian aborigines, Inuit, Ache, Yanomano (Ember and Ember 2019: 136).</a:t>
            </a:r>
          </a:p>
        </p:txBody>
      </p:sp>
      <p:sp>
        <p:nvSpPr>
          <p:cNvPr id="6" name="TextBox 6"/>
          <p:cNvSpPr txBox="1"/>
          <p:nvPr/>
        </p:nvSpPr>
        <p:spPr>
          <a:xfrm>
            <a:off x="8302956" y="5175309"/>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RANK SOCIETIES</a:t>
            </a:r>
          </a:p>
        </p:txBody>
      </p:sp>
      <p:sp>
        <p:nvSpPr>
          <p:cNvPr id="7" name="TextBox 7"/>
          <p:cNvSpPr txBox="1"/>
          <p:nvPr/>
        </p:nvSpPr>
        <p:spPr>
          <a:xfrm>
            <a:off x="8302956" y="6006465"/>
            <a:ext cx="9492634" cy="355854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Do not have very unequal access to economic resources or to power, but they do contain social groups with unequal access to prestige. Examples: Samoans, Tahiti, Trobriand Islands, Ifaluk (Ember and Ember 2019: 136).</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130312" r="-2700"/>
            </a:stretch>
          </a:blipFill>
        </p:spPr>
      </p:sp>
      <p:sp>
        <p:nvSpPr>
          <p:cNvPr id="3" name="AutoShape 3"/>
          <p:cNvSpPr/>
          <p:nvPr/>
        </p:nvSpPr>
        <p:spPr>
          <a:xfrm rot="-10800000">
            <a:off x="7865974" y="0"/>
            <a:ext cx="10422026" cy="10287000"/>
          </a:xfrm>
          <a:prstGeom prst="rect">
            <a:avLst/>
          </a:prstGeom>
          <a:solidFill>
            <a:srgbClr val="737373"/>
          </a:solidFill>
        </p:spPr>
      </p:sp>
      <p:sp>
        <p:nvSpPr>
          <p:cNvPr id="4" name="TextBox 4"/>
          <p:cNvSpPr txBox="1"/>
          <p:nvPr/>
        </p:nvSpPr>
        <p:spPr>
          <a:xfrm>
            <a:off x="8380054" y="575310"/>
            <a:ext cx="9646830" cy="773430"/>
          </a:xfrm>
          <a:prstGeom prst="rect">
            <a:avLst/>
          </a:prstGeom>
        </p:spPr>
        <p:txBody>
          <a:bodyPr lIns="0" tIns="0" rIns="0" bIns="0" rtlCol="0" anchor="t">
            <a:spAutoFit/>
          </a:bodyPr>
          <a:lstStyle/>
          <a:p>
            <a:pPr algn="r">
              <a:lnSpc>
                <a:spcPts val="6300"/>
              </a:lnSpc>
            </a:pPr>
            <a:r>
              <a:rPr lang="en-US" sz="4200" spc="210">
                <a:solidFill>
                  <a:srgbClr val="FFFFFF"/>
                </a:solidFill>
                <a:latin typeface="Aileron Regular Bold"/>
              </a:rPr>
              <a:t>EGALITARIAN SOCIETIES</a:t>
            </a:r>
          </a:p>
        </p:txBody>
      </p:sp>
      <p:sp>
        <p:nvSpPr>
          <p:cNvPr id="5" name="TextBox 5"/>
          <p:cNvSpPr txBox="1"/>
          <p:nvPr/>
        </p:nvSpPr>
        <p:spPr>
          <a:xfrm>
            <a:off x="8380054" y="2042052"/>
            <a:ext cx="9492634" cy="117348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Found most readily among geographically mobile food collectors.</a:t>
            </a:r>
          </a:p>
        </p:txBody>
      </p:sp>
      <p:sp>
        <p:nvSpPr>
          <p:cNvPr id="6" name="TextBox 6"/>
          <p:cNvSpPr txBox="1"/>
          <p:nvPr/>
        </p:nvSpPr>
        <p:spPr>
          <a:xfrm>
            <a:off x="8380054" y="3684270"/>
            <a:ext cx="8442448" cy="117348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Egalitarian societies featured in eHRAF World Cultures include:</a:t>
            </a:r>
          </a:p>
        </p:txBody>
      </p:sp>
      <p:sp>
        <p:nvSpPr>
          <p:cNvPr id="7" name="TextBox 7"/>
          <p:cNvSpPr txBox="1"/>
          <p:nvPr/>
        </p:nvSpPr>
        <p:spPr>
          <a:xfrm>
            <a:off x="8330670" y="8029033"/>
            <a:ext cx="9492634" cy="58674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Bold"/>
              </a:rPr>
              <a:t>Mbuti (FO04)</a:t>
            </a:r>
          </a:p>
        </p:txBody>
      </p:sp>
      <p:sp>
        <p:nvSpPr>
          <p:cNvPr id="8" name="TextBox 8"/>
          <p:cNvSpPr txBox="1"/>
          <p:nvPr/>
        </p:nvSpPr>
        <p:spPr>
          <a:xfrm>
            <a:off x="8330670" y="6408638"/>
            <a:ext cx="9492634" cy="58674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Bold"/>
              </a:rPr>
              <a:t>Copper Inuit (ND08)</a:t>
            </a:r>
          </a:p>
        </p:txBody>
      </p:sp>
      <p:sp>
        <p:nvSpPr>
          <p:cNvPr id="9" name="TextBox 9"/>
          <p:cNvSpPr txBox="1"/>
          <p:nvPr/>
        </p:nvSpPr>
        <p:spPr>
          <a:xfrm>
            <a:off x="8330670" y="7192146"/>
            <a:ext cx="9492634" cy="58674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Bold"/>
              </a:rPr>
              <a:t>Hadza (FN11)</a:t>
            </a:r>
          </a:p>
        </p:txBody>
      </p:sp>
      <p:sp>
        <p:nvSpPr>
          <p:cNvPr id="10" name="TextBox 10"/>
          <p:cNvSpPr txBox="1"/>
          <p:nvPr/>
        </p:nvSpPr>
        <p:spPr>
          <a:xfrm>
            <a:off x="8330670" y="8945880"/>
            <a:ext cx="9492634" cy="58674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Bold"/>
              </a:rPr>
              <a:t>San or !Kung (FX10)</a:t>
            </a:r>
          </a:p>
        </p:txBody>
      </p:sp>
      <p:sp>
        <p:nvSpPr>
          <p:cNvPr id="11" name="TextBox 11"/>
          <p:cNvSpPr txBox="1"/>
          <p:nvPr/>
        </p:nvSpPr>
        <p:spPr>
          <a:xfrm>
            <a:off x="8330670" y="5636605"/>
            <a:ext cx="9492634" cy="58674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Bold"/>
              </a:rPr>
              <a:t>Aranda (OI08)</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t="-976" b="-976"/>
            </a:stretch>
          </a:blipFill>
        </p:spPr>
      </p:sp>
      <p:sp>
        <p:nvSpPr>
          <p:cNvPr id="3" name="AutoShape 3"/>
          <p:cNvSpPr/>
          <p:nvPr/>
        </p:nvSpPr>
        <p:spPr>
          <a:xfrm rot="-10800000">
            <a:off x="7865974" y="0"/>
            <a:ext cx="10422026" cy="10287000"/>
          </a:xfrm>
          <a:prstGeom prst="rect">
            <a:avLst/>
          </a:prstGeom>
          <a:solidFill>
            <a:srgbClr val="737373"/>
          </a:solidFill>
        </p:spPr>
      </p:sp>
      <p:sp>
        <p:nvSpPr>
          <p:cNvPr id="4" name="TextBox 4"/>
          <p:cNvSpPr txBox="1"/>
          <p:nvPr/>
        </p:nvSpPr>
        <p:spPr>
          <a:xfrm>
            <a:off x="8380054" y="575310"/>
            <a:ext cx="9646830" cy="773430"/>
          </a:xfrm>
          <a:prstGeom prst="rect">
            <a:avLst/>
          </a:prstGeom>
        </p:spPr>
        <p:txBody>
          <a:bodyPr lIns="0" tIns="0" rIns="0" bIns="0" rtlCol="0" anchor="t">
            <a:spAutoFit/>
          </a:bodyPr>
          <a:lstStyle/>
          <a:p>
            <a:pPr algn="r">
              <a:lnSpc>
                <a:spcPts val="6300"/>
              </a:lnSpc>
            </a:pPr>
            <a:r>
              <a:rPr lang="en-US" sz="4200" spc="210">
                <a:solidFill>
                  <a:srgbClr val="FFFFFF"/>
                </a:solidFill>
                <a:latin typeface="Aileron Regular Bold"/>
              </a:rPr>
              <a:t>RANK SOCIETIES</a:t>
            </a:r>
          </a:p>
        </p:txBody>
      </p:sp>
      <p:sp>
        <p:nvSpPr>
          <p:cNvPr id="5" name="TextBox 5"/>
          <p:cNvSpPr txBox="1"/>
          <p:nvPr/>
        </p:nvSpPr>
        <p:spPr>
          <a:xfrm>
            <a:off x="8380054" y="1892588"/>
            <a:ext cx="9492634" cy="58293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Found most readily among chiefdoms.</a:t>
            </a:r>
          </a:p>
        </p:txBody>
      </p:sp>
      <p:sp>
        <p:nvSpPr>
          <p:cNvPr id="6" name="TextBox 6"/>
          <p:cNvSpPr txBox="1"/>
          <p:nvPr/>
        </p:nvSpPr>
        <p:spPr>
          <a:xfrm>
            <a:off x="8380054" y="2882066"/>
            <a:ext cx="8442448" cy="117348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Rank societies featured in eHRAF World Cultures include:</a:t>
            </a:r>
          </a:p>
        </p:txBody>
      </p:sp>
      <p:sp>
        <p:nvSpPr>
          <p:cNvPr id="7" name="TextBox 7"/>
          <p:cNvSpPr txBox="1"/>
          <p:nvPr/>
        </p:nvSpPr>
        <p:spPr>
          <a:xfrm>
            <a:off x="8330670" y="7957429"/>
            <a:ext cx="9492634" cy="58674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Bold"/>
              </a:rPr>
              <a:t>Trobriands (OL06)</a:t>
            </a:r>
          </a:p>
        </p:txBody>
      </p:sp>
      <p:sp>
        <p:nvSpPr>
          <p:cNvPr id="8" name="TextBox 8"/>
          <p:cNvSpPr txBox="1"/>
          <p:nvPr/>
        </p:nvSpPr>
        <p:spPr>
          <a:xfrm>
            <a:off x="8330670" y="5342174"/>
            <a:ext cx="9492634" cy="58674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Bold"/>
              </a:rPr>
              <a:t>Nuu-chah-nulth or Nootka (NE11)</a:t>
            </a:r>
          </a:p>
        </p:txBody>
      </p:sp>
      <p:sp>
        <p:nvSpPr>
          <p:cNvPr id="9" name="TextBox 9"/>
          <p:cNvSpPr txBox="1"/>
          <p:nvPr/>
        </p:nvSpPr>
        <p:spPr>
          <a:xfrm>
            <a:off x="8330670" y="6213564"/>
            <a:ext cx="9492634" cy="58674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Bold"/>
              </a:rPr>
              <a:t>Samoans (OU08)</a:t>
            </a:r>
          </a:p>
        </p:txBody>
      </p:sp>
      <p:sp>
        <p:nvSpPr>
          <p:cNvPr id="10" name="TextBox 10"/>
          <p:cNvSpPr txBox="1"/>
          <p:nvPr/>
        </p:nvSpPr>
        <p:spPr>
          <a:xfrm>
            <a:off x="8330670" y="8945880"/>
            <a:ext cx="9492634" cy="58674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Bold"/>
              </a:rPr>
              <a:t>Woleai Region including Ifaluk (OR21)</a:t>
            </a:r>
          </a:p>
        </p:txBody>
      </p:sp>
      <p:sp>
        <p:nvSpPr>
          <p:cNvPr id="11" name="TextBox 11"/>
          <p:cNvSpPr txBox="1"/>
          <p:nvPr/>
        </p:nvSpPr>
        <p:spPr>
          <a:xfrm>
            <a:off x="8330670" y="7054581"/>
            <a:ext cx="9492634" cy="58674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Bold"/>
              </a:rPr>
              <a:t>Tikopia (OT11)</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46" b="7746"/>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737373"/>
          </a:solidFill>
        </p:spPr>
      </p:sp>
      <p:sp>
        <p:nvSpPr>
          <p:cNvPr id="4" name="TextBox 4"/>
          <p:cNvSpPr txBox="1"/>
          <p:nvPr/>
        </p:nvSpPr>
        <p:spPr>
          <a:xfrm>
            <a:off x="3664482" y="4745926"/>
            <a:ext cx="10959035" cy="823722"/>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Regular Bold"/>
              </a:rPr>
              <a:t>CULTURAL COMPARISON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737373"/>
          </a:solidFill>
        </p:spPr>
      </p:sp>
      <p:sp>
        <p:nvSpPr>
          <p:cNvPr id="3" name="TextBox 3"/>
          <p:cNvSpPr txBox="1"/>
          <p:nvPr/>
        </p:nvSpPr>
        <p:spPr>
          <a:xfrm>
            <a:off x="8427464" y="3305708"/>
            <a:ext cx="9472938" cy="5105400"/>
          </a:xfrm>
          <a:prstGeom prst="rect">
            <a:avLst/>
          </a:prstGeom>
        </p:spPr>
        <p:txBody>
          <a:bodyPr lIns="0" tIns="0" rIns="0" bIns="0" rtlCol="0" anchor="t">
            <a:spAutoFit/>
          </a:bodyPr>
          <a:lstStyle/>
          <a:p>
            <a:pPr>
              <a:lnSpc>
                <a:spcPts val="5040"/>
              </a:lnSpc>
            </a:pPr>
            <a:r>
              <a:rPr lang="en-US" sz="3600" spc="179">
                <a:solidFill>
                  <a:srgbClr val="FFFFFF"/>
                </a:solidFill>
                <a:latin typeface="Aileron Regular"/>
              </a:rPr>
              <a:t>The Outline of Cultural Materials (OCM) is a vast subject index designed to cover all aspects of cultural and social life.</a:t>
            </a:r>
          </a:p>
          <a:p>
            <a:pPr>
              <a:lnSpc>
                <a:spcPts val="5040"/>
              </a:lnSpc>
            </a:pPr>
            <a:endParaRPr lang="en-US" sz="3600" spc="179">
              <a:solidFill>
                <a:srgbClr val="FFFFFF"/>
              </a:solidFill>
              <a:latin typeface="Aileron Regular"/>
            </a:endParaRPr>
          </a:p>
          <a:p>
            <a:pPr>
              <a:lnSpc>
                <a:spcPts val="5040"/>
              </a:lnSpc>
            </a:pPr>
            <a:r>
              <a:rPr lang="en-US" sz="3600" spc="179">
                <a:solidFill>
                  <a:srgbClr val="FFFFFF"/>
                </a:solidFill>
                <a:latin typeface="Aileron Regular"/>
              </a:rPr>
              <a:t>It was first developed in the 1930s by </a:t>
            </a:r>
            <a:r>
              <a:rPr lang="en-US" sz="3600" spc="179">
                <a:solidFill>
                  <a:srgbClr val="FFFFFF"/>
                </a:solidFill>
                <a:latin typeface="Aileron Regular Bold"/>
              </a:rPr>
              <a:t>George Peter Murdock</a:t>
            </a:r>
            <a:r>
              <a:rPr lang="en-US" sz="3600" spc="179">
                <a:solidFill>
                  <a:srgbClr val="FFFFFF"/>
                </a:solidFill>
                <a:latin typeface="Aileron Regular"/>
              </a:rPr>
              <a:t> and colleagues at Yale's Institute of Human Relations and has been revised ever since. </a:t>
            </a:r>
          </a:p>
        </p:txBody>
      </p:sp>
      <p:sp>
        <p:nvSpPr>
          <p:cNvPr id="4" name="TextBox 4"/>
          <p:cNvSpPr txBox="1"/>
          <p:nvPr/>
        </p:nvSpPr>
        <p:spPr>
          <a:xfrm>
            <a:off x="8253572" y="612364"/>
            <a:ext cx="9646830" cy="18383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Bold"/>
              </a:rPr>
              <a:t>Outline of Cultural Materials (OCM)</a:t>
            </a:r>
          </a:p>
        </p:txBody>
      </p:sp>
      <p:sp>
        <p:nvSpPr>
          <p:cNvPr id="5" name="Freeform 5"/>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481" t="-1733" b="-6808"/>
            </a:stretch>
          </a:blipFill>
        </p:spPr>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737373"/>
          </a:solidFill>
        </p:spPr>
      </p:sp>
      <p:sp>
        <p:nvSpPr>
          <p:cNvPr id="3" name="TextBox 3"/>
          <p:cNvSpPr txBox="1"/>
          <p:nvPr/>
        </p:nvSpPr>
        <p:spPr>
          <a:xfrm>
            <a:off x="8630694" y="2810793"/>
            <a:ext cx="9269708" cy="7025640"/>
          </a:xfrm>
          <a:prstGeom prst="rect">
            <a:avLst/>
          </a:prstGeom>
        </p:spPr>
        <p:txBody>
          <a:bodyPr lIns="0" tIns="0" rIns="0" bIns="0" rtlCol="0" anchor="t">
            <a:spAutoFit/>
          </a:bodyPr>
          <a:lstStyle/>
          <a:p>
            <a:pPr>
              <a:lnSpc>
                <a:spcPts val="5040"/>
              </a:lnSpc>
            </a:pPr>
            <a:r>
              <a:rPr lang="en-US" sz="3600">
                <a:solidFill>
                  <a:srgbClr val="FFFFFF"/>
                </a:solidFill>
                <a:latin typeface="Aileron Regular"/>
              </a:rPr>
              <a:t>The OCM is an ethnographic classification system on human behavior, social life and customs, and material culture.</a:t>
            </a:r>
          </a:p>
          <a:p>
            <a:pPr>
              <a:lnSpc>
                <a:spcPts val="5040"/>
              </a:lnSpc>
            </a:pPr>
            <a:endParaRPr lang="en-US" sz="3600">
              <a:solidFill>
                <a:srgbClr val="FFFFFF"/>
              </a:solidFill>
              <a:latin typeface="Aileron Regular"/>
            </a:endParaRPr>
          </a:p>
          <a:p>
            <a:pPr>
              <a:lnSpc>
                <a:spcPts val="5040"/>
              </a:lnSpc>
            </a:pPr>
            <a:r>
              <a:rPr lang="en-US" sz="3600">
                <a:solidFill>
                  <a:srgbClr val="FFFFFF"/>
                </a:solidFill>
                <a:latin typeface="Aileron Regular"/>
              </a:rPr>
              <a:t>In the eHRAF databases, these subjects categories have been use to index each and every paragraph.</a:t>
            </a:r>
          </a:p>
          <a:p>
            <a:pPr>
              <a:lnSpc>
                <a:spcPts val="5040"/>
              </a:lnSpc>
            </a:pPr>
            <a:endParaRPr lang="en-US" sz="3600">
              <a:solidFill>
                <a:srgbClr val="FFFFFF"/>
              </a:solidFill>
              <a:latin typeface="Aileron Regular"/>
            </a:endParaRPr>
          </a:p>
          <a:p>
            <a:pPr>
              <a:lnSpc>
                <a:spcPts val="5040"/>
              </a:lnSpc>
            </a:pPr>
            <a:r>
              <a:rPr lang="en-US" sz="3600">
                <a:solidFill>
                  <a:srgbClr val="FFFFFF"/>
                </a:solidFill>
                <a:latin typeface="Aileron Regular"/>
              </a:rPr>
              <a:t>This tagging system means that you can search across all of our collections to find the exact paragraph-level content you need. </a:t>
            </a:r>
          </a:p>
        </p:txBody>
      </p:sp>
      <p:sp>
        <p:nvSpPr>
          <p:cNvPr id="4" name="Freeform 4"/>
          <p:cNvSpPr/>
          <p:nvPr/>
        </p:nvSpPr>
        <p:spPr>
          <a:xfrm>
            <a:off x="0" y="1536289"/>
            <a:ext cx="7865974" cy="6292779"/>
          </a:xfrm>
          <a:custGeom>
            <a:avLst/>
            <a:gdLst/>
            <a:ahLst/>
            <a:cxnLst/>
            <a:rect l="l" t="t" r="r" b="b"/>
            <a:pathLst>
              <a:path w="7865974" h="6292779">
                <a:moveTo>
                  <a:pt x="0" y="0"/>
                </a:moveTo>
                <a:lnTo>
                  <a:pt x="7865974" y="0"/>
                </a:lnTo>
                <a:lnTo>
                  <a:pt x="7865974" y="6292779"/>
                </a:lnTo>
                <a:lnTo>
                  <a:pt x="0" y="6292779"/>
                </a:lnTo>
                <a:lnTo>
                  <a:pt x="0" y="0"/>
                </a:lnTo>
                <a:close/>
              </a:path>
            </a:pathLst>
          </a:custGeom>
          <a:blipFill>
            <a:blip r:embed="rId2"/>
            <a:stretch>
              <a:fillRect/>
            </a:stretch>
          </a:blipFill>
        </p:spPr>
      </p:sp>
      <p:sp>
        <p:nvSpPr>
          <p:cNvPr id="5" name="TextBox 5"/>
          <p:cNvSpPr txBox="1"/>
          <p:nvPr/>
        </p:nvSpPr>
        <p:spPr>
          <a:xfrm>
            <a:off x="8253572" y="612364"/>
            <a:ext cx="9646830" cy="18383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Bold"/>
              </a:rPr>
              <a:t>Outline of Cultural Materials (OCM)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rot="-10800000">
            <a:off x="0" y="1948467"/>
            <a:ext cx="18288000" cy="6096749"/>
          </a:xfrm>
          <a:prstGeom prst="rect">
            <a:avLst/>
          </a:prstGeom>
          <a:solidFill>
            <a:srgbClr val="737373"/>
          </a:solidFill>
        </p:spPr>
      </p:sp>
      <p:sp>
        <p:nvSpPr>
          <p:cNvPr id="4" name="TextBox 4"/>
          <p:cNvSpPr txBox="1"/>
          <p:nvPr/>
        </p:nvSpPr>
        <p:spPr>
          <a:xfrm>
            <a:off x="3509336" y="3820981"/>
            <a:ext cx="14022330" cy="2203141"/>
          </a:xfrm>
          <a:prstGeom prst="rect">
            <a:avLst/>
          </a:prstGeom>
        </p:spPr>
        <p:txBody>
          <a:bodyPr lIns="0" tIns="0" rIns="0" bIns="0" rtlCol="0" anchor="t">
            <a:spAutoFit/>
          </a:bodyPr>
          <a:lstStyle/>
          <a:p>
            <a:pPr>
              <a:lnSpc>
                <a:spcPts val="5880"/>
              </a:lnSpc>
            </a:pPr>
            <a:r>
              <a:rPr lang="en-US" sz="4200" spc="126">
                <a:solidFill>
                  <a:srgbClr val="FFFFFF"/>
                </a:solidFill>
                <a:latin typeface="Aileron Regular"/>
              </a:rPr>
              <a:t>On the following slides, you will find some suggested </a:t>
            </a:r>
            <a:r>
              <a:rPr lang="en-US" sz="4200" spc="126">
                <a:solidFill>
                  <a:srgbClr val="FFFFFF"/>
                </a:solidFill>
                <a:latin typeface="Aileron Regular Bold"/>
              </a:rPr>
              <a:t>OCM subjects</a:t>
            </a:r>
            <a:r>
              <a:rPr lang="en-US" sz="4200" spc="126">
                <a:solidFill>
                  <a:srgbClr val="FFFFFF"/>
                </a:solidFill>
                <a:latin typeface="Aileron Regular"/>
              </a:rPr>
              <a:t> which may be helpful when searching for information related to egalitarian and rank societies</a:t>
            </a:r>
            <a:r>
              <a:rPr lang="en-US" sz="4200" spc="126">
                <a:solidFill>
                  <a:srgbClr val="FFFFFF"/>
                </a:solidFill>
                <a:latin typeface="Aileron Regular Bold"/>
              </a:rPr>
              <a:t>.</a:t>
            </a:r>
          </a:p>
        </p:txBody>
      </p:sp>
      <p:sp>
        <p:nvSpPr>
          <p:cNvPr id="5" name="TextBox 5"/>
          <p:cNvSpPr txBox="1"/>
          <p:nvPr/>
        </p:nvSpPr>
        <p:spPr>
          <a:xfrm rot="-5400000">
            <a:off x="-2533640" y="3741452"/>
            <a:ext cx="7873429" cy="2447925"/>
          </a:xfrm>
          <a:prstGeom prst="rect">
            <a:avLst/>
          </a:prstGeom>
        </p:spPr>
        <p:txBody>
          <a:bodyPr lIns="0" tIns="0" rIns="0" bIns="0" rtlCol="0" anchor="t">
            <a:spAutoFit/>
          </a:bodyPr>
          <a:lstStyle/>
          <a:p>
            <a:pPr algn="ctr">
              <a:lnSpc>
                <a:spcPts val="9600"/>
              </a:lnSpc>
            </a:pPr>
            <a:r>
              <a:rPr lang="en-US" sz="8000" spc="160">
                <a:solidFill>
                  <a:srgbClr val="FFFFFF"/>
                </a:solidFill>
                <a:latin typeface="Aileron Heavy Bold"/>
              </a:rPr>
              <a:t>OCM SUBJECTS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5400000">
            <a:off x="-2481262" y="3919538"/>
            <a:ext cx="8229600" cy="2447925"/>
          </a:xfrm>
          <a:prstGeom prst="rect">
            <a:avLst/>
          </a:prstGeom>
        </p:spPr>
        <p:txBody>
          <a:bodyPr lIns="0" tIns="0" rIns="0" bIns="0" rtlCol="0" anchor="t">
            <a:spAutoFit/>
          </a:bodyPr>
          <a:lstStyle/>
          <a:p>
            <a:pPr algn="ctr">
              <a:lnSpc>
                <a:spcPts val="9600"/>
              </a:lnSpc>
            </a:pPr>
            <a:r>
              <a:rPr lang="en-US" sz="8000" spc="160">
                <a:solidFill>
                  <a:srgbClr val="737373"/>
                </a:solidFill>
                <a:latin typeface="Aileron Heavy Bold"/>
              </a:rPr>
              <a:t>OCM IDENTIFIERS</a:t>
            </a:r>
          </a:p>
        </p:txBody>
      </p:sp>
      <p:sp>
        <p:nvSpPr>
          <p:cNvPr id="3" name="AutoShape 3"/>
          <p:cNvSpPr/>
          <p:nvPr/>
        </p:nvSpPr>
        <p:spPr>
          <a:xfrm rot="-10800000">
            <a:off x="3754828" y="-11006"/>
            <a:ext cx="14533172" cy="10287000"/>
          </a:xfrm>
          <a:prstGeom prst="rect">
            <a:avLst/>
          </a:prstGeom>
          <a:solidFill>
            <a:srgbClr val="737373"/>
          </a:solidFill>
        </p:spPr>
      </p:sp>
      <p:sp>
        <p:nvSpPr>
          <p:cNvPr id="4" name="TextBox 4"/>
          <p:cNvSpPr txBox="1"/>
          <p:nvPr/>
        </p:nvSpPr>
        <p:spPr>
          <a:xfrm>
            <a:off x="4753296" y="2526745"/>
            <a:ext cx="12506004" cy="5224145"/>
          </a:xfrm>
          <a:prstGeom prst="rect">
            <a:avLst/>
          </a:prstGeom>
        </p:spPr>
        <p:txBody>
          <a:bodyPr lIns="0" tIns="0" rIns="0" bIns="0" rtlCol="0" anchor="t">
            <a:spAutoFit/>
          </a:bodyPr>
          <a:lstStyle/>
          <a:p>
            <a:pPr>
              <a:lnSpc>
                <a:spcPts val="8320"/>
              </a:lnSpc>
            </a:pPr>
            <a:r>
              <a:rPr lang="en-US" sz="6400" spc="64">
                <a:solidFill>
                  <a:srgbClr val="FFFFFF"/>
                </a:solidFill>
                <a:latin typeface="Aileron Regular Bold"/>
              </a:rPr>
              <a:t>554</a:t>
            </a:r>
          </a:p>
          <a:p>
            <a:pPr>
              <a:lnSpc>
                <a:spcPts val="8320"/>
              </a:lnSpc>
            </a:pPr>
            <a:r>
              <a:rPr lang="en-US" sz="6400" spc="64">
                <a:solidFill>
                  <a:srgbClr val="FFFFFF"/>
                </a:solidFill>
                <a:latin typeface="Aileron Regular Bold"/>
              </a:rPr>
              <a:t>STATUS, ROLE, AND PRESTIGE</a:t>
            </a:r>
          </a:p>
          <a:p>
            <a:pPr>
              <a:lnSpc>
                <a:spcPts val="8320"/>
              </a:lnSpc>
            </a:pPr>
            <a:endParaRPr lang="en-US" sz="6400" spc="64">
              <a:solidFill>
                <a:srgbClr val="FFFFFF"/>
              </a:solidFill>
              <a:latin typeface="Aileron Regular Bold"/>
            </a:endParaRPr>
          </a:p>
          <a:p>
            <a:pPr>
              <a:lnSpc>
                <a:spcPts val="8320"/>
              </a:lnSpc>
            </a:pPr>
            <a:r>
              <a:rPr lang="en-US" sz="6400" spc="64">
                <a:solidFill>
                  <a:srgbClr val="FFFFFF"/>
                </a:solidFill>
                <a:latin typeface="Aileron Regular Bold"/>
              </a:rPr>
              <a:t>565 </a:t>
            </a:r>
          </a:p>
          <a:p>
            <a:pPr>
              <a:lnSpc>
                <a:spcPts val="8320"/>
              </a:lnSpc>
            </a:pPr>
            <a:r>
              <a:rPr lang="en-US" sz="6400" spc="64">
                <a:solidFill>
                  <a:srgbClr val="FFFFFF"/>
                </a:solidFill>
                <a:latin typeface="Aileron Regular Bold"/>
              </a:rPr>
              <a:t>CLASSES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58298" r="-37991"/>
            </a:stretch>
          </a:blipFill>
        </p:spPr>
      </p:sp>
      <p:sp>
        <p:nvSpPr>
          <p:cNvPr id="3" name="AutoShape 3"/>
          <p:cNvSpPr/>
          <p:nvPr/>
        </p:nvSpPr>
        <p:spPr>
          <a:xfrm rot="-10800000">
            <a:off x="7865974" y="0"/>
            <a:ext cx="10422026" cy="10287000"/>
          </a:xfrm>
          <a:prstGeom prst="rect">
            <a:avLst/>
          </a:prstGeom>
          <a:solidFill>
            <a:srgbClr val="737373"/>
          </a:solidFill>
        </p:spPr>
      </p:sp>
      <p:sp>
        <p:nvSpPr>
          <p:cNvPr id="4" name="TextBox 4"/>
          <p:cNvSpPr txBox="1"/>
          <p:nvPr/>
        </p:nvSpPr>
        <p:spPr>
          <a:xfrm>
            <a:off x="8235571" y="794385"/>
            <a:ext cx="9646830" cy="874395"/>
          </a:xfrm>
          <a:prstGeom prst="rect">
            <a:avLst/>
          </a:prstGeom>
        </p:spPr>
        <p:txBody>
          <a:bodyPr lIns="0" tIns="0" rIns="0" bIns="0" rtlCol="0" anchor="t">
            <a:spAutoFit/>
          </a:bodyPr>
          <a:lstStyle/>
          <a:p>
            <a:pPr algn="r">
              <a:lnSpc>
                <a:spcPts val="7200"/>
              </a:lnSpc>
            </a:pPr>
            <a:r>
              <a:rPr lang="en-US" sz="4800" spc="240">
                <a:solidFill>
                  <a:srgbClr val="FFFFFF"/>
                </a:solidFill>
                <a:latin typeface="Aileron Regular Bold"/>
              </a:rPr>
              <a:t>CULTURAL COMPARISON</a:t>
            </a:r>
          </a:p>
        </p:txBody>
      </p:sp>
      <p:sp>
        <p:nvSpPr>
          <p:cNvPr id="5" name="TextBox 5"/>
          <p:cNvSpPr txBox="1"/>
          <p:nvPr/>
        </p:nvSpPr>
        <p:spPr>
          <a:xfrm>
            <a:off x="8235571" y="3429233"/>
            <a:ext cx="8657259" cy="1472565"/>
          </a:xfrm>
          <a:prstGeom prst="rect">
            <a:avLst/>
          </a:prstGeom>
        </p:spPr>
        <p:txBody>
          <a:bodyPr lIns="0" tIns="0" rIns="0" bIns="0" rtlCol="0" anchor="t">
            <a:spAutoFit/>
          </a:bodyPr>
          <a:lstStyle/>
          <a:p>
            <a:pPr>
              <a:lnSpc>
                <a:spcPts val="5880"/>
              </a:lnSpc>
            </a:pPr>
            <a:r>
              <a:rPr lang="en-US" sz="4200" spc="252">
                <a:solidFill>
                  <a:srgbClr val="FFFFFF"/>
                </a:solidFill>
                <a:latin typeface="Aileron Regular"/>
              </a:rPr>
              <a:t>Examine an </a:t>
            </a:r>
            <a:r>
              <a:rPr lang="en-US" sz="4200" spc="252">
                <a:solidFill>
                  <a:srgbClr val="FFFFFF"/>
                </a:solidFill>
                <a:latin typeface="Aileron Regular Bold"/>
              </a:rPr>
              <a:t>egalitarian society: San (FX10)</a:t>
            </a:r>
            <a:r>
              <a:rPr lang="en-US" sz="4200" spc="252">
                <a:solidFill>
                  <a:srgbClr val="FFFFFF"/>
                </a:solidFill>
                <a:latin typeface="Aileron Regular"/>
              </a:rPr>
              <a:t> of Africa.</a:t>
            </a:r>
          </a:p>
        </p:txBody>
      </p:sp>
      <p:sp>
        <p:nvSpPr>
          <p:cNvPr id="6" name="TextBox 6"/>
          <p:cNvSpPr txBox="1"/>
          <p:nvPr/>
        </p:nvSpPr>
        <p:spPr>
          <a:xfrm>
            <a:off x="8235571" y="5826978"/>
            <a:ext cx="8657259" cy="1472565"/>
          </a:xfrm>
          <a:prstGeom prst="rect">
            <a:avLst/>
          </a:prstGeom>
        </p:spPr>
        <p:txBody>
          <a:bodyPr lIns="0" tIns="0" rIns="0" bIns="0" rtlCol="0" anchor="t">
            <a:spAutoFit/>
          </a:bodyPr>
          <a:lstStyle/>
          <a:p>
            <a:pPr>
              <a:lnSpc>
                <a:spcPts val="5880"/>
              </a:lnSpc>
            </a:pPr>
            <a:r>
              <a:rPr lang="en-US" sz="4200" spc="252">
                <a:solidFill>
                  <a:srgbClr val="FFFFFF"/>
                </a:solidFill>
                <a:latin typeface="Aileron Regular"/>
              </a:rPr>
              <a:t>Examine a </a:t>
            </a:r>
            <a:r>
              <a:rPr lang="en-US" sz="4200" spc="252">
                <a:solidFill>
                  <a:srgbClr val="FFFFFF"/>
                </a:solidFill>
                <a:latin typeface="Aileron Regular Bold"/>
              </a:rPr>
              <a:t>rank society:</a:t>
            </a:r>
          </a:p>
          <a:p>
            <a:pPr>
              <a:lnSpc>
                <a:spcPts val="5880"/>
              </a:lnSpc>
            </a:pPr>
            <a:r>
              <a:rPr lang="en-US" sz="4200" spc="252">
                <a:solidFill>
                  <a:srgbClr val="FFFFFF"/>
                </a:solidFill>
                <a:latin typeface="Aileron Regular Bold"/>
              </a:rPr>
              <a:t>Tikopia (OT11)</a:t>
            </a:r>
            <a:r>
              <a:rPr lang="en-US" sz="4200" spc="252">
                <a:solidFill>
                  <a:srgbClr val="FFFFFF"/>
                </a:solidFill>
                <a:latin typeface="Aileron Regular"/>
              </a:rPr>
              <a:t> of Polynesia.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797344" cy="10287000"/>
          </a:xfrm>
          <a:custGeom>
            <a:avLst/>
            <a:gdLst/>
            <a:ahLst/>
            <a:cxnLst/>
            <a:rect l="l" t="t" r="r" b="b"/>
            <a:pathLst>
              <a:path w="4797344" h="10287000">
                <a:moveTo>
                  <a:pt x="0" y="0"/>
                </a:moveTo>
                <a:lnTo>
                  <a:pt x="4797344" y="0"/>
                </a:lnTo>
                <a:lnTo>
                  <a:pt x="4797344" y="10287000"/>
                </a:lnTo>
                <a:lnTo>
                  <a:pt x="0" y="10287000"/>
                </a:lnTo>
                <a:lnTo>
                  <a:pt x="0" y="0"/>
                </a:lnTo>
                <a:close/>
              </a:path>
            </a:pathLst>
          </a:custGeom>
          <a:blipFill>
            <a:blip r:embed="rId2"/>
            <a:stretch>
              <a:fillRect l="-185045" r="-36500"/>
            </a:stretch>
          </a:blipFill>
        </p:spPr>
      </p:sp>
      <p:grpSp>
        <p:nvGrpSpPr>
          <p:cNvPr id="3" name="Group 3"/>
          <p:cNvGrpSpPr/>
          <p:nvPr/>
        </p:nvGrpSpPr>
        <p:grpSpPr>
          <a:xfrm>
            <a:off x="1418166" y="3619279"/>
            <a:ext cx="4248273" cy="3048441"/>
            <a:chOff x="0" y="0"/>
            <a:chExt cx="5664364" cy="4064588"/>
          </a:xfrm>
        </p:grpSpPr>
        <p:sp>
          <p:nvSpPr>
            <p:cNvPr id="4" name="AutoShape 4"/>
            <p:cNvSpPr/>
            <p:nvPr/>
          </p:nvSpPr>
          <p:spPr>
            <a:xfrm>
              <a:off x="0" y="0"/>
              <a:ext cx="5664364" cy="4064588"/>
            </a:xfrm>
            <a:prstGeom prst="rect">
              <a:avLst/>
            </a:prstGeom>
            <a:solidFill>
              <a:srgbClr val="737373"/>
            </a:solidFill>
          </p:spPr>
        </p:sp>
        <p:sp>
          <p:nvSpPr>
            <p:cNvPr id="5" name="TextBox 5"/>
            <p:cNvSpPr txBox="1"/>
            <p:nvPr/>
          </p:nvSpPr>
          <p:spPr>
            <a:xfrm>
              <a:off x="454550" y="566128"/>
              <a:ext cx="4755265" cy="2922807"/>
            </a:xfrm>
            <a:prstGeom prst="rect">
              <a:avLst/>
            </a:prstGeom>
          </p:spPr>
          <p:txBody>
            <a:bodyPr lIns="0" tIns="0" rIns="0" bIns="0" rtlCol="0" anchor="t">
              <a:spAutoFit/>
            </a:bodyPr>
            <a:lstStyle/>
            <a:p>
              <a:pPr algn="ctr">
                <a:lnSpc>
                  <a:spcPts val="5734"/>
                </a:lnSpc>
              </a:pPr>
              <a:r>
                <a:rPr lang="en-US" sz="4779" spc="95">
                  <a:solidFill>
                    <a:srgbClr val="FFFFFF"/>
                  </a:solidFill>
                  <a:latin typeface="Aileron Heavy Bold"/>
                </a:rPr>
                <a:t>eHRAF</a:t>
              </a:r>
            </a:p>
            <a:p>
              <a:pPr algn="ctr">
                <a:lnSpc>
                  <a:spcPts val="5734"/>
                </a:lnSpc>
              </a:pPr>
              <a:r>
                <a:rPr lang="en-US" sz="4779" spc="95">
                  <a:solidFill>
                    <a:srgbClr val="FFFFFF"/>
                  </a:solidFill>
                  <a:latin typeface="Aileron Heavy Bold"/>
                </a:rPr>
                <a:t>World</a:t>
              </a:r>
            </a:p>
            <a:p>
              <a:pPr algn="ctr">
                <a:lnSpc>
                  <a:spcPts val="5734"/>
                </a:lnSpc>
              </a:pPr>
              <a:r>
                <a:rPr lang="en-US" sz="4779" spc="95">
                  <a:solidFill>
                    <a:srgbClr val="FFFFFF"/>
                  </a:solidFill>
                  <a:latin typeface="Aileron Heavy Bold"/>
                </a:rPr>
                <a:t>Cultures</a:t>
              </a:r>
            </a:p>
          </p:txBody>
        </p:sp>
      </p:grpSp>
      <p:sp>
        <p:nvSpPr>
          <p:cNvPr id="6" name="TextBox 6"/>
          <p:cNvSpPr txBox="1"/>
          <p:nvPr/>
        </p:nvSpPr>
        <p:spPr>
          <a:xfrm>
            <a:off x="6315928" y="470535"/>
            <a:ext cx="11424756" cy="1106805"/>
          </a:xfrm>
          <a:prstGeom prst="rect">
            <a:avLst/>
          </a:prstGeom>
        </p:spPr>
        <p:txBody>
          <a:bodyPr lIns="0" tIns="0" rIns="0" bIns="0" rtlCol="0" anchor="t">
            <a:spAutoFit/>
          </a:bodyPr>
          <a:lstStyle/>
          <a:p>
            <a:pPr algn="r">
              <a:lnSpc>
                <a:spcPts val="8640"/>
              </a:lnSpc>
            </a:pPr>
            <a:r>
              <a:rPr lang="en-US" sz="7200" spc="144">
                <a:solidFill>
                  <a:srgbClr val="737373"/>
                </a:solidFill>
                <a:latin typeface="Aileron Heavy Bold"/>
              </a:rPr>
              <a:t>Culture Summaries </a:t>
            </a:r>
          </a:p>
        </p:txBody>
      </p:sp>
      <p:sp>
        <p:nvSpPr>
          <p:cNvPr id="7" name="TextBox 7"/>
          <p:cNvSpPr txBox="1"/>
          <p:nvPr/>
        </p:nvSpPr>
        <p:spPr>
          <a:xfrm>
            <a:off x="6169269" y="7362321"/>
            <a:ext cx="11718074" cy="2113661"/>
          </a:xfrm>
          <a:prstGeom prst="rect">
            <a:avLst/>
          </a:prstGeom>
        </p:spPr>
        <p:txBody>
          <a:bodyPr lIns="0" tIns="0" rIns="0" bIns="0" rtlCol="0" anchor="t">
            <a:spAutoFit/>
          </a:bodyPr>
          <a:lstStyle/>
          <a:p>
            <a:pPr>
              <a:lnSpc>
                <a:spcPts val="4192"/>
              </a:lnSpc>
            </a:pPr>
            <a:r>
              <a:rPr lang="en-US" sz="3200" spc="320">
                <a:solidFill>
                  <a:srgbClr val="737373"/>
                </a:solidFill>
                <a:latin typeface="Aileron Regular Bold"/>
              </a:rPr>
              <a:t>To find a culture summary, go to the</a:t>
            </a:r>
            <a:r>
              <a:rPr lang="en-US" sz="3200" spc="320">
                <a:solidFill>
                  <a:srgbClr val="737373"/>
                </a:solidFill>
                <a:latin typeface="Aileron Regular"/>
              </a:rPr>
              <a:t> Browse Cultures</a:t>
            </a:r>
            <a:r>
              <a:rPr lang="en-US" sz="3200" spc="320">
                <a:solidFill>
                  <a:srgbClr val="737373"/>
                </a:solidFill>
                <a:latin typeface="Aileron Regular Bold"/>
              </a:rPr>
              <a:t> tab and enter the culture name into the box, then click on Culture Summary below the culture name to read it.</a:t>
            </a:r>
          </a:p>
        </p:txBody>
      </p:sp>
      <p:sp>
        <p:nvSpPr>
          <p:cNvPr id="8" name="TextBox 8"/>
          <p:cNvSpPr txBox="1"/>
          <p:nvPr/>
        </p:nvSpPr>
        <p:spPr>
          <a:xfrm>
            <a:off x="6169269" y="2067996"/>
            <a:ext cx="11403805" cy="4702810"/>
          </a:xfrm>
          <a:prstGeom prst="rect">
            <a:avLst/>
          </a:prstGeom>
        </p:spPr>
        <p:txBody>
          <a:bodyPr lIns="0" tIns="0" rIns="0" bIns="0" rtlCol="0" anchor="t">
            <a:spAutoFit/>
          </a:bodyPr>
          <a:lstStyle/>
          <a:p>
            <a:pPr>
              <a:lnSpc>
                <a:spcPts val="4160"/>
              </a:lnSpc>
            </a:pPr>
            <a:r>
              <a:rPr lang="en-US" sz="3200" spc="320">
                <a:solidFill>
                  <a:srgbClr val="737373"/>
                </a:solidFill>
                <a:latin typeface="Aileron Regular"/>
              </a:rPr>
              <a:t>A brief overview for societies in eHRAF World Cultures is provided in the form of </a:t>
            </a:r>
            <a:r>
              <a:rPr lang="en-US" sz="3200" spc="320">
                <a:solidFill>
                  <a:srgbClr val="737373"/>
                </a:solidFill>
                <a:latin typeface="Aileron Regular Bold"/>
              </a:rPr>
              <a:t>Culture Summaries</a:t>
            </a:r>
            <a:r>
              <a:rPr lang="en-US" sz="3200" spc="320">
                <a:solidFill>
                  <a:srgbClr val="737373"/>
                </a:solidFill>
                <a:latin typeface="Aileron Regular"/>
              </a:rPr>
              <a:t>. </a:t>
            </a:r>
          </a:p>
          <a:p>
            <a:pPr>
              <a:lnSpc>
                <a:spcPts val="4160"/>
              </a:lnSpc>
            </a:pPr>
            <a:endParaRPr lang="en-US" sz="3200" spc="320">
              <a:solidFill>
                <a:srgbClr val="737373"/>
              </a:solidFill>
              <a:latin typeface="Aileron Regular"/>
            </a:endParaRPr>
          </a:p>
          <a:p>
            <a:pPr>
              <a:lnSpc>
                <a:spcPts val="4160"/>
              </a:lnSpc>
            </a:pPr>
            <a:r>
              <a:rPr lang="en-US" sz="3200" spc="320">
                <a:solidFill>
                  <a:srgbClr val="737373"/>
                </a:solidFill>
                <a:latin typeface="Aileron Regular"/>
              </a:rPr>
              <a:t>The format, general outline, and headings are the same for each summary. You will find a basic overview about the culture, such as its economy, history, environment, and sociopolitical organization.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sp>
        <p:nvSpPr>
          <p:cNvPr id="3" name="Freeform 3"/>
          <p:cNvSpPr/>
          <p:nvPr/>
        </p:nvSpPr>
        <p:spPr>
          <a:xfrm>
            <a:off x="1543204" y="1028700"/>
            <a:ext cx="8250252" cy="8433726"/>
          </a:xfrm>
          <a:custGeom>
            <a:avLst/>
            <a:gdLst/>
            <a:ahLst/>
            <a:cxnLst/>
            <a:rect l="l" t="t" r="r" b="b"/>
            <a:pathLst>
              <a:path w="8250252" h="8433726">
                <a:moveTo>
                  <a:pt x="0" y="0"/>
                </a:moveTo>
                <a:lnTo>
                  <a:pt x="8250252" y="0"/>
                </a:lnTo>
                <a:lnTo>
                  <a:pt x="8250252" y="8433726"/>
                </a:lnTo>
                <a:lnTo>
                  <a:pt x="0" y="8433726"/>
                </a:lnTo>
                <a:lnTo>
                  <a:pt x="0" y="0"/>
                </a:lnTo>
                <a:close/>
              </a:path>
            </a:pathLst>
          </a:custGeom>
          <a:blipFill>
            <a:blip r:embed="rId2"/>
            <a:stretch>
              <a:fillRect t="-40205" b="-6588"/>
            </a:stretch>
          </a:blipFill>
        </p:spPr>
      </p:sp>
      <p:sp>
        <p:nvSpPr>
          <p:cNvPr id="4" name="AutoShape 4"/>
          <p:cNvSpPr/>
          <p:nvPr/>
        </p:nvSpPr>
        <p:spPr>
          <a:xfrm>
            <a:off x="666490" y="4174337"/>
            <a:ext cx="1753429" cy="1938326"/>
          </a:xfrm>
          <a:prstGeom prst="rect">
            <a:avLst/>
          </a:prstGeom>
          <a:solidFill>
            <a:srgbClr val="737373"/>
          </a:solidFill>
        </p:spPr>
      </p:sp>
      <p:sp>
        <p:nvSpPr>
          <p:cNvPr id="5" name="TextBox 5"/>
          <p:cNvSpPr txBox="1"/>
          <p:nvPr/>
        </p:nvSpPr>
        <p:spPr>
          <a:xfrm>
            <a:off x="1543204" y="4852987"/>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Regular Bold"/>
              </a:rPr>
              <a:t>Topics We'll Cover</a:t>
            </a:r>
          </a:p>
        </p:txBody>
      </p:sp>
      <p:sp>
        <p:nvSpPr>
          <p:cNvPr id="6" name="TextBox 6"/>
          <p:cNvSpPr txBox="1"/>
          <p:nvPr/>
        </p:nvSpPr>
        <p:spPr>
          <a:xfrm>
            <a:off x="12235246"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Bold"/>
              </a:rPr>
              <a:t>In this activity</a:t>
            </a:r>
          </a:p>
        </p:txBody>
      </p:sp>
      <p:sp>
        <p:nvSpPr>
          <p:cNvPr id="7" name="TextBox 7"/>
          <p:cNvSpPr txBox="1"/>
          <p:nvPr/>
        </p:nvSpPr>
        <p:spPr>
          <a:xfrm>
            <a:off x="11317119" y="4431983"/>
            <a:ext cx="6860309" cy="4512945"/>
          </a:xfrm>
          <a:prstGeom prst="rect">
            <a:avLst/>
          </a:prstGeom>
        </p:spPr>
        <p:txBody>
          <a:bodyPr lIns="0" tIns="0" rIns="0" bIns="0" rtlCol="0" anchor="t">
            <a:spAutoFit/>
          </a:bodyPr>
          <a:lstStyle/>
          <a:p>
            <a:pPr marL="690881" lvl="1" indent="-345440">
              <a:lnSpc>
                <a:spcPts val="5120"/>
              </a:lnSpc>
              <a:buFont typeface="Arial"/>
              <a:buChar char="•"/>
            </a:pPr>
            <a:r>
              <a:rPr lang="en-US" sz="3200" spc="32">
                <a:solidFill>
                  <a:srgbClr val="FFFFFF"/>
                </a:solidFill>
                <a:latin typeface="Aileron Regular"/>
              </a:rPr>
              <a:t>Define wealth, power, and prestige</a:t>
            </a:r>
          </a:p>
          <a:p>
            <a:pPr marL="690880" lvl="1" indent="-345440">
              <a:lnSpc>
                <a:spcPts val="5120"/>
              </a:lnSpc>
              <a:buFont typeface="Arial"/>
              <a:buChar char="•"/>
            </a:pPr>
            <a:r>
              <a:rPr lang="en-US" sz="3200" spc="32">
                <a:solidFill>
                  <a:srgbClr val="FFFFFF"/>
                </a:solidFill>
                <a:latin typeface="Aileron Regular"/>
              </a:rPr>
              <a:t>Understand the differences between egalitarian, rank, and stratified societies</a:t>
            </a:r>
          </a:p>
          <a:p>
            <a:pPr marL="690880" lvl="1" indent="-345440">
              <a:lnSpc>
                <a:spcPts val="5120"/>
              </a:lnSpc>
              <a:buFont typeface="Arial"/>
              <a:buChar char="•"/>
            </a:pPr>
            <a:r>
              <a:rPr lang="en-US" sz="3200" spc="32">
                <a:solidFill>
                  <a:srgbClr val="FFFFFF"/>
                </a:solidFill>
                <a:latin typeface="Aileron Regular"/>
              </a:rPr>
              <a:t>Conduct research using eHRAF World Cultures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Freeform 2"/>
          <p:cNvSpPr/>
          <p:nvPr/>
        </p:nvSpPr>
        <p:spPr>
          <a:xfrm>
            <a:off x="1733999" y="2219711"/>
            <a:ext cx="6677958" cy="7518329"/>
          </a:xfrm>
          <a:custGeom>
            <a:avLst/>
            <a:gdLst/>
            <a:ahLst/>
            <a:cxnLst/>
            <a:rect l="l" t="t" r="r" b="b"/>
            <a:pathLst>
              <a:path w="6677958" h="7518329">
                <a:moveTo>
                  <a:pt x="0" y="0"/>
                </a:moveTo>
                <a:lnTo>
                  <a:pt x="6677958" y="0"/>
                </a:lnTo>
                <a:lnTo>
                  <a:pt x="6677958" y="7518328"/>
                </a:lnTo>
                <a:lnTo>
                  <a:pt x="0" y="7518328"/>
                </a:lnTo>
                <a:lnTo>
                  <a:pt x="0" y="0"/>
                </a:lnTo>
                <a:close/>
              </a:path>
            </a:pathLst>
          </a:custGeom>
          <a:blipFill>
            <a:blip r:embed="rId2"/>
            <a:stretch>
              <a:fillRect b="-33524"/>
            </a:stretch>
          </a:blipFill>
        </p:spPr>
      </p:sp>
      <p:sp>
        <p:nvSpPr>
          <p:cNvPr id="3" name="Freeform 3"/>
          <p:cNvSpPr/>
          <p:nvPr/>
        </p:nvSpPr>
        <p:spPr>
          <a:xfrm>
            <a:off x="9144000" y="2219711"/>
            <a:ext cx="6757719" cy="7518329"/>
          </a:xfrm>
          <a:custGeom>
            <a:avLst/>
            <a:gdLst/>
            <a:ahLst/>
            <a:cxnLst/>
            <a:rect l="l" t="t" r="r" b="b"/>
            <a:pathLst>
              <a:path w="6757719" h="7518329">
                <a:moveTo>
                  <a:pt x="0" y="0"/>
                </a:moveTo>
                <a:lnTo>
                  <a:pt x="6757719" y="0"/>
                </a:lnTo>
                <a:lnTo>
                  <a:pt x="6757719" y="7518328"/>
                </a:lnTo>
                <a:lnTo>
                  <a:pt x="0" y="7518328"/>
                </a:lnTo>
                <a:lnTo>
                  <a:pt x="0" y="0"/>
                </a:lnTo>
                <a:close/>
              </a:path>
            </a:pathLst>
          </a:custGeom>
          <a:blipFill>
            <a:blip r:embed="rId3"/>
            <a:stretch>
              <a:fillRect b="-10261"/>
            </a:stretch>
          </a:blipFill>
        </p:spPr>
      </p:sp>
      <p:sp>
        <p:nvSpPr>
          <p:cNvPr id="4" name="TextBox 4"/>
          <p:cNvSpPr txBox="1"/>
          <p:nvPr/>
        </p:nvSpPr>
        <p:spPr>
          <a:xfrm>
            <a:off x="4645841" y="350520"/>
            <a:ext cx="9866027" cy="1365885"/>
          </a:xfrm>
          <a:prstGeom prst="rect">
            <a:avLst/>
          </a:prstGeom>
        </p:spPr>
        <p:txBody>
          <a:bodyPr lIns="0" tIns="0" rIns="0" bIns="0" rtlCol="0" anchor="t">
            <a:spAutoFit/>
          </a:bodyPr>
          <a:lstStyle/>
          <a:p>
            <a:pPr>
              <a:lnSpc>
                <a:spcPts val="5460"/>
              </a:lnSpc>
            </a:pPr>
            <a:r>
              <a:rPr lang="en-US" sz="4200" spc="105">
                <a:solidFill>
                  <a:srgbClr val="FFFFFF"/>
                </a:solidFill>
                <a:latin typeface="Aileron Regular"/>
              </a:rPr>
              <a:t>Read the culture summaries for: </a:t>
            </a:r>
          </a:p>
          <a:p>
            <a:pPr>
              <a:lnSpc>
                <a:spcPts val="5460"/>
              </a:lnSpc>
            </a:pPr>
            <a:r>
              <a:rPr lang="en-US" sz="4200" spc="105">
                <a:solidFill>
                  <a:srgbClr val="FFFFFF"/>
                </a:solidFill>
                <a:latin typeface="Aileron Regular Bold"/>
              </a:rPr>
              <a:t>San (FX10)</a:t>
            </a:r>
            <a:r>
              <a:rPr lang="en-US" sz="4200" spc="105">
                <a:solidFill>
                  <a:srgbClr val="FFFFFF"/>
                </a:solidFill>
                <a:latin typeface="Aileron Regular"/>
              </a:rPr>
              <a:t> and </a:t>
            </a:r>
            <a:r>
              <a:rPr lang="en-US" sz="4200" spc="105">
                <a:solidFill>
                  <a:srgbClr val="FFFFFF"/>
                </a:solidFill>
                <a:latin typeface="Aileron Regular Bold"/>
              </a:rPr>
              <a:t>Tikopia (OT11)</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2155666"/>
          </a:xfrm>
          <a:prstGeom prst="rect">
            <a:avLst/>
          </a:prstGeom>
          <a:solidFill>
            <a:srgbClr val="737373"/>
          </a:solidFill>
        </p:spPr>
      </p:sp>
      <p:sp>
        <p:nvSpPr>
          <p:cNvPr id="3" name="Freeform 3"/>
          <p:cNvSpPr/>
          <p:nvPr/>
        </p:nvSpPr>
        <p:spPr>
          <a:xfrm>
            <a:off x="0" y="2375946"/>
            <a:ext cx="18288000" cy="7436947"/>
          </a:xfrm>
          <a:custGeom>
            <a:avLst/>
            <a:gdLst/>
            <a:ahLst/>
            <a:cxnLst/>
            <a:rect l="l" t="t" r="r" b="b"/>
            <a:pathLst>
              <a:path w="18288000" h="7436947">
                <a:moveTo>
                  <a:pt x="0" y="0"/>
                </a:moveTo>
                <a:lnTo>
                  <a:pt x="18288000" y="0"/>
                </a:lnTo>
                <a:lnTo>
                  <a:pt x="18288000" y="7436947"/>
                </a:lnTo>
                <a:lnTo>
                  <a:pt x="0" y="7436947"/>
                </a:lnTo>
                <a:lnTo>
                  <a:pt x="0" y="0"/>
                </a:lnTo>
                <a:close/>
              </a:path>
            </a:pathLst>
          </a:custGeom>
          <a:blipFill>
            <a:blip r:embed="rId2"/>
            <a:stretch>
              <a:fillRect l="-540" r="-34702"/>
            </a:stretch>
          </a:blipFill>
        </p:spPr>
      </p:sp>
      <p:sp>
        <p:nvSpPr>
          <p:cNvPr id="4" name="TextBox 4"/>
          <p:cNvSpPr txBox="1"/>
          <p:nvPr/>
        </p:nvSpPr>
        <p:spPr>
          <a:xfrm>
            <a:off x="1028700" y="231066"/>
            <a:ext cx="16230600" cy="1636384"/>
          </a:xfrm>
          <a:prstGeom prst="rect">
            <a:avLst/>
          </a:prstGeom>
        </p:spPr>
        <p:txBody>
          <a:bodyPr lIns="0" tIns="0" rIns="0" bIns="0" rtlCol="0" anchor="t">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a paragraph from </a:t>
            </a:r>
            <a:r>
              <a:rPr lang="en-US" sz="3199">
                <a:solidFill>
                  <a:srgbClr val="EBC634"/>
                </a:solidFill>
                <a:latin typeface="Aileron Regular Bold"/>
              </a:rPr>
              <a:t>Tanaka (1980: 93)</a:t>
            </a:r>
            <a:r>
              <a:rPr lang="en-US" sz="3199">
                <a:solidFill>
                  <a:srgbClr val="EBC634"/>
                </a:solidFill>
                <a:latin typeface="Aileron Regular"/>
              </a:rPr>
              <a:t> </a:t>
            </a:r>
            <a:r>
              <a:rPr lang="en-US" sz="3199">
                <a:solidFill>
                  <a:srgbClr val="FFFFFF"/>
                </a:solidFill>
                <a:latin typeface="Aileron Regular"/>
              </a:rPr>
              <a:t>on </a:t>
            </a:r>
            <a:r>
              <a:rPr lang="en-US" sz="3199">
                <a:solidFill>
                  <a:srgbClr val="EBC634"/>
                </a:solidFill>
                <a:latin typeface="Aileron Regular Bold"/>
              </a:rPr>
              <a:t>San (FX10) </a:t>
            </a:r>
            <a:r>
              <a:rPr lang="en-US" sz="3199">
                <a:solidFill>
                  <a:srgbClr val="FFFFFF"/>
                </a:solidFill>
                <a:latin typeface="Aileron Regular"/>
              </a:rPr>
              <a:t>appears in eHRAF World Cultures. Read the text to learn about how the San are an </a:t>
            </a:r>
            <a:r>
              <a:rPr lang="en-US" sz="3199">
                <a:solidFill>
                  <a:srgbClr val="EBC634"/>
                </a:solidFill>
                <a:latin typeface="Aileron Regular Bold"/>
              </a:rPr>
              <a:t>egalitarian society</a:t>
            </a:r>
            <a:r>
              <a:rPr lang="en-US" sz="3199">
                <a:solidFill>
                  <a:srgbClr val="FFFFFF"/>
                </a:solidFill>
                <a:latin typeface="Aileron Regular"/>
              </a:rPr>
              <a:t> with no concept of rank or status, and no social class structure.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2155666"/>
          </a:xfrm>
          <a:prstGeom prst="rect">
            <a:avLst/>
          </a:prstGeom>
          <a:solidFill>
            <a:srgbClr val="737373"/>
          </a:solidFill>
        </p:spPr>
      </p:sp>
      <p:sp>
        <p:nvSpPr>
          <p:cNvPr id="3" name="Freeform 3"/>
          <p:cNvSpPr/>
          <p:nvPr/>
        </p:nvSpPr>
        <p:spPr>
          <a:xfrm>
            <a:off x="-543405" y="3097106"/>
            <a:ext cx="19040271" cy="5450278"/>
          </a:xfrm>
          <a:custGeom>
            <a:avLst/>
            <a:gdLst/>
            <a:ahLst/>
            <a:cxnLst/>
            <a:rect l="l" t="t" r="r" b="b"/>
            <a:pathLst>
              <a:path w="19040271" h="5450278">
                <a:moveTo>
                  <a:pt x="0" y="0"/>
                </a:moveTo>
                <a:lnTo>
                  <a:pt x="19040271" y="0"/>
                </a:lnTo>
                <a:lnTo>
                  <a:pt x="19040271" y="5450278"/>
                </a:lnTo>
                <a:lnTo>
                  <a:pt x="0" y="5450278"/>
                </a:lnTo>
                <a:lnTo>
                  <a:pt x="0" y="0"/>
                </a:lnTo>
                <a:close/>
              </a:path>
            </a:pathLst>
          </a:custGeom>
          <a:blipFill>
            <a:blip r:embed="rId2"/>
            <a:stretch>
              <a:fillRect t="-2249" b="-2249"/>
            </a:stretch>
          </a:blipFill>
        </p:spPr>
      </p:sp>
      <p:sp>
        <p:nvSpPr>
          <p:cNvPr id="4" name="TextBox 4"/>
          <p:cNvSpPr txBox="1"/>
          <p:nvPr/>
        </p:nvSpPr>
        <p:spPr>
          <a:xfrm>
            <a:off x="1028700" y="231066"/>
            <a:ext cx="16230600" cy="2189889"/>
          </a:xfrm>
          <a:prstGeom prst="rect">
            <a:avLst/>
          </a:prstGeom>
        </p:spPr>
        <p:txBody>
          <a:bodyPr lIns="0" tIns="0" rIns="0" bIns="0" rtlCol="0" anchor="t">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a paragraph from </a:t>
            </a:r>
            <a:r>
              <a:rPr lang="en-US" sz="3199">
                <a:solidFill>
                  <a:srgbClr val="EBC634"/>
                </a:solidFill>
                <a:latin typeface="Aileron Regular Bold"/>
              </a:rPr>
              <a:t>Marshall (1976: 303)</a:t>
            </a:r>
            <a:r>
              <a:rPr lang="en-US" sz="3199">
                <a:solidFill>
                  <a:srgbClr val="EBC634"/>
                </a:solidFill>
                <a:latin typeface="Aileron Regular"/>
              </a:rPr>
              <a:t> </a:t>
            </a:r>
            <a:r>
              <a:rPr lang="en-US" sz="3199">
                <a:solidFill>
                  <a:srgbClr val="FFFFFF"/>
                </a:solidFill>
                <a:latin typeface="Aileron Regular"/>
              </a:rPr>
              <a:t>on </a:t>
            </a:r>
            <a:r>
              <a:rPr lang="en-US" sz="3199">
                <a:solidFill>
                  <a:srgbClr val="EBC634"/>
                </a:solidFill>
                <a:latin typeface="Aileron Regular Bold"/>
              </a:rPr>
              <a:t>San (FX10) </a:t>
            </a:r>
            <a:r>
              <a:rPr lang="en-US" sz="3199">
                <a:solidFill>
                  <a:srgbClr val="FFFFFF"/>
                </a:solidFill>
                <a:latin typeface="Aileron Regular"/>
              </a:rPr>
              <a:t>appears in eHRAF World Cultures. Marshall describes how shell necklaces given to the San as parting gifts would later be taken apart and the shells were redistributed among the people. This story illustrates the principle of </a:t>
            </a:r>
            <a:r>
              <a:rPr lang="en-US" sz="3199">
                <a:solidFill>
                  <a:srgbClr val="EBC634"/>
                </a:solidFill>
                <a:latin typeface="Aileron Regular Bold"/>
              </a:rPr>
              <a:t>egalitarianism </a:t>
            </a:r>
            <a:r>
              <a:rPr lang="en-US" sz="3199">
                <a:solidFill>
                  <a:srgbClr val="FFFFFF"/>
                </a:solidFill>
                <a:latin typeface="Aileron Regular"/>
              </a:rPr>
              <a:t>among the San.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2155666"/>
          </a:xfrm>
          <a:prstGeom prst="rect">
            <a:avLst/>
          </a:prstGeom>
          <a:solidFill>
            <a:srgbClr val="737373"/>
          </a:solidFill>
        </p:spPr>
      </p:sp>
      <p:sp>
        <p:nvSpPr>
          <p:cNvPr id="3" name="Freeform 3"/>
          <p:cNvSpPr/>
          <p:nvPr/>
        </p:nvSpPr>
        <p:spPr>
          <a:xfrm>
            <a:off x="-623307" y="2728495"/>
            <a:ext cx="18911307" cy="5507918"/>
          </a:xfrm>
          <a:custGeom>
            <a:avLst/>
            <a:gdLst/>
            <a:ahLst/>
            <a:cxnLst/>
            <a:rect l="l" t="t" r="r" b="b"/>
            <a:pathLst>
              <a:path w="18911307" h="5507918">
                <a:moveTo>
                  <a:pt x="0" y="0"/>
                </a:moveTo>
                <a:lnTo>
                  <a:pt x="18911307" y="0"/>
                </a:lnTo>
                <a:lnTo>
                  <a:pt x="18911307" y="5507918"/>
                </a:lnTo>
                <a:lnTo>
                  <a:pt x="0" y="5507918"/>
                </a:lnTo>
                <a:lnTo>
                  <a:pt x="0" y="0"/>
                </a:lnTo>
                <a:close/>
              </a:path>
            </a:pathLst>
          </a:custGeom>
          <a:blipFill>
            <a:blip r:embed="rId2"/>
            <a:stretch>
              <a:fillRect r="-5147"/>
            </a:stretch>
          </a:blipFill>
        </p:spPr>
      </p:sp>
      <p:sp>
        <p:nvSpPr>
          <p:cNvPr id="4" name="TextBox 4"/>
          <p:cNvSpPr txBox="1"/>
          <p:nvPr/>
        </p:nvSpPr>
        <p:spPr>
          <a:xfrm>
            <a:off x="1028700" y="231066"/>
            <a:ext cx="16230600" cy="1636384"/>
          </a:xfrm>
          <a:prstGeom prst="rect">
            <a:avLst/>
          </a:prstGeom>
        </p:spPr>
        <p:txBody>
          <a:bodyPr lIns="0" tIns="0" rIns="0" bIns="0" rtlCol="0" anchor="t">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a paragraph from  </a:t>
            </a:r>
            <a:r>
              <a:rPr lang="en-US" sz="3199">
                <a:solidFill>
                  <a:srgbClr val="EBC634"/>
                </a:solidFill>
                <a:latin typeface="Aileron Regular Bold"/>
              </a:rPr>
              <a:t>Firth (1970: 212) </a:t>
            </a:r>
            <a:r>
              <a:rPr lang="en-US" sz="3199">
                <a:solidFill>
                  <a:srgbClr val="FFFFFF"/>
                </a:solidFill>
                <a:latin typeface="Aileron Regular"/>
              </a:rPr>
              <a:t>on </a:t>
            </a:r>
            <a:r>
              <a:rPr lang="en-US" sz="3199">
                <a:solidFill>
                  <a:srgbClr val="EBC634"/>
                </a:solidFill>
                <a:latin typeface="Aileron Regular Bold"/>
              </a:rPr>
              <a:t>Tikopia (OT11) </a:t>
            </a:r>
            <a:r>
              <a:rPr lang="en-US" sz="3199">
                <a:solidFill>
                  <a:srgbClr val="FFFFFF"/>
                </a:solidFill>
                <a:latin typeface="Aileron Regular"/>
              </a:rPr>
              <a:t>appears in eHRAF World Cultures. Firth describes how the bowing of the head by commoners as a sign of respect for chiefs is symbolic of Tikopia as a </a:t>
            </a:r>
            <a:r>
              <a:rPr lang="en-US" sz="3199">
                <a:solidFill>
                  <a:srgbClr val="EBC634"/>
                </a:solidFill>
                <a:latin typeface="Aileron Regular Bold"/>
              </a:rPr>
              <a:t>rank society</a:t>
            </a:r>
            <a:r>
              <a:rPr lang="en-US" sz="3199">
                <a:solidFill>
                  <a:srgbClr val="FFFFFF"/>
                </a:solidFill>
                <a:latin typeface="Aileron Regular"/>
              </a:rPr>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2155666"/>
          </a:xfrm>
          <a:prstGeom prst="rect">
            <a:avLst/>
          </a:prstGeom>
          <a:solidFill>
            <a:srgbClr val="737373"/>
          </a:solidFill>
        </p:spPr>
      </p:sp>
      <p:sp>
        <p:nvSpPr>
          <p:cNvPr id="3" name="Freeform 3"/>
          <p:cNvSpPr/>
          <p:nvPr/>
        </p:nvSpPr>
        <p:spPr>
          <a:xfrm>
            <a:off x="-170115" y="2423682"/>
            <a:ext cx="18458115" cy="7506126"/>
          </a:xfrm>
          <a:custGeom>
            <a:avLst/>
            <a:gdLst/>
            <a:ahLst/>
            <a:cxnLst/>
            <a:rect l="l" t="t" r="r" b="b"/>
            <a:pathLst>
              <a:path w="18458115" h="7506126">
                <a:moveTo>
                  <a:pt x="0" y="0"/>
                </a:moveTo>
                <a:lnTo>
                  <a:pt x="18458115" y="0"/>
                </a:lnTo>
                <a:lnTo>
                  <a:pt x="18458115" y="7506126"/>
                </a:lnTo>
                <a:lnTo>
                  <a:pt x="0" y="7506126"/>
                </a:lnTo>
                <a:lnTo>
                  <a:pt x="0" y="0"/>
                </a:lnTo>
                <a:close/>
              </a:path>
            </a:pathLst>
          </a:custGeom>
          <a:blipFill>
            <a:blip r:embed="rId2"/>
            <a:stretch>
              <a:fillRect r="-3985"/>
            </a:stretch>
          </a:blipFill>
        </p:spPr>
      </p:sp>
      <p:sp>
        <p:nvSpPr>
          <p:cNvPr id="4" name="TextBox 4"/>
          <p:cNvSpPr txBox="1"/>
          <p:nvPr/>
        </p:nvSpPr>
        <p:spPr>
          <a:xfrm>
            <a:off x="1028700" y="231066"/>
            <a:ext cx="16230600" cy="1636384"/>
          </a:xfrm>
          <a:prstGeom prst="rect">
            <a:avLst/>
          </a:prstGeom>
        </p:spPr>
        <p:txBody>
          <a:bodyPr lIns="0" tIns="0" rIns="0" bIns="0" rtlCol="0" anchor="t">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a paragraph from </a:t>
            </a:r>
            <a:r>
              <a:rPr lang="en-US" sz="3199">
                <a:solidFill>
                  <a:srgbClr val="EBC634"/>
                </a:solidFill>
                <a:latin typeface="Aileron Regular Bold"/>
              </a:rPr>
              <a:t>Firth (1939: 117)</a:t>
            </a:r>
            <a:r>
              <a:rPr lang="en-US" sz="3199">
                <a:solidFill>
                  <a:srgbClr val="EBC634"/>
                </a:solidFill>
                <a:latin typeface="Aileron Regular"/>
              </a:rPr>
              <a:t> </a:t>
            </a:r>
            <a:r>
              <a:rPr lang="en-US" sz="3199">
                <a:solidFill>
                  <a:srgbClr val="FFFFFF"/>
                </a:solidFill>
                <a:latin typeface="Aileron Regular"/>
              </a:rPr>
              <a:t>on </a:t>
            </a:r>
            <a:r>
              <a:rPr lang="en-US" sz="3199">
                <a:solidFill>
                  <a:srgbClr val="EBC634"/>
                </a:solidFill>
                <a:latin typeface="Aileron Regular Bold"/>
              </a:rPr>
              <a:t>Tikopia (OT11) </a:t>
            </a:r>
            <a:r>
              <a:rPr lang="en-US" sz="3199">
                <a:solidFill>
                  <a:srgbClr val="FFFFFF"/>
                </a:solidFill>
                <a:latin typeface="Aileron Regular"/>
              </a:rPr>
              <a:t>appears in eHRAF World Cultures. Firth describes how canoes used by the Tikopia are differentiated between chiefs and commoners, which symbolizes a </a:t>
            </a:r>
            <a:r>
              <a:rPr lang="en-US" sz="3199">
                <a:solidFill>
                  <a:srgbClr val="EBC634"/>
                </a:solidFill>
                <a:latin typeface="Aileron Regular Bold"/>
              </a:rPr>
              <a:t>rank society</a:t>
            </a:r>
            <a:r>
              <a:rPr lang="en-US" sz="3199">
                <a:solidFill>
                  <a:srgbClr val="FFFFFF"/>
                </a:solidFill>
                <a:latin typeface="Aileron Regular"/>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244" b="31244"/>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Regular"/>
              </a:rPr>
              <a:t>In this activity, you will ual relations  across the globe.</a:t>
            </a:r>
          </a:p>
          <a:p>
            <a:pPr algn="ctr">
              <a:lnSpc>
                <a:spcPts val="6384"/>
              </a:lnSpc>
            </a:pPr>
            <a:endParaRPr lang="en-US" sz="5600" spc="100">
              <a:solidFill>
                <a:srgbClr val="FFFFFF"/>
              </a:solidFill>
              <a:latin typeface="Aileron Regular"/>
            </a:endParaRPr>
          </a:p>
        </p:txBody>
      </p:sp>
      <p:grpSp>
        <p:nvGrpSpPr>
          <p:cNvPr id="4" name="Group 4"/>
          <p:cNvGrpSpPr/>
          <p:nvPr/>
        </p:nvGrpSpPr>
        <p:grpSpPr>
          <a:xfrm>
            <a:off x="3189403" y="3331755"/>
            <a:ext cx="12118707" cy="3048055"/>
            <a:chOff x="0" y="0"/>
            <a:chExt cx="16158275" cy="4064073"/>
          </a:xfrm>
        </p:grpSpPr>
        <p:sp>
          <p:nvSpPr>
            <p:cNvPr id="5" name="AutoShape 5"/>
            <p:cNvSpPr/>
            <p:nvPr/>
          </p:nvSpPr>
          <p:spPr>
            <a:xfrm>
              <a:off x="0" y="0"/>
              <a:ext cx="16158275" cy="4064073"/>
            </a:xfrm>
            <a:prstGeom prst="rect">
              <a:avLst/>
            </a:prstGeom>
            <a:solidFill>
              <a:srgbClr val="737373"/>
            </a:solidFill>
          </p:spPr>
        </p:sp>
        <p:sp>
          <p:nvSpPr>
            <p:cNvPr id="6" name="TextBox 6"/>
            <p:cNvSpPr txBox="1"/>
            <p:nvPr/>
          </p:nvSpPr>
          <p:spPr>
            <a:xfrm>
              <a:off x="773114" y="951791"/>
              <a:ext cx="14612047" cy="218906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a:t>
              </a:r>
            </a:p>
            <a:p>
              <a:pPr algn="ctr">
                <a:lnSpc>
                  <a:spcPts val="6383"/>
                </a:lnSpc>
              </a:pPr>
              <a:r>
                <a:rPr lang="en-US" sz="5600" spc="100">
                  <a:solidFill>
                    <a:srgbClr val="FFFFFF"/>
                  </a:solidFill>
                  <a:latin typeface="Aileron Regular Bold"/>
                </a:rPr>
                <a:t>ACTIVITY</a:t>
              </a: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478969" cy="10287000"/>
          </a:xfrm>
          <a:custGeom>
            <a:avLst/>
            <a:gdLst/>
            <a:ahLst/>
            <a:cxnLst/>
            <a:rect l="l" t="t" r="r" b="b"/>
            <a:pathLst>
              <a:path w="8478969" h="10287000">
                <a:moveTo>
                  <a:pt x="0" y="0"/>
                </a:moveTo>
                <a:lnTo>
                  <a:pt x="8478969" y="0"/>
                </a:lnTo>
                <a:lnTo>
                  <a:pt x="8478969" y="10287000"/>
                </a:lnTo>
                <a:lnTo>
                  <a:pt x="0" y="10287000"/>
                </a:lnTo>
                <a:lnTo>
                  <a:pt x="0" y="0"/>
                </a:lnTo>
                <a:close/>
              </a:path>
            </a:pathLst>
          </a:custGeom>
          <a:blipFill>
            <a:blip r:embed="rId2"/>
            <a:stretch>
              <a:fillRect l="-3988" t="-10631" r="-3388"/>
            </a:stretch>
          </a:blipFill>
        </p:spPr>
      </p:sp>
      <p:sp>
        <p:nvSpPr>
          <p:cNvPr id="3" name="TextBox 3"/>
          <p:cNvSpPr txBox="1"/>
          <p:nvPr/>
        </p:nvSpPr>
        <p:spPr>
          <a:xfrm>
            <a:off x="9144000" y="1963359"/>
            <a:ext cx="8736056" cy="7620413"/>
          </a:xfrm>
          <a:prstGeom prst="rect">
            <a:avLst/>
          </a:prstGeom>
        </p:spPr>
        <p:txBody>
          <a:bodyPr lIns="0" tIns="0" rIns="0" bIns="0" rtlCol="0" anchor="t">
            <a:spAutoFit/>
          </a:bodyPr>
          <a:lstStyle/>
          <a:p>
            <a:pPr>
              <a:lnSpc>
                <a:spcPts val="5039"/>
              </a:lnSpc>
            </a:pPr>
            <a:r>
              <a:rPr lang="en-US" sz="3599" spc="143">
                <a:solidFill>
                  <a:srgbClr val="737373"/>
                </a:solidFill>
                <a:latin typeface="Aileron Regular"/>
              </a:rPr>
              <a:t>Use eHRAF to find ethnographies describing another </a:t>
            </a:r>
            <a:r>
              <a:rPr lang="en-US" sz="3599" spc="143">
                <a:solidFill>
                  <a:srgbClr val="737373"/>
                </a:solidFill>
                <a:latin typeface="Aileron Regular Bold"/>
              </a:rPr>
              <a:t>egalitarian society </a:t>
            </a:r>
            <a:r>
              <a:rPr lang="en-US" sz="3599" spc="143">
                <a:solidFill>
                  <a:srgbClr val="737373"/>
                </a:solidFill>
                <a:latin typeface="Aileron Regular"/>
              </a:rPr>
              <a:t>and another </a:t>
            </a:r>
            <a:r>
              <a:rPr lang="en-US" sz="3599" spc="143">
                <a:solidFill>
                  <a:srgbClr val="737373"/>
                </a:solidFill>
                <a:latin typeface="Aileron Regular Bold"/>
              </a:rPr>
              <a:t>rank society</a:t>
            </a:r>
            <a:r>
              <a:rPr lang="en-US" sz="3599" spc="143">
                <a:solidFill>
                  <a:srgbClr val="737373"/>
                </a:solidFill>
                <a:latin typeface="Aileron Regular"/>
              </a:rPr>
              <a:t>.</a:t>
            </a:r>
          </a:p>
          <a:p>
            <a:pPr>
              <a:lnSpc>
                <a:spcPts val="5039"/>
              </a:lnSpc>
            </a:pPr>
            <a:endParaRPr lang="en-US" sz="3599" spc="143">
              <a:solidFill>
                <a:srgbClr val="737373"/>
              </a:solidFill>
              <a:latin typeface="Aileron Regular"/>
            </a:endParaRPr>
          </a:p>
          <a:p>
            <a:pPr>
              <a:lnSpc>
                <a:spcPts val="5039"/>
              </a:lnSpc>
            </a:pPr>
            <a:r>
              <a:rPr lang="en-US" sz="3599" spc="143">
                <a:solidFill>
                  <a:srgbClr val="737373"/>
                </a:solidFill>
                <a:latin typeface="Aileron Regular"/>
              </a:rPr>
              <a:t>Refers to the societies listed in </a:t>
            </a:r>
            <a:r>
              <a:rPr lang="en-US" sz="3599" spc="143">
                <a:solidFill>
                  <a:srgbClr val="737373"/>
                </a:solidFill>
                <a:latin typeface="Aileron Regular Bold"/>
              </a:rPr>
              <a:t>slides 11 and 12</a:t>
            </a:r>
            <a:r>
              <a:rPr lang="en-US" sz="3599" spc="143">
                <a:solidFill>
                  <a:srgbClr val="737373"/>
                </a:solidFill>
                <a:latin typeface="Aileron Regular"/>
              </a:rPr>
              <a:t> for suggestions.</a:t>
            </a:r>
          </a:p>
          <a:p>
            <a:pPr>
              <a:lnSpc>
                <a:spcPts val="5039"/>
              </a:lnSpc>
            </a:pPr>
            <a:endParaRPr lang="en-US" sz="3599" spc="143">
              <a:solidFill>
                <a:srgbClr val="737373"/>
              </a:solidFill>
              <a:latin typeface="Aileron Regular"/>
            </a:endParaRPr>
          </a:p>
          <a:p>
            <a:pPr>
              <a:lnSpc>
                <a:spcPts val="5040"/>
              </a:lnSpc>
            </a:pPr>
            <a:r>
              <a:rPr lang="en-US" sz="3600" spc="144">
                <a:solidFill>
                  <a:srgbClr val="737373"/>
                </a:solidFill>
                <a:latin typeface="Aileron Regular"/>
              </a:rPr>
              <a:t>Read the </a:t>
            </a:r>
            <a:r>
              <a:rPr lang="en-US" sz="3600" spc="144">
                <a:solidFill>
                  <a:srgbClr val="737373"/>
                </a:solidFill>
                <a:latin typeface="Aileron Regular Bold"/>
              </a:rPr>
              <a:t>Culture Summaries</a:t>
            </a:r>
            <a:r>
              <a:rPr lang="en-US" sz="3600" spc="144">
                <a:solidFill>
                  <a:srgbClr val="737373"/>
                </a:solidFill>
                <a:latin typeface="Aileron Regular"/>
              </a:rPr>
              <a:t> for the societies you select.</a:t>
            </a:r>
          </a:p>
          <a:p>
            <a:pPr>
              <a:lnSpc>
                <a:spcPts val="5040"/>
              </a:lnSpc>
            </a:pPr>
            <a:endParaRPr lang="en-US" sz="3600" spc="144">
              <a:solidFill>
                <a:srgbClr val="737373"/>
              </a:solidFill>
              <a:latin typeface="Aileron Regular"/>
            </a:endParaRPr>
          </a:p>
          <a:p>
            <a:pPr>
              <a:lnSpc>
                <a:spcPts val="5040"/>
              </a:lnSpc>
            </a:pPr>
            <a:r>
              <a:rPr lang="en-US" sz="3600" spc="144">
                <a:solidFill>
                  <a:srgbClr val="737373"/>
                </a:solidFill>
                <a:latin typeface="Aileron Regular"/>
              </a:rPr>
              <a:t>Find relevant passages which describe </a:t>
            </a:r>
            <a:r>
              <a:rPr lang="en-US" sz="3600" spc="144">
                <a:solidFill>
                  <a:srgbClr val="737373"/>
                </a:solidFill>
                <a:latin typeface="Aileron Regular Bold"/>
              </a:rPr>
              <a:t>social stratification</a:t>
            </a:r>
            <a:r>
              <a:rPr lang="en-US" sz="3600" spc="144">
                <a:solidFill>
                  <a:srgbClr val="737373"/>
                </a:solidFill>
                <a:latin typeface="Aileron Regular"/>
              </a:rPr>
              <a:t>.</a:t>
            </a:r>
          </a:p>
        </p:txBody>
      </p:sp>
      <p:sp>
        <p:nvSpPr>
          <p:cNvPr id="4" name="TextBox 4"/>
          <p:cNvSpPr txBox="1"/>
          <p:nvPr/>
        </p:nvSpPr>
        <p:spPr>
          <a:xfrm>
            <a:off x="9945006" y="523875"/>
            <a:ext cx="7730396" cy="1000125"/>
          </a:xfrm>
          <a:prstGeom prst="rect">
            <a:avLst/>
          </a:prstGeom>
        </p:spPr>
        <p:txBody>
          <a:bodyPr lIns="0" tIns="0" rIns="0" bIns="0" rtlCol="0" anchor="t">
            <a:spAutoFit/>
          </a:bodyPr>
          <a:lstStyle/>
          <a:p>
            <a:pPr algn="r">
              <a:lnSpc>
                <a:spcPts val="7800"/>
              </a:lnSpc>
            </a:pPr>
            <a:r>
              <a:rPr lang="en-US" sz="6500" spc="130">
                <a:solidFill>
                  <a:srgbClr val="737373"/>
                </a:solidFill>
                <a:latin typeface="Aileron Heavy Bold"/>
              </a:rPr>
              <a:t>eHRAF Research</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743922" cy="10287000"/>
          </a:xfrm>
          <a:custGeom>
            <a:avLst/>
            <a:gdLst/>
            <a:ahLst/>
            <a:cxnLst/>
            <a:rect l="l" t="t" r="r" b="b"/>
            <a:pathLst>
              <a:path w="8743922" h="10287000">
                <a:moveTo>
                  <a:pt x="0" y="0"/>
                </a:moveTo>
                <a:lnTo>
                  <a:pt x="8743922" y="0"/>
                </a:lnTo>
                <a:lnTo>
                  <a:pt x="8743922" y="10287000"/>
                </a:lnTo>
                <a:lnTo>
                  <a:pt x="0" y="10287000"/>
                </a:lnTo>
                <a:lnTo>
                  <a:pt x="0" y="0"/>
                </a:lnTo>
                <a:close/>
              </a:path>
            </a:pathLst>
          </a:custGeom>
          <a:blipFill>
            <a:blip r:embed="rId2"/>
            <a:stretch>
              <a:fillRect l="-20024" r="-56391"/>
            </a:stretch>
          </a:blipFill>
        </p:spPr>
      </p:sp>
      <p:sp>
        <p:nvSpPr>
          <p:cNvPr id="3" name="TextBox 3"/>
          <p:cNvSpPr txBox="1"/>
          <p:nvPr/>
        </p:nvSpPr>
        <p:spPr>
          <a:xfrm>
            <a:off x="9376092" y="2035348"/>
            <a:ext cx="8553648" cy="1265004"/>
          </a:xfrm>
          <a:prstGeom prst="rect">
            <a:avLst/>
          </a:prstGeom>
        </p:spPr>
        <p:txBody>
          <a:bodyPr lIns="0" tIns="0" rIns="0" bIns="0" rtlCol="0" anchor="t">
            <a:spAutoFit/>
          </a:bodyPr>
          <a:lstStyle/>
          <a:p>
            <a:pPr>
              <a:lnSpc>
                <a:spcPts val="5039"/>
              </a:lnSpc>
            </a:pPr>
            <a:r>
              <a:rPr lang="en-US" sz="3599">
                <a:solidFill>
                  <a:srgbClr val="737373"/>
                </a:solidFill>
                <a:latin typeface="Aileron Regular"/>
              </a:rPr>
              <a:t>Write a short paper (2-4 pages) in which you discuss your findings.</a:t>
            </a:r>
          </a:p>
        </p:txBody>
      </p:sp>
      <p:sp>
        <p:nvSpPr>
          <p:cNvPr id="4" name="TextBox 4"/>
          <p:cNvSpPr txBox="1"/>
          <p:nvPr/>
        </p:nvSpPr>
        <p:spPr>
          <a:xfrm>
            <a:off x="9740093" y="561975"/>
            <a:ext cx="7825646" cy="923925"/>
          </a:xfrm>
          <a:prstGeom prst="rect">
            <a:avLst/>
          </a:prstGeom>
        </p:spPr>
        <p:txBody>
          <a:bodyPr lIns="0" tIns="0" rIns="0" bIns="0" rtlCol="0" anchor="t">
            <a:spAutoFit/>
          </a:bodyPr>
          <a:lstStyle/>
          <a:p>
            <a:pPr algn="r">
              <a:lnSpc>
                <a:spcPts val="7200"/>
              </a:lnSpc>
            </a:pPr>
            <a:r>
              <a:rPr lang="en-US" sz="6000" spc="120">
                <a:solidFill>
                  <a:srgbClr val="737373"/>
                </a:solidFill>
                <a:latin typeface="Aileron Heavy Bold"/>
              </a:rPr>
              <a:t>Essay Assignment</a:t>
            </a:r>
          </a:p>
        </p:txBody>
      </p:sp>
      <p:sp>
        <p:nvSpPr>
          <p:cNvPr id="5" name="TextBox 5"/>
          <p:cNvSpPr txBox="1"/>
          <p:nvPr/>
        </p:nvSpPr>
        <p:spPr>
          <a:xfrm>
            <a:off x="9144000" y="3765070"/>
            <a:ext cx="8785740" cy="5811733"/>
          </a:xfrm>
          <a:prstGeom prst="rect">
            <a:avLst/>
          </a:prstGeom>
        </p:spPr>
        <p:txBody>
          <a:bodyPr lIns="0" tIns="0" rIns="0" bIns="0" rtlCol="0" anchor="t">
            <a:spAutoFit/>
          </a:bodyPr>
          <a:lstStyle/>
          <a:p>
            <a:pPr marL="777240" lvl="1" indent="-388620">
              <a:lnSpc>
                <a:spcPts val="5759"/>
              </a:lnSpc>
              <a:buFont typeface="Arial"/>
              <a:buChar char="•"/>
            </a:pPr>
            <a:r>
              <a:rPr lang="en-US" sz="3599">
                <a:solidFill>
                  <a:srgbClr val="737373"/>
                </a:solidFill>
                <a:latin typeface="Aileron Regular"/>
              </a:rPr>
              <a:t>What do people in the egalitarian society do to maintain social equality?</a:t>
            </a:r>
          </a:p>
          <a:p>
            <a:pPr marL="777240" lvl="1" indent="-388620">
              <a:lnSpc>
                <a:spcPts val="5759"/>
              </a:lnSpc>
              <a:buFont typeface="Arial"/>
              <a:buChar char="•"/>
            </a:pPr>
            <a:r>
              <a:rPr lang="en-US" sz="3599">
                <a:solidFill>
                  <a:srgbClr val="737373"/>
                </a:solidFill>
                <a:latin typeface="Aileron Regular"/>
              </a:rPr>
              <a:t>What do people in the rank society do which indicates a social hierarchy?</a:t>
            </a:r>
          </a:p>
          <a:p>
            <a:pPr marL="777240" lvl="1" indent="-388620">
              <a:lnSpc>
                <a:spcPts val="5759"/>
              </a:lnSpc>
              <a:buFont typeface="Arial"/>
              <a:buChar char="•"/>
            </a:pPr>
            <a:r>
              <a:rPr lang="en-US" sz="3599">
                <a:solidFill>
                  <a:srgbClr val="737373"/>
                </a:solidFill>
                <a:latin typeface="Aileron Regular"/>
              </a:rPr>
              <a:t>How do these societies compare to your own society? Does your society have social inequality, economic inequality, or both?</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737373"/>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737373"/>
                </a:solidFill>
                <a:latin typeface="Aileron Heavy Bold"/>
              </a:rPr>
              <a:t>References</a:t>
            </a:r>
          </a:p>
        </p:txBody>
      </p:sp>
      <p:sp>
        <p:nvSpPr>
          <p:cNvPr id="4" name="TextBox 4"/>
          <p:cNvSpPr txBox="1"/>
          <p:nvPr/>
        </p:nvSpPr>
        <p:spPr>
          <a:xfrm>
            <a:off x="4113476" y="3297132"/>
            <a:ext cx="13105252" cy="917575"/>
          </a:xfrm>
          <a:prstGeom prst="rect">
            <a:avLst/>
          </a:prstGeom>
        </p:spPr>
        <p:txBody>
          <a:bodyPr lIns="0" tIns="0" rIns="0" bIns="0" rtlCol="0" anchor="t">
            <a:spAutoFit/>
          </a:bodyPr>
          <a:lstStyle/>
          <a:p>
            <a:pPr>
              <a:lnSpc>
                <a:spcPts val="3639"/>
              </a:lnSpc>
            </a:pPr>
            <a:r>
              <a:rPr lang="en-US" sz="2799" spc="27">
                <a:solidFill>
                  <a:srgbClr val="FFFFFF"/>
                </a:solidFill>
                <a:latin typeface="Aileron Regular"/>
              </a:rPr>
              <a:t>3. Firth, Raymond. 1970. Rank and Religion in Tikopia: A Study in Paganism and Conversion to Christianity. Boston, Mass.: Beacon Press</a:t>
            </a:r>
          </a:p>
        </p:txBody>
      </p:sp>
      <p:sp>
        <p:nvSpPr>
          <p:cNvPr id="5" name="TextBox 5"/>
          <p:cNvSpPr txBox="1"/>
          <p:nvPr/>
        </p:nvSpPr>
        <p:spPr>
          <a:xfrm>
            <a:off x="4113476" y="1928918"/>
            <a:ext cx="13105252" cy="91757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2. Firth, Raymond. 1939. Primitive Polynesian Economy. London, England: George Routledge &amp; Sons, Ltd. </a:t>
            </a:r>
          </a:p>
        </p:txBody>
      </p:sp>
      <p:sp>
        <p:nvSpPr>
          <p:cNvPr id="6" name="TextBox 6"/>
          <p:cNvSpPr txBox="1"/>
          <p:nvPr/>
        </p:nvSpPr>
        <p:spPr>
          <a:xfrm>
            <a:off x="4113476" y="6043718"/>
            <a:ext cx="13105252" cy="91757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5. Marshall, Lorna. 1976. The !Kung of Nyae Nyae. Cambridge, Massachusetts: Harvard University Press.</a:t>
            </a:r>
          </a:p>
        </p:txBody>
      </p:sp>
      <p:sp>
        <p:nvSpPr>
          <p:cNvPr id="7" name="TextBox 7"/>
          <p:cNvSpPr txBox="1"/>
          <p:nvPr/>
        </p:nvSpPr>
        <p:spPr>
          <a:xfrm>
            <a:off x="4113476" y="7411932"/>
            <a:ext cx="13105252" cy="91757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6. Tanaka, JirŌ, and David W. Hughes. 1980. The San Hunter-Gatherers of the Kalahari: A Study in Ecological Anthropology. Tokyo: University of Tokyo Press.</a:t>
            </a:r>
          </a:p>
        </p:txBody>
      </p:sp>
      <p:sp>
        <p:nvSpPr>
          <p:cNvPr id="8" name="TextBox 8"/>
          <p:cNvSpPr txBox="1"/>
          <p:nvPr/>
        </p:nvSpPr>
        <p:spPr>
          <a:xfrm>
            <a:off x="4113476" y="8785225"/>
            <a:ext cx="13105252" cy="91757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7. Weber, Max. 1946. From Max Weber: Essays in Sociology (Hans Girth and C. Wright Mills, trans. and eds.). New York, NY: Oxford University Press.</a:t>
            </a:r>
          </a:p>
        </p:txBody>
      </p:sp>
      <p:sp>
        <p:nvSpPr>
          <p:cNvPr id="9" name="TextBox 9"/>
          <p:cNvSpPr txBox="1"/>
          <p:nvPr/>
        </p:nvSpPr>
        <p:spPr>
          <a:xfrm>
            <a:off x="4113476" y="4670425"/>
            <a:ext cx="13105252" cy="91757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4. Fried, Morton. 1967. The Evolution of Political Society: An Essay in Political Anthropology. New York, NY: Random House.</a:t>
            </a:r>
          </a:p>
        </p:txBody>
      </p:sp>
      <p:sp>
        <p:nvSpPr>
          <p:cNvPr id="10" name="TextBox 10"/>
          <p:cNvSpPr txBox="1"/>
          <p:nvPr/>
        </p:nvSpPr>
        <p:spPr>
          <a:xfrm>
            <a:off x="4113476" y="555625"/>
            <a:ext cx="13105252" cy="91757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1. Ember, Carol R., and Melvin Ember. 2019. Cultural Anthropology, Fifteenth Edition. New York, NY: Pearson.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35090" y="504914"/>
            <a:ext cx="7217821" cy="7508786"/>
          </a:xfrm>
          <a:custGeom>
            <a:avLst/>
            <a:gdLst/>
            <a:ahLst/>
            <a:cxnLst/>
            <a:rect l="l" t="t" r="r" b="b"/>
            <a:pathLst>
              <a:path w="7217821" h="7508786">
                <a:moveTo>
                  <a:pt x="0" y="0"/>
                </a:moveTo>
                <a:lnTo>
                  <a:pt x="7217820" y="0"/>
                </a:lnTo>
                <a:lnTo>
                  <a:pt x="7217820" y="7508786"/>
                </a:lnTo>
                <a:lnTo>
                  <a:pt x="0" y="7508786"/>
                </a:lnTo>
                <a:lnTo>
                  <a:pt x="0" y="0"/>
                </a:lnTo>
                <a:close/>
              </a:path>
            </a:pathLst>
          </a:custGeom>
          <a:blipFill>
            <a:blip r:embed="rId2">
              <a:alphaModFix amt="4000"/>
            </a:blip>
            <a:stretch>
              <a:fillRect/>
            </a:stretch>
          </a:blipFill>
        </p:spPr>
      </p:sp>
      <p:sp>
        <p:nvSpPr>
          <p:cNvPr id="3" name="TextBox 3"/>
          <p:cNvSpPr txBox="1"/>
          <p:nvPr/>
        </p:nvSpPr>
        <p:spPr>
          <a:xfrm>
            <a:off x="4511199" y="2653392"/>
            <a:ext cx="9265601" cy="3126105"/>
          </a:xfrm>
          <a:prstGeom prst="rect">
            <a:avLst/>
          </a:prstGeom>
        </p:spPr>
        <p:txBody>
          <a:bodyPr lIns="0" tIns="0" rIns="0" bIns="0" rtlCol="0" anchor="t">
            <a:spAutoFit/>
          </a:bodyPr>
          <a:lstStyle/>
          <a:p>
            <a:pPr algn="ctr">
              <a:lnSpc>
                <a:spcPts val="12480"/>
              </a:lnSpc>
            </a:pPr>
            <a:r>
              <a:rPr lang="en-US" sz="9600">
                <a:solidFill>
                  <a:srgbClr val="737373"/>
                </a:solidFill>
                <a:latin typeface="Aileron Heavy Bold"/>
              </a:rPr>
              <a:t>Egalitarian vs. Rank Societies</a:t>
            </a:r>
          </a:p>
        </p:txBody>
      </p:sp>
      <p:sp>
        <p:nvSpPr>
          <p:cNvPr id="4" name="TextBox 4"/>
          <p:cNvSpPr txBox="1"/>
          <p:nvPr/>
        </p:nvSpPr>
        <p:spPr>
          <a:xfrm>
            <a:off x="4511199" y="6575721"/>
            <a:ext cx="9265601" cy="624840"/>
          </a:xfrm>
          <a:prstGeom prst="rect">
            <a:avLst/>
          </a:prstGeom>
        </p:spPr>
        <p:txBody>
          <a:bodyPr lIns="0" tIns="0" rIns="0" bIns="0" rtlCol="0" anchor="t">
            <a:spAutoFit/>
          </a:bodyPr>
          <a:lstStyle/>
          <a:p>
            <a:pPr algn="ctr">
              <a:lnSpc>
                <a:spcPts val="5040"/>
              </a:lnSpc>
            </a:pPr>
            <a:r>
              <a:rPr lang="en-US" sz="3600" spc="215">
                <a:solidFill>
                  <a:srgbClr val="737373"/>
                </a:solidFill>
                <a:latin typeface="Aileron Regular"/>
              </a:rPr>
              <a:t>in eHRAF World Cultures</a:t>
            </a:r>
          </a:p>
        </p:txBody>
      </p:sp>
      <p:grpSp>
        <p:nvGrpSpPr>
          <p:cNvPr id="5" name="Group 5"/>
          <p:cNvGrpSpPr/>
          <p:nvPr/>
        </p:nvGrpSpPr>
        <p:grpSpPr>
          <a:xfrm>
            <a:off x="398074" y="8623131"/>
            <a:ext cx="6878657" cy="843619"/>
            <a:chOff x="0" y="0"/>
            <a:chExt cx="9171543" cy="1124825"/>
          </a:xfrm>
        </p:grpSpPr>
        <p:sp>
          <p:nvSpPr>
            <p:cNvPr id="6" name="AutoShape 6"/>
            <p:cNvSpPr/>
            <p:nvPr/>
          </p:nvSpPr>
          <p:spPr>
            <a:xfrm>
              <a:off x="0" y="0"/>
              <a:ext cx="9171543" cy="1124825"/>
            </a:xfrm>
            <a:prstGeom prst="rect">
              <a:avLst/>
            </a:prstGeom>
            <a:solidFill>
              <a:srgbClr val="737373"/>
            </a:solidFill>
          </p:spPr>
        </p:sp>
        <p:sp>
          <p:nvSpPr>
            <p:cNvPr id="7" name="TextBox 7"/>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Regular Bold"/>
                </a:rPr>
                <a:t>An eHRAF Workbook Activity</a:t>
              </a:r>
            </a:p>
          </p:txBody>
        </p:sp>
      </p:grpSp>
      <p:sp>
        <p:nvSpPr>
          <p:cNvPr id="8" name="TextBox 8"/>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737373"/>
                </a:solidFill>
                <a:latin typeface="Aileron Regular Bold"/>
              </a:rPr>
              <a:t>Human Relations Area Files</a:t>
            </a:r>
          </a:p>
          <a:p>
            <a:pPr algn="r">
              <a:lnSpc>
                <a:spcPts val="3080"/>
              </a:lnSpc>
            </a:pPr>
            <a:r>
              <a:rPr lang="en-US" sz="2800" spc="196">
                <a:solidFill>
                  <a:srgbClr val="737373"/>
                </a:solidFill>
                <a:latin typeface="Aileron Regular"/>
              </a:rPr>
              <a:t>at Yale University</a:t>
            </a:r>
          </a:p>
        </p:txBody>
      </p:sp>
      <p:sp>
        <p:nvSpPr>
          <p:cNvPr id="9" name="TextBox 9"/>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737373"/>
                </a:solidFill>
                <a:latin typeface="Aileron Regular"/>
              </a:rPr>
              <a:t>Produced by</a:t>
            </a:r>
          </a:p>
        </p:txBody>
      </p:sp>
      <p:sp>
        <p:nvSpPr>
          <p:cNvPr id="10" name="TextBox 10"/>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737373"/>
                </a:solidFill>
                <a:latin typeface="Aileron Regular"/>
                <a:hlinkClick r:id="rId3" tooltip="http://hraf.yale.edu"/>
              </a:rPr>
              <a:t>hraf.yale.edu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375815"/>
          </a:xfrm>
          <a:prstGeom prst="rect">
            <a:avLst/>
          </a:prstGeom>
          <a:solidFill>
            <a:srgbClr val="737373"/>
          </a:solidFill>
        </p:spPr>
      </p:sp>
      <p:sp>
        <p:nvSpPr>
          <p:cNvPr id="3" name="Freeform 3"/>
          <p:cNvSpPr/>
          <p:nvPr/>
        </p:nvSpPr>
        <p:spPr>
          <a:xfrm>
            <a:off x="0" y="2375815"/>
            <a:ext cx="18288000" cy="7911185"/>
          </a:xfrm>
          <a:custGeom>
            <a:avLst/>
            <a:gdLst/>
            <a:ahLst/>
            <a:cxnLst/>
            <a:rect l="l" t="t" r="r" b="b"/>
            <a:pathLst>
              <a:path w="18288000" h="7911185">
                <a:moveTo>
                  <a:pt x="0" y="0"/>
                </a:moveTo>
                <a:lnTo>
                  <a:pt x="18288000" y="0"/>
                </a:lnTo>
                <a:lnTo>
                  <a:pt x="18288000" y="7911185"/>
                </a:lnTo>
                <a:lnTo>
                  <a:pt x="0" y="7911185"/>
                </a:lnTo>
                <a:lnTo>
                  <a:pt x="0" y="0"/>
                </a:lnTo>
                <a:close/>
              </a:path>
            </a:pathLst>
          </a:custGeom>
          <a:blipFill>
            <a:blip r:embed="rId2"/>
            <a:stretch>
              <a:fillRect t="-24936" b="-24936"/>
            </a:stretch>
          </a:blipFill>
        </p:spPr>
      </p:sp>
      <p:sp>
        <p:nvSpPr>
          <p:cNvPr id="4" name="TextBox 4"/>
          <p:cNvSpPr txBox="1"/>
          <p:nvPr/>
        </p:nvSpPr>
        <p:spPr>
          <a:xfrm>
            <a:off x="1649118" y="952500"/>
            <a:ext cx="14989763" cy="1264920"/>
          </a:xfrm>
          <a:prstGeom prst="rect">
            <a:avLst/>
          </a:prstGeom>
        </p:spPr>
        <p:txBody>
          <a:bodyPr lIns="0" tIns="0" rIns="0" bIns="0" rtlCol="0" anchor="t">
            <a:spAutoFit/>
          </a:bodyPr>
          <a:lstStyle/>
          <a:p>
            <a:pPr>
              <a:lnSpc>
                <a:spcPts val="5040"/>
              </a:lnSpc>
            </a:pPr>
            <a:r>
              <a:rPr lang="en-US" sz="3600">
                <a:solidFill>
                  <a:srgbClr val="FFFFFF"/>
                </a:solidFill>
                <a:latin typeface="Aileron Regular"/>
              </a:rPr>
              <a:t>According to Max Weber (1946), there are three dimensions of social inequality: </a:t>
            </a:r>
            <a:r>
              <a:rPr lang="en-US" sz="3600">
                <a:solidFill>
                  <a:srgbClr val="FFFFFF"/>
                </a:solidFill>
                <a:latin typeface="Aileron Regular Bold"/>
              </a:rPr>
              <a:t>wealth</a:t>
            </a:r>
            <a:r>
              <a:rPr lang="en-US" sz="3600">
                <a:solidFill>
                  <a:srgbClr val="FFFFFF"/>
                </a:solidFill>
                <a:latin typeface="Aileron Regular"/>
              </a:rPr>
              <a:t>, </a:t>
            </a:r>
            <a:r>
              <a:rPr lang="en-US" sz="3600">
                <a:solidFill>
                  <a:srgbClr val="FFFFFF"/>
                </a:solidFill>
                <a:latin typeface="Aileron Regular Bold"/>
              </a:rPr>
              <a:t>power</a:t>
            </a:r>
            <a:r>
              <a:rPr lang="en-US" sz="3600">
                <a:solidFill>
                  <a:srgbClr val="FFFFFF"/>
                </a:solidFill>
                <a:latin typeface="Aileron Regular"/>
              </a:rPr>
              <a:t>, and</a:t>
            </a:r>
            <a:r>
              <a:rPr lang="en-US" sz="3600">
                <a:solidFill>
                  <a:srgbClr val="EBC634"/>
                </a:solidFill>
                <a:latin typeface="Aileron Regular"/>
              </a:rPr>
              <a:t> </a:t>
            </a:r>
            <a:r>
              <a:rPr lang="en-US" sz="3600">
                <a:solidFill>
                  <a:srgbClr val="FFFFFF"/>
                </a:solidFill>
                <a:latin typeface="Aileron Regular Bold"/>
              </a:rPr>
              <a:t>prestige</a:t>
            </a:r>
            <a:r>
              <a:rPr lang="en-US" sz="3600">
                <a:solidFill>
                  <a:srgbClr val="FFFFFF"/>
                </a:solidFill>
                <a:latin typeface="Aileron Regular"/>
              </a:rPr>
              <a:t>. </a:t>
            </a:r>
          </a:p>
        </p:txBody>
      </p:sp>
      <p:sp>
        <p:nvSpPr>
          <p:cNvPr id="5" name="TextBox 5"/>
          <p:cNvSpPr txBox="1"/>
          <p:nvPr/>
        </p:nvSpPr>
        <p:spPr>
          <a:xfrm>
            <a:off x="628430" y="200602"/>
            <a:ext cx="16230600" cy="680085"/>
          </a:xfrm>
          <a:prstGeom prst="rect">
            <a:avLst/>
          </a:prstGeom>
        </p:spPr>
        <p:txBody>
          <a:bodyPr lIns="0" tIns="0" rIns="0" bIns="0" rtlCol="0" anchor="t">
            <a:spAutoFit/>
          </a:bodyPr>
          <a:lstStyle/>
          <a:p>
            <a:pPr>
              <a:lnSpc>
                <a:spcPts val="5460"/>
              </a:lnSpc>
            </a:pPr>
            <a:r>
              <a:rPr lang="en-US" sz="4200" spc="84">
                <a:solidFill>
                  <a:srgbClr val="EBC634"/>
                </a:solidFill>
                <a:latin typeface="Aileron Regular Bold"/>
              </a:rPr>
              <a:t>DIMENSIONS OF SOCIAL INEQUALITY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45745" r="-50544"/>
            </a:stretch>
          </a:blipFill>
        </p:spPr>
      </p:sp>
      <p:sp>
        <p:nvSpPr>
          <p:cNvPr id="3" name="AutoShape 3"/>
          <p:cNvSpPr/>
          <p:nvPr/>
        </p:nvSpPr>
        <p:spPr>
          <a:xfrm rot="-10800000">
            <a:off x="7865974" y="0"/>
            <a:ext cx="10422026" cy="10287000"/>
          </a:xfrm>
          <a:prstGeom prst="rect">
            <a:avLst/>
          </a:prstGeom>
          <a:solidFill>
            <a:srgbClr val="737373"/>
          </a:solidFill>
        </p:spPr>
      </p:sp>
      <p:sp>
        <p:nvSpPr>
          <p:cNvPr id="4" name="TextBox 4"/>
          <p:cNvSpPr txBox="1"/>
          <p:nvPr/>
        </p:nvSpPr>
        <p:spPr>
          <a:xfrm>
            <a:off x="8164649" y="3331565"/>
            <a:ext cx="9646830" cy="1261110"/>
          </a:xfrm>
          <a:prstGeom prst="rect">
            <a:avLst/>
          </a:prstGeom>
        </p:spPr>
        <p:txBody>
          <a:bodyPr lIns="0" tIns="0" rIns="0" bIns="0" rtlCol="0" anchor="t">
            <a:spAutoFit/>
          </a:bodyPr>
          <a:lstStyle/>
          <a:p>
            <a:pPr>
              <a:lnSpc>
                <a:spcPts val="5040"/>
              </a:lnSpc>
            </a:pPr>
            <a:r>
              <a:rPr lang="en-US" sz="3600">
                <a:solidFill>
                  <a:srgbClr val="FFFFFF"/>
                </a:solidFill>
                <a:latin typeface="Aileron Regular"/>
              </a:rPr>
              <a:t>The accumulation of material objects that have</a:t>
            </a:r>
          </a:p>
          <a:p>
            <a:pPr>
              <a:lnSpc>
                <a:spcPts val="5040"/>
              </a:lnSpc>
            </a:pPr>
            <a:r>
              <a:rPr lang="en-US" sz="3600">
                <a:solidFill>
                  <a:srgbClr val="FFFFFF"/>
                </a:solidFill>
                <a:latin typeface="Aileron Regular"/>
              </a:rPr>
              <a:t>value in a society.</a:t>
            </a:r>
          </a:p>
        </p:txBody>
      </p:sp>
      <p:sp>
        <p:nvSpPr>
          <p:cNvPr id="5" name="TextBox 5"/>
          <p:cNvSpPr txBox="1"/>
          <p:nvPr/>
        </p:nvSpPr>
        <p:spPr>
          <a:xfrm>
            <a:off x="8134651" y="666330"/>
            <a:ext cx="9915507" cy="1152525"/>
          </a:xfrm>
          <a:prstGeom prst="rect">
            <a:avLst/>
          </a:prstGeom>
        </p:spPr>
        <p:txBody>
          <a:bodyPr lIns="0" tIns="0" rIns="0" bIns="0" rtlCol="0" anchor="t">
            <a:spAutoFit/>
          </a:bodyPr>
          <a:lstStyle/>
          <a:p>
            <a:pPr algn="r">
              <a:lnSpc>
                <a:spcPts val="9000"/>
              </a:lnSpc>
            </a:pPr>
            <a:r>
              <a:rPr lang="en-US" sz="7500" spc="150">
                <a:solidFill>
                  <a:srgbClr val="FFFFFF"/>
                </a:solidFill>
                <a:latin typeface="Aileron Heavy Bold"/>
              </a:rPr>
              <a:t>Social Inequality</a:t>
            </a:r>
          </a:p>
        </p:txBody>
      </p:sp>
      <p:sp>
        <p:nvSpPr>
          <p:cNvPr id="6" name="TextBox 6"/>
          <p:cNvSpPr txBox="1"/>
          <p:nvPr/>
        </p:nvSpPr>
        <p:spPr>
          <a:xfrm>
            <a:off x="8164649" y="2544246"/>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WEALTH</a:t>
            </a:r>
          </a:p>
        </p:txBody>
      </p:sp>
      <p:sp>
        <p:nvSpPr>
          <p:cNvPr id="7" name="TextBox 7"/>
          <p:cNvSpPr txBox="1"/>
          <p:nvPr/>
        </p:nvSpPr>
        <p:spPr>
          <a:xfrm>
            <a:off x="8134651" y="6054811"/>
            <a:ext cx="9646830" cy="1261110"/>
          </a:xfrm>
          <a:prstGeom prst="rect">
            <a:avLst/>
          </a:prstGeom>
        </p:spPr>
        <p:txBody>
          <a:bodyPr lIns="0" tIns="0" rIns="0" bIns="0" rtlCol="0" anchor="t">
            <a:spAutoFit/>
          </a:bodyPr>
          <a:lstStyle/>
          <a:p>
            <a:pPr>
              <a:lnSpc>
                <a:spcPts val="5040"/>
              </a:lnSpc>
            </a:pPr>
            <a:r>
              <a:rPr lang="en-US" sz="3600">
                <a:solidFill>
                  <a:srgbClr val="FFFFFF"/>
                </a:solidFill>
                <a:latin typeface="Aileron Regular"/>
              </a:rPr>
              <a:t>The ability to achieve one’s goals and objectives even against the will of others.</a:t>
            </a:r>
          </a:p>
        </p:txBody>
      </p:sp>
      <p:sp>
        <p:nvSpPr>
          <p:cNvPr id="8" name="TextBox 8"/>
          <p:cNvSpPr txBox="1"/>
          <p:nvPr/>
        </p:nvSpPr>
        <p:spPr>
          <a:xfrm>
            <a:off x="8164649" y="5273429"/>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POWER</a:t>
            </a:r>
          </a:p>
        </p:txBody>
      </p:sp>
      <p:sp>
        <p:nvSpPr>
          <p:cNvPr id="9" name="TextBox 9"/>
          <p:cNvSpPr txBox="1"/>
          <p:nvPr/>
        </p:nvSpPr>
        <p:spPr>
          <a:xfrm>
            <a:off x="8164649" y="7867207"/>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PRESTIGE</a:t>
            </a:r>
          </a:p>
        </p:txBody>
      </p:sp>
      <p:sp>
        <p:nvSpPr>
          <p:cNvPr id="10" name="TextBox 10"/>
          <p:cNvSpPr txBox="1"/>
          <p:nvPr/>
        </p:nvSpPr>
        <p:spPr>
          <a:xfrm>
            <a:off x="8164649" y="8635365"/>
            <a:ext cx="9646830" cy="622935"/>
          </a:xfrm>
          <a:prstGeom prst="rect">
            <a:avLst/>
          </a:prstGeom>
        </p:spPr>
        <p:txBody>
          <a:bodyPr lIns="0" tIns="0" rIns="0" bIns="0" rtlCol="0" anchor="t">
            <a:spAutoFit/>
          </a:bodyPr>
          <a:lstStyle/>
          <a:p>
            <a:pPr>
              <a:lnSpc>
                <a:spcPts val="5040"/>
              </a:lnSpc>
            </a:pPr>
            <a:r>
              <a:rPr lang="en-US" sz="3600">
                <a:solidFill>
                  <a:srgbClr val="FFFFFF"/>
                </a:solidFill>
                <a:latin typeface="Aileron Regular"/>
              </a:rPr>
              <a:t>Social honor, or respect, within a society.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375815"/>
          </a:xfrm>
          <a:prstGeom prst="rect">
            <a:avLst/>
          </a:prstGeom>
          <a:solidFill>
            <a:srgbClr val="737373"/>
          </a:solidFill>
        </p:spPr>
      </p:sp>
      <p:sp>
        <p:nvSpPr>
          <p:cNvPr id="3" name="Freeform 3"/>
          <p:cNvSpPr/>
          <p:nvPr/>
        </p:nvSpPr>
        <p:spPr>
          <a:xfrm>
            <a:off x="0" y="2375815"/>
            <a:ext cx="18288000" cy="7911185"/>
          </a:xfrm>
          <a:custGeom>
            <a:avLst/>
            <a:gdLst/>
            <a:ahLst/>
            <a:cxnLst/>
            <a:rect l="l" t="t" r="r" b="b"/>
            <a:pathLst>
              <a:path w="18288000" h="7911185">
                <a:moveTo>
                  <a:pt x="0" y="0"/>
                </a:moveTo>
                <a:lnTo>
                  <a:pt x="18288000" y="0"/>
                </a:lnTo>
                <a:lnTo>
                  <a:pt x="18288000" y="7911185"/>
                </a:lnTo>
                <a:lnTo>
                  <a:pt x="0" y="7911185"/>
                </a:lnTo>
                <a:lnTo>
                  <a:pt x="0" y="0"/>
                </a:lnTo>
                <a:close/>
              </a:path>
            </a:pathLst>
          </a:custGeom>
          <a:blipFill>
            <a:blip r:embed="rId2"/>
            <a:stretch>
              <a:fillRect l="-2355" r="-2355"/>
            </a:stretch>
          </a:blipFill>
        </p:spPr>
      </p:sp>
      <p:sp>
        <p:nvSpPr>
          <p:cNvPr id="4" name="TextBox 4"/>
          <p:cNvSpPr txBox="1"/>
          <p:nvPr/>
        </p:nvSpPr>
        <p:spPr>
          <a:xfrm>
            <a:off x="1649118" y="952500"/>
            <a:ext cx="14989763" cy="1264920"/>
          </a:xfrm>
          <a:prstGeom prst="rect">
            <a:avLst/>
          </a:prstGeom>
        </p:spPr>
        <p:txBody>
          <a:bodyPr lIns="0" tIns="0" rIns="0" bIns="0" rtlCol="0" anchor="t">
            <a:spAutoFit/>
          </a:bodyPr>
          <a:lstStyle/>
          <a:p>
            <a:pPr>
              <a:lnSpc>
                <a:spcPts val="5040"/>
              </a:lnSpc>
            </a:pPr>
            <a:r>
              <a:rPr lang="en-US" sz="3600">
                <a:solidFill>
                  <a:srgbClr val="FFFFFF"/>
                </a:solidFill>
                <a:latin typeface="Aileron Regular"/>
              </a:rPr>
              <a:t>According to Morton Fried (1967), there are three types of societies based on levels of social inequality: </a:t>
            </a:r>
            <a:r>
              <a:rPr lang="en-US" sz="3600">
                <a:solidFill>
                  <a:srgbClr val="FFFFFF"/>
                </a:solidFill>
                <a:latin typeface="Aileron Regular Bold"/>
              </a:rPr>
              <a:t>egalitarian</a:t>
            </a:r>
            <a:r>
              <a:rPr lang="en-US" sz="3600">
                <a:solidFill>
                  <a:srgbClr val="FFFFFF"/>
                </a:solidFill>
                <a:latin typeface="Aileron Regular"/>
              </a:rPr>
              <a:t>, </a:t>
            </a:r>
            <a:r>
              <a:rPr lang="en-US" sz="3600">
                <a:solidFill>
                  <a:srgbClr val="FFFFFF"/>
                </a:solidFill>
                <a:latin typeface="Aileron Regular Bold"/>
              </a:rPr>
              <a:t>rank</a:t>
            </a:r>
            <a:r>
              <a:rPr lang="en-US" sz="3600">
                <a:solidFill>
                  <a:srgbClr val="FFFFFF"/>
                </a:solidFill>
                <a:latin typeface="Aileron Regular"/>
              </a:rPr>
              <a:t>, and </a:t>
            </a:r>
            <a:r>
              <a:rPr lang="en-US" sz="3600">
                <a:solidFill>
                  <a:srgbClr val="FFFFFF"/>
                </a:solidFill>
                <a:latin typeface="Aileron Regular Bold"/>
              </a:rPr>
              <a:t>stratified</a:t>
            </a:r>
            <a:r>
              <a:rPr lang="en-US" sz="3600">
                <a:solidFill>
                  <a:srgbClr val="FFFFFF"/>
                </a:solidFill>
                <a:latin typeface="Aileron Regular"/>
              </a:rPr>
              <a:t>. </a:t>
            </a:r>
          </a:p>
        </p:txBody>
      </p:sp>
      <p:sp>
        <p:nvSpPr>
          <p:cNvPr id="5" name="TextBox 5"/>
          <p:cNvSpPr txBox="1"/>
          <p:nvPr/>
        </p:nvSpPr>
        <p:spPr>
          <a:xfrm>
            <a:off x="628430" y="200602"/>
            <a:ext cx="16230600" cy="680085"/>
          </a:xfrm>
          <a:prstGeom prst="rect">
            <a:avLst/>
          </a:prstGeom>
        </p:spPr>
        <p:txBody>
          <a:bodyPr lIns="0" tIns="0" rIns="0" bIns="0" rtlCol="0" anchor="t">
            <a:spAutoFit/>
          </a:bodyPr>
          <a:lstStyle/>
          <a:p>
            <a:pPr>
              <a:lnSpc>
                <a:spcPts val="5460"/>
              </a:lnSpc>
            </a:pPr>
            <a:r>
              <a:rPr lang="en-US" sz="4200" spc="84">
                <a:solidFill>
                  <a:srgbClr val="EBC634"/>
                </a:solidFill>
                <a:latin typeface="Aileron Regular Bold"/>
              </a:rPr>
              <a:t>TYPES OF SOCIETIES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grpSp>
        <p:nvGrpSpPr>
          <p:cNvPr id="2" name="Group 2"/>
          <p:cNvGrpSpPr/>
          <p:nvPr/>
        </p:nvGrpSpPr>
        <p:grpSpPr>
          <a:xfrm>
            <a:off x="1492465" y="4852166"/>
            <a:ext cx="15303069" cy="1341597"/>
            <a:chOff x="0" y="0"/>
            <a:chExt cx="5852504" cy="513080"/>
          </a:xfrm>
        </p:grpSpPr>
        <p:sp>
          <p:nvSpPr>
            <p:cNvPr id="3" name="Freeform 3"/>
            <p:cNvSpPr/>
            <p:nvPr/>
          </p:nvSpPr>
          <p:spPr>
            <a:xfrm>
              <a:off x="0" y="0"/>
              <a:ext cx="5852504" cy="513080"/>
            </a:xfrm>
            <a:custGeom>
              <a:avLst/>
              <a:gdLst/>
              <a:ahLst/>
              <a:cxnLst/>
              <a:rect l="l" t="t" r="r" b="b"/>
              <a:pathLst>
                <a:path w="5852504" h="513080">
                  <a:moveTo>
                    <a:pt x="5852504" y="261620"/>
                  </a:moveTo>
                  <a:lnTo>
                    <a:pt x="5477854" y="8890"/>
                  </a:lnTo>
                  <a:lnTo>
                    <a:pt x="5477854" y="223520"/>
                  </a:lnTo>
                  <a:lnTo>
                    <a:pt x="374650" y="223520"/>
                  </a:lnTo>
                  <a:lnTo>
                    <a:pt x="374650" y="0"/>
                  </a:lnTo>
                  <a:lnTo>
                    <a:pt x="0" y="252730"/>
                  </a:lnTo>
                  <a:lnTo>
                    <a:pt x="374650" y="504190"/>
                  </a:lnTo>
                  <a:lnTo>
                    <a:pt x="374650" y="299720"/>
                  </a:lnTo>
                  <a:lnTo>
                    <a:pt x="5477854" y="299720"/>
                  </a:lnTo>
                  <a:lnTo>
                    <a:pt x="5477854" y="513080"/>
                  </a:lnTo>
                  <a:close/>
                </a:path>
              </a:pathLst>
            </a:custGeom>
            <a:solidFill>
              <a:srgbClr val="EBC634"/>
            </a:solidFill>
          </p:spPr>
        </p:sp>
      </p:grpSp>
      <p:sp>
        <p:nvSpPr>
          <p:cNvPr id="4" name="TextBox 4"/>
          <p:cNvSpPr txBox="1"/>
          <p:nvPr/>
        </p:nvSpPr>
        <p:spPr>
          <a:xfrm>
            <a:off x="1992354" y="858601"/>
            <a:ext cx="14050777" cy="2295525"/>
          </a:xfrm>
          <a:prstGeom prst="rect">
            <a:avLst/>
          </a:prstGeom>
        </p:spPr>
        <p:txBody>
          <a:bodyPr lIns="0" tIns="0" rIns="0" bIns="0" rtlCol="0" anchor="t">
            <a:spAutoFit/>
          </a:bodyPr>
          <a:lstStyle/>
          <a:p>
            <a:pPr algn="ctr">
              <a:lnSpc>
                <a:spcPts val="9000"/>
              </a:lnSpc>
            </a:pPr>
            <a:r>
              <a:rPr lang="en-US" sz="7500" spc="150">
                <a:solidFill>
                  <a:srgbClr val="FFFFFF"/>
                </a:solidFill>
                <a:latin typeface="Aileron Regular Bold"/>
              </a:rPr>
              <a:t>SOCIAL INEQUALITY CONTINUUM</a:t>
            </a:r>
          </a:p>
        </p:txBody>
      </p:sp>
      <p:sp>
        <p:nvSpPr>
          <p:cNvPr id="5" name="TextBox 5"/>
          <p:cNvSpPr txBox="1"/>
          <p:nvPr/>
        </p:nvSpPr>
        <p:spPr>
          <a:xfrm>
            <a:off x="1279541" y="7155602"/>
            <a:ext cx="3243212" cy="1472565"/>
          </a:xfrm>
          <a:prstGeom prst="rect">
            <a:avLst/>
          </a:prstGeom>
        </p:spPr>
        <p:txBody>
          <a:bodyPr lIns="0" tIns="0" rIns="0" bIns="0" rtlCol="0" anchor="t">
            <a:spAutoFit/>
          </a:bodyPr>
          <a:lstStyle/>
          <a:p>
            <a:pPr algn="ctr">
              <a:lnSpc>
                <a:spcPts val="5880"/>
              </a:lnSpc>
            </a:pPr>
            <a:r>
              <a:rPr lang="en-US" sz="4200" spc="210">
                <a:solidFill>
                  <a:srgbClr val="FFFFFF"/>
                </a:solidFill>
                <a:latin typeface="Aileron Regular Bold"/>
              </a:rPr>
              <a:t>Egalitarian Societies</a:t>
            </a:r>
          </a:p>
        </p:txBody>
      </p:sp>
      <p:sp>
        <p:nvSpPr>
          <p:cNvPr id="6" name="TextBox 6"/>
          <p:cNvSpPr txBox="1"/>
          <p:nvPr/>
        </p:nvSpPr>
        <p:spPr>
          <a:xfrm>
            <a:off x="13872798" y="7155602"/>
            <a:ext cx="2709812" cy="1472565"/>
          </a:xfrm>
          <a:prstGeom prst="rect">
            <a:avLst/>
          </a:prstGeom>
        </p:spPr>
        <p:txBody>
          <a:bodyPr lIns="0" tIns="0" rIns="0" bIns="0" rtlCol="0" anchor="t">
            <a:spAutoFit/>
          </a:bodyPr>
          <a:lstStyle/>
          <a:p>
            <a:pPr>
              <a:lnSpc>
                <a:spcPts val="5880"/>
              </a:lnSpc>
            </a:pPr>
            <a:r>
              <a:rPr lang="en-US" sz="4200" spc="210">
                <a:solidFill>
                  <a:srgbClr val="FFFFFF"/>
                </a:solidFill>
                <a:latin typeface="Aileron Regular Bold"/>
              </a:rPr>
              <a:t>Stratified Societies</a:t>
            </a:r>
          </a:p>
        </p:txBody>
      </p:sp>
      <p:sp>
        <p:nvSpPr>
          <p:cNvPr id="7" name="TextBox 7"/>
          <p:cNvSpPr txBox="1"/>
          <p:nvPr/>
        </p:nvSpPr>
        <p:spPr>
          <a:xfrm>
            <a:off x="7712894" y="7155602"/>
            <a:ext cx="2862212" cy="1472565"/>
          </a:xfrm>
          <a:prstGeom prst="rect">
            <a:avLst/>
          </a:prstGeom>
        </p:spPr>
        <p:txBody>
          <a:bodyPr lIns="0" tIns="0" rIns="0" bIns="0" rtlCol="0" anchor="t">
            <a:spAutoFit/>
          </a:bodyPr>
          <a:lstStyle/>
          <a:p>
            <a:pPr algn="ctr">
              <a:lnSpc>
                <a:spcPts val="5880"/>
              </a:lnSpc>
            </a:pPr>
            <a:r>
              <a:rPr lang="en-US" sz="4200" spc="210">
                <a:solidFill>
                  <a:srgbClr val="FFFFFF"/>
                </a:solidFill>
                <a:latin typeface="Aileron Regular Bold"/>
              </a:rPr>
              <a:t>Rank Societies</a:t>
            </a:r>
          </a:p>
        </p:txBody>
      </p:sp>
      <p:sp>
        <p:nvSpPr>
          <p:cNvPr id="8" name="TextBox 8"/>
          <p:cNvSpPr txBox="1"/>
          <p:nvPr/>
        </p:nvSpPr>
        <p:spPr>
          <a:xfrm>
            <a:off x="1028700" y="3670381"/>
            <a:ext cx="3900548" cy="624840"/>
          </a:xfrm>
          <a:prstGeom prst="rect">
            <a:avLst/>
          </a:prstGeom>
        </p:spPr>
        <p:txBody>
          <a:bodyPr lIns="0" tIns="0" rIns="0" bIns="0" rtlCol="0" anchor="t">
            <a:spAutoFit/>
          </a:bodyPr>
          <a:lstStyle/>
          <a:p>
            <a:pPr algn="ctr">
              <a:lnSpc>
                <a:spcPts val="5040"/>
              </a:lnSpc>
            </a:pPr>
            <a:r>
              <a:rPr lang="en-US" sz="3600">
                <a:solidFill>
                  <a:srgbClr val="EBC634"/>
                </a:solidFill>
                <a:latin typeface="Aileron Regular Bold"/>
              </a:rPr>
              <a:t>Least Inequality </a:t>
            </a:r>
          </a:p>
        </p:txBody>
      </p:sp>
      <p:sp>
        <p:nvSpPr>
          <p:cNvPr id="9" name="TextBox 9"/>
          <p:cNvSpPr txBox="1"/>
          <p:nvPr/>
        </p:nvSpPr>
        <p:spPr>
          <a:xfrm>
            <a:off x="13149202" y="3670381"/>
            <a:ext cx="4110098" cy="624840"/>
          </a:xfrm>
          <a:prstGeom prst="rect">
            <a:avLst/>
          </a:prstGeom>
        </p:spPr>
        <p:txBody>
          <a:bodyPr lIns="0" tIns="0" rIns="0" bIns="0" rtlCol="0" anchor="t">
            <a:spAutoFit/>
          </a:bodyPr>
          <a:lstStyle/>
          <a:p>
            <a:pPr algn="ctr">
              <a:lnSpc>
                <a:spcPts val="5040"/>
              </a:lnSpc>
            </a:pPr>
            <a:r>
              <a:rPr lang="en-US" sz="3600">
                <a:solidFill>
                  <a:srgbClr val="EBC634"/>
                </a:solidFill>
                <a:latin typeface="Aileron Regular Bold"/>
              </a:rPr>
              <a:t>Most Inequality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47702" r="-47702"/>
            </a:stretch>
          </a:blipFill>
        </p:spPr>
      </p:sp>
      <p:sp>
        <p:nvSpPr>
          <p:cNvPr id="3" name="AutoShape 3"/>
          <p:cNvSpPr/>
          <p:nvPr/>
        </p:nvSpPr>
        <p:spPr>
          <a:xfrm rot="-10800000">
            <a:off x="7865974" y="0"/>
            <a:ext cx="10422026" cy="10287000"/>
          </a:xfrm>
          <a:prstGeom prst="rect">
            <a:avLst/>
          </a:prstGeom>
          <a:solidFill>
            <a:srgbClr val="737373"/>
          </a:solidFill>
        </p:spPr>
      </p:sp>
      <p:sp>
        <p:nvSpPr>
          <p:cNvPr id="4" name="TextBox 4"/>
          <p:cNvSpPr txBox="1"/>
          <p:nvPr/>
        </p:nvSpPr>
        <p:spPr>
          <a:xfrm>
            <a:off x="8164649" y="3369665"/>
            <a:ext cx="9646830" cy="1261110"/>
          </a:xfrm>
          <a:prstGeom prst="rect">
            <a:avLst/>
          </a:prstGeom>
        </p:spPr>
        <p:txBody>
          <a:bodyPr lIns="0" tIns="0" rIns="0" bIns="0" rtlCol="0" anchor="t">
            <a:spAutoFit/>
          </a:bodyPr>
          <a:lstStyle/>
          <a:p>
            <a:pPr>
              <a:lnSpc>
                <a:spcPts val="5040"/>
              </a:lnSpc>
            </a:pPr>
            <a:r>
              <a:rPr lang="en-US" sz="3600">
                <a:solidFill>
                  <a:srgbClr val="FFFFFF"/>
                </a:solidFill>
                <a:latin typeface="Aileron Regular"/>
              </a:rPr>
              <a:t>no social group has appreciably more wealth, power, or prestige than any other</a:t>
            </a:r>
          </a:p>
        </p:txBody>
      </p:sp>
      <p:sp>
        <p:nvSpPr>
          <p:cNvPr id="5" name="TextBox 5"/>
          <p:cNvSpPr txBox="1"/>
          <p:nvPr/>
        </p:nvSpPr>
        <p:spPr>
          <a:xfrm>
            <a:off x="7865974" y="666330"/>
            <a:ext cx="10184184" cy="1152525"/>
          </a:xfrm>
          <a:prstGeom prst="rect">
            <a:avLst/>
          </a:prstGeom>
        </p:spPr>
        <p:txBody>
          <a:bodyPr lIns="0" tIns="0" rIns="0" bIns="0" rtlCol="0" anchor="t">
            <a:spAutoFit/>
          </a:bodyPr>
          <a:lstStyle/>
          <a:p>
            <a:pPr algn="r">
              <a:lnSpc>
                <a:spcPts val="9000"/>
              </a:lnSpc>
            </a:pPr>
            <a:r>
              <a:rPr lang="en-US" sz="7500" spc="150">
                <a:solidFill>
                  <a:srgbClr val="FFFFFF"/>
                </a:solidFill>
                <a:latin typeface="Aileron Heavy Bold"/>
              </a:rPr>
              <a:t>Egalitarian Societies</a:t>
            </a:r>
          </a:p>
        </p:txBody>
      </p:sp>
      <p:sp>
        <p:nvSpPr>
          <p:cNvPr id="6" name="TextBox 6"/>
          <p:cNvSpPr txBox="1"/>
          <p:nvPr/>
        </p:nvSpPr>
        <p:spPr>
          <a:xfrm>
            <a:off x="8164649" y="2544246"/>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LEVEL OF INEQUALITY</a:t>
            </a:r>
          </a:p>
        </p:txBody>
      </p:sp>
      <p:sp>
        <p:nvSpPr>
          <p:cNvPr id="7" name="TextBox 7"/>
          <p:cNvSpPr txBox="1"/>
          <p:nvPr/>
        </p:nvSpPr>
        <p:spPr>
          <a:xfrm>
            <a:off x="8134651" y="6041476"/>
            <a:ext cx="9646830" cy="117348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typically hunters and gatherers with economies based on reciprocity</a:t>
            </a:r>
          </a:p>
        </p:txBody>
      </p:sp>
      <p:sp>
        <p:nvSpPr>
          <p:cNvPr id="8" name="TextBox 8"/>
          <p:cNvSpPr txBox="1"/>
          <p:nvPr/>
        </p:nvSpPr>
        <p:spPr>
          <a:xfrm>
            <a:off x="8164649" y="5273429"/>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ECONOMICS</a:t>
            </a:r>
          </a:p>
        </p:txBody>
      </p:sp>
      <p:sp>
        <p:nvSpPr>
          <p:cNvPr id="9" name="TextBox 9"/>
          <p:cNvSpPr txBox="1"/>
          <p:nvPr/>
        </p:nvSpPr>
        <p:spPr>
          <a:xfrm>
            <a:off x="8164649" y="7857682"/>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POLITICS</a:t>
            </a:r>
          </a:p>
        </p:txBody>
      </p:sp>
      <p:sp>
        <p:nvSpPr>
          <p:cNvPr id="10" name="TextBox 10"/>
          <p:cNvSpPr txBox="1"/>
          <p:nvPr/>
        </p:nvSpPr>
        <p:spPr>
          <a:xfrm>
            <a:off x="8164649" y="8635365"/>
            <a:ext cx="9646830" cy="622935"/>
          </a:xfrm>
          <a:prstGeom prst="rect">
            <a:avLst/>
          </a:prstGeom>
        </p:spPr>
        <p:txBody>
          <a:bodyPr lIns="0" tIns="0" rIns="0" bIns="0" rtlCol="0" anchor="t">
            <a:spAutoFit/>
          </a:bodyPr>
          <a:lstStyle/>
          <a:p>
            <a:pPr>
              <a:lnSpc>
                <a:spcPts val="5040"/>
              </a:lnSpc>
            </a:pPr>
            <a:r>
              <a:rPr lang="en-US" sz="3600">
                <a:solidFill>
                  <a:srgbClr val="FFFFFF"/>
                </a:solidFill>
                <a:latin typeface="Aileron Regular"/>
              </a:rPr>
              <a:t>have little or no political role specialization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21700" r="-21700"/>
            </a:stretch>
          </a:blipFill>
        </p:spPr>
      </p:sp>
      <p:sp>
        <p:nvSpPr>
          <p:cNvPr id="3" name="AutoShape 3"/>
          <p:cNvSpPr/>
          <p:nvPr/>
        </p:nvSpPr>
        <p:spPr>
          <a:xfrm rot="-10800000">
            <a:off x="7865974" y="0"/>
            <a:ext cx="10422026" cy="10287000"/>
          </a:xfrm>
          <a:prstGeom prst="rect">
            <a:avLst/>
          </a:prstGeom>
          <a:solidFill>
            <a:srgbClr val="737373"/>
          </a:solidFill>
        </p:spPr>
      </p:sp>
      <p:sp>
        <p:nvSpPr>
          <p:cNvPr id="4" name="TextBox 4"/>
          <p:cNvSpPr txBox="1"/>
          <p:nvPr/>
        </p:nvSpPr>
        <p:spPr>
          <a:xfrm>
            <a:off x="9144000" y="594334"/>
            <a:ext cx="8667479" cy="1152525"/>
          </a:xfrm>
          <a:prstGeom prst="rect">
            <a:avLst/>
          </a:prstGeom>
        </p:spPr>
        <p:txBody>
          <a:bodyPr lIns="0" tIns="0" rIns="0" bIns="0" rtlCol="0" anchor="t">
            <a:spAutoFit/>
          </a:bodyPr>
          <a:lstStyle/>
          <a:p>
            <a:pPr algn="r">
              <a:lnSpc>
                <a:spcPts val="9000"/>
              </a:lnSpc>
            </a:pPr>
            <a:r>
              <a:rPr lang="en-US" sz="7500" spc="150">
                <a:solidFill>
                  <a:srgbClr val="FFFFFF"/>
                </a:solidFill>
                <a:latin typeface="Aileron Heavy Bold"/>
              </a:rPr>
              <a:t>Rank Societies</a:t>
            </a:r>
          </a:p>
        </p:txBody>
      </p:sp>
      <p:sp>
        <p:nvSpPr>
          <p:cNvPr id="5" name="TextBox 5"/>
          <p:cNvSpPr txBox="1"/>
          <p:nvPr/>
        </p:nvSpPr>
        <p:spPr>
          <a:xfrm>
            <a:off x="8164649" y="3098688"/>
            <a:ext cx="10123351" cy="1261110"/>
          </a:xfrm>
          <a:prstGeom prst="rect">
            <a:avLst/>
          </a:prstGeom>
        </p:spPr>
        <p:txBody>
          <a:bodyPr lIns="0" tIns="0" rIns="0" bIns="0" rtlCol="0" anchor="t">
            <a:spAutoFit/>
          </a:bodyPr>
          <a:lstStyle/>
          <a:p>
            <a:pPr>
              <a:lnSpc>
                <a:spcPts val="5040"/>
              </a:lnSpc>
            </a:pPr>
            <a:r>
              <a:rPr lang="en-US" sz="3600">
                <a:solidFill>
                  <a:srgbClr val="FFFFFF"/>
                </a:solidFill>
                <a:latin typeface="Aileron Regular"/>
              </a:rPr>
              <a:t>certain groups enjoy higher prestige, even though power and wealth are equally distributed</a:t>
            </a:r>
          </a:p>
        </p:txBody>
      </p:sp>
      <p:sp>
        <p:nvSpPr>
          <p:cNvPr id="6" name="TextBox 6"/>
          <p:cNvSpPr txBox="1"/>
          <p:nvPr/>
        </p:nvSpPr>
        <p:spPr>
          <a:xfrm>
            <a:off x="8164649" y="2263159"/>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LEVEL OF INEQUALITY</a:t>
            </a:r>
          </a:p>
        </p:txBody>
      </p:sp>
      <p:sp>
        <p:nvSpPr>
          <p:cNvPr id="7" name="TextBox 7"/>
          <p:cNvSpPr txBox="1"/>
          <p:nvPr/>
        </p:nvSpPr>
        <p:spPr>
          <a:xfrm>
            <a:off x="8164649" y="5029200"/>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ECONOMICS</a:t>
            </a:r>
          </a:p>
        </p:txBody>
      </p:sp>
      <p:sp>
        <p:nvSpPr>
          <p:cNvPr id="8" name="TextBox 8"/>
          <p:cNvSpPr txBox="1"/>
          <p:nvPr/>
        </p:nvSpPr>
        <p:spPr>
          <a:xfrm>
            <a:off x="8164649" y="5799679"/>
            <a:ext cx="9646830" cy="622935"/>
          </a:xfrm>
          <a:prstGeom prst="rect">
            <a:avLst/>
          </a:prstGeom>
        </p:spPr>
        <p:txBody>
          <a:bodyPr lIns="0" tIns="0" rIns="0" bIns="0" rtlCol="0" anchor="t">
            <a:spAutoFit/>
          </a:bodyPr>
          <a:lstStyle/>
          <a:p>
            <a:pPr>
              <a:lnSpc>
                <a:spcPts val="5040"/>
              </a:lnSpc>
            </a:pPr>
            <a:r>
              <a:rPr lang="en-US" sz="3600">
                <a:solidFill>
                  <a:srgbClr val="FFFFFF"/>
                </a:solidFill>
                <a:latin typeface="Aileron Regular"/>
              </a:rPr>
              <a:t>economies based on redistribution</a:t>
            </a:r>
          </a:p>
        </p:txBody>
      </p:sp>
      <p:sp>
        <p:nvSpPr>
          <p:cNvPr id="9" name="TextBox 9"/>
          <p:cNvSpPr txBox="1"/>
          <p:nvPr/>
        </p:nvSpPr>
        <p:spPr>
          <a:xfrm>
            <a:off x="8164649" y="7205476"/>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POLITICS</a:t>
            </a:r>
          </a:p>
        </p:txBody>
      </p:sp>
      <p:sp>
        <p:nvSpPr>
          <p:cNvPr id="10" name="TextBox 10"/>
          <p:cNvSpPr txBox="1"/>
          <p:nvPr/>
        </p:nvSpPr>
        <p:spPr>
          <a:xfrm>
            <a:off x="8164649" y="8084820"/>
            <a:ext cx="9646830" cy="1173480"/>
          </a:xfrm>
          <a:prstGeom prst="rect">
            <a:avLst/>
          </a:prstGeom>
        </p:spPr>
        <p:txBody>
          <a:bodyPr lIns="0" tIns="0" rIns="0" bIns="0" rtlCol="0" anchor="t">
            <a:spAutoFit/>
          </a:bodyPr>
          <a:lstStyle/>
          <a:p>
            <a:pPr>
              <a:lnSpc>
                <a:spcPts val="4680"/>
              </a:lnSpc>
            </a:pPr>
            <a:r>
              <a:rPr lang="en-US" sz="3600" spc="179">
                <a:solidFill>
                  <a:srgbClr val="FFFFFF"/>
                </a:solidFill>
                <a:latin typeface="Aileron Regular"/>
              </a:rPr>
              <a:t>usually found among chiefdoms with limited political role specialization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48053" r="-48053"/>
            </a:stretch>
          </a:blipFill>
        </p:spPr>
      </p:sp>
      <p:sp>
        <p:nvSpPr>
          <p:cNvPr id="3" name="AutoShape 3"/>
          <p:cNvSpPr/>
          <p:nvPr/>
        </p:nvSpPr>
        <p:spPr>
          <a:xfrm rot="-10800000">
            <a:off x="7865974" y="0"/>
            <a:ext cx="10422026" cy="10287000"/>
          </a:xfrm>
          <a:prstGeom prst="rect">
            <a:avLst/>
          </a:prstGeom>
          <a:solidFill>
            <a:srgbClr val="737373"/>
          </a:solidFill>
        </p:spPr>
      </p:sp>
      <p:sp>
        <p:nvSpPr>
          <p:cNvPr id="4" name="TextBox 4"/>
          <p:cNvSpPr txBox="1"/>
          <p:nvPr/>
        </p:nvSpPr>
        <p:spPr>
          <a:xfrm>
            <a:off x="8164649" y="3369665"/>
            <a:ext cx="9646830" cy="1261110"/>
          </a:xfrm>
          <a:prstGeom prst="rect">
            <a:avLst/>
          </a:prstGeom>
        </p:spPr>
        <p:txBody>
          <a:bodyPr lIns="0" tIns="0" rIns="0" bIns="0" rtlCol="0" anchor="t">
            <a:spAutoFit/>
          </a:bodyPr>
          <a:lstStyle/>
          <a:p>
            <a:pPr>
              <a:lnSpc>
                <a:spcPts val="5040"/>
              </a:lnSpc>
            </a:pPr>
            <a:r>
              <a:rPr lang="en-US" sz="3600">
                <a:solidFill>
                  <a:srgbClr val="FFFFFF"/>
                </a:solidFill>
                <a:latin typeface="Aileron Regular"/>
              </a:rPr>
              <a:t>the greatest degree of social inequality in all three (wealth, power, and prestige) categories</a:t>
            </a:r>
          </a:p>
        </p:txBody>
      </p:sp>
      <p:sp>
        <p:nvSpPr>
          <p:cNvPr id="5" name="TextBox 5"/>
          <p:cNvSpPr txBox="1"/>
          <p:nvPr/>
        </p:nvSpPr>
        <p:spPr>
          <a:xfrm>
            <a:off x="7865974" y="666330"/>
            <a:ext cx="10184184" cy="1152525"/>
          </a:xfrm>
          <a:prstGeom prst="rect">
            <a:avLst/>
          </a:prstGeom>
        </p:spPr>
        <p:txBody>
          <a:bodyPr lIns="0" tIns="0" rIns="0" bIns="0" rtlCol="0" anchor="t">
            <a:spAutoFit/>
          </a:bodyPr>
          <a:lstStyle/>
          <a:p>
            <a:pPr algn="r">
              <a:lnSpc>
                <a:spcPts val="9000"/>
              </a:lnSpc>
            </a:pPr>
            <a:r>
              <a:rPr lang="en-US" sz="7500" spc="150">
                <a:solidFill>
                  <a:srgbClr val="FFFFFF"/>
                </a:solidFill>
                <a:latin typeface="Aileron Heavy Bold"/>
              </a:rPr>
              <a:t>Stratified Societies</a:t>
            </a:r>
          </a:p>
        </p:txBody>
      </p:sp>
      <p:sp>
        <p:nvSpPr>
          <p:cNvPr id="6" name="TextBox 6"/>
          <p:cNvSpPr txBox="1"/>
          <p:nvPr/>
        </p:nvSpPr>
        <p:spPr>
          <a:xfrm>
            <a:off x="8164649" y="2544246"/>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LEVEL OF INEQUALITY</a:t>
            </a:r>
          </a:p>
        </p:txBody>
      </p:sp>
      <p:sp>
        <p:nvSpPr>
          <p:cNvPr id="7" name="TextBox 7"/>
          <p:cNvSpPr txBox="1"/>
          <p:nvPr/>
        </p:nvSpPr>
        <p:spPr>
          <a:xfrm>
            <a:off x="8134651" y="5978611"/>
            <a:ext cx="9646830" cy="1261110"/>
          </a:xfrm>
          <a:prstGeom prst="rect">
            <a:avLst/>
          </a:prstGeom>
        </p:spPr>
        <p:txBody>
          <a:bodyPr lIns="0" tIns="0" rIns="0" bIns="0" rtlCol="0" anchor="t">
            <a:spAutoFit/>
          </a:bodyPr>
          <a:lstStyle/>
          <a:p>
            <a:pPr>
              <a:lnSpc>
                <a:spcPts val="5040"/>
              </a:lnSpc>
            </a:pPr>
            <a:r>
              <a:rPr lang="en-US" sz="3600">
                <a:solidFill>
                  <a:srgbClr val="FFFFFF"/>
                </a:solidFill>
                <a:latin typeface="Aileron Regular"/>
              </a:rPr>
              <a:t>found in industrialized societies with market economies</a:t>
            </a:r>
          </a:p>
        </p:txBody>
      </p:sp>
      <p:sp>
        <p:nvSpPr>
          <p:cNvPr id="8" name="TextBox 8"/>
          <p:cNvSpPr txBox="1"/>
          <p:nvPr/>
        </p:nvSpPr>
        <p:spPr>
          <a:xfrm>
            <a:off x="8164649" y="5273429"/>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ECONOMICS</a:t>
            </a:r>
          </a:p>
        </p:txBody>
      </p:sp>
      <p:sp>
        <p:nvSpPr>
          <p:cNvPr id="9" name="TextBox 9"/>
          <p:cNvSpPr txBox="1"/>
          <p:nvPr/>
        </p:nvSpPr>
        <p:spPr>
          <a:xfrm>
            <a:off x="8164649" y="7857682"/>
            <a:ext cx="9646830" cy="662940"/>
          </a:xfrm>
          <a:prstGeom prst="rect">
            <a:avLst/>
          </a:prstGeom>
        </p:spPr>
        <p:txBody>
          <a:bodyPr lIns="0" tIns="0" rIns="0" bIns="0" rtlCol="0" anchor="t">
            <a:spAutoFit/>
          </a:bodyPr>
          <a:lstStyle/>
          <a:p>
            <a:pPr>
              <a:lnSpc>
                <a:spcPts val="5400"/>
              </a:lnSpc>
            </a:pPr>
            <a:r>
              <a:rPr lang="en-US" sz="3600" spc="179">
                <a:solidFill>
                  <a:srgbClr val="FFFFFF"/>
                </a:solidFill>
                <a:latin typeface="Aileron Regular Bold"/>
              </a:rPr>
              <a:t>POLITICS</a:t>
            </a:r>
          </a:p>
        </p:txBody>
      </p:sp>
      <p:sp>
        <p:nvSpPr>
          <p:cNvPr id="10" name="TextBox 10"/>
          <p:cNvSpPr txBox="1"/>
          <p:nvPr/>
        </p:nvSpPr>
        <p:spPr>
          <a:xfrm>
            <a:off x="8164649" y="8635365"/>
            <a:ext cx="9646830" cy="622935"/>
          </a:xfrm>
          <a:prstGeom prst="rect">
            <a:avLst/>
          </a:prstGeom>
        </p:spPr>
        <p:txBody>
          <a:bodyPr lIns="0" tIns="0" rIns="0" bIns="0" rtlCol="0" anchor="t">
            <a:spAutoFit/>
          </a:bodyPr>
          <a:lstStyle/>
          <a:p>
            <a:pPr>
              <a:lnSpc>
                <a:spcPts val="5040"/>
              </a:lnSpc>
            </a:pPr>
            <a:r>
              <a:rPr lang="en-US" sz="3600">
                <a:solidFill>
                  <a:srgbClr val="FFFFFF"/>
                </a:solidFill>
                <a:latin typeface="Aileron Regular"/>
              </a:rPr>
              <a:t>associated with state systems of government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1310</Words>
  <Application>Microsoft Office PowerPoint</Application>
  <PresentationFormat>Custom</PresentationFormat>
  <Paragraphs>137</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Aileron Regular</vt:lpstr>
      <vt:lpstr>Aileron Regular Bold</vt:lpstr>
      <vt:lpstr>Arial</vt:lpstr>
      <vt:lpstr>Aileron Heavy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eHRAF Workbook - Egalitarian vs. Rank v2.pptx</dc:title>
  <dc:creator>Matthew Longcore</dc:creator>
  <cp:lastModifiedBy>Matthew Longcore</cp:lastModifiedBy>
  <cp:revision>2</cp:revision>
  <dcterms:created xsi:type="dcterms:W3CDTF">2006-08-16T00:00:00Z</dcterms:created>
  <dcterms:modified xsi:type="dcterms:W3CDTF">2023-07-10T16:47:00Z</dcterms:modified>
  <dc:identifier>DAEJ2YDIb0g</dc:identifier>
</cp:coreProperties>
</file>