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</p:sldIdLst>
  <p:sldSz cx="18288000" cy="10287000"/>
  <p:notesSz cx="6858000" cy="9144000"/>
  <p:embeddedFontLst>
    <p:embeddedFont>
      <p:font typeface="Aileron Regular" charset="1" panose="00000500000000000000"/>
      <p:regular r:id="rId6"/>
    </p:embeddedFont>
    <p:embeddedFont>
      <p:font typeface="Aileron Regular Bold" charset="1" panose="00000800000000000000"/>
      <p:regular r:id="rId7"/>
    </p:embeddedFont>
    <p:embeddedFont>
      <p:font typeface="Aileron Regular Italics" charset="1" panose="00000500000000000000"/>
      <p:regular r:id="rId8"/>
    </p:embeddedFont>
    <p:embeddedFont>
      <p:font typeface="Aileron Regular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Aileron Heavy" charset="1" panose="00000A00000000000000"/>
      <p:regular r:id="rId14"/>
    </p:embeddedFont>
    <p:embeddedFont>
      <p:font typeface="Aileron Heavy Bold" charset="1" panose="00000A00000000000000"/>
      <p:regular r:id="rId15"/>
    </p:embeddedFont>
    <p:embeddedFont>
      <p:font typeface="Aileron Heavy Italics" charset="1" panose="00000A00000000000000"/>
      <p:regular r:id="rId16"/>
    </p:embeddedFont>
    <p:embeddedFont>
      <p:font typeface="Aileron Heavy Bold Italics" charset="1" panose="00000A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http://hraf.yale.edu" TargetMode="External" Type="http://schemas.openxmlformats.org/officeDocument/2006/relationships/hyperlink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89000"/>
          </a:blip>
          <a:srcRect l="9581" t="0" r="34341" b="0"/>
          <a:stretch>
            <a:fillRect/>
          </a:stretch>
        </p:blipFill>
        <p:spPr>
          <a:xfrm flipH="false" flipV="false" rot="0">
            <a:off x="0" y="0"/>
            <a:ext cx="863607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4000"/>
          </a:blip>
          <a:srcRect l="0" t="0" r="0" b="0"/>
          <a:stretch>
            <a:fillRect/>
          </a:stretch>
        </p:blipFill>
        <p:spPr>
          <a:xfrm flipH="false" flipV="false" rot="0">
            <a:off x="9815825" y="1389107"/>
            <a:ext cx="7217821" cy="7508786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0" y="1028700"/>
            <a:ext cx="7142940" cy="843619"/>
            <a:chOff x="0" y="0"/>
            <a:chExt cx="9523921" cy="1124825"/>
          </a:xfrm>
        </p:grpSpPr>
        <p:sp>
          <p:nvSpPr>
            <p:cNvPr name="AutoShape 5" id="5"/>
            <p:cNvSpPr/>
            <p:nvPr/>
          </p:nvSpPr>
          <p:spPr>
            <a:xfrm rot="0">
              <a:off x="0" y="0"/>
              <a:ext cx="9523921" cy="1124825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352378" y="180143"/>
              <a:ext cx="8819165" cy="7073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224">
                  <a:solidFill>
                    <a:srgbClr val="FFFFFF"/>
                  </a:solidFill>
                  <a:latin typeface="Aileron Regular Bold"/>
                </a:rPr>
                <a:t>An eHRAF Workbook Activity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8791935" y="3460575"/>
            <a:ext cx="9265601" cy="3584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6"/>
              </a:lnSpc>
            </a:pPr>
            <a:r>
              <a:rPr lang="en-US" sz="9600">
                <a:solidFill>
                  <a:srgbClr val="5D7963"/>
                </a:solidFill>
                <a:latin typeface="Aileron Heavy Bold"/>
              </a:rPr>
              <a:t>Ethnobotany: Medicinal Plants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791935" y="7459914"/>
            <a:ext cx="9265601" cy="624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215">
                <a:solidFill>
                  <a:srgbClr val="5D7963"/>
                </a:solidFill>
                <a:latin typeface="Aileron Regular"/>
              </a:rPr>
              <a:t>in eHRAF World Cultures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443163" y="9678035"/>
            <a:ext cx="6614374" cy="623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420"/>
              </a:lnSpc>
            </a:pPr>
            <a:r>
              <a:rPr lang="en-US" sz="2200" spc="153">
                <a:solidFill>
                  <a:srgbClr val="000000"/>
                </a:solidFill>
                <a:latin typeface="Aileron Regular"/>
              </a:rPr>
              <a:t>Human Relations Area Files</a:t>
            </a:r>
          </a:p>
          <a:p>
            <a:pPr algn="r">
              <a:lnSpc>
                <a:spcPts val="2420"/>
              </a:lnSpc>
            </a:pPr>
            <a:r>
              <a:rPr lang="en-US" sz="2200" spc="153">
                <a:solidFill>
                  <a:srgbClr val="000000"/>
                </a:solidFill>
                <a:latin typeface="Aileron Regular"/>
              </a:rPr>
              <a:t> at Yale University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5018" t="0" r="10634" b="0"/>
          <a:stretch>
            <a:fillRect/>
          </a:stretch>
        </p:blipFill>
        <p:spPr>
          <a:xfrm flipH="false" flipV="false" rot="0">
            <a:off x="0" y="0"/>
            <a:ext cx="9935308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8012632" y="878017"/>
            <a:ext cx="10091897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7000" spc="140">
                <a:solidFill>
                  <a:srgbClr val="5D7963"/>
                </a:solidFill>
                <a:latin typeface="Aileron Heavy Bold"/>
              </a:rPr>
              <a:t>Analyze </a:t>
            </a:r>
            <a:r>
              <a:rPr lang="en-US" sz="7000" spc="140">
                <a:solidFill>
                  <a:srgbClr val="5D7963"/>
                </a:solidFill>
                <a:latin typeface="Aileron Heavy Bold"/>
              </a:rPr>
              <a:t>f</a:t>
            </a:r>
            <a:r>
              <a:rPr lang="en-US" sz="7000" spc="140">
                <a:solidFill>
                  <a:srgbClr val="5D7963"/>
                </a:solidFill>
                <a:latin typeface="Aileron Heavy Bold"/>
              </a:rPr>
              <a:t>indings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445344" y="2919573"/>
            <a:ext cx="7499505" cy="6101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00"/>
              </a:lnSpc>
            </a:pPr>
            <a:r>
              <a:rPr lang="en-US" sz="4600" spc="542">
                <a:solidFill>
                  <a:srgbClr val="5D7963"/>
                </a:solidFill>
                <a:latin typeface="Aileron Regular"/>
              </a:rPr>
              <a:t>What similarities or differences have you found in the ways that the cultures in your table use a specific plant or plants to treat illness?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-5400000">
            <a:off x="-2711726" y="4529138"/>
            <a:ext cx="8229600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spc="160">
                <a:solidFill>
                  <a:srgbClr val="5D7963"/>
                </a:solidFill>
                <a:latin typeface="Aileron Heavy"/>
              </a:rPr>
              <a:t>References</a:t>
            </a:r>
          </a:p>
        </p:txBody>
      </p:sp>
      <p:sp>
        <p:nvSpPr>
          <p:cNvPr name="AutoShape 3" id="3"/>
          <p:cNvSpPr/>
          <p:nvPr/>
        </p:nvSpPr>
        <p:spPr>
          <a:xfrm rot="-10800000">
            <a:off x="3044204" y="0"/>
            <a:ext cx="15243796" cy="10287000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3654487" y="791813"/>
            <a:ext cx="13105252" cy="1379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spc="28">
                <a:solidFill>
                  <a:srgbClr val="FFFFFF"/>
                </a:solidFill>
                <a:latin typeface="Aileron Regular"/>
              </a:rPr>
              <a:t>This workbook activity is based on "Topics in Medical Anthropology, Section 5: Ethnobotany and its Medical Uses" in Teaching eHRAF by Christiane Cunnar https://hraf.yale.edu/teach-ehraf/ethnobotany-in-class-activity/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4000"/>
          </a:blip>
          <a:srcRect l="0" t="0" r="0" b="0"/>
          <a:stretch>
            <a:fillRect/>
          </a:stretch>
        </p:blipFill>
        <p:spPr>
          <a:xfrm flipH="false" flipV="false" rot="0">
            <a:off x="5535090" y="504914"/>
            <a:ext cx="7217821" cy="750878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511199" y="2576382"/>
            <a:ext cx="9265601" cy="3584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6"/>
              </a:lnSpc>
            </a:pPr>
            <a:r>
              <a:rPr lang="en-US" sz="9600">
                <a:solidFill>
                  <a:srgbClr val="5D7963"/>
                </a:solidFill>
                <a:latin typeface="Aileron Heavy Bold"/>
              </a:rPr>
              <a:t>Ethnobotany:</a:t>
            </a:r>
          </a:p>
          <a:p>
            <a:pPr algn="ctr">
              <a:lnSpc>
                <a:spcPts val="9216"/>
              </a:lnSpc>
            </a:pPr>
            <a:r>
              <a:rPr lang="en-US" sz="9600">
                <a:solidFill>
                  <a:srgbClr val="5D7963"/>
                </a:solidFill>
                <a:latin typeface="Aileron Heavy Bold"/>
              </a:rPr>
              <a:t>Medicinal Plants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11199" y="6575721"/>
            <a:ext cx="9265601" cy="624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215">
                <a:solidFill>
                  <a:srgbClr val="5D7963"/>
                </a:solidFill>
                <a:latin typeface="Aileron Regular"/>
              </a:rPr>
              <a:t>in eHRAF World Cultures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98074" y="8623131"/>
            <a:ext cx="6878657" cy="843619"/>
            <a:chOff x="0" y="0"/>
            <a:chExt cx="9171543" cy="1124825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9171543" cy="1124825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52378" y="180143"/>
              <a:ext cx="8819165" cy="7073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spc="224">
                  <a:solidFill>
                    <a:srgbClr val="FFFFFF"/>
                  </a:solidFill>
                  <a:latin typeface="Aileron Regular Bold"/>
                </a:rPr>
                <a:t>An eHRAF Workbook Activity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8147136" y="8468995"/>
            <a:ext cx="9715159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800" spc="196">
                <a:solidFill>
                  <a:srgbClr val="5D7963"/>
                </a:solidFill>
                <a:latin typeface="Aileron Regular Bold"/>
              </a:rPr>
              <a:t>Human Relations Area Files</a:t>
            </a:r>
          </a:p>
          <a:p>
            <a:pPr algn="r">
              <a:lnSpc>
                <a:spcPts val="3080"/>
              </a:lnSpc>
            </a:pPr>
            <a:r>
              <a:rPr lang="en-US" sz="2800" spc="196">
                <a:solidFill>
                  <a:srgbClr val="5D7963"/>
                </a:solidFill>
                <a:latin typeface="Aileron Regular"/>
              </a:rPr>
              <a:t>at Yale University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375318" y="8042275"/>
            <a:ext cx="2486977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800" spc="196">
                <a:solidFill>
                  <a:srgbClr val="5D7963"/>
                </a:solidFill>
                <a:latin typeface="Aileron Regular"/>
              </a:rPr>
              <a:t>Produced by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375318" y="9281964"/>
            <a:ext cx="2486977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800" spc="196" u="sng">
                <a:solidFill>
                  <a:srgbClr val="5D7963"/>
                </a:solidFill>
                <a:latin typeface="Aileron Regular"/>
                <a:hlinkClick r:id="rId3" tooltip="http://hraf.yale.edu"/>
              </a:rPr>
              <a:t>hraf.yale.edu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D796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19189" t="0" r="19189" b="0"/>
          <a:stretch>
            <a:fillRect/>
          </a:stretch>
        </p:blipFill>
        <p:spPr>
          <a:xfrm flipH="false" flipV="false" rot="0">
            <a:off x="1364314" y="594919"/>
            <a:ext cx="8402070" cy="9097162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525870" y="4372529"/>
            <a:ext cx="1753429" cy="193832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12235246" y="1019175"/>
            <a:ext cx="5024054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spc="160">
                <a:solidFill>
                  <a:srgbClr val="FFFFFF"/>
                </a:solidFill>
                <a:latin typeface="Aileron Heavy Bold"/>
              </a:rPr>
              <a:t>In this activity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259969" y="3831628"/>
            <a:ext cx="6974609" cy="581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28320" indent="-264160" lvl="1">
              <a:lnSpc>
                <a:spcPts val="5120"/>
              </a:lnSpc>
              <a:buFont typeface="Arial"/>
              <a:buChar char="•"/>
            </a:pPr>
            <a:r>
              <a:rPr lang="en-US" sz="3200" spc="32">
                <a:solidFill>
                  <a:srgbClr val="FFFFFF"/>
                </a:solidFill>
                <a:latin typeface="Aileron Regular Bold"/>
              </a:rPr>
              <a:t>Explore</a:t>
            </a:r>
            <a:r>
              <a:rPr lang="en-US" sz="3200" spc="32">
                <a:solidFill>
                  <a:srgbClr val="FFFFFF"/>
                </a:solidFill>
                <a:latin typeface="Aileron Regular"/>
              </a:rPr>
              <a:t> medicinal plants around the world</a:t>
            </a:r>
          </a:p>
          <a:p>
            <a:pPr marL="528320" indent="-264160" lvl="1">
              <a:lnSpc>
                <a:spcPts val="5120"/>
              </a:lnSpc>
              <a:buFont typeface="Arial"/>
              <a:buChar char="•"/>
            </a:pPr>
            <a:r>
              <a:rPr lang="en-US" sz="3200" spc="32">
                <a:solidFill>
                  <a:srgbClr val="FFFFFF"/>
                </a:solidFill>
                <a:latin typeface="Aileron Regular Bold"/>
              </a:rPr>
              <a:t>Compare and contrast </a:t>
            </a:r>
            <a:r>
              <a:rPr lang="en-US" sz="3200" spc="32">
                <a:solidFill>
                  <a:srgbClr val="FFFFFF"/>
                </a:solidFill>
                <a:latin typeface="Aileron Regular"/>
              </a:rPr>
              <a:t>cultural views regarding medicinal properties of plants, herbs, and fruits</a:t>
            </a:r>
          </a:p>
          <a:p>
            <a:pPr marL="528320" indent="-264160" lvl="1">
              <a:lnSpc>
                <a:spcPts val="5120"/>
              </a:lnSpc>
              <a:buFont typeface="Arial"/>
              <a:buChar char="•"/>
            </a:pPr>
            <a:r>
              <a:rPr lang="en-US" sz="3200" spc="32">
                <a:solidFill>
                  <a:srgbClr val="FFFFFF"/>
                </a:solidFill>
                <a:latin typeface="Aileron Regular"/>
              </a:rPr>
              <a:t>Learn about the </a:t>
            </a:r>
            <a:r>
              <a:rPr lang="en-US" sz="3200" spc="32">
                <a:solidFill>
                  <a:srgbClr val="FFFFFF"/>
                </a:solidFill>
                <a:latin typeface="Aileron Regular Bold"/>
              </a:rPr>
              <a:t>cultural diversity</a:t>
            </a:r>
            <a:r>
              <a:rPr lang="en-US" sz="3200" spc="32">
                <a:solidFill>
                  <a:srgbClr val="FFFFFF"/>
                </a:solidFill>
                <a:latin typeface="Aileron Regular"/>
              </a:rPr>
              <a:t> of ethnobotanical knowledge in eHRAF World Cultures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02584" y="5051180"/>
            <a:ext cx="5084955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36">
                <a:solidFill>
                  <a:srgbClr val="FFFFFF"/>
                </a:solidFill>
                <a:latin typeface="Aileron Regular Bold"/>
              </a:rPr>
              <a:t>Topics We'll Cover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7796" r="0" b="7796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189403" y="4024701"/>
            <a:ext cx="12118707" cy="2237598"/>
            <a:chOff x="0" y="0"/>
            <a:chExt cx="16158275" cy="2983464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16158275" cy="2983464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773114" y="951791"/>
              <a:ext cx="14612047" cy="11084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83"/>
                </a:lnSpc>
              </a:pPr>
              <a:r>
                <a:rPr lang="en-US" sz="5600" spc="100">
                  <a:solidFill>
                    <a:srgbClr val="FFFFFF"/>
                  </a:solidFill>
                  <a:latin typeface="Aileron Regular Bold"/>
                </a:rPr>
                <a:t>ETHNOBOTANY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40066" y="3011323"/>
            <a:ext cx="10232820" cy="6593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spc="234">
                <a:solidFill>
                  <a:srgbClr val="5D7963"/>
                </a:solidFill>
                <a:latin typeface="Aileron Regular"/>
              </a:rPr>
              <a:t>For many traditional medical practitioners, plants, herbs, and fruits are used for their healing properties. For example, the antiseptic properties of garlic are known to a great number of societies. It has been used to cure everything from bites, colds, and boils to wounds and fevers. Ginger is also widespread as a remedy for eye inflammation, stomach aches, fevers, and colds. Rosemary is an herbal medication believed to cure everything from headaches to toothaches.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1900" t="0" r="59782" b="0"/>
          <a:stretch>
            <a:fillRect/>
          </a:stretch>
        </p:blipFill>
        <p:spPr>
          <a:xfrm flipH="false" flipV="false" rot="0">
            <a:off x="12373188" y="0"/>
            <a:ext cx="5914812" cy="10287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10982399" y="3974312"/>
            <a:ext cx="2781579" cy="2338376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540066" y="413363"/>
            <a:ext cx="11335247" cy="229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spc="150">
                <a:solidFill>
                  <a:srgbClr val="5D7963"/>
                </a:solidFill>
                <a:latin typeface="Aileron Heavy Bold"/>
              </a:rPr>
              <a:t>Medicinal properties of plants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405971" y="4572000"/>
            <a:ext cx="1934433" cy="113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rgbClr val="FFFFFF"/>
                </a:solidFill>
                <a:latin typeface="Aileron Regular Bold"/>
              </a:rPr>
              <a:t>Did you know?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2500" r="0" b="1250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189403" y="3358945"/>
            <a:ext cx="12118707" cy="3569110"/>
            <a:chOff x="0" y="0"/>
            <a:chExt cx="16158275" cy="4758814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16158275" cy="4758814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773114" y="951791"/>
              <a:ext cx="14612047" cy="28838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378"/>
                </a:lnSpc>
              </a:pPr>
              <a:r>
                <a:rPr lang="en-US" sz="5600" spc="100">
                  <a:solidFill>
                    <a:srgbClr val="FFFFFF"/>
                  </a:solidFill>
                  <a:latin typeface="Aileron Regular Bold"/>
                </a:rPr>
                <a:t>eHRAF Workbook</a:t>
              </a:r>
            </a:p>
            <a:p>
              <a:pPr algn="ctr">
                <a:lnSpc>
                  <a:spcPts val="6378"/>
                </a:lnSpc>
              </a:pPr>
              <a:r>
                <a:rPr lang="en-US" sz="5600" spc="100">
                  <a:solidFill>
                    <a:srgbClr val="FFFFFF"/>
                  </a:solidFill>
                  <a:latin typeface="Aileron Regular Bold"/>
                </a:rPr>
                <a:t>ACTIVITY</a:t>
              </a:r>
            </a:p>
            <a:p>
              <a:pPr algn="ctr">
                <a:lnSpc>
                  <a:spcPts val="4103"/>
                </a:lnSpc>
              </a:pPr>
              <a:r>
                <a:rPr lang="en-US" sz="3600" spc="64">
                  <a:solidFill>
                    <a:srgbClr val="FFFFFF"/>
                  </a:solidFill>
                  <a:latin typeface="Aileron Regular"/>
                </a:rPr>
                <a:t>traditional plants and their uses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645802" y="0"/>
            <a:ext cx="10642198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11416" t="0" r="39064" b="0"/>
          <a:stretch>
            <a:fillRect/>
          </a:stretch>
        </p:blipFill>
        <p:spPr>
          <a:xfrm flipH="false" flipV="false" rot="0">
            <a:off x="0" y="0"/>
            <a:ext cx="7645802" cy="102870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8022925" y="863682"/>
            <a:ext cx="10055563" cy="488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spc="200">
                <a:solidFill>
                  <a:srgbClr val="5D7963"/>
                </a:solidFill>
                <a:latin typeface="Aileron Regular"/>
              </a:rPr>
              <a:t>Expl</a:t>
            </a:r>
            <a:r>
              <a:rPr lang="en-US" sz="4000" spc="200">
                <a:solidFill>
                  <a:srgbClr val="5D7963"/>
                </a:solidFill>
                <a:latin typeface="Aileron Regular"/>
              </a:rPr>
              <a:t>ore the traditional medicinal uses of plans, h</a:t>
            </a:r>
            <a:r>
              <a:rPr lang="en-US" sz="4000" spc="200">
                <a:solidFill>
                  <a:srgbClr val="5D7963"/>
                </a:solidFill>
                <a:latin typeface="Aileron Regular"/>
              </a:rPr>
              <a:t>erbs, or fruits across cultures.</a:t>
            </a:r>
          </a:p>
          <a:p>
            <a:pPr>
              <a:lnSpc>
                <a:spcPts val="4800"/>
              </a:lnSpc>
            </a:pPr>
          </a:p>
          <a:p>
            <a:pPr marL="863600" indent="-431800" lvl="1">
              <a:lnSpc>
                <a:spcPts val="4800"/>
              </a:lnSpc>
              <a:buFont typeface="Arial"/>
              <a:buChar char="•"/>
            </a:pPr>
            <a:r>
              <a:rPr lang="en-US" sz="4000" spc="200">
                <a:solidFill>
                  <a:srgbClr val="5D7963"/>
                </a:solidFill>
                <a:latin typeface="Aileron Regular"/>
              </a:rPr>
              <a:t>Select one or more of</a:t>
            </a:r>
            <a:r>
              <a:rPr lang="en-US" sz="4000" spc="200">
                <a:solidFill>
                  <a:srgbClr val="5D7963"/>
                </a:solidFill>
                <a:latin typeface="Aileron Regular"/>
              </a:rPr>
              <a:t> the </a:t>
            </a:r>
            <a:r>
              <a:rPr lang="en-US" sz="4000" spc="200">
                <a:solidFill>
                  <a:srgbClr val="5D7963"/>
                </a:solidFill>
                <a:latin typeface="Aileron Regular"/>
              </a:rPr>
              <a:t>f</a:t>
            </a:r>
            <a:r>
              <a:rPr lang="en-US" sz="4000" spc="200">
                <a:solidFill>
                  <a:srgbClr val="5D7963"/>
                </a:solidFill>
                <a:latin typeface="Aileron Regular"/>
              </a:rPr>
              <a:t>o</a:t>
            </a:r>
            <a:r>
              <a:rPr lang="en-US" sz="4000" spc="200">
                <a:solidFill>
                  <a:srgbClr val="5D7963"/>
                </a:solidFill>
                <a:latin typeface="Aileron Regular"/>
              </a:rPr>
              <a:t>ll</a:t>
            </a:r>
            <a:r>
              <a:rPr lang="en-US" sz="4000" spc="200">
                <a:solidFill>
                  <a:srgbClr val="5D7963"/>
                </a:solidFill>
                <a:latin typeface="Aileron Regular"/>
              </a:rPr>
              <a:t>owing plant reme</a:t>
            </a:r>
            <a:r>
              <a:rPr lang="en-US" sz="4000" spc="200">
                <a:solidFill>
                  <a:srgbClr val="5D7963"/>
                </a:solidFill>
                <a:latin typeface="Aileron Regular"/>
              </a:rPr>
              <a:t>dies. </a:t>
            </a:r>
          </a:p>
          <a:p>
            <a:pPr marL="863600" indent="-431800" lvl="1">
              <a:lnSpc>
                <a:spcPts val="4800"/>
              </a:lnSpc>
              <a:buFont typeface="Arial"/>
              <a:buChar char="•"/>
            </a:pPr>
            <a:r>
              <a:rPr lang="en-US" sz="4000" spc="200">
                <a:solidFill>
                  <a:srgbClr val="5D7963"/>
                </a:solidFill>
                <a:latin typeface="Aileron Regular"/>
              </a:rPr>
              <a:t>S</a:t>
            </a:r>
            <a:r>
              <a:rPr lang="en-US" sz="4000" spc="200">
                <a:solidFill>
                  <a:srgbClr val="5D7963"/>
                </a:solidFill>
                <a:latin typeface="Aileron Regular"/>
              </a:rPr>
              <a:t>earch eHRAF World Cultures to find out how the plant is used by different peoples.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242913" y="6484680"/>
            <a:ext cx="9615586" cy="2438400"/>
            <a:chOff x="0" y="0"/>
            <a:chExt cx="12820782" cy="32512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95250"/>
              <a:ext cx="3183205" cy="3346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719"/>
                </a:lnSpc>
              </a:pP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Ga</a:t>
              </a: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rlic</a:t>
              </a:r>
            </a:p>
            <a:p>
              <a:pPr>
                <a:lnSpc>
                  <a:spcPts val="6719"/>
                </a:lnSpc>
              </a:pP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Basil</a:t>
              </a:r>
            </a:p>
            <a:p>
              <a:pPr>
                <a:lnSpc>
                  <a:spcPts val="6719"/>
                </a:lnSpc>
              </a:pP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Ging</a:t>
              </a: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er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8239441" y="-95250"/>
              <a:ext cx="4581341" cy="3346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719"/>
                </a:lnSpc>
              </a:pP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Parsley</a:t>
              </a:r>
            </a:p>
            <a:p>
              <a:pPr>
                <a:lnSpc>
                  <a:spcPts val="6719"/>
                </a:lnSpc>
              </a:pP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Ros</a:t>
              </a: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emary</a:t>
              </a:r>
            </a:p>
            <a:p>
              <a:pPr>
                <a:lnSpc>
                  <a:spcPts val="6719"/>
                </a:lnSpc>
              </a:pP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Sag</a:t>
              </a: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e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3896241" y="-95250"/>
              <a:ext cx="3630166" cy="3346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719"/>
                </a:lnSpc>
              </a:pP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G</a:t>
              </a: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inseng</a:t>
              </a:r>
            </a:p>
            <a:p>
              <a:pPr>
                <a:lnSpc>
                  <a:spcPts val="6719"/>
                </a:lnSpc>
              </a:pP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Junip</a:t>
              </a: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er</a:t>
              </a:r>
            </a:p>
            <a:p>
              <a:pPr>
                <a:lnSpc>
                  <a:spcPts val="6719"/>
                </a:lnSpc>
              </a:pPr>
              <a:r>
                <a:rPr lang="en-US" sz="4800" spc="264">
                  <a:solidFill>
                    <a:srgbClr val="5D7963"/>
                  </a:solidFill>
                  <a:latin typeface="Aileron Regular Bold"/>
                </a:rPr>
                <a:t>Mint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808" t="0" r="5546" b="19027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1151298" y="512292"/>
            <a:ext cx="7136702" cy="1032816"/>
            <a:chOff x="0" y="0"/>
            <a:chExt cx="9515602" cy="1377088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9515602" cy="1377088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947307" y="370621"/>
              <a:ext cx="7620987" cy="578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208">
                  <a:solidFill>
                    <a:srgbClr val="FFFFFF"/>
                  </a:solidFill>
                  <a:latin typeface="Aileron Heavy Bold"/>
                </a:rPr>
                <a:t>ADVANCED SEARCH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961585" y="4978696"/>
            <a:ext cx="5012602" cy="4663395"/>
            <a:chOff x="0" y="0"/>
            <a:chExt cx="6683470" cy="6217860"/>
          </a:xfrm>
        </p:grpSpPr>
        <p:sp>
          <p:nvSpPr>
            <p:cNvPr name="AutoShape 7" id="7"/>
            <p:cNvSpPr/>
            <p:nvPr/>
          </p:nvSpPr>
          <p:spPr>
            <a:xfrm rot="-10800000">
              <a:off x="0" y="0"/>
              <a:ext cx="6683470" cy="621786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34950" y="301497"/>
              <a:ext cx="6413569" cy="5495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30">
                  <a:solidFill>
                    <a:srgbClr val="5D7963"/>
                  </a:solidFill>
                  <a:latin typeface="Aileron Regular Bold"/>
                </a:rPr>
                <a:t>Add one or more subjects:  </a:t>
              </a:r>
            </a:p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5D7963"/>
                  </a:solidFill>
                  <a:latin typeface="Aileron Regular"/>
                </a:rPr>
                <a:t>Bodily injuries (752)</a:t>
              </a:r>
            </a:p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5D7963"/>
                  </a:solidFill>
                  <a:latin typeface="Aileron Regular"/>
                </a:rPr>
                <a:t>Childbirth (844)</a:t>
              </a:r>
            </a:p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5D7963"/>
                  </a:solidFill>
                  <a:latin typeface="Aileron Regular"/>
                </a:rPr>
                <a:t>Magical and mental therapy (755)  </a:t>
              </a:r>
            </a:p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5D7963"/>
                  </a:solidFill>
                  <a:latin typeface="Aileron Regular"/>
                </a:rPr>
                <a:t>Medical therapy (757)</a:t>
              </a:r>
            </a:p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5D7963"/>
                  </a:solidFill>
                  <a:latin typeface="Aileron Regular"/>
                </a:rPr>
                <a:t>Pharmaceuticals (278)  </a:t>
              </a:r>
            </a:p>
            <a:p>
              <a:pPr>
                <a:lnSpc>
                  <a:spcPts val="3600"/>
                </a:lnSpc>
              </a:pPr>
              <a:r>
                <a:rPr lang="en-US" sz="3000" spc="30">
                  <a:solidFill>
                    <a:srgbClr val="5D7963"/>
                  </a:solidFill>
                  <a:latin typeface="Aileron Regular"/>
                </a:rPr>
                <a:t>Preventive medicine (751)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-2384267">
            <a:off x="5826786" y="3849524"/>
            <a:ext cx="2519144" cy="366267"/>
            <a:chOff x="0" y="0"/>
            <a:chExt cx="8979503" cy="1305560"/>
          </a:xfrm>
        </p:grpSpPr>
        <p:sp>
          <p:nvSpPr>
            <p:cNvPr name="Freeform 10" id="10"/>
            <p:cNvSpPr/>
            <p:nvPr/>
          </p:nvSpPr>
          <p:spPr>
            <a:xfrm flipH="false" flipV="false">
              <a:off x="0" y="-27940"/>
              <a:ext cx="8998552" cy="1360170"/>
            </a:xfrm>
            <a:custGeom>
              <a:avLst/>
              <a:gdLst/>
              <a:ahLst/>
              <a:cxnLst/>
              <a:rect r="r" b="b" t="t" l="l"/>
              <a:pathLst>
                <a:path h="1360170" w="8998552">
                  <a:moveTo>
                    <a:pt x="8923623" y="579120"/>
                  </a:moveTo>
                  <a:lnTo>
                    <a:pt x="8223852" y="55880"/>
                  </a:lnTo>
                  <a:cubicBezTo>
                    <a:pt x="8150192" y="0"/>
                    <a:pt x="8089233" y="30480"/>
                    <a:pt x="8089233" y="123190"/>
                  </a:cubicBezTo>
                  <a:lnTo>
                    <a:pt x="8089233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8087659" y="805180"/>
                  </a:lnTo>
                  <a:lnTo>
                    <a:pt x="8087659" y="1236980"/>
                  </a:lnTo>
                  <a:cubicBezTo>
                    <a:pt x="8087659" y="1329690"/>
                    <a:pt x="8148923" y="1360170"/>
                    <a:pt x="8222583" y="1304290"/>
                  </a:cubicBezTo>
                  <a:lnTo>
                    <a:pt x="8923623" y="779780"/>
                  </a:lnTo>
                  <a:cubicBezTo>
                    <a:pt x="8998552" y="726440"/>
                    <a:pt x="8998552" y="635000"/>
                    <a:pt x="8923623" y="579120"/>
                  </a:cubicBezTo>
                  <a:close/>
                </a:path>
              </a:pathLst>
            </a:custGeom>
            <a:solidFill>
              <a:srgbClr val="5D7963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049491" y="6253598"/>
            <a:ext cx="4075921" cy="1273189"/>
            <a:chOff x="0" y="0"/>
            <a:chExt cx="5434561" cy="1697586"/>
          </a:xfrm>
        </p:grpSpPr>
        <p:sp>
          <p:nvSpPr>
            <p:cNvPr name="AutoShape 12" id="12"/>
            <p:cNvSpPr/>
            <p:nvPr/>
          </p:nvSpPr>
          <p:spPr>
            <a:xfrm rot="0">
              <a:off x="0" y="0"/>
              <a:ext cx="5434561" cy="1697586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51922" y="177026"/>
              <a:ext cx="5013678" cy="13005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39"/>
                </a:lnSpc>
              </a:pPr>
              <a:r>
                <a:rPr lang="en-US" sz="3199" spc="63">
                  <a:solidFill>
                    <a:srgbClr val="5D7963"/>
                  </a:solidFill>
                  <a:latin typeface="Aileron Regular Bold"/>
                </a:rPr>
                <a:t>Add chosen plant as a keyword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-5911422">
            <a:off x="13460077" y="4500921"/>
            <a:ext cx="2519144" cy="366267"/>
            <a:chOff x="0" y="0"/>
            <a:chExt cx="8979503" cy="1305560"/>
          </a:xfrm>
        </p:grpSpPr>
        <p:sp>
          <p:nvSpPr>
            <p:cNvPr name="Freeform 15" id="15"/>
            <p:cNvSpPr/>
            <p:nvPr/>
          </p:nvSpPr>
          <p:spPr>
            <a:xfrm flipH="false" flipV="false">
              <a:off x="0" y="-27940"/>
              <a:ext cx="8998552" cy="1360170"/>
            </a:xfrm>
            <a:custGeom>
              <a:avLst/>
              <a:gdLst/>
              <a:ahLst/>
              <a:cxnLst/>
              <a:rect r="r" b="b" t="t" l="l"/>
              <a:pathLst>
                <a:path h="1360170" w="8998552">
                  <a:moveTo>
                    <a:pt x="8923623" y="579120"/>
                  </a:moveTo>
                  <a:lnTo>
                    <a:pt x="8223852" y="55880"/>
                  </a:lnTo>
                  <a:cubicBezTo>
                    <a:pt x="8150192" y="0"/>
                    <a:pt x="8089233" y="30480"/>
                    <a:pt x="8089233" y="123190"/>
                  </a:cubicBezTo>
                  <a:lnTo>
                    <a:pt x="8089233" y="556260"/>
                  </a:lnTo>
                  <a:lnTo>
                    <a:pt x="831850" y="556260"/>
                  </a:lnTo>
                  <a:cubicBezTo>
                    <a:pt x="778510" y="382270"/>
                    <a:pt x="617220" y="255270"/>
                    <a:pt x="425450" y="255270"/>
                  </a:cubicBezTo>
                  <a:cubicBezTo>
                    <a:pt x="190500" y="255270"/>
                    <a:pt x="0" y="445770"/>
                    <a:pt x="0" y="680720"/>
                  </a:cubicBezTo>
                  <a:cubicBezTo>
                    <a:pt x="0" y="915670"/>
                    <a:pt x="190500" y="1106170"/>
                    <a:pt x="425450" y="1106170"/>
                  </a:cubicBezTo>
                  <a:cubicBezTo>
                    <a:pt x="617220" y="1106170"/>
                    <a:pt x="778510" y="979170"/>
                    <a:pt x="831850" y="805180"/>
                  </a:cubicBezTo>
                  <a:lnTo>
                    <a:pt x="8087659" y="805180"/>
                  </a:lnTo>
                  <a:lnTo>
                    <a:pt x="8087659" y="1236980"/>
                  </a:lnTo>
                  <a:cubicBezTo>
                    <a:pt x="8087659" y="1329690"/>
                    <a:pt x="8148923" y="1360170"/>
                    <a:pt x="8222583" y="1304290"/>
                  </a:cubicBezTo>
                  <a:lnTo>
                    <a:pt x="8923623" y="779780"/>
                  </a:lnTo>
                  <a:cubicBezTo>
                    <a:pt x="8998552" y="726440"/>
                    <a:pt x="8998552" y="635000"/>
                    <a:pt x="8923623" y="579120"/>
                  </a:cubicBezTo>
                  <a:close/>
                </a:path>
              </a:pathLst>
            </a:custGeom>
            <a:solidFill>
              <a:srgbClr val="5D7963"/>
            </a:solid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D796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145" t="8551" r="51400" b="8551"/>
          <a:stretch>
            <a:fillRect/>
          </a:stretch>
        </p:blipFill>
        <p:spPr>
          <a:xfrm flipH="false" flipV="false" rot="0">
            <a:off x="9667781" y="0"/>
            <a:ext cx="8620219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800573" y="139700"/>
            <a:ext cx="8196768" cy="993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Aileron Regular"/>
              </a:rPr>
              <a:t>Explore your search results. </a:t>
            </a:r>
          </a:p>
          <a:p>
            <a:pPr>
              <a:lnSpc>
                <a:spcPts val="5599"/>
              </a:lnSpc>
            </a:pP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Aileron Regular"/>
              </a:rPr>
              <a:t>Then, create a table to compare your findings on medicinal plant use across the cultures you discovered in eHRAF.</a:t>
            </a:r>
          </a:p>
          <a:p>
            <a:pPr>
              <a:lnSpc>
                <a:spcPts val="5599"/>
              </a:lnSpc>
            </a:pP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Aileron Regular"/>
              </a:rPr>
              <a:t>Refer to the sample table below. You may add your own column headers for plant usages that you uncover in the ethnographic data, as well as a column to keep track of the sources where you found the data.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3987" r="0" b="3987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401486" y="2927508"/>
            <a:ext cx="15485028" cy="4431984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1151298" y="509752"/>
            <a:ext cx="7136702" cy="1037896"/>
            <a:chOff x="0" y="0"/>
            <a:chExt cx="9515602" cy="1383862"/>
          </a:xfrm>
        </p:grpSpPr>
        <p:sp>
          <p:nvSpPr>
            <p:cNvPr name="AutoShape 5" id="5"/>
            <p:cNvSpPr/>
            <p:nvPr/>
          </p:nvSpPr>
          <p:spPr>
            <a:xfrm rot="0">
              <a:off x="0" y="0"/>
              <a:ext cx="9515602" cy="1383862"/>
            </a:xfrm>
            <a:prstGeom prst="rect">
              <a:avLst/>
            </a:prstGeom>
            <a:solidFill>
              <a:srgbClr val="5D7963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947307" y="370621"/>
              <a:ext cx="7620987" cy="5854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spc="208">
                  <a:solidFill>
                    <a:srgbClr val="FFFFFF"/>
                  </a:solidFill>
                  <a:latin typeface="Aileron Heavy Bold"/>
                </a:rPr>
                <a:t>SAMPLE TABLE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DAFh4UY3OWs</dc:identifier>
  <dcterms:modified xsi:type="dcterms:W3CDTF">2011-08-01T06:04:30Z</dcterms:modified>
  <cp:revision>1</cp:revision>
  <dc:title>eHRAF Workbook - Ethnobotany v2</dc:title>
</cp:coreProperties>
</file>