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18976" t="0" r="18060"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1170D4"/>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533775"/>
            <a:ext cx="9265601" cy="3133725"/>
          </a:xfrm>
          <a:prstGeom prst="rect">
            <a:avLst/>
          </a:prstGeom>
        </p:spPr>
        <p:txBody>
          <a:bodyPr anchor="t" rtlCol="false" tIns="0" lIns="0" bIns="0" rIns="0">
            <a:spAutoFit/>
          </a:bodyPr>
          <a:lstStyle/>
          <a:p>
            <a:pPr algn="ctr">
              <a:lnSpc>
                <a:spcPts val="12480"/>
              </a:lnSpc>
            </a:pPr>
            <a:r>
              <a:rPr lang="en-US" sz="9600">
                <a:solidFill>
                  <a:srgbClr val="1170D4"/>
                </a:solidFill>
                <a:latin typeface="Aileron Heavy Bold"/>
              </a:rPr>
              <a:t>Ethnographic Fieldwork</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1170D4"/>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663" t="0" r="24391"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1170D4"/>
          </a:solidFill>
        </p:spPr>
      </p:sp>
      <p:sp>
        <p:nvSpPr>
          <p:cNvPr name="TextBox 4" id="4"/>
          <p:cNvSpPr txBox="true"/>
          <p:nvPr/>
        </p:nvSpPr>
        <p:spPr>
          <a:xfrm rot="0">
            <a:off x="8193987" y="1220079"/>
            <a:ext cx="9809961" cy="890778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Anthropologists try to arrive at an </a:t>
            </a:r>
            <a:r>
              <a:rPr lang="en-US" sz="3600" spc="72">
                <a:solidFill>
                  <a:srgbClr val="FFFFFF"/>
                </a:solidFill>
                <a:latin typeface="Aileron Regular Bold"/>
              </a:rPr>
              <a:t>emic </a:t>
            </a:r>
            <a:r>
              <a:rPr lang="en-US" sz="3600" spc="72">
                <a:solidFill>
                  <a:srgbClr val="FFFFFF"/>
                </a:solidFill>
                <a:latin typeface="Aileron Regular"/>
              </a:rPr>
              <a:t>perspective or "insider's point of view". In other words, to understand the structures, categories, and patterns of behavior as conceptualized by members of the culture they are studying. This is contrasted with </a:t>
            </a:r>
            <a:r>
              <a:rPr lang="en-US" sz="3600" spc="72">
                <a:solidFill>
                  <a:srgbClr val="FFFFFF"/>
                </a:solidFill>
                <a:latin typeface="Aileron Regular Bold"/>
              </a:rPr>
              <a:t>etic </a:t>
            </a:r>
            <a:r>
              <a:rPr lang="en-US" sz="3600" spc="72">
                <a:solidFill>
                  <a:srgbClr val="FFFFFF"/>
                </a:solidFill>
                <a:latin typeface="Aileron Regular"/>
              </a:rPr>
              <a:t>models, which are analyses of culture as seen from the "outside", such as how an anthropologist would classify behavior. Both perspectives are important because what people say they do, what they say they </a:t>
            </a:r>
            <a:r>
              <a:rPr lang="en-US" sz="3600" spc="72">
                <a:solidFill>
                  <a:srgbClr val="FFFFFF"/>
                </a:solidFill>
                <a:latin typeface="Aileron Regular Italics"/>
              </a:rPr>
              <a:t>should </a:t>
            </a:r>
            <a:r>
              <a:rPr lang="en-US" sz="3600" spc="72">
                <a:solidFill>
                  <a:srgbClr val="FFFFFF"/>
                </a:solidFill>
                <a:latin typeface="Aileron Regular"/>
              </a:rPr>
              <a:t>do, and what they actually do, rarely – if ever – coincide. Without asking an insider, outsiders could miss valuable information about why people do what they do.</a:t>
            </a:r>
          </a:p>
        </p:txBody>
      </p:sp>
      <p:sp>
        <p:nvSpPr>
          <p:cNvPr name="TextBox 5" id="5"/>
          <p:cNvSpPr txBox="true"/>
          <p:nvPr/>
        </p:nvSpPr>
        <p:spPr>
          <a:xfrm rot="0">
            <a:off x="10283858" y="297180"/>
            <a:ext cx="7370096" cy="731520"/>
          </a:xfrm>
          <a:prstGeom prst="rect">
            <a:avLst/>
          </a:prstGeom>
        </p:spPr>
        <p:txBody>
          <a:bodyPr anchor="t" rtlCol="false" tIns="0" lIns="0" bIns="0" rIns="0">
            <a:spAutoFit/>
          </a:bodyPr>
          <a:lstStyle/>
          <a:p>
            <a:pPr algn="r">
              <a:lnSpc>
                <a:spcPts val="5759"/>
              </a:lnSpc>
            </a:pPr>
            <a:r>
              <a:rPr lang="en-US" sz="4800" spc="192">
                <a:solidFill>
                  <a:srgbClr val="FFFFFF"/>
                </a:solidFill>
                <a:latin typeface="Aileron Regular Bold"/>
              </a:rPr>
              <a:t>AN INSIDER'S VIEW</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531" t="0" r="33498" b="11748"/>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1170D4"/>
          </a:solidFill>
        </p:spPr>
      </p:sp>
      <p:sp>
        <p:nvSpPr>
          <p:cNvPr name="TextBox 4" id="4"/>
          <p:cNvSpPr txBox="true"/>
          <p:nvPr/>
        </p:nvSpPr>
        <p:spPr>
          <a:xfrm rot="0">
            <a:off x="474672" y="1057275"/>
            <a:ext cx="9807902" cy="806386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Anthropologists today are increasingly aware of their own views and biases that they carry with them into the field from their home cultures, acknowledging wherever possible how this affects their methods and findings. Despite all of the best intentions, any practicing fieldworker can tell you that fieldwork is, at best, unpredictable. </a:t>
            </a:r>
          </a:p>
          <a:p>
            <a:pPr>
              <a:lnSpc>
                <a:spcPts val="3960"/>
              </a:lnSpc>
            </a:pPr>
          </a:p>
          <a:p>
            <a:pPr>
              <a:lnSpc>
                <a:spcPts val="3960"/>
              </a:lnSpc>
            </a:pPr>
            <a:r>
              <a:rPr lang="en-US" sz="3600" spc="179">
                <a:solidFill>
                  <a:srgbClr val="FFFFFF"/>
                </a:solidFill>
                <a:latin typeface="Aileron Regular"/>
              </a:rPr>
              <a:t>A </a:t>
            </a:r>
            <a:r>
              <a:rPr lang="en-US" sz="3600" spc="179">
                <a:solidFill>
                  <a:srgbClr val="FFFFFF"/>
                </a:solidFill>
                <a:latin typeface="Aileron Regular Bold"/>
              </a:rPr>
              <a:t>reflexive approach</a:t>
            </a:r>
            <a:r>
              <a:rPr lang="en-US" sz="3600" spc="179">
                <a:solidFill>
                  <a:srgbClr val="FFFFFF"/>
                </a:solidFill>
                <a:latin typeface="Aileron Regular"/>
              </a:rPr>
              <a:t> to ethnography acknowledges that no researcher can be 100% objective, and that fieldwork constitutes an ongoing dialogue of consent and mutual respect between participants and the ethnographer.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013" t="18548" r="0" b="2100"/>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1170D4"/>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1</a:t>
              </a:r>
            </a:p>
            <a:p>
              <a:pPr algn="ctr">
                <a:lnSpc>
                  <a:spcPts val="4787"/>
                </a:lnSpc>
              </a:pPr>
              <a:r>
                <a:rPr lang="en-US" sz="4200" spc="75">
                  <a:solidFill>
                    <a:srgbClr val="FFFFFF"/>
                  </a:solidFill>
                  <a:latin typeface="Aileron Regular"/>
                </a:rPr>
                <a:t>The Fieldwork Experience</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170D4"/>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pic>
        <p:nvPicPr>
          <p:cNvPr name="Picture 3" id="3"/>
          <p:cNvPicPr>
            <a:picLocks noChangeAspect="true"/>
          </p:cNvPicPr>
          <p:nvPr/>
        </p:nvPicPr>
        <p:blipFill>
          <a:blip r:embed="rId2"/>
          <a:srcRect l="0" t="17725" r="0" b="39729"/>
          <a:stretch>
            <a:fillRect/>
          </a:stretch>
        </p:blipFill>
        <p:spPr>
          <a:xfrm flipH="false" flipV="false" rot="0">
            <a:off x="0" y="0"/>
            <a:ext cx="18288000" cy="5185020"/>
          </a:xfrm>
          <a:prstGeom prst="rect">
            <a:avLst/>
          </a:prstGeom>
        </p:spPr>
      </p:pic>
      <p:sp>
        <p:nvSpPr>
          <p:cNvPr name="TextBox 4" id="4"/>
          <p:cNvSpPr txBox="true"/>
          <p:nvPr/>
        </p:nvSpPr>
        <p:spPr>
          <a:xfrm rot="0">
            <a:off x="5974851" y="6251642"/>
            <a:ext cx="12155218" cy="275272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Working alone or in small groups, read </a:t>
            </a:r>
            <a:r>
              <a:rPr lang="en-US" sz="3600" spc="288">
                <a:solidFill>
                  <a:srgbClr val="1170D4"/>
                </a:solidFill>
                <a:latin typeface="Aileron Regular"/>
              </a:rPr>
              <a:t>the following passag</a:t>
            </a:r>
            <a:r>
              <a:rPr lang="en-US" sz="3600" spc="288">
                <a:solidFill>
                  <a:srgbClr val="1170D4"/>
                </a:solidFill>
                <a:latin typeface="Aileron Regular"/>
              </a:rPr>
              <a:t>e</a:t>
            </a:r>
            <a:r>
              <a:rPr lang="en-US" sz="3600" spc="288">
                <a:solidFill>
                  <a:srgbClr val="1170D4"/>
                </a:solidFill>
                <a:latin typeface="Aileron Regular"/>
              </a:rPr>
              <a:t>s in eHRAF World Cultures that describe different aspects of fieldwork and conducting ethnography. Then, answer the questions below.</a:t>
            </a:r>
          </a:p>
        </p:txBody>
      </p:sp>
      <p:sp>
        <p:nvSpPr>
          <p:cNvPr name="TextBox 5" id="5"/>
          <p:cNvSpPr txBox="true"/>
          <p:nvPr/>
        </p:nvSpPr>
        <p:spPr>
          <a:xfrm rot="0">
            <a:off x="146659" y="6251642"/>
            <a:ext cx="5160946" cy="1685925"/>
          </a:xfrm>
          <a:prstGeom prst="rect">
            <a:avLst/>
          </a:prstGeom>
        </p:spPr>
        <p:txBody>
          <a:bodyPr anchor="t" rtlCol="false" tIns="0" lIns="0" bIns="0" rIns="0">
            <a:spAutoFit/>
          </a:bodyPr>
          <a:lstStyle/>
          <a:p>
            <a:pPr algn="ctr">
              <a:lnSpc>
                <a:spcPts val="6600"/>
              </a:lnSpc>
            </a:pPr>
            <a:r>
              <a:rPr lang="en-US" sz="5500" spc="110">
                <a:solidFill>
                  <a:srgbClr val="FFFFFF"/>
                </a:solidFill>
                <a:latin typeface="Aileron Heavy Bold"/>
              </a:rPr>
              <a:t>eHRAF World Cultures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1170D4"/>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1170D4"/>
                </a:solidFill>
                <a:latin typeface="Aileron Regular"/>
              </a:rPr>
              <a:t>For example:</a:t>
            </a:r>
          </a:p>
        </p:txBody>
      </p:sp>
      <p:sp>
        <p:nvSpPr>
          <p:cNvPr name="TextBox 6" id="6"/>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1170D4"/>
                </a:solidFill>
                <a:latin typeface="Aileron Heavy"/>
              </a:rPr>
              <a:t>First, follow the permalinks provided in the activities below to get to the relevant documents.</a:t>
            </a:r>
          </a:p>
        </p:txBody>
      </p:sp>
      <p:sp>
        <p:nvSpPr>
          <p:cNvPr name="TextBox 7" id="7"/>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1170D4"/>
                </a:solidFill>
                <a:latin typeface="Aileron Heavy"/>
              </a:rPr>
              <a:t>https://ehrafworldcultures.yale.edu/document?id=fo04-003</a:t>
            </a:r>
          </a:p>
        </p:txBody>
      </p:sp>
      <p:sp>
        <p:nvSpPr>
          <p:cNvPr name="TextBox 8" id="8"/>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1170D4"/>
                </a:solidFill>
                <a:latin typeface="Aileron Heavy"/>
              </a:rPr>
              <a:t>Then, use the Page List dropdown menu to navigate to the required page(s). </a:t>
            </a:r>
          </a:p>
        </p:txBody>
      </p:sp>
      <p:sp>
        <p:nvSpPr>
          <p:cNvPr name="TextBox 9" id="9"/>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1170D4"/>
                </a:solidFill>
                <a:latin typeface="Aileron Heavy"/>
              </a:rPr>
              <a:t>To read documents or pages in eHRAF:</a:t>
            </a:r>
          </a:p>
        </p:txBody>
      </p:sp>
      <p:sp>
        <p:nvSpPr>
          <p:cNvPr name="TextBox 10" id="10"/>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1170D4"/>
                </a:solidFill>
                <a:ea typeface="Aileron Heavy"/>
              </a:rPr>
              <a:t>🌐</a:t>
            </a:r>
          </a:p>
        </p:txBody>
      </p:sp>
      <p:pic>
        <p:nvPicPr>
          <p:cNvPr name="Picture 11" id="11"/>
          <p:cNvPicPr>
            <a:picLocks noChangeAspect="true"/>
          </p:cNvPicPr>
          <p:nvPr/>
        </p:nvPicPr>
        <p:blipFill>
          <a:blip r:embed="rId2"/>
          <a:srcRect l="0" t="0" r="0" b="24508"/>
          <a:stretch>
            <a:fillRect/>
          </a:stretch>
        </p:blipFill>
        <p:spPr>
          <a:xfrm flipH="false" flipV="false" rot="0">
            <a:off x="0" y="4974727"/>
            <a:ext cx="18288000" cy="8842417"/>
          </a:xfrm>
          <a:prstGeom prst="rect">
            <a:avLst/>
          </a:prstGeom>
        </p:spPr>
      </p:pic>
      <p:grpSp>
        <p:nvGrpSpPr>
          <p:cNvPr name="Group 12" id="12"/>
          <p:cNvGrpSpPr/>
          <p:nvPr/>
        </p:nvGrpSpPr>
        <p:grpSpPr>
          <a:xfrm rot="-7040951">
            <a:off x="16143041" y="7201730"/>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1170D4"/>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1170D4"/>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6" id="6"/>
          <p:cNvSpPr txBox="true"/>
          <p:nvPr/>
        </p:nvSpPr>
        <p:spPr>
          <a:xfrm rot="0">
            <a:off x="1232198" y="4111341"/>
            <a:ext cx="15881169"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170D4"/>
                </a:solidFill>
                <a:latin typeface="Aileron Heavy"/>
              </a:rPr>
              <a:t>Enter the author's name or document title into Search Document List box.</a:t>
            </a:r>
          </a:p>
        </p:txBody>
      </p:sp>
      <p:sp>
        <p:nvSpPr>
          <p:cNvPr name="TextBox 7" id="7"/>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1170D4"/>
                </a:solidFill>
                <a:latin typeface="Aileron Heavy"/>
              </a:rPr>
              <a:t>Finding documents without permalinks</a:t>
            </a:r>
          </a:p>
        </p:txBody>
      </p:sp>
      <p:sp>
        <p:nvSpPr>
          <p:cNvPr name="TextBox 8" id="8"/>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170D4"/>
                </a:solidFill>
                <a:latin typeface="Aileron Heavy"/>
              </a:rPr>
              <a:t>Sign in via your library proxy or VPN, or using the HRAF-issued credentials.</a:t>
            </a:r>
          </a:p>
        </p:txBody>
      </p:sp>
      <p:sp>
        <p:nvSpPr>
          <p:cNvPr name="TextBox 9" id="9"/>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170D4"/>
                </a:solidFill>
                <a:latin typeface="Aileron Heavy"/>
              </a:rPr>
              <a:t>Click on the required title to access the document, then select the page number from the Page List dropdown menu as shown above.</a:t>
            </a:r>
          </a:p>
        </p:txBody>
      </p:sp>
      <p:sp>
        <p:nvSpPr>
          <p:cNvPr name="TextBox 10" id="10"/>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170D4"/>
                </a:solidFill>
                <a:latin typeface="Aileron Heavy"/>
              </a:rPr>
              <a:t>Go to the Browse Documents tab.</a:t>
            </a:r>
          </a:p>
        </p:txBody>
      </p:sp>
      <p:pic>
        <p:nvPicPr>
          <p:cNvPr name="Picture 11" id="11"/>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12" id="12"/>
          <p:cNvGrpSpPr/>
          <p:nvPr/>
        </p:nvGrpSpPr>
        <p:grpSpPr>
          <a:xfrm rot="2342102">
            <a:off x="676016" y="8072694"/>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536" t="0" r="28935" b="0"/>
          <a:stretch>
            <a:fillRect/>
          </a:stretch>
        </p:blipFill>
        <p:spPr>
          <a:xfrm flipH="false" flipV="false" rot="0">
            <a:off x="10023231" y="0"/>
            <a:ext cx="8264769" cy="10287000"/>
          </a:xfrm>
          <a:prstGeom prst="rect">
            <a:avLst/>
          </a:prstGeom>
        </p:spPr>
      </p:pic>
      <p:sp>
        <p:nvSpPr>
          <p:cNvPr name="TextBox 3" id="3"/>
          <p:cNvSpPr txBox="true"/>
          <p:nvPr/>
        </p:nvSpPr>
        <p:spPr>
          <a:xfrm rot="0">
            <a:off x="264132" y="642052"/>
            <a:ext cx="9633391" cy="165544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Malinowski (1922) </a:t>
            </a:r>
            <a:r>
              <a:rPr lang="en-US" sz="3600" spc="288">
                <a:solidFill>
                  <a:srgbClr val="1170D4"/>
                </a:solidFill>
                <a:latin typeface="Aileron Regular Italics"/>
              </a:rPr>
              <a:t>Argonauts of the Western Pacific, </a:t>
            </a:r>
            <a:r>
              <a:rPr lang="en-US" sz="3600" spc="288">
                <a:solidFill>
                  <a:srgbClr val="1170D4"/>
                </a:solidFill>
                <a:latin typeface="Aileron Regular Bold"/>
              </a:rPr>
              <a:t>Chapter 1, Section VII, pages 17-21</a:t>
            </a:r>
            <a:r>
              <a:rPr lang="en-US" sz="3600" spc="288">
                <a:solidFill>
                  <a:srgbClr val="1170D4"/>
                </a:solidFill>
                <a:latin typeface="Aileron Regular"/>
              </a:rPr>
              <a:t> on participant-observation </a:t>
            </a:r>
          </a:p>
        </p:txBody>
      </p:sp>
      <p:grpSp>
        <p:nvGrpSpPr>
          <p:cNvPr name="Group 4" id="4"/>
          <p:cNvGrpSpPr/>
          <p:nvPr/>
        </p:nvGrpSpPr>
        <p:grpSpPr>
          <a:xfrm rot="0">
            <a:off x="475867" y="2951853"/>
            <a:ext cx="9209922" cy="1097280"/>
            <a:chOff x="0" y="0"/>
            <a:chExt cx="12279896" cy="1463040"/>
          </a:xfrm>
        </p:grpSpPr>
        <p:sp>
          <p:nvSpPr>
            <p:cNvPr name="TextBox 5" id="5"/>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1170D4"/>
                  </a:solidFill>
                  <a:latin typeface="Aileron Regular"/>
                </a:rPr>
                <a:t>https://ehrafworldcultures.yale.edu/document?id=ol06-001</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264132" y="4932023"/>
            <a:ext cx="9633391" cy="454342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1170D4"/>
                </a:solidFill>
                <a:latin typeface="Aileron Regular"/>
              </a:rPr>
              <a:t>What is "the imponderabilia of actual life"? </a:t>
            </a:r>
          </a:p>
          <a:p>
            <a:pPr marL="777240" indent="-388620" lvl="1">
              <a:lnSpc>
                <a:spcPts val="3960"/>
              </a:lnSpc>
              <a:buFont typeface="Arial"/>
              <a:buChar char="•"/>
            </a:pPr>
            <a:r>
              <a:rPr lang="en-US" sz="3600" spc="144">
                <a:solidFill>
                  <a:srgbClr val="1170D4"/>
                </a:solidFill>
                <a:latin typeface="Aileron Regular"/>
              </a:rPr>
              <a:t>How does Malinowski suggest that ethnographers should observe and record this imponderabilia during fieldwork? </a:t>
            </a:r>
          </a:p>
          <a:p>
            <a:pPr marL="777240" indent="-388620" lvl="1">
              <a:lnSpc>
                <a:spcPts val="3960"/>
              </a:lnSpc>
              <a:buFont typeface="Arial"/>
              <a:buChar char="•"/>
            </a:pPr>
            <a:r>
              <a:rPr lang="en-US" sz="3600" spc="144">
                <a:solidFill>
                  <a:srgbClr val="1170D4"/>
                </a:solidFill>
                <a:latin typeface="Aileron Regular"/>
              </a:rPr>
              <a:t>According to Malinowski, why is it good for the ethnographer to sometimes put aside their notebook and camera?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456072" y="5259653"/>
            <a:ext cx="9633391" cy="404050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1170D4"/>
                </a:solidFill>
                <a:latin typeface="Aileron Regular"/>
              </a:rPr>
              <a:t>How did locals respond to the presence of the anthropologist?</a:t>
            </a:r>
          </a:p>
          <a:p>
            <a:pPr marL="777240" indent="-388620" lvl="1">
              <a:lnSpc>
                <a:spcPts val="3960"/>
              </a:lnSpc>
              <a:buFont typeface="Arial"/>
              <a:buChar char="•"/>
            </a:pPr>
            <a:r>
              <a:rPr lang="en-US" sz="3600" spc="144">
                <a:solidFill>
                  <a:srgbClr val="1170D4"/>
                </a:solidFill>
                <a:latin typeface="Aileron Regular"/>
              </a:rPr>
              <a:t>Why was it not possible to tape interviews?</a:t>
            </a:r>
          </a:p>
          <a:p>
            <a:pPr marL="777240" indent="-388620" lvl="1">
              <a:lnSpc>
                <a:spcPts val="3960"/>
              </a:lnSpc>
              <a:buFont typeface="Arial"/>
              <a:buChar char="•"/>
            </a:pPr>
            <a:r>
              <a:rPr lang="en-US" sz="3600" spc="144">
                <a:solidFill>
                  <a:srgbClr val="1170D4"/>
                </a:solidFill>
                <a:latin typeface="Aileron Regular"/>
              </a:rPr>
              <a:t>What unexpected problems did the ethnographer run into? </a:t>
            </a:r>
          </a:p>
          <a:p>
            <a:pPr marL="777240" indent="-388620" lvl="1">
              <a:lnSpc>
                <a:spcPts val="3960"/>
              </a:lnSpc>
              <a:buFont typeface="Arial"/>
              <a:buChar char="•"/>
            </a:pPr>
            <a:r>
              <a:rPr lang="en-US" sz="3600" spc="144">
                <a:solidFill>
                  <a:srgbClr val="1170D4"/>
                </a:solidFill>
                <a:latin typeface="Aileron Regular"/>
              </a:rPr>
              <a:t>How did the ethnographer overcome the suspicions about her intentions?</a:t>
            </a:r>
          </a:p>
        </p:txBody>
      </p:sp>
      <p:pic>
        <p:nvPicPr>
          <p:cNvPr name="Picture 3" id="3"/>
          <p:cNvPicPr>
            <a:picLocks noChangeAspect="true"/>
          </p:cNvPicPr>
          <p:nvPr/>
        </p:nvPicPr>
        <p:blipFill>
          <a:blip r:embed="rId2"/>
          <a:srcRect l="9134" t="0" r="30608" b="0"/>
          <a:stretch>
            <a:fillRect/>
          </a:stretch>
        </p:blipFill>
        <p:spPr>
          <a:xfrm flipH="false" flipV="false" rot="0">
            <a:off x="23693" y="0"/>
            <a:ext cx="8264769" cy="10287000"/>
          </a:xfrm>
          <a:prstGeom prst="rect">
            <a:avLst/>
          </a:prstGeom>
        </p:spPr>
      </p:pic>
      <p:sp>
        <p:nvSpPr>
          <p:cNvPr name="TextBox 4" id="4"/>
          <p:cNvSpPr txBox="true"/>
          <p:nvPr/>
        </p:nvSpPr>
        <p:spPr>
          <a:xfrm rot="0">
            <a:off x="8667807" y="634417"/>
            <a:ext cx="9421657" cy="165544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Clark (1994) - </a:t>
            </a:r>
            <a:r>
              <a:rPr lang="en-US" sz="3600" spc="288">
                <a:solidFill>
                  <a:srgbClr val="1170D4"/>
                </a:solidFill>
                <a:latin typeface="Aileron Regular Italics"/>
              </a:rPr>
              <a:t>Onions Are My Husband</a:t>
            </a:r>
            <a:r>
              <a:rPr lang="en-US" sz="3600" spc="288">
                <a:solidFill>
                  <a:srgbClr val="1170D4"/>
                </a:solidFill>
                <a:latin typeface="Aileron Regular"/>
              </a:rPr>
              <a:t>, </a:t>
            </a:r>
            <a:r>
              <a:rPr lang="en-US" sz="3600" spc="288">
                <a:solidFill>
                  <a:srgbClr val="1170D4"/>
                </a:solidFill>
                <a:latin typeface="Aileron Regular Bold"/>
              </a:rPr>
              <a:t>pages xx-xxiii and 18</a:t>
            </a:r>
            <a:r>
              <a:rPr lang="en-US" sz="3600" spc="288">
                <a:solidFill>
                  <a:srgbClr val="1170D4"/>
                </a:solidFill>
                <a:latin typeface="Aileron Regular"/>
              </a:rPr>
              <a:t>, on local reactions</a:t>
            </a:r>
          </a:p>
        </p:txBody>
      </p:sp>
      <p:grpSp>
        <p:nvGrpSpPr>
          <p:cNvPr name="Group 5" id="5"/>
          <p:cNvGrpSpPr/>
          <p:nvPr/>
        </p:nvGrpSpPr>
        <p:grpSpPr>
          <a:xfrm rot="0">
            <a:off x="8667807" y="3028022"/>
            <a:ext cx="9209922" cy="1097280"/>
            <a:chOff x="0" y="0"/>
            <a:chExt cx="12279896" cy="1463040"/>
          </a:xfrm>
        </p:grpSpPr>
        <p:sp>
          <p:nvSpPr>
            <p:cNvPr name="TextBox 6" id="6"/>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1170D4"/>
                  </a:solidFill>
                  <a:latin typeface="Aileron Regular"/>
                </a:rPr>
                <a:t>https://ehrafworldcultures.yale.edu/document?id=fe12-058</a:t>
              </a:r>
            </a:p>
          </p:txBody>
        </p:sp>
        <p:sp>
          <p:nvSpPr>
            <p:cNvPr name="TextBox 7" id="7"/>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7818" t="0" r="18578" b="0"/>
          <a:stretch>
            <a:fillRect/>
          </a:stretch>
        </p:blipFill>
        <p:spPr>
          <a:xfrm flipH="false" flipV="false" rot="0">
            <a:off x="10023231" y="0"/>
            <a:ext cx="8264769" cy="10287000"/>
          </a:xfrm>
          <a:prstGeom prst="rect">
            <a:avLst/>
          </a:prstGeom>
        </p:spPr>
      </p:pic>
      <p:sp>
        <p:nvSpPr>
          <p:cNvPr name="TextBox 3" id="3"/>
          <p:cNvSpPr txBox="true"/>
          <p:nvPr/>
        </p:nvSpPr>
        <p:spPr>
          <a:xfrm rot="0">
            <a:off x="450471" y="851565"/>
            <a:ext cx="9235317" cy="165544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Textor (1973) – </a:t>
            </a:r>
            <a:r>
              <a:rPr lang="en-US" sz="3600" spc="288">
                <a:solidFill>
                  <a:srgbClr val="1170D4"/>
                </a:solidFill>
                <a:latin typeface="Aileron Regular Italics"/>
              </a:rPr>
              <a:t>Roster of the Gods</a:t>
            </a:r>
            <a:r>
              <a:rPr lang="en-US" sz="3600" spc="288">
                <a:solidFill>
                  <a:srgbClr val="1170D4"/>
                </a:solidFill>
                <a:latin typeface="Aileron Regular"/>
              </a:rPr>
              <a:t>, </a:t>
            </a:r>
            <a:r>
              <a:rPr lang="en-US" sz="3600" spc="288">
                <a:solidFill>
                  <a:srgbClr val="1170D4"/>
                </a:solidFill>
                <a:latin typeface="Aileron Regular Bold"/>
              </a:rPr>
              <a:t>Appendix One, pages 855-858</a:t>
            </a:r>
            <a:r>
              <a:rPr lang="en-US" sz="3600" spc="288">
                <a:solidFill>
                  <a:srgbClr val="1170D4"/>
                </a:solidFill>
                <a:latin typeface="Aileron Regular"/>
              </a:rPr>
              <a:t> on working with key informants</a:t>
            </a:r>
          </a:p>
        </p:txBody>
      </p:sp>
      <p:grpSp>
        <p:nvGrpSpPr>
          <p:cNvPr name="Group 4" id="4"/>
          <p:cNvGrpSpPr/>
          <p:nvPr/>
        </p:nvGrpSpPr>
        <p:grpSpPr>
          <a:xfrm rot="0">
            <a:off x="450471" y="3182316"/>
            <a:ext cx="9209922" cy="1097280"/>
            <a:chOff x="0" y="0"/>
            <a:chExt cx="12279896" cy="1463040"/>
          </a:xfrm>
        </p:grpSpPr>
        <p:sp>
          <p:nvSpPr>
            <p:cNvPr name="TextBox 5" id="5"/>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1170D4"/>
                  </a:solidFill>
                  <a:latin typeface="Aileron Regular"/>
                </a:rPr>
                <a:t>https://ehrafworldcultures.yale.edu/document?id=ao07-011</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264132" y="5392995"/>
            <a:ext cx="9421657" cy="404050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1170D4"/>
                </a:solidFill>
                <a:latin typeface="Aileron Regular"/>
              </a:rPr>
              <a:t>Describe the relationship between the ethnographer and his informants. </a:t>
            </a:r>
          </a:p>
          <a:p>
            <a:pPr marL="777240" indent="-388620" lvl="1">
              <a:lnSpc>
                <a:spcPts val="3960"/>
              </a:lnSpc>
              <a:buFont typeface="Arial"/>
              <a:buChar char="•"/>
            </a:pPr>
            <a:r>
              <a:rPr lang="en-US" sz="3600" spc="144">
                <a:solidFill>
                  <a:srgbClr val="1170D4"/>
                </a:solidFill>
                <a:latin typeface="Aileron Regular"/>
              </a:rPr>
              <a:t>How critical were the informants to completing the ethnographic research? </a:t>
            </a:r>
          </a:p>
          <a:p>
            <a:pPr marL="777240" indent="-388620" lvl="1">
              <a:lnSpc>
                <a:spcPts val="3960"/>
              </a:lnSpc>
              <a:buFont typeface="Arial"/>
              <a:buChar char="•"/>
            </a:pPr>
            <a:r>
              <a:rPr lang="en-US" sz="3600" spc="144">
                <a:solidFill>
                  <a:srgbClr val="1170D4"/>
                </a:solidFill>
                <a:latin typeface="Aileron Regular"/>
              </a:rPr>
              <a:t>Do you think that learning the local language is essential for doing fieldwork?</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561939" y="4756732"/>
            <a:ext cx="9421657" cy="504634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1170D4"/>
                </a:solidFill>
                <a:latin typeface="Aileron Regular"/>
              </a:rPr>
              <a:t>How did the emotions of informants/ research participants impact the ethnographer's fieldnotes? </a:t>
            </a:r>
          </a:p>
          <a:p>
            <a:pPr marL="777240" indent="-388620" lvl="1">
              <a:lnSpc>
                <a:spcPts val="3960"/>
              </a:lnSpc>
              <a:buFont typeface="Arial"/>
              <a:buChar char="•"/>
            </a:pPr>
            <a:r>
              <a:rPr lang="en-US" sz="3600" spc="144">
                <a:solidFill>
                  <a:srgbClr val="1170D4"/>
                </a:solidFill>
                <a:latin typeface="Aileron Regular"/>
              </a:rPr>
              <a:t>How were historical, archival, print, and photographic materials utilized in their study? </a:t>
            </a:r>
          </a:p>
          <a:p>
            <a:pPr marL="777240" indent="-388620" lvl="1">
              <a:lnSpc>
                <a:spcPts val="3960"/>
              </a:lnSpc>
              <a:buFont typeface="Arial"/>
              <a:buChar char="•"/>
            </a:pPr>
            <a:r>
              <a:rPr lang="en-US" sz="3600" spc="144">
                <a:solidFill>
                  <a:srgbClr val="1170D4"/>
                </a:solidFill>
                <a:latin typeface="Aileron Regular"/>
              </a:rPr>
              <a:t>How did informants assist with this? </a:t>
            </a:r>
          </a:p>
          <a:p>
            <a:pPr marL="777240" indent="-388620" lvl="1">
              <a:lnSpc>
                <a:spcPts val="3960"/>
              </a:lnSpc>
              <a:buFont typeface="Arial"/>
              <a:buChar char="•"/>
            </a:pPr>
            <a:r>
              <a:rPr lang="en-US" sz="3600" spc="144">
                <a:solidFill>
                  <a:srgbClr val="1170D4"/>
                </a:solidFill>
                <a:latin typeface="Aileron Regular"/>
              </a:rPr>
              <a:t>How critical do you think informants are to conducting ethnographic research?</a:t>
            </a:r>
          </a:p>
        </p:txBody>
      </p:sp>
      <p:pic>
        <p:nvPicPr>
          <p:cNvPr name="Picture 3" id="3"/>
          <p:cNvPicPr>
            <a:picLocks noChangeAspect="true"/>
          </p:cNvPicPr>
          <p:nvPr/>
        </p:nvPicPr>
        <p:blipFill>
          <a:blip r:embed="rId2"/>
          <a:srcRect l="18191" t="0" r="21552" b="0"/>
          <a:stretch>
            <a:fillRect/>
          </a:stretch>
        </p:blipFill>
        <p:spPr>
          <a:xfrm flipH="false" flipV="false" rot="0">
            <a:off x="23693" y="0"/>
            <a:ext cx="8264769" cy="10287000"/>
          </a:xfrm>
          <a:prstGeom prst="rect">
            <a:avLst/>
          </a:prstGeom>
        </p:spPr>
      </p:pic>
      <p:sp>
        <p:nvSpPr>
          <p:cNvPr name="TextBox 4" id="4"/>
          <p:cNvSpPr txBox="true"/>
          <p:nvPr/>
        </p:nvSpPr>
        <p:spPr>
          <a:xfrm rot="0">
            <a:off x="8667807" y="802027"/>
            <a:ext cx="9421657" cy="165544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Landsman (1988) –</a:t>
            </a:r>
            <a:r>
              <a:rPr lang="en-US" sz="3600" spc="288">
                <a:solidFill>
                  <a:srgbClr val="1170D4"/>
                </a:solidFill>
                <a:latin typeface="Aileron Regular"/>
              </a:rPr>
              <a:t> </a:t>
            </a:r>
            <a:r>
              <a:rPr lang="en-US" sz="3600" spc="288">
                <a:solidFill>
                  <a:srgbClr val="1170D4"/>
                </a:solidFill>
                <a:latin typeface="Aileron Regular Italics"/>
              </a:rPr>
              <a:t>Sovereignty a</a:t>
            </a:r>
            <a:r>
              <a:rPr lang="en-US" sz="3600" spc="288">
                <a:solidFill>
                  <a:srgbClr val="1170D4"/>
                </a:solidFill>
                <a:latin typeface="Aileron Regular Italics"/>
              </a:rPr>
              <a:t>nd </a:t>
            </a:r>
            <a:r>
              <a:rPr lang="en-US" sz="3600" spc="288">
                <a:solidFill>
                  <a:srgbClr val="1170D4"/>
                </a:solidFill>
                <a:latin typeface="Aileron Regular Italics"/>
              </a:rPr>
              <a:t>Symb</a:t>
            </a:r>
            <a:r>
              <a:rPr lang="en-US" sz="3600" spc="288">
                <a:solidFill>
                  <a:srgbClr val="1170D4"/>
                </a:solidFill>
                <a:latin typeface="Aileron Regular Italics"/>
              </a:rPr>
              <a:t>o</a:t>
            </a:r>
            <a:r>
              <a:rPr lang="en-US" sz="3600" spc="288">
                <a:solidFill>
                  <a:srgbClr val="1170D4"/>
                </a:solidFill>
                <a:latin typeface="Aileron Regular Italics"/>
              </a:rPr>
              <a:t>l</a:t>
            </a:r>
            <a:r>
              <a:rPr lang="en-US" sz="3600" spc="288">
                <a:solidFill>
                  <a:srgbClr val="1170D4"/>
                </a:solidFill>
                <a:latin typeface="Aileron Regular"/>
              </a:rPr>
              <a:t>, </a:t>
            </a:r>
            <a:r>
              <a:rPr lang="en-US" sz="3600" spc="288">
                <a:solidFill>
                  <a:srgbClr val="1170D4"/>
                </a:solidFill>
                <a:latin typeface="Aileron Regular Bold"/>
              </a:rPr>
              <a:t>pages 2-8 </a:t>
            </a:r>
            <a:r>
              <a:rPr lang="en-US" sz="3600" spc="288">
                <a:solidFill>
                  <a:srgbClr val="1170D4"/>
                </a:solidFill>
                <a:latin typeface="Aileron Regular"/>
              </a:rPr>
              <a:t>on taking notes with informants</a:t>
            </a:r>
          </a:p>
        </p:txBody>
      </p:sp>
      <p:grpSp>
        <p:nvGrpSpPr>
          <p:cNvPr name="Group 5" id="5"/>
          <p:cNvGrpSpPr/>
          <p:nvPr/>
        </p:nvGrpSpPr>
        <p:grpSpPr>
          <a:xfrm rot="0">
            <a:off x="8667807" y="3028022"/>
            <a:ext cx="9209922" cy="1097280"/>
            <a:chOff x="0" y="0"/>
            <a:chExt cx="12279896" cy="1463040"/>
          </a:xfrm>
        </p:grpSpPr>
        <p:sp>
          <p:nvSpPr>
            <p:cNvPr name="TextBox 6" id="6"/>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1170D4"/>
                  </a:solidFill>
                  <a:latin typeface="Aileron Regular"/>
                </a:rPr>
                <a:t>https://ehrafworldcultures.yale.edu/document?id=nm09-058</a:t>
              </a:r>
            </a:p>
          </p:txBody>
        </p:sp>
        <p:sp>
          <p:nvSpPr>
            <p:cNvPr name="TextBox 7" id="7"/>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170D4"/>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5365" t="0" r="15365" b="0"/>
          <a:stretch>
            <a:fillRect/>
          </a:stretch>
        </p:blipFill>
        <p:spPr>
          <a:xfrm flipH="false" flipV="false" rot="0">
            <a:off x="1737804" y="767654"/>
            <a:ext cx="8082996" cy="8751692"/>
          </a:xfrm>
          <a:prstGeom prst="rect">
            <a:avLst/>
          </a:prstGeom>
        </p:spPr>
      </p:pic>
      <p:sp>
        <p:nvSpPr>
          <p:cNvPr name="AutoShape 4" id="4"/>
          <p:cNvSpPr/>
          <p:nvPr/>
        </p:nvSpPr>
        <p:spPr>
          <a:xfrm rot="0">
            <a:off x="861090" y="4454433"/>
            <a:ext cx="1753429" cy="1938326"/>
          </a:xfrm>
          <a:prstGeom prst="rect">
            <a:avLst/>
          </a:prstGeom>
          <a:solidFill>
            <a:srgbClr val="1170D4"/>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236861" y="4356161"/>
            <a:ext cx="6895117" cy="516318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Learn about conducting anthropological research </a:t>
            </a:r>
          </a:p>
          <a:p>
            <a:pPr marL="528320" indent="-264160" lvl="1">
              <a:lnSpc>
                <a:spcPts val="5120"/>
              </a:lnSpc>
              <a:buFont typeface="Arial"/>
              <a:buChar char="•"/>
            </a:pPr>
            <a:r>
              <a:rPr lang="en-US" sz="3200" spc="32">
                <a:solidFill>
                  <a:srgbClr val="FFFFFF"/>
                </a:solidFill>
                <a:latin typeface="Aileron Regular"/>
              </a:rPr>
              <a:t>D</a:t>
            </a:r>
            <a:r>
              <a:rPr lang="en-US" sz="3200" spc="32">
                <a:solidFill>
                  <a:srgbClr val="FFFFFF"/>
                </a:solidFill>
                <a:latin typeface="Aileron Regular"/>
              </a:rPr>
              <a:t>efine </a:t>
            </a:r>
            <a:r>
              <a:rPr lang="en-US" sz="3200" spc="32">
                <a:solidFill>
                  <a:srgbClr val="FFFFFF"/>
                </a:solidFill>
                <a:latin typeface="Aileron Regular"/>
              </a:rPr>
              <a:t>fi</a:t>
            </a:r>
            <a:r>
              <a:rPr lang="en-US" sz="3200" spc="32">
                <a:solidFill>
                  <a:srgbClr val="FFFFFF"/>
                </a:solidFill>
                <a:latin typeface="Aileron Regular"/>
              </a:rPr>
              <a:t>e</a:t>
            </a:r>
            <a:r>
              <a:rPr lang="en-US" sz="3200" spc="32">
                <a:solidFill>
                  <a:srgbClr val="FFFFFF"/>
                </a:solidFill>
                <a:latin typeface="Aileron Regular"/>
              </a:rPr>
              <a:t>ldw</a:t>
            </a:r>
            <a:r>
              <a:rPr lang="en-US" sz="3200" spc="32">
                <a:solidFill>
                  <a:srgbClr val="FFFFFF"/>
                </a:solidFill>
                <a:latin typeface="Aileron Regular"/>
              </a:rPr>
              <a:t>or</a:t>
            </a:r>
            <a:r>
              <a:rPr lang="en-US" sz="3200" spc="32">
                <a:solidFill>
                  <a:srgbClr val="FFFFFF"/>
                </a:solidFill>
                <a:latin typeface="Aileron Regular"/>
              </a:rPr>
              <a:t>k</a:t>
            </a:r>
            <a:r>
              <a:rPr lang="en-US" sz="3200" spc="32">
                <a:solidFill>
                  <a:srgbClr val="FFFFFF"/>
                </a:solidFill>
                <a:latin typeface="Aileron Regular"/>
              </a:rPr>
              <a:t> and </a:t>
            </a:r>
            <a:r>
              <a:rPr lang="en-US" sz="3200" spc="32">
                <a:solidFill>
                  <a:srgbClr val="FFFFFF"/>
                </a:solidFill>
                <a:latin typeface="Aileron Regular"/>
              </a:rPr>
              <a:t>e</a:t>
            </a:r>
            <a:r>
              <a:rPr lang="en-US" sz="3200" spc="32">
                <a:solidFill>
                  <a:srgbClr val="FFFFFF"/>
                </a:solidFill>
                <a:latin typeface="Aileron Regular"/>
              </a:rPr>
              <a:t>t</a:t>
            </a:r>
            <a:r>
              <a:rPr lang="en-US" sz="3200" spc="32">
                <a:solidFill>
                  <a:srgbClr val="FFFFFF"/>
                </a:solidFill>
                <a:latin typeface="Aileron Regular"/>
              </a:rPr>
              <a:t>hnog</a:t>
            </a:r>
            <a:r>
              <a:rPr lang="en-US" sz="3200" spc="32">
                <a:solidFill>
                  <a:srgbClr val="FFFFFF"/>
                </a:solidFill>
                <a:latin typeface="Aileron Regular"/>
              </a:rPr>
              <a:t>ra</a:t>
            </a:r>
            <a:r>
              <a:rPr lang="en-US" sz="3200" spc="32">
                <a:solidFill>
                  <a:srgbClr val="FFFFFF"/>
                </a:solidFill>
                <a:latin typeface="Aileron Regular"/>
              </a:rPr>
              <a:t>phy</a:t>
            </a:r>
          </a:p>
          <a:p>
            <a:pPr marL="528320" indent="-264160" lvl="1">
              <a:lnSpc>
                <a:spcPts val="5120"/>
              </a:lnSpc>
              <a:buFont typeface="Arial"/>
              <a:buChar char="•"/>
            </a:pPr>
            <a:r>
              <a:rPr lang="en-US" sz="3200" spc="32">
                <a:solidFill>
                  <a:srgbClr val="FFFFFF"/>
                </a:solidFill>
                <a:latin typeface="Aileron Regular"/>
              </a:rPr>
              <a:t>Identify emic and etic viewpoints and researcher bias</a:t>
            </a:r>
          </a:p>
          <a:p>
            <a:pPr marL="528320" indent="-264160" lvl="1">
              <a:lnSpc>
                <a:spcPts val="5120"/>
              </a:lnSpc>
              <a:buFont typeface="Arial"/>
              <a:buChar char="•"/>
            </a:pPr>
            <a:r>
              <a:rPr lang="en-US" sz="3200" spc="32">
                <a:solidFill>
                  <a:srgbClr val="FFFFFF"/>
                </a:solidFill>
                <a:latin typeface="Aileron Regular"/>
              </a:rPr>
              <a:t>Read accounts of fieldwork experiences in eHRAF World Cultures</a:t>
            </a:r>
          </a:p>
        </p:txBody>
      </p:sp>
      <p:sp>
        <p:nvSpPr>
          <p:cNvPr name="TextBox 7" id="7"/>
          <p:cNvSpPr txBox="true"/>
          <p:nvPr/>
        </p:nvSpPr>
        <p:spPr>
          <a:xfrm rot="0">
            <a:off x="173780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298" t="0" r="18985" b="0"/>
          <a:stretch>
            <a:fillRect/>
          </a:stretch>
        </p:blipFill>
        <p:spPr>
          <a:xfrm flipH="false" flipV="false" rot="0">
            <a:off x="10023231" y="0"/>
            <a:ext cx="8264769" cy="10287000"/>
          </a:xfrm>
          <a:prstGeom prst="rect">
            <a:avLst/>
          </a:prstGeom>
        </p:spPr>
      </p:pic>
      <p:sp>
        <p:nvSpPr>
          <p:cNvPr name="TextBox 3" id="3"/>
          <p:cNvSpPr txBox="true"/>
          <p:nvPr/>
        </p:nvSpPr>
        <p:spPr>
          <a:xfrm rot="0">
            <a:off x="450471" y="1019175"/>
            <a:ext cx="9235317" cy="165544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Hill (1972) - </a:t>
            </a:r>
            <a:r>
              <a:rPr lang="en-US" sz="3600" spc="288">
                <a:solidFill>
                  <a:srgbClr val="1170D4"/>
                </a:solidFill>
                <a:latin typeface="Aileron Regular Italics"/>
              </a:rPr>
              <a:t>Rural Hausa: A Village and Setting</a:t>
            </a:r>
            <a:r>
              <a:rPr lang="en-US" sz="3600" spc="288">
                <a:solidFill>
                  <a:srgbClr val="1170D4"/>
                </a:solidFill>
                <a:latin typeface="Aileron Regular"/>
              </a:rPr>
              <a:t>, </a:t>
            </a:r>
            <a:r>
              <a:rPr lang="en-US" sz="3600" spc="288">
                <a:solidFill>
                  <a:srgbClr val="1170D4"/>
                </a:solidFill>
                <a:latin typeface="Aileron Regular Bold"/>
              </a:rPr>
              <a:t>page 148</a:t>
            </a:r>
            <a:r>
              <a:rPr lang="en-US" sz="3600" spc="288">
                <a:solidFill>
                  <a:srgbClr val="1170D4"/>
                </a:solidFill>
                <a:latin typeface="Aileron Regular"/>
              </a:rPr>
              <a:t> on the anatomy of poverty</a:t>
            </a:r>
          </a:p>
        </p:txBody>
      </p:sp>
      <p:grpSp>
        <p:nvGrpSpPr>
          <p:cNvPr name="Group 4" id="4"/>
          <p:cNvGrpSpPr/>
          <p:nvPr/>
        </p:nvGrpSpPr>
        <p:grpSpPr>
          <a:xfrm rot="0">
            <a:off x="475867" y="3433731"/>
            <a:ext cx="9209922" cy="1097280"/>
            <a:chOff x="0" y="0"/>
            <a:chExt cx="12279896" cy="1463040"/>
          </a:xfrm>
        </p:grpSpPr>
        <p:sp>
          <p:nvSpPr>
            <p:cNvPr name="TextBox 5" id="5"/>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1170D4"/>
                  </a:solidFill>
                  <a:latin typeface="Aileron Regular"/>
                </a:rPr>
                <a:t>https://ehrafworldcultures.yale.edu/document?id=ms12-018</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264132" y="5204389"/>
            <a:ext cx="9421657" cy="454342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1170D4"/>
                </a:solidFill>
                <a:latin typeface="Aileron Regular"/>
              </a:rPr>
              <a:t>What do you think the author means by "the poor are usually unobserved"? </a:t>
            </a:r>
          </a:p>
          <a:p>
            <a:pPr marL="777240" indent="-388620" lvl="1">
              <a:lnSpc>
                <a:spcPts val="3960"/>
              </a:lnSpc>
              <a:buFont typeface="Arial"/>
              <a:buChar char="•"/>
            </a:pPr>
            <a:r>
              <a:rPr lang="en-US" sz="3600" spc="144">
                <a:solidFill>
                  <a:srgbClr val="1170D4"/>
                </a:solidFill>
                <a:latin typeface="Aileron Regular"/>
              </a:rPr>
              <a:t>Are there some types of insights that are difficult or impossible to ascertain through participant-observation? </a:t>
            </a:r>
          </a:p>
          <a:p>
            <a:pPr marL="777240" indent="-388620" lvl="1">
              <a:lnSpc>
                <a:spcPts val="3960"/>
              </a:lnSpc>
              <a:buFont typeface="Arial"/>
              <a:buChar char="•"/>
            </a:pPr>
            <a:r>
              <a:rPr lang="en-US" sz="3600" spc="144">
                <a:solidFill>
                  <a:srgbClr val="1170D4"/>
                </a:solidFill>
                <a:latin typeface="Aileron Regular"/>
              </a:rPr>
              <a:t>Why might this be the case? </a:t>
            </a:r>
          </a:p>
          <a:p>
            <a:pPr marL="777240" indent="-388620" lvl="1">
              <a:lnSpc>
                <a:spcPts val="3960"/>
              </a:lnSpc>
              <a:buFont typeface="Arial"/>
              <a:buChar char="•"/>
            </a:pPr>
            <a:r>
              <a:rPr lang="en-US" sz="3600" spc="144">
                <a:solidFill>
                  <a:srgbClr val="1170D4"/>
                </a:solidFill>
                <a:latin typeface="Aileron Regular"/>
              </a:rPr>
              <a:t>How do you think anthropologists should deal with sensitive information or vulnerable members of a culture?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79" r="0" b="14612"/>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1170D4"/>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2</a:t>
              </a:r>
            </a:p>
            <a:p>
              <a:pPr algn="ctr">
                <a:lnSpc>
                  <a:spcPts val="4787"/>
                </a:lnSpc>
              </a:pPr>
              <a:r>
                <a:rPr lang="en-US" sz="4200" spc="75">
                  <a:solidFill>
                    <a:srgbClr val="FFFFFF"/>
                  </a:solidFill>
                  <a:latin typeface="Aileron Regular"/>
                </a:rPr>
                <a:t>Thinking Ethnographically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286" t="0" r="33398" b="0"/>
          <a:stretch>
            <a:fillRect/>
          </a:stretch>
        </p:blipFill>
        <p:spPr>
          <a:xfrm flipH="false" flipV="false" rot="0">
            <a:off x="0" y="0"/>
            <a:ext cx="7305601" cy="10287000"/>
          </a:xfrm>
          <a:prstGeom prst="rect">
            <a:avLst/>
          </a:prstGeom>
        </p:spPr>
      </p:pic>
      <p:sp>
        <p:nvSpPr>
          <p:cNvPr name="AutoShape 3" id="3"/>
          <p:cNvSpPr/>
          <p:nvPr/>
        </p:nvSpPr>
        <p:spPr>
          <a:xfrm rot="-10800000">
            <a:off x="7275492" y="0"/>
            <a:ext cx="11012508" cy="10287000"/>
          </a:xfrm>
          <a:prstGeom prst="rect">
            <a:avLst/>
          </a:prstGeom>
          <a:solidFill>
            <a:srgbClr val="1170D4"/>
          </a:solidFill>
        </p:spPr>
      </p:sp>
      <p:sp>
        <p:nvSpPr>
          <p:cNvPr name="TextBox 4" id="4"/>
          <p:cNvSpPr txBox="true"/>
          <p:nvPr/>
        </p:nvSpPr>
        <p:spPr>
          <a:xfrm rot="0">
            <a:off x="7804897" y="1019175"/>
            <a:ext cx="9953699" cy="110680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Bold"/>
              </a:rPr>
              <a:t>How would you observe the following cultural practices </a:t>
            </a:r>
            <a:r>
              <a:rPr lang="en-US" sz="3600" spc="179">
                <a:solidFill>
                  <a:srgbClr val="FFFFFF"/>
                </a:solidFill>
                <a:latin typeface="Aileron Regular Bold"/>
              </a:rPr>
              <a:t>ethnographically? </a:t>
            </a:r>
          </a:p>
        </p:txBody>
      </p:sp>
      <p:sp>
        <p:nvSpPr>
          <p:cNvPr name="TextBox 5" id="5"/>
          <p:cNvSpPr txBox="true"/>
          <p:nvPr/>
        </p:nvSpPr>
        <p:spPr>
          <a:xfrm rot="0">
            <a:off x="7804897" y="5431716"/>
            <a:ext cx="9953699" cy="3406140"/>
          </a:xfrm>
          <a:prstGeom prst="rect">
            <a:avLst/>
          </a:prstGeom>
        </p:spPr>
        <p:txBody>
          <a:bodyPr anchor="t" rtlCol="false" tIns="0" lIns="0" bIns="0" rIns="0">
            <a:spAutoFit/>
          </a:bodyPr>
          <a:lstStyle/>
          <a:p>
            <a:pPr marL="777240" indent="-388620" lvl="1">
              <a:lnSpc>
                <a:spcPts val="5400"/>
              </a:lnSpc>
              <a:buFont typeface="Arial"/>
              <a:buChar char="•"/>
            </a:pPr>
            <a:r>
              <a:rPr lang="en-US" sz="3600" spc="215">
                <a:solidFill>
                  <a:srgbClr val="FFFFFF"/>
                </a:solidFill>
                <a:latin typeface="Aileron Regular"/>
              </a:rPr>
              <a:t>Shopping in</a:t>
            </a:r>
            <a:r>
              <a:rPr lang="en-US" sz="3600" spc="215">
                <a:solidFill>
                  <a:srgbClr val="FFFFFF"/>
                </a:solidFill>
                <a:latin typeface="Aileron Regular"/>
              </a:rPr>
              <a:t> </a:t>
            </a:r>
            <a:r>
              <a:rPr lang="en-US" sz="3600" spc="215">
                <a:solidFill>
                  <a:srgbClr val="FFFFFF"/>
                </a:solidFill>
                <a:latin typeface="Aileron Regular"/>
              </a:rPr>
              <a:t>a bo</a:t>
            </a:r>
            <a:r>
              <a:rPr lang="en-US" sz="3600" spc="215">
                <a:solidFill>
                  <a:srgbClr val="FFFFFF"/>
                </a:solidFill>
                <a:latin typeface="Aileron Regular"/>
              </a:rPr>
              <a:t>o</a:t>
            </a:r>
            <a:r>
              <a:rPr lang="en-US" sz="3600" spc="215">
                <a:solidFill>
                  <a:srgbClr val="FFFFFF"/>
                </a:solidFill>
                <a:latin typeface="Aileron Regular"/>
              </a:rPr>
              <a:t>k</a:t>
            </a:r>
            <a:r>
              <a:rPr lang="en-US" sz="3600" spc="215">
                <a:solidFill>
                  <a:srgbClr val="FFFFFF"/>
                </a:solidFill>
                <a:latin typeface="Aileron Regular"/>
              </a:rPr>
              <a:t>st</a:t>
            </a:r>
            <a:r>
              <a:rPr lang="en-US" sz="3600" spc="215">
                <a:solidFill>
                  <a:srgbClr val="FFFFFF"/>
                </a:solidFill>
                <a:latin typeface="Aileron Regular"/>
              </a:rPr>
              <a:t>o</a:t>
            </a:r>
            <a:r>
              <a:rPr lang="en-US" sz="3600" spc="215">
                <a:solidFill>
                  <a:srgbClr val="FFFFFF"/>
                </a:solidFill>
                <a:latin typeface="Aileron Regular"/>
              </a:rPr>
              <a:t>re</a:t>
            </a:r>
          </a:p>
          <a:p>
            <a:pPr marL="777240" indent="-388620" lvl="1">
              <a:lnSpc>
                <a:spcPts val="5400"/>
              </a:lnSpc>
              <a:buFont typeface="Arial"/>
              <a:buChar char="•"/>
            </a:pPr>
            <a:r>
              <a:rPr lang="en-US" sz="3600" spc="215">
                <a:solidFill>
                  <a:srgbClr val="FFFFFF"/>
                </a:solidFill>
                <a:latin typeface="Aileron Regular"/>
              </a:rPr>
              <a:t>Traveling by public transportation</a:t>
            </a:r>
          </a:p>
          <a:p>
            <a:pPr marL="777240" indent="-388620" lvl="1">
              <a:lnSpc>
                <a:spcPts val="5400"/>
              </a:lnSpc>
              <a:buFont typeface="Arial"/>
              <a:buChar char="•"/>
            </a:pPr>
            <a:r>
              <a:rPr lang="en-US" sz="3600" spc="215">
                <a:solidFill>
                  <a:srgbClr val="FFFFFF"/>
                </a:solidFill>
                <a:latin typeface="Aileron Regular"/>
              </a:rPr>
              <a:t>Ordering takeout from your favorite restaurant</a:t>
            </a:r>
          </a:p>
          <a:p>
            <a:pPr marL="777240" indent="-388620" lvl="1">
              <a:lnSpc>
                <a:spcPts val="5400"/>
              </a:lnSpc>
              <a:buFont typeface="Arial"/>
              <a:buChar char="•"/>
            </a:pPr>
            <a:r>
              <a:rPr lang="en-US" sz="3600" spc="215">
                <a:solidFill>
                  <a:srgbClr val="FFFFFF"/>
                </a:solidFill>
                <a:latin typeface="Aileron Regular"/>
              </a:rPr>
              <a:t>Having coffee with friends at Starbucks</a:t>
            </a:r>
          </a:p>
        </p:txBody>
      </p:sp>
      <p:sp>
        <p:nvSpPr>
          <p:cNvPr name="TextBox 6" id="6"/>
          <p:cNvSpPr txBox="true"/>
          <p:nvPr/>
        </p:nvSpPr>
        <p:spPr>
          <a:xfrm rot="0">
            <a:off x="7804897" y="2801970"/>
            <a:ext cx="9953699" cy="165544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Bold"/>
              </a:rPr>
              <a:t>Write a brief ethnography of one of the following experiences (</a:t>
            </a:r>
            <a:r>
              <a:rPr lang="en-US" sz="3600" spc="179">
                <a:solidFill>
                  <a:srgbClr val="FFFFFF"/>
                </a:solidFill>
                <a:latin typeface="Aileron Regular Bold"/>
              </a:rPr>
              <a:t>or choose your own):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1012508" cy="10287000"/>
          </a:xfrm>
          <a:prstGeom prst="rect">
            <a:avLst/>
          </a:prstGeom>
          <a:solidFill>
            <a:srgbClr val="1170D4"/>
          </a:solidFill>
        </p:spPr>
      </p:sp>
      <p:pic>
        <p:nvPicPr>
          <p:cNvPr name="Picture 3" id="3"/>
          <p:cNvPicPr>
            <a:picLocks noChangeAspect="true"/>
          </p:cNvPicPr>
          <p:nvPr/>
        </p:nvPicPr>
        <p:blipFill>
          <a:blip r:embed="rId2"/>
          <a:srcRect l="19686" t="0" r="32987" b="0"/>
          <a:stretch>
            <a:fillRect/>
          </a:stretch>
        </p:blipFill>
        <p:spPr>
          <a:xfrm flipH="false" flipV="false" rot="0">
            <a:off x="11012508" y="0"/>
            <a:ext cx="7305601" cy="10287000"/>
          </a:xfrm>
          <a:prstGeom prst="rect">
            <a:avLst/>
          </a:prstGeom>
        </p:spPr>
      </p:pic>
      <p:sp>
        <p:nvSpPr>
          <p:cNvPr name="TextBox 4" id="4"/>
          <p:cNvSpPr txBox="true"/>
          <p:nvPr/>
        </p:nvSpPr>
        <p:spPr>
          <a:xfrm rot="0">
            <a:off x="529404" y="5408295"/>
            <a:ext cx="9953699" cy="3850005"/>
          </a:xfrm>
          <a:prstGeom prst="rect">
            <a:avLst/>
          </a:prstGeom>
        </p:spPr>
        <p:txBody>
          <a:bodyPr anchor="t" rtlCol="false" tIns="0" lIns="0" bIns="0" rIns="0">
            <a:spAutoFit/>
          </a:bodyPr>
          <a:lstStyle/>
          <a:p>
            <a:pPr>
              <a:lnSpc>
                <a:spcPts val="4320"/>
              </a:lnSpc>
            </a:pPr>
            <a:r>
              <a:rPr lang="en-US" sz="3600" spc="144">
                <a:solidFill>
                  <a:srgbClr val="FFFFFF"/>
                </a:solidFill>
                <a:latin typeface="Aileron Regular"/>
              </a:rPr>
              <a:t>Begin by recording your "field notes", keeping tra</a:t>
            </a:r>
            <a:r>
              <a:rPr lang="en-US" sz="3600" spc="144">
                <a:solidFill>
                  <a:srgbClr val="FFFFFF"/>
                </a:solidFill>
                <a:latin typeface="Aileron Regular"/>
              </a:rPr>
              <a:t>ck </a:t>
            </a:r>
            <a:r>
              <a:rPr lang="en-US" sz="3600" spc="144">
                <a:solidFill>
                  <a:srgbClr val="FFFFFF"/>
                </a:solidFill>
                <a:latin typeface="Aileron Regular"/>
              </a:rPr>
              <a:t>of everything that you </a:t>
            </a:r>
            <a:r>
              <a:rPr lang="en-US" sz="3600" spc="144">
                <a:solidFill>
                  <a:srgbClr val="FFFFFF"/>
                </a:solidFill>
                <a:latin typeface="Aileron Regular"/>
              </a:rPr>
              <a:t>se</a:t>
            </a:r>
            <a:r>
              <a:rPr lang="en-US" sz="3600" spc="144">
                <a:solidFill>
                  <a:srgbClr val="FFFFFF"/>
                </a:solidFill>
                <a:latin typeface="Aileron Regular"/>
              </a:rPr>
              <a:t>e and do, a</a:t>
            </a:r>
            <a:r>
              <a:rPr lang="en-US" sz="3600" spc="144">
                <a:solidFill>
                  <a:srgbClr val="FFFFFF"/>
                </a:solidFill>
                <a:latin typeface="Aileron Regular"/>
              </a:rPr>
              <a:t>nd wh</a:t>
            </a:r>
            <a:r>
              <a:rPr lang="en-US" sz="3600" spc="144">
                <a:solidFill>
                  <a:srgbClr val="FFFFFF"/>
                </a:solidFill>
                <a:latin typeface="Aileron Regular"/>
              </a:rPr>
              <a:t>at you observe others saying and doing. </a:t>
            </a:r>
          </a:p>
          <a:p>
            <a:pPr>
              <a:lnSpc>
                <a:spcPts val="4320"/>
              </a:lnSpc>
            </a:pPr>
          </a:p>
          <a:p>
            <a:pPr>
              <a:lnSpc>
                <a:spcPts val="4320"/>
              </a:lnSpc>
            </a:pPr>
            <a:r>
              <a:rPr lang="en-US" sz="3600" spc="144">
                <a:solidFill>
                  <a:srgbClr val="FFFFFF"/>
                </a:solidFill>
                <a:latin typeface="Aileron Regular"/>
              </a:rPr>
              <a:t>Then, describe what's happening from both </a:t>
            </a:r>
            <a:r>
              <a:rPr lang="en-US" sz="3600" spc="144">
                <a:solidFill>
                  <a:srgbClr val="FFFFFF"/>
                </a:solidFill>
                <a:latin typeface="Aileron Regular Bold"/>
              </a:rPr>
              <a:t>emic</a:t>
            </a:r>
            <a:r>
              <a:rPr lang="en-US" sz="3600" spc="144">
                <a:solidFill>
                  <a:srgbClr val="FFFFFF"/>
                </a:solidFill>
                <a:latin typeface="Aileron Regular"/>
              </a:rPr>
              <a:t> and </a:t>
            </a:r>
            <a:r>
              <a:rPr lang="en-US" sz="3600" spc="144">
                <a:solidFill>
                  <a:srgbClr val="FFFFFF"/>
                </a:solidFill>
                <a:latin typeface="Aileron Regular Bold"/>
              </a:rPr>
              <a:t>etic</a:t>
            </a:r>
            <a:r>
              <a:rPr lang="en-US" sz="3600" spc="144">
                <a:solidFill>
                  <a:srgbClr val="FFFFFF"/>
                </a:solidFill>
                <a:latin typeface="Aileron Regular"/>
              </a:rPr>
              <a:t> perspectives.</a:t>
            </a:r>
          </a:p>
        </p:txBody>
      </p:sp>
      <p:sp>
        <p:nvSpPr>
          <p:cNvPr name="TextBox 5" id="5"/>
          <p:cNvSpPr txBox="true"/>
          <p:nvPr/>
        </p:nvSpPr>
        <p:spPr>
          <a:xfrm rot="0">
            <a:off x="529404" y="794747"/>
            <a:ext cx="9953699" cy="3850005"/>
          </a:xfrm>
          <a:prstGeom prst="rect">
            <a:avLst/>
          </a:prstGeom>
        </p:spPr>
        <p:txBody>
          <a:bodyPr anchor="t" rtlCol="false" tIns="0" lIns="0" bIns="0" rIns="0">
            <a:spAutoFit/>
          </a:bodyPr>
          <a:lstStyle/>
          <a:p>
            <a:pPr>
              <a:lnSpc>
                <a:spcPts val="4320"/>
              </a:lnSpc>
            </a:pPr>
            <a:r>
              <a:rPr lang="en-US" sz="3600" spc="144">
                <a:solidFill>
                  <a:srgbClr val="FFFFFF"/>
                </a:solidFill>
                <a:latin typeface="Aileron Regular"/>
              </a:rPr>
              <a:t>Consider methods such as participant-obse</a:t>
            </a:r>
            <a:r>
              <a:rPr lang="en-US" sz="3600" spc="144">
                <a:solidFill>
                  <a:srgbClr val="FFFFFF"/>
                </a:solidFill>
                <a:latin typeface="Aileron Regular"/>
              </a:rPr>
              <a:t>rvati</a:t>
            </a:r>
            <a:r>
              <a:rPr lang="en-US" sz="3600" spc="144">
                <a:solidFill>
                  <a:srgbClr val="FFFFFF"/>
                </a:solidFill>
                <a:latin typeface="Aileron Regular"/>
              </a:rPr>
              <a:t>o</a:t>
            </a:r>
            <a:r>
              <a:rPr lang="en-US" sz="3600" spc="144">
                <a:solidFill>
                  <a:srgbClr val="FFFFFF"/>
                </a:solidFill>
                <a:latin typeface="Aileron Regular"/>
              </a:rPr>
              <a:t>n,</a:t>
            </a:r>
            <a:r>
              <a:rPr lang="en-US" sz="3600" spc="144">
                <a:solidFill>
                  <a:srgbClr val="FFFFFF"/>
                </a:solidFill>
                <a:latin typeface="Aileron Regular"/>
              </a:rPr>
              <a:t> </a:t>
            </a:r>
            <a:r>
              <a:rPr lang="en-US" sz="3600" spc="144">
                <a:solidFill>
                  <a:srgbClr val="FFFFFF"/>
                </a:solidFill>
                <a:latin typeface="Aileron Regular"/>
              </a:rPr>
              <a:t>in</a:t>
            </a:r>
            <a:r>
              <a:rPr lang="en-US" sz="3600" spc="144">
                <a:solidFill>
                  <a:srgbClr val="FFFFFF"/>
                </a:solidFill>
                <a:latin typeface="Aileron Regular"/>
              </a:rPr>
              <a:t>te</a:t>
            </a:r>
            <a:r>
              <a:rPr lang="en-US" sz="3600" spc="144">
                <a:solidFill>
                  <a:srgbClr val="FFFFFF"/>
                </a:solidFill>
                <a:latin typeface="Aileron Regular"/>
              </a:rPr>
              <a:t>rview</a:t>
            </a:r>
            <a:r>
              <a:rPr lang="en-US" sz="3600" spc="144">
                <a:solidFill>
                  <a:srgbClr val="FFFFFF"/>
                </a:solidFill>
                <a:latin typeface="Aileron Regular"/>
              </a:rPr>
              <a:t>s, surveys, </a:t>
            </a:r>
            <a:r>
              <a:rPr lang="en-US" sz="3600" spc="144">
                <a:solidFill>
                  <a:srgbClr val="FFFFFF"/>
                </a:solidFill>
                <a:latin typeface="Aileron Regular"/>
              </a:rPr>
              <a:t>and engaging with inf</a:t>
            </a:r>
            <a:r>
              <a:rPr lang="en-US" sz="3600" spc="144">
                <a:solidFill>
                  <a:srgbClr val="FFFFFF"/>
                </a:solidFill>
                <a:latin typeface="Aileron Regular"/>
              </a:rPr>
              <a:t>ormants. If you</a:t>
            </a:r>
            <a:r>
              <a:rPr lang="en-US" sz="3600" spc="144">
                <a:solidFill>
                  <a:srgbClr val="FFFFFF"/>
                </a:solidFill>
                <a:latin typeface="Aileron Regular"/>
              </a:rPr>
              <a:t> a</a:t>
            </a:r>
            <a:r>
              <a:rPr lang="en-US" sz="3600" spc="144">
                <a:solidFill>
                  <a:srgbClr val="FFFFFF"/>
                </a:solidFill>
                <a:latin typeface="Aileron Regular"/>
              </a:rPr>
              <a:t>r</a:t>
            </a:r>
            <a:r>
              <a:rPr lang="en-US" sz="3600" spc="144">
                <a:solidFill>
                  <a:srgbClr val="FFFFFF"/>
                </a:solidFill>
                <a:latin typeface="Aileron Regular"/>
              </a:rPr>
              <a:t>e</a:t>
            </a:r>
            <a:r>
              <a:rPr lang="en-US" sz="3600" spc="144">
                <a:solidFill>
                  <a:srgbClr val="FFFFFF"/>
                </a:solidFill>
                <a:latin typeface="Aileron Regular"/>
              </a:rPr>
              <a:t> unable to </a:t>
            </a:r>
            <a:r>
              <a:rPr lang="en-US" sz="3600" spc="144">
                <a:solidFill>
                  <a:srgbClr val="FFFFFF"/>
                </a:solidFill>
                <a:latin typeface="Aileron Regular"/>
              </a:rPr>
              <a:t>parti</a:t>
            </a:r>
            <a:r>
              <a:rPr lang="en-US" sz="3600" spc="144">
                <a:solidFill>
                  <a:srgbClr val="FFFFFF"/>
                </a:solidFill>
                <a:latin typeface="Aileron Regular"/>
              </a:rPr>
              <a:t>cipate in these a</a:t>
            </a:r>
            <a:r>
              <a:rPr lang="en-US" sz="3600" spc="144">
                <a:solidFill>
                  <a:srgbClr val="FFFFFF"/>
                </a:solidFill>
                <a:latin typeface="Aileron Regular"/>
              </a:rPr>
              <a:t>ctiv</a:t>
            </a:r>
            <a:r>
              <a:rPr lang="en-US" sz="3600" spc="144">
                <a:solidFill>
                  <a:srgbClr val="FFFFFF"/>
                </a:solidFill>
                <a:latin typeface="Aileron Regular"/>
              </a:rPr>
              <a:t>ities face-to-face, simply try and imagine how you would describe them to an outsider not familiar with your culture.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170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074" t="0" r="34053" b="0"/>
          <a:stretch>
            <a:fillRect/>
          </a:stretch>
        </p:blipFill>
        <p:spPr>
          <a:xfrm flipH="false" flipV="false" rot="0">
            <a:off x="0" y="0"/>
            <a:ext cx="7081030" cy="10287000"/>
          </a:xfrm>
          <a:prstGeom prst="rect">
            <a:avLst/>
          </a:prstGeom>
        </p:spPr>
      </p:pic>
      <p:sp>
        <p:nvSpPr>
          <p:cNvPr name="TextBox 3" id="3"/>
          <p:cNvSpPr txBox="true"/>
          <p:nvPr/>
        </p:nvSpPr>
        <p:spPr>
          <a:xfrm rot="0">
            <a:off x="7617489" y="990600"/>
            <a:ext cx="10125779" cy="3558540"/>
          </a:xfrm>
          <a:prstGeom prst="rect">
            <a:avLst/>
          </a:prstGeom>
        </p:spPr>
        <p:txBody>
          <a:bodyPr anchor="t" rtlCol="false" tIns="0" lIns="0" bIns="0" rIns="0">
            <a:spAutoFit/>
          </a:bodyPr>
          <a:lstStyle/>
          <a:p>
            <a:pPr>
              <a:lnSpc>
                <a:spcPts val="4680"/>
              </a:lnSpc>
            </a:pPr>
            <a:r>
              <a:rPr lang="en-US" sz="3600" spc="359">
                <a:solidFill>
                  <a:srgbClr val="FFFFFF"/>
                </a:solidFill>
                <a:latin typeface="Aileron Regular"/>
              </a:rPr>
              <a:t>For the </a:t>
            </a:r>
            <a:r>
              <a:rPr lang="en-US" sz="3600" spc="359">
                <a:solidFill>
                  <a:srgbClr val="FFFFFF"/>
                </a:solidFill>
                <a:latin typeface="Aileron Regular Bold"/>
              </a:rPr>
              <a:t>emic</a:t>
            </a:r>
            <a:r>
              <a:rPr lang="en-US" sz="3600" spc="359">
                <a:solidFill>
                  <a:srgbClr val="FFFFFF"/>
                </a:solidFill>
                <a:latin typeface="Aileron Regular"/>
              </a:rPr>
              <a:t> perspective, consider the activity you are engaged in and how it is vie</a:t>
            </a:r>
            <a:r>
              <a:rPr lang="en-US" sz="3600" spc="359">
                <a:solidFill>
                  <a:srgbClr val="FFFFFF"/>
                </a:solidFill>
                <a:latin typeface="Aileron Regular"/>
              </a:rPr>
              <a:t>wed in</a:t>
            </a:r>
            <a:r>
              <a:rPr lang="en-US" sz="3600" spc="359">
                <a:solidFill>
                  <a:srgbClr val="FFFFFF"/>
                </a:solidFill>
                <a:latin typeface="Aileron Regular"/>
              </a:rPr>
              <a:t> your own culture</a:t>
            </a:r>
            <a:r>
              <a:rPr lang="en-US" sz="3600" spc="359">
                <a:solidFill>
                  <a:srgbClr val="FFFFFF"/>
                </a:solidFill>
                <a:latin typeface="Aileron Regular"/>
              </a:rPr>
              <a:t>.</a:t>
            </a:r>
            <a:r>
              <a:rPr lang="en-US" sz="3600" spc="359">
                <a:solidFill>
                  <a:srgbClr val="FFFFFF"/>
                </a:solidFill>
                <a:latin typeface="Aileron Regular"/>
              </a:rPr>
              <a:t> </a:t>
            </a:r>
            <a:r>
              <a:rPr lang="en-US" sz="3600" spc="359">
                <a:solidFill>
                  <a:srgbClr val="FFFFFF"/>
                </a:solidFill>
                <a:latin typeface="Aileron Regular"/>
              </a:rPr>
              <a:t>What are the establ</a:t>
            </a:r>
            <a:r>
              <a:rPr lang="en-US" sz="3600" spc="359">
                <a:solidFill>
                  <a:srgbClr val="FFFFFF"/>
                </a:solidFill>
                <a:latin typeface="Aileron Regular"/>
              </a:rPr>
              <a:t>is</a:t>
            </a:r>
            <a:r>
              <a:rPr lang="en-US" sz="3600" spc="359">
                <a:solidFill>
                  <a:srgbClr val="FFFFFF"/>
                </a:solidFill>
                <a:latin typeface="Aileron Regular"/>
              </a:rPr>
              <a:t>hed “rules” or</a:t>
            </a:r>
            <a:r>
              <a:rPr lang="en-US" sz="3600" spc="359">
                <a:solidFill>
                  <a:srgbClr val="FFFFFF"/>
                </a:solidFill>
                <a:latin typeface="Aileron Regular"/>
              </a:rPr>
              <a:t> p</a:t>
            </a:r>
            <a:r>
              <a:rPr lang="en-US" sz="3600" spc="359">
                <a:solidFill>
                  <a:srgbClr val="FFFFFF"/>
                </a:solidFill>
                <a:latin typeface="Aileron Regular"/>
              </a:rPr>
              <a:t>atte</a:t>
            </a:r>
            <a:r>
              <a:rPr lang="en-US" sz="3600" spc="359">
                <a:solidFill>
                  <a:srgbClr val="FFFFFF"/>
                </a:solidFill>
                <a:latin typeface="Aileron Regular"/>
              </a:rPr>
              <a:t>r</a:t>
            </a:r>
            <a:r>
              <a:rPr lang="en-US" sz="3600" spc="359">
                <a:solidFill>
                  <a:srgbClr val="FFFFFF"/>
                </a:solidFill>
                <a:latin typeface="Aileron Regular"/>
              </a:rPr>
              <a:t>ns </a:t>
            </a:r>
            <a:r>
              <a:rPr lang="en-US" sz="3600" spc="359">
                <a:solidFill>
                  <a:srgbClr val="FFFFFF"/>
                </a:solidFill>
                <a:latin typeface="Aileron Regular"/>
              </a:rPr>
              <a:t>o</a:t>
            </a:r>
            <a:r>
              <a:rPr lang="en-US" sz="3600" spc="359">
                <a:solidFill>
                  <a:srgbClr val="FFFFFF"/>
                </a:solidFill>
                <a:latin typeface="Aileron Regular"/>
              </a:rPr>
              <a:t>f </a:t>
            </a:r>
            <a:r>
              <a:rPr lang="en-US" sz="3600" spc="359">
                <a:solidFill>
                  <a:srgbClr val="FFFFFF"/>
                </a:solidFill>
                <a:latin typeface="Aileron Regular"/>
              </a:rPr>
              <a:t>e</a:t>
            </a:r>
            <a:r>
              <a:rPr lang="en-US" sz="3600" spc="359">
                <a:solidFill>
                  <a:srgbClr val="FFFFFF"/>
                </a:solidFill>
                <a:latin typeface="Aileron Regular"/>
              </a:rPr>
              <a:t>ach</a:t>
            </a:r>
            <a:r>
              <a:rPr lang="en-US" sz="3600" spc="359">
                <a:solidFill>
                  <a:srgbClr val="FFFFFF"/>
                </a:solidFill>
                <a:latin typeface="Aileron Regular"/>
              </a:rPr>
              <a:t> in</a:t>
            </a:r>
            <a:r>
              <a:rPr lang="en-US" sz="3600" spc="359">
                <a:solidFill>
                  <a:srgbClr val="FFFFFF"/>
                </a:solidFill>
                <a:latin typeface="Aileron Regular"/>
              </a:rPr>
              <a:t>teraction</a:t>
            </a:r>
            <a:r>
              <a:rPr lang="en-US" sz="3600" spc="359">
                <a:solidFill>
                  <a:srgbClr val="FFFFFF"/>
                </a:solidFill>
                <a:latin typeface="Aileron Regular"/>
              </a:rPr>
              <a:t> th</a:t>
            </a:r>
            <a:r>
              <a:rPr lang="en-US" sz="3600" spc="359">
                <a:solidFill>
                  <a:srgbClr val="FFFFFF"/>
                </a:solidFill>
                <a:latin typeface="Aileron Regular"/>
              </a:rPr>
              <a:t>at</a:t>
            </a:r>
            <a:r>
              <a:rPr lang="en-US" sz="3600" spc="359">
                <a:solidFill>
                  <a:srgbClr val="FFFFFF"/>
                </a:solidFill>
                <a:latin typeface="Aileron Regular"/>
              </a:rPr>
              <a:t> m</a:t>
            </a:r>
            <a:r>
              <a:rPr lang="en-US" sz="3600" spc="359">
                <a:solidFill>
                  <a:srgbClr val="FFFFFF"/>
                </a:solidFill>
                <a:latin typeface="Aileron Regular"/>
              </a:rPr>
              <a:t>ake</a:t>
            </a:r>
            <a:r>
              <a:rPr lang="en-US" sz="3600" spc="359">
                <a:solidFill>
                  <a:srgbClr val="FFFFFF"/>
                </a:solidFill>
                <a:latin typeface="Aileron Regular"/>
              </a:rPr>
              <a:t> u</a:t>
            </a:r>
            <a:r>
              <a:rPr lang="en-US" sz="3600" spc="359">
                <a:solidFill>
                  <a:srgbClr val="FFFFFF"/>
                </a:solidFill>
                <a:latin typeface="Aileron Regular"/>
              </a:rPr>
              <a:t>p </a:t>
            </a:r>
            <a:r>
              <a:rPr lang="en-US" sz="3600" spc="359">
                <a:solidFill>
                  <a:srgbClr val="FFFFFF"/>
                </a:solidFill>
                <a:latin typeface="Aileron Regular"/>
              </a:rPr>
              <a:t>t</a:t>
            </a:r>
            <a:r>
              <a:rPr lang="en-US" sz="3600" spc="359">
                <a:solidFill>
                  <a:srgbClr val="FFFFFF"/>
                </a:solidFill>
                <a:latin typeface="Aileron Regular"/>
              </a:rPr>
              <a:t>h</a:t>
            </a:r>
            <a:r>
              <a:rPr lang="en-US" sz="3600" spc="359">
                <a:solidFill>
                  <a:srgbClr val="FFFFFF"/>
                </a:solidFill>
                <a:latin typeface="Aileron Regular"/>
              </a:rPr>
              <a:t>e </a:t>
            </a:r>
            <a:r>
              <a:rPr lang="en-US" sz="3600" spc="359">
                <a:solidFill>
                  <a:srgbClr val="FFFFFF"/>
                </a:solidFill>
                <a:latin typeface="Aileron Regular"/>
              </a:rPr>
              <a:t>scene yo</a:t>
            </a:r>
            <a:r>
              <a:rPr lang="en-US" sz="3600" spc="359">
                <a:solidFill>
                  <a:srgbClr val="FFFFFF"/>
                </a:solidFill>
                <a:latin typeface="Aileron Regular"/>
              </a:rPr>
              <a:t>u</a:t>
            </a:r>
            <a:r>
              <a:rPr lang="en-US" sz="3600" spc="359">
                <a:solidFill>
                  <a:srgbClr val="FFFFFF"/>
                </a:solidFill>
                <a:latin typeface="Aileron Regular"/>
              </a:rPr>
              <a:t> h</a:t>
            </a:r>
            <a:r>
              <a:rPr lang="en-US" sz="3600" spc="359">
                <a:solidFill>
                  <a:srgbClr val="FFFFFF"/>
                </a:solidFill>
                <a:latin typeface="Aileron Regular"/>
              </a:rPr>
              <a:t>a</a:t>
            </a:r>
            <a:r>
              <a:rPr lang="en-US" sz="3600" spc="359">
                <a:solidFill>
                  <a:srgbClr val="FFFFFF"/>
                </a:solidFill>
                <a:latin typeface="Aileron Regular"/>
              </a:rPr>
              <a:t>v</a:t>
            </a:r>
            <a:r>
              <a:rPr lang="en-US" sz="3600" spc="359">
                <a:solidFill>
                  <a:srgbClr val="FFFFFF"/>
                </a:solidFill>
                <a:latin typeface="Aileron Regular"/>
              </a:rPr>
              <a:t>e </a:t>
            </a:r>
            <a:r>
              <a:rPr lang="en-US" sz="3600" spc="359">
                <a:solidFill>
                  <a:srgbClr val="FFFFFF"/>
                </a:solidFill>
                <a:latin typeface="Aileron Regular"/>
              </a:rPr>
              <a:t>chosen?</a:t>
            </a:r>
          </a:p>
        </p:txBody>
      </p:sp>
      <p:sp>
        <p:nvSpPr>
          <p:cNvPr name="TextBox 4" id="4"/>
          <p:cNvSpPr txBox="true"/>
          <p:nvPr/>
        </p:nvSpPr>
        <p:spPr>
          <a:xfrm rot="0">
            <a:off x="7617489" y="5318775"/>
            <a:ext cx="10125779" cy="3558540"/>
          </a:xfrm>
          <a:prstGeom prst="rect">
            <a:avLst/>
          </a:prstGeom>
        </p:spPr>
        <p:txBody>
          <a:bodyPr anchor="t" rtlCol="false" tIns="0" lIns="0" bIns="0" rIns="0">
            <a:spAutoFit/>
          </a:bodyPr>
          <a:lstStyle/>
          <a:p>
            <a:pPr>
              <a:lnSpc>
                <a:spcPts val="4680"/>
              </a:lnSpc>
            </a:pPr>
            <a:r>
              <a:rPr lang="en-US" sz="3600" spc="359">
                <a:solidFill>
                  <a:srgbClr val="FFFFFF"/>
                </a:solidFill>
                <a:latin typeface="Aileron Regular"/>
              </a:rPr>
              <a:t>For example, at a café, you might find that one of your friends buys coffee for the entire group. If a</a:t>
            </a:r>
            <a:r>
              <a:rPr lang="en-US" sz="3600" spc="359">
                <a:solidFill>
                  <a:srgbClr val="FFFFFF"/>
                </a:solidFill>
                <a:latin typeface="Aileron Regular"/>
              </a:rPr>
              <a:t>sk</a:t>
            </a:r>
            <a:r>
              <a:rPr lang="en-US" sz="3600" spc="359">
                <a:solidFill>
                  <a:srgbClr val="FFFFFF"/>
                </a:solidFill>
                <a:latin typeface="Aileron Regular"/>
              </a:rPr>
              <a:t>e</a:t>
            </a:r>
            <a:r>
              <a:rPr lang="en-US" sz="3600" spc="359">
                <a:solidFill>
                  <a:srgbClr val="FFFFFF"/>
                </a:solidFill>
                <a:latin typeface="Aileron Regular"/>
              </a:rPr>
              <a:t>d why</a:t>
            </a:r>
            <a:r>
              <a:rPr lang="en-US" sz="3600" spc="359">
                <a:solidFill>
                  <a:srgbClr val="FFFFFF"/>
                </a:solidFill>
                <a:latin typeface="Aileron Regular"/>
              </a:rPr>
              <a:t> the</a:t>
            </a:r>
            <a:r>
              <a:rPr lang="en-US" sz="3600" spc="359">
                <a:solidFill>
                  <a:srgbClr val="FFFFFF"/>
                </a:solidFill>
                <a:latin typeface="Aileron Regular"/>
              </a:rPr>
              <a:t>y</a:t>
            </a:r>
            <a:r>
              <a:rPr lang="en-US" sz="3600" spc="359">
                <a:solidFill>
                  <a:srgbClr val="FFFFFF"/>
                </a:solidFill>
                <a:latin typeface="Aileron Regular"/>
              </a:rPr>
              <a:t> </a:t>
            </a:r>
            <a:r>
              <a:rPr lang="en-US" sz="3600" spc="359">
                <a:solidFill>
                  <a:srgbClr val="FFFFFF"/>
                </a:solidFill>
                <a:latin typeface="Aileron Regular"/>
              </a:rPr>
              <a:t>hav</a:t>
            </a:r>
            <a:r>
              <a:rPr lang="en-US" sz="3600" spc="359">
                <a:solidFill>
                  <a:srgbClr val="FFFFFF"/>
                </a:solidFill>
                <a:latin typeface="Aileron Regular"/>
              </a:rPr>
              <a:t>e</a:t>
            </a:r>
            <a:r>
              <a:rPr lang="en-US" sz="3600" spc="359">
                <a:solidFill>
                  <a:srgbClr val="FFFFFF"/>
                </a:solidFill>
                <a:latin typeface="Aileron Regular"/>
              </a:rPr>
              <a:t> done </a:t>
            </a:r>
            <a:r>
              <a:rPr lang="en-US" sz="3600" spc="359">
                <a:solidFill>
                  <a:srgbClr val="FFFFFF"/>
                </a:solidFill>
                <a:latin typeface="Aileron Regular"/>
              </a:rPr>
              <a:t>s</a:t>
            </a:r>
            <a:r>
              <a:rPr lang="en-US" sz="3600" spc="359">
                <a:solidFill>
                  <a:srgbClr val="FFFFFF"/>
                </a:solidFill>
                <a:latin typeface="Aileron Regular"/>
              </a:rPr>
              <a:t>o, </a:t>
            </a:r>
            <a:r>
              <a:rPr lang="en-US" sz="3600" spc="359">
                <a:solidFill>
                  <a:srgbClr val="FFFFFF"/>
                </a:solidFill>
                <a:latin typeface="Aileron Regular"/>
              </a:rPr>
              <a:t>the </a:t>
            </a:r>
            <a:r>
              <a:rPr lang="en-US" sz="3600" spc="359">
                <a:solidFill>
                  <a:srgbClr val="FFFFFF"/>
                </a:solidFill>
                <a:latin typeface="Aileron Regular"/>
              </a:rPr>
              <a:t>b</a:t>
            </a:r>
            <a:r>
              <a:rPr lang="en-US" sz="3600" spc="359">
                <a:solidFill>
                  <a:srgbClr val="FFFFFF"/>
                </a:solidFill>
                <a:latin typeface="Aileron Regular"/>
              </a:rPr>
              <a:t>u</a:t>
            </a:r>
            <a:r>
              <a:rPr lang="en-US" sz="3600" spc="359">
                <a:solidFill>
                  <a:srgbClr val="FFFFFF"/>
                </a:solidFill>
                <a:latin typeface="Aileron Regular"/>
              </a:rPr>
              <a:t>y</a:t>
            </a:r>
            <a:r>
              <a:rPr lang="en-US" sz="3600" spc="359">
                <a:solidFill>
                  <a:srgbClr val="FFFFFF"/>
                </a:solidFill>
                <a:latin typeface="Aileron Regular"/>
              </a:rPr>
              <a:t>e</a:t>
            </a:r>
            <a:r>
              <a:rPr lang="en-US" sz="3600" spc="359">
                <a:solidFill>
                  <a:srgbClr val="FFFFFF"/>
                </a:solidFill>
                <a:latin typeface="Aileron Regular"/>
              </a:rPr>
              <a:t>r may </a:t>
            </a:r>
            <a:r>
              <a:rPr lang="en-US" sz="3600" spc="359">
                <a:solidFill>
                  <a:srgbClr val="FFFFFF"/>
                </a:solidFill>
                <a:latin typeface="Aileron Regular"/>
              </a:rPr>
              <a:t>s</a:t>
            </a:r>
            <a:r>
              <a:rPr lang="en-US" sz="3600" spc="359">
                <a:solidFill>
                  <a:srgbClr val="FFFFFF"/>
                </a:solidFill>
                <a:latin typeface="Aileron Regular"/>
              </a:rPr>
              <a:t>imply</a:t>
            </a:r>
            <a:r>
              <a:rPr lang="en-US" sz="3600" spc="359">
                <a:solidFill>
                  <a:srgbClr val="FFFFFF"/>
                </a:solidFill>
                <a:latin typeface="Aileron Regular"/>
              </a:rPr>
              <a:t> r</a:t>
            </a:r>
            <a:r>
              <a:rPr lang="en-US" sz="3600" spc="359">
                <a:solidFill>
                  <a:srgbClr val="FFFFFF"/>
                </a:solidFill>
                <a:latin typeface="Aileron Regular"/>
              </a:rPr>
              <a:t>eply</a:t>
            </a:r>
            <a:r>
              <a:rPr lang="en-US" sz="3600" spc="359">
                <a:solidFill>
                  <a:srgbClr val="FFFFFF"/>
                </a:solidFill>
                <a:latin typeface="Aileron Regular"/>
              </a:rPr>
              <a:t> that</a:t>
            </a:r>
            <a:r>
              <a:rPr lang="en-US" sz="3600" spc="359">
                <a:solidFill>
                  <a:srgbClr val="FFFFFF"/>
                </a:solidFill>
                <a:latin typeface="Aileron Regular"/>
              </a:rPr>
              <a:t> "i</a:t>
            </a:r>
            <a:r>
              <a:rPr lang="en-US" sz="3600" spc="359">
                <a:solidFill>
                  <a:srgbClr val="FFFFFF"/>
                </a:solidFill>
                <a:latin typeface="Aileron Regular"/>
              </a:rPr>
              <a:t>t's a</a:t>
            </a:r>
            <a:r>
              <a:rPr lang="en-US" sz="3600" spc="359">
                <a:solidFill>
                  <a:srgbClr val="FFFFFF"/>
                </a:solidFill>
                <a:latin typeface="Aileron Regular"/>
              </a:rPr>
              <a:t> ni</a:t>
            </a:r>
            <a:r>
              <a:rPr lang="en-US" sz="3600" spc="359">
                <a:solidFill>
                  <a:srgbClr val="FFFFFF"/>
                </a:solidFill>
                <a:latin typeface="Aileron Regular"/>
              </a:rPr>
              <a:t>c</a:t>
            </a:r>
            <a:r>
              <a:rPr lang="en-US" sz="3600" spc="359">
                <a:solidFill>
                  <a:srgbClr val="FFFFFF"/>
                </a:solidFill>
                <a:latin typeface="Aileron Regular"/>
              </a:rPr>
              <a:t>e</a:t>
            </a:r>
            <a:r>
              <a:rPr lang="en-US" sz="3600" spc="359">
                <a:solidFill>
                  <a:srgbClr val="FFFFFF"/>
                </a:solidFill>
                <a:latin typeface="Aileron Regular"/>
              </a:rPr>
              <a:t> thing t</a:t>
            </a:r>
            <a:r>
              <a:rPr lang="en-US" sz="3600" spc="359">
                <a:solidFill>
                  <a:srgbClr val="FFFFFF"/>
                </a:solidFill>
                <a:latin typeface="Aileron Regular"/>
              </a:rPr>
              <a:t>o do", </a:t>
            </a:r>
            <a:r>
              <a:rPr lang="en-US" sz="3600" spc="359">
                <a:solidFill>
                  <a:srgbClr val="FFFFFF"/>
                </a:solidFill>
                <a:latin typeface="Aileron Regular"/>
              </a:rPr>
              <a:t>a</a:t>
            </a:r>
            <a:r>
              <a:rPr lang="en-US" sz="3600" spc="359">
                <a:solidFill>
                  <a:srgbClr val="FFFFFF"/>
                </a:solidFill>
                <a:latin typeface="Aileron Regular"/>
              </a:rPr>
              <a:t>nd </a:t>
            </a:r>
            <a:r>
              <a:rPr lang="en-US" sz="3600" spc="359">
                <a:solidFill>
                  <a:srgbClr val="FFFFFF"/>
                </a:solidFill>
                <a:latin typeface="Aileron Regular"/>
              </a:rPr>
              <a:t>in</a:t>
            </a:r>
            <a:r>
              <a:rPr lang="en-US" sz="3600" spc="359">
                <a:solidFill>
                  <a:srgbClr val="FFFFFF"/>
                </a:solidFill>
                <a:latin typeface="Aileron Regular"/>
              </a:rPr>
              <a:t>dicate</a:t>
            </a:r>
            <a:r>
              <a:rPr lang="en-US" sz="3600" spc="359">
                <a:solidFill>
                  <a:srgbClr val="FFFFFF"/>
                </a:solidFill>
                <a:latin typeface="Aileron Regular"/>
              </a:rPr>
              <a:t> that someone else </a:t>
            </a:r>
            <a:r>
              <a:rPr lang="en-US" sz="3600" spc="359">
                <a:solidFill>
                  <a:srgbClr val="FFFFFF"/>
                </a:solidFill>
                <a:latin typeface="Aileron Regular"/>
              </a:rPr>
              <a:t>w</a:t>
            </a:r>
            <a:r>
              <a:rPr lang="en-US" sz="3600" spc="359">
                <a:solidFill>
                  <a:srgbClr val="FFFFFF"/>
                </a:solidFill>
                <a:latin typeface="Aileron Regular"/>
              </a:rPr>
              <a:t>ould </a:t>
            </a:r>
            <a:r>
              <a:rPr lang="en-US" sz="3600" spc="359">
                <a:solidFill>
                  <a:srgbClr val="FFFFFF"/>
                </a:solidFill>
                <a:latin typeface="Aileron Regular"/>
              </a:rPr>
              <a:t>p</a:t>
            </a:r>
            <a:r>
              <a:rPr lang="en-US" sz="3600" spc="359">
                <a:solidFill>
                  <a:srgbClr val="FFFFFF"/>
                </a:solidFill>
                <a:latin typeface="Aileron Regular"/>
              </a:rPr>
              <a:t>ay next time</a:t>
            </a:r>
            <a:r>
              <a:rPr lang="en-US" sz="3600" spc="359">
                <a:solidFill>
                  <a:srgbClr val="FFFFFF"/>
                </a:solidFill>
                <a:latin typeface="Aileron Regular"/>
              </a:rPr>
              <a:t>.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170D4"/>
        </a:solidFill>
      </p:bgPr>
    </p:bg>
    <p:spTree>
      <p:nvGrpSpPr>
        <p:cNvPr id="1" name=""/>
        <p:cNvGrpSpPr/>
        <p:nvPr/>
      </p:nvGrpSpPr>
      <p:grpSpPr>
        <a:xfrm>
          <a:off x="0" y="0"/>
          <a:ext cx="0" cy="0"/>
          <a:chOff x="0" y="0"/>
          <a:chExt cx="0" cy="0"/>
        </a:xfrm>
      </p:grpSpPr>
      <p:sp>
        <p:nvSpPr>
          <p:cNvPr name="TextBox 2" id="2"/>
          <p:cNvSpPr txBox="true"/>
          <p:nvPr/>
        </p:nvSpPr>
        <p:spPr>
          <a:xfrm rot="0">
            <a:off x="609675" y="4322479"/>
            <a:ext cx="10125779" cy="5341620"/>
          </a:xfrm>
          <a:prstGeom prst="rect">
            <a:avLst/>
          </a:prstGeom>
        </p:spPr>
        <p:txBody>
          <a:bodyPr anchor="t" rtlCol="false" tIns="0" lIns="0" bIns="0" rIns="0">
            <a:spAutoFit/>
          </a:bodyPr>
          <a:lstStyle/>
          <a:p>
            <a:pPr>
              <a:lnSpc>
                <a:spcPts val="4680"/>
              </a:lnSpc>
            </a:pPr>
            <a:r>
              <a:rPr lang="en-US" sz="3600" spc="359">
                <a:solidFill>
                  <a:srgbClr val="FFFFFF"/>
                </a:solidFill>
                <a:latin typeface="Aileron Regular"/>
              </a:rPr>
              <a:t>For example, why do you think people really take turns buying rounds of drinks? What happens if one person never pays? Due to the fact that such a person</a:t>
            </a:r>
            <a:r>
              <a:rPr lang="en-US" sz="3600" spc="359">
                <a:solidFill>
                  <a:srgbClr val="FFFFFF"/>
                </a:solidFill>
                <a:latin typeface="Aileron Regular"/>
              </a:rPr>
              <a:t> would</a:t>
            </a:r>
            <a:r>
              <a:rPr lang="en-US" sz="3600" spc="359">
                <a:solidFill>
                  <a:srgbClr val="FFFFFF"/>
                </a:solidFill>
                <a:latin typeface="Aileron Regular"/>
              </a:rPr>
              <a:t> not be</a:t>
            </a:r>
            <a:r>
              <a:rPr lang="en-US" sz="3600" spc="359">
                <a:solidFill>
                  <a:srgbClr val="FFFFFF"/>
                </a:solidFill>
                <a:latin typeface="Aileron Regular"/>
              </a:rPr>
              <a:t> considered a good fri</a:t>
            </a:r>
            <a:r>
              <a:rPr lang="en-US" sz="3600" spc="359">
                <a:solidFill>
                  <a:srgbClr val="FFFFFF"/>
                </a:solidFill>
                <a:latin typeface="Aileron Regular"/>
              </a:rPr>
              <a:t>end, an etic</a:t>
            </a:r>
            <a:r>
              <a:rPr lang="en-US" sz="3600" spc="359">
                <a:solidFill>
                  <a:srgbClr val="FFFFFF"/>
                </a:solidFill>
                <a:latin typeface="Aileron Regular"/>
              </a:rPr>
              <a:t> analy</a:t>
            </a:r>
            <a:r>
              <a:rPr lang="en-US" sz="3600" spc="359">
                <a:solidFill>
                  <a:srgbClr val="FFFFFF"/>
                </a:solidFill>
                <a:latin typeface="Aileron Regular"/>
              </a:rPr>
              <a:t>s</a:t>
            </a:r>
            <a:r>
              <a:rPr lang="en-US" sz="3600" spc="359">
                <a:solidFill>
                  <a:srgbClr val="FFFFFF"/>
                </a:solidFill>
                <a:latin typeface="Aileron Regular"/>
              </a:rPr>
              <a:t>is might</a:t>
            </a:r>
            <a:r>
              <a:rPr lang="en-US" sz="3600" spc="359">
                <a:solidFill>
                  <a:srgbClr val="FFFFFF"/>
                </a:solidFill>
                <a:latin typeface="Aileron Regular"/>
              </a:rPr>
              <a:t> find that</a:t>
            </a:r>
            <a:r>
              <a:rPr lang="en-US" sz="3600" spc="359">
                <a:solidFill>
                  <a:srgbClr val="FFFFFF"/>
                </a:solidFill>
                <a:latin typeface="Aileron Regular"/>
              </a:rPr>
              <a:t> coffee exchange i</a:t>
            </a:r>
            <a:r>
              <a:rPr lang="en-US" sz="3600" spc="359">
                <a:solidFill>
                  <a:srgbClr val="FFFFFF"/>
                </a:solidFill>
                <a:latin typeface="Aileron Regular"/>
              </a:rPr>
              <a:t>s mea</a:t>
            </a:r>
            <a:r>
              <a:rPr lang="en-US" sz="3600" spc="359">
                <a:solidFill>
                  <a:srgbClr val="FFFFFF"/>
                </a:solidFill>
                <a:latin typeface="Aileron Regular"/>
              </a:rPr>
              <a:t>ni</a:t>
            </a:r>
            <a:r>
              <a:rPr lang="en-US" sz="3600" spc="359">
                <a:solidFill>
                  <a:srgbClr val="FFFFFF"/>
                </a:solidFill>
                <a:latin typeface="Aileron Regular"/>
              </a:rPr>
              <a:t>ngful f</a:t>
            </a:r>
            <a:r>
              <a:rPr lang="en-US" sz="3600" spc="359">
                <a:solidFill>
                  <a:srgbClr val="FFFFFF"/>
                </a:solidFill>
                <a:latin typeface="Aileron Regular"/>
              </a:rPr>
              <a:t>or building </a:t>
            </a:r>
            <a:r>
              <a:rPr lang="en-US" sz="3600" spc="359">
                <a:solidFill>
                  <a:srgbClr val="FFFFFF"/>
                </a:solidFill>
                <a:latin typeface="Aileron Regular"/>
              </a:rPr>
              <a:t>a</a:t>
            </a:r>
            <a:r>
              <a:rPr lang="en-US" sz="3600" spc="359">
                <a:solidFill>
                  <a:srgbClr val="FFFFFF"/>
                </a:solidFill>
                <a:latin typeface="Aileron Regular"/>
              </a:rPr>
              <a:t>nd sustain</a:t>
            </a:r>
            <a:r>
              <a:rPr lang="en-US" sz="3600" spc="359">
                <a:solidFill>
                  <a:srgbClr val="FFFFFF"/>
                </a:solidFill>
                <a:latin typeface="Aileron Regular"/>
              </a:rPr>
              <a:t>ing frien</a:t>
            </a:r>
            <a:r>
              <a:rPr lang="en-US" sz="3600" spc="359">
                <a:solidFill>
                  <a:srgbClr val="FFFFFF"/>
                </a:solidFill>
                <a:latin typeface="Aileron Regular"/>
              </a:rPr>
              <a:t>dship rather</a:t>
            </a:r>
            <a:r>
              <a:rPr lang="en-US" sz="3600" spc="359">
                <a:solidFill>
                  <a:srgbClr val="FFFFFF"/>
                </a:solidFill>
                <a:latin typeface="Aileron Regular"/>
              </a:rPr>
              <a:t> than being about money</a:t>
            </a:r>
            <a:r>
              <a:rPr lang="en-US" sz="3600" spc="359">
                <a:solidFill>
                  <a:srgbClr val="FFFFFF"/>
                </a:solidFill>
                <a:latin typeface="Aileron Regular"/>
              </a:rPr>
              <a:t>.</a:t>
            </a:r>
          </a:p>
        </p:txBody>
      </p:sp>
      <p:pic>
        <p:nvPicPr>
          <p:cNvPr name="Picture 3" id="3"/>
          <p:cNvPicPr>
            <a:picLocks noChangeAspect="true"/>
          </p:cNvPicPr>
          <p:nvPr/>
        </p:nvPicPr>
        <p:blipFill>
          <a:blip r:embed="rId2"/>
          <a:srcRect l="12748" t="0" r="41131" b="0"/>
          <a:stretch>
            <a:fillRect/>
          </a:stretch>
        </p:blipFill>
        <p:spPr>
          <a:xfrm flipH="false" flipV="false" rot="0">
            <a:off x="11206970" y="0"/>
            <a:ext cx="7081030" cy="10287000"/>
          </a:xfrm>
          <a:prstGeom prst="rect">
            <a:avLst/>
          </a:prstGeom>
        </p:spPr>
      </p:pic>
      <p:sp>
        <p:nvSpPr>
          <p:cNvPr name="TextBox 4" id="4"/>
          <p:cNvSpPr txBox="true"/>
          <p:nvPr/>
        </p:nvSpPr>
        <p:spPr>
          <a:xfrm rot="0">
            <a:off x="609675" y="822990"/>
            <a:ext cx="10125779" cy="2964180"/>
          </a:xfrm>
          <a:prstGeom prst="rect">
            <a:avLst/>
          </a:prstGeom>
        </p:spPr>
        <p:txBody>
          <a:bodyPr anchor="t" rtlCol="false" tIns="0" lIns="0" bIns="0" rIns="0">
            <a:spAutoFit/>
          </a:bodyPr>
          <a:lstStyle/>
          <a:p>
            <a:pPr>
              <a:lnSpc>
                <a:spcPts val="4680"/>
              </a:lnSpc>
            </a:pPr>
            <a:r>
              <a:rPr lang="en-US" sz="3600" spc="359">
                <a:solidFill>
                  <a:srgbClr val="FFFFFF"/>
                </a:solidFill>
                <a:latin typeface="Aileron Regular"/>
              </a:rPr>
              <a:t>For the </a:t>
            </a:r>
            <a:r>
              <a:rPr lang="en-US" sz="3600" spc="359">
                <a:solidFill>
                  <a:srgbClr val="FFFFFF"/>
                </a:solidFill>
                <a:latin typeface="Aileron Regular Bold"/>
              </a:rPr>
              <a:t>etic</a:t>
            </a:r>
            <a:r>
              <a:rPr lang="en-US" sz="3600" spc="359">
                <a:solidFill>
                  <a:srgbClr val="FFFFFF"/>
                </a:solidFill>
                <a:latin typeface="Aileron Regular"/>
              </a:rPr>
              <a:t> perspective, look beyond your notes and step outsi</a:t>
            </a:r>
            <a:r>
              <a:rPr lang="en-US" sz="3600" spc="359">
                <a:solidFill>
                  <a:srgbClr val="FFFFFF"/>
                </a:solidFill>
                <a:latin typeface="Aileron Regular"/>
              </a:rPr>
              <a:t>de</a:t>
            </a:r>
            <a:r>
              <a:rPr lang="en-US" sz="3600" spc="359">
                <a:solidFill>
                  <a:srgbClr val="FFFFFF"/>
                </a:solidFill>
                <a:latin typeface="Aileron Regular"/>
              </a:rPr>
              <a:t> your own cultural expectations</a:t>
            </a:r>
            <a:r>
              <a:rPr lang="en-US" sz="3600" spc="359">
                <a:solidFill>
                  <a:srgbClr val="FFFFFF"/>
                </a:solidFill>
                <a:latin typeface="Aileron Regular"/>
              </a:rPr>
              <a:t>.</a:t>
            </a:r>
            <a:r>
              <a:rPr lang="en-US" sz="3600" spc="359">
                <a:solidFill>
                  <a:srgbClr val="FFFFFF"/>
                </a:solidFill>
                <a:latin typeface="Aileron Regular"/>
              </a:rPr>
              <a:t> </a:t>
            </a:r>
            <a:r>
              <a:rPr lang="en-US" sz="3600" spc="359">
                <a:solidFill>
                  <a:srgbClr val="FFFFFF"/>
                </a:solidFill>
                <a:latin typeface="Aileron Regular"/>
              </a:rPr>
              <a:t>What over-arching structures, symbols, </a:t>
            </a:r>
            <a:r>
              <a:rPr lang="en-US" sz="3600" spc="359">
                <a:solidFill>
                  <a:srgbClr val="FFFFFF"/>
                </a:solidFill>
                <a:latin typeface="Aileron Regular"/>
              </a:rPr>
              <a:t>or</a:t>
            </a:r>
            <a:r>
              <a:rPr lang="en-US" sz="3600" spc="359">
                <a:solidFill>
                  <a:srgbClr val="FFFFFF"/>
                </a:solidFill>
                <a:latin typeface="Aileron Regular"/>
              </a:rPr>
              <a:t> m</a:t>
            </a:r>
            <a:r>
              <a:rPr lang="en-US" sz="3600" spc="359">
                <a:solidFill>
                  <a:srgbClr val="FFFFFF"/>
                </a:solidFill>
                <a:latin typeface="Aileron Regular"/>
              </a:rPr>
              <a:t>e</a:t>
            </a:r>
            <a:r>
              <a:rPr lang="en-US" sz="3600" spc="359">
                <a:solidFill>
                  <a:srgbClr val="FFFFFF"/>
                </a:solidFill>
                <a:latin typeface="Aileron Regular"/>
              </a:rPr>
              <a:t>an</a:t>
            </a:r>
            <a:r>
              <a:rPr lang="en-US" sz="3600" spc="359">
                <a:solidFill>
                  <a:srgbClr val="FFFFFF"/>
                </a:solidFill>
                <a:latin typeface="Aileron Regular"/>
              </a:rPr>
              <a:t>ings ar</a:t>
            </a:r>
            <a:r>
              <a:rPr lang="en-US" sz="3600" spc="359">
                <a:solidFill>
                  <a:srgbClr val="FFFFFF"/>
                </a:solidFill>
                <a:latin typeface="Aileron Regular"/>
              </a:rPr>
              <a:t>e</a:t>
            </a:r>
            <a:r>
              <a:rPr lang="en-US" sz="3600" spc="359">
                <a:solidFill>
                  <a:srgbClr val="FFFFFF"/>
                </a:solidFill>
                <a:latin typeface="Aileron Regular"/>
              </a:rPr>
              <a:t> </a:t>
            </a:r>
            <a:r>
              <a:rPr lang="en-US" sz="3600" spc="359">
                <a:solidFill>
                  <a:srgbClr val="FFFFFF"/>
                </a:solidFill>
                <a:latin typeface="Aileron Regular"/>
              </a:rPr>
              <a:t>at</a:t>
            </a:r>
            <a:r>
              <a:rPr lang="en-US" sz="3600" spc="359">
                <a:solidFill>
                  <a:srgbClr val="FFFFFF"/>
                </a:solidFill>
                <a:latin typeface="Aileron Regular"/>
              </a:rPr>
              <a:t> pl</a:t>
            </a:r>
            <a:r>
              <a:rPr lang="en-US" sz="3600" spc="359">
                <a:solidFill>
                  <a:srgbClr val="FFFFFF"/>
                </a:solidFill>
                <a:latin typeface="Aileron Regular"/>
              </a:rPr>
              <a:t>ay</a:t>
            </a:r>
            <a:r>
              <a:rPr lang="en-US" sz="3600" spc="359">
                <a:solidFill>
                  <a:srgbClr val="FFFFFF"/>
                </a:solidFill>
                <a:latin typeface="Aileron Regular"/>
              </a:rPr>
              <a:t> in</a:t>
            </a:r>
            <a:r>
              <a:rPr lang="en-US" sz="3600" spc="359">
                <a:solidFill>
                  <a:srgbClr val="FFFFFF"/>
                </a:solidFill>
                <a:latin typeface="Aileron Regular"/>
              </a:rPr>
              <a:t> </a:t>
            </a:r>
            <a:r>
              <a:rPr lang="en-US" sz="3600" spc="359">
                <a:solidFill>
                  <a:srgbClr val="FFFFFF"/>
                </a:solidFill>
                <a:latin typeface="Aileron Regular"/>
              </a:rPr>
              <a:t>t</a:t>
            </a:r>
            <a:r>
              <a:rPr lang="en-US" sz="3600" spc="359">
                <a:solidFill>
                  <a:srgbClr val="FFFFFF"/>
                </a:solidFill>
                <a:latin typeface="Aileron Regular"/>
              </a:rPr>
              <a:t>his </a:t>
            </a:r>
            <a:r>
              <a:rPr lang="en-US" sz="3600" spc="359">
                <a:solidFill>
                  <a:srgbClr val="FFFFFF"/>
                </a:solidFill>
                <a:latin typeface="Aileron Regular"/>
              </a:rPr>
              <a:t>setting?</a:t>
            </a:r>
          </a:p>
        </p:txBody>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1170D4"/>
                </a:solidFill>
                <a:latin typeface="Aileron Heavy"/>
              </a:rPr>
              <a:t>References</a:t>
            </a:r>
          </a:p>
        </p:txBody>
      </p:sp>
      <p:sp>
        <p:nvSpPr>
          <p:cNvPr name="AutoShape 3" id="3"/>
          <p:cNvSpPr/>
          <p:nvPr/>
        </p:nvSpPr>
        <p:spPr>
          <a:xfrm rot="-10800000">
            <a:off x="3044204" y="0"/>
            <a:ext cx="15243796" cy="10287000"/>
          </a:xfrm>
          <a:prstGeom prst="rect">
            <a:avLst/>
          </a:prstGeom>
          <a:solidFill>
            <a:srgbClr val="1170D4"/>
          </a:solidFill>
        </p:spPr>
      </p:sp>
      <p:sp>
        <p:nvSpPr>
          <p:cNvPr name="TextBox 4" id="4"/>
          <p:cNvSpPr txBox="true"/>
          <p:nvPr/>
        </p:nvSpPr>
        <p:spPr>
          <a:xfrm rot="0">
            <a:off x="3654487" y="3607979"/>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Hill, Polly. 1972. Rural Hausa: A Village and Setting. Cambridge, England: University Press. https://ehrafworldcultures.yale.edu/document?id=ms12-018.</a:t>
            </a:r>
          </a:p>
        </p:txBody>
      </p:sp>
      <p:sp>
        <p:nvSpPr>
          <p:cNvPr name="TextBox 5" id="5"/>
          <p:cNvSpPr txBox="true"/>
          <p:nvPr/>
        </p:nvSpPr>
        <p:spPr>
          <a:xfrm rot="0">
            <a:off x="3654487" y="4808311"/>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Landsman, Gail H. 1988. Sovereignty and Symbol: Indian-White Conflict at Ganienkeh. Albuquerque, N.Mex.: University of New Mexico Press. https://ehrafworldcultures.yale.edu/document?id=nm09-058.</a:t>
            </a:r>
          </a:p>
        </p:txBody>
      </p:sp>
      <p:sp>
        <p:nvSpPr>
          <p:cNvPr name="TextBox 6" id="6"/>
          <p:cNvSpPr txBox="true"/>
          <p:nvPr/>
        </p:nvSpPr>
        <p:spPr>
          <a:xfrm rot="0">
            <a:off x="3654487" y="6470922"/>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Malinowski, Bronislaw. 1922. Argonauts of the Western Pacific. London: George Routledge &amp; Sons, Ltd. https://ehrafworldcultures.yale.edu/document?id=ol06-001.</a:t>
            </a:r>
          </a:p>
        </p:txBody>
      </p:sp>
      <p:sp>
        <p:nvSpPr>
          <p:cNvPr name="TextBox 7" id="7"/>
          <p:cNvSpPr txBox="true"/>
          <p:nvPr/>
        </p:nvSpPr>
        <p:spPr>
          <a:xfrm rot="0">
            <a:off x="3654487" y="8133534"/>
            <a:ext cx="13105252"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Textor, Robert B. 1973. “Roster of the Gods: An Ethnography of the Supernatural in a Thai Village.” In Ethnography Series, 3, 44, 911 leaves. New Haven, Conn.: Human Relations Area Files. https://ehrafworldcultures.yale.edu/document?id=ao07-011. </a:t>
            </a:r>
          </a:p>
        </p:txBody>
      </p:sp>
      <p:sp>
        <p:nvSpPr>
          <p:cNvPr name="TextBox 8" id="8"/>
          <p:cNvSpPr txBox="true"/>
          <p:nvPr/>
        </p:nvSpPr>
        <p:spPr>
          <a:xfrm rot="0">
            <a:off x="3654487" y="1945368"/>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Clark, Gracia. 1994. Onions Are My Husband: Survival and Accumulation by West African Market Women. Chicago: University of Chicago Press. https://ehrafworldcultures.yale.edu/document?id=fe12-058.</a:t>
            </a:r>
          </a:p>
        </p:txBody>
      </p:sp>
      <p:sp>
        <p:nvSpPr>
          <p:cNvPr name="TextBox 9" id="9"/>
          <p:cNvSpPr txBox="true"/>
          <p:nvPr/>
        </p:nvSpPr>
        <p:spPr>
          <a:xfrm rot="0">
            <a:off x="3654487" y="282756"/>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This activity is based on </a:t>
            </a:r>
            <a:r>
              <a:rPr lang="en-US" sz="2800" spc="28" u="sng">
                <a:solidFill>
                  <a:srgbClr val="FFFFFF"/>
                </a:solidFill>
                <a:latin typeface="Aileron Regular"/>
              </a:rPr>
              <a:t>An Introduction to Fieldwork and Ethnography</a:t>
            </a:r>
            <a:r>
              <a:rPr lang="en-US" sz="2800" spc="28">
                <a:solidFill>
                  <a:srgbClr val="FFFFFF"/>
                </a:solidFill>
                <a:latin typeface="Aileron Regular"/>
              </a:rPr>
              <a:t>, by Francine Barone, in Teaching eHRAF. https://hraf.yale.edu/teach-ehraf/an-introduction-to-fieldwork-and-ethnography/</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796267"/>
            <a:ext cx="9265601" cy="2926080"/>
          </a:xfrm>
          <a:prstGeom prst="rect">
            <a:avLst/>
          </a:prstGeom>
        </p:spPr>
        <p:txBody>
          <a:bodyPr anchor="t" rtlCol="false" tIns="0" lIns="0" bIns="0" rIns="0">
            <a:spAutoFit/>
          </a:bodyPr>
          <a:lstStyle/>
          <a:p>
            <a:pPr algn="ctr">
              <a:lnSpc>
                <a:spcPts val="11519"/>
              </a:lnSpc>
            </a:pPr>
            <a:r>
              <a:rPr lang="en-US" sz="9600">
                <a:solidFill>
                  <a:srgbClr val="1170D4"/>
                </a:solidFill>
                <a:latin typeface="Aileron Heavy Bold"/>
              </a:rPr>
              <a:t>Ethnographic Fieldwork</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1170D4"/>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1170D4"/>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1170D4"/>
                </a:solidFill>
                <a:latin typeface="Aileron Regular Bold"/>
              </a:rPr>
              <a:t>Human Relations Area Files</a:t>
            </a:r>
          </a:p>
          <a:p>
            <a:pPr algn="r">
              <a:lnSpc>
                <a:spcPts val="3080"/>
              </a:lnSpc>
            </a:pPr>
            <a:r>
              <a:rPr lang="en-US" sz="2800" spc="196">
                <a:solidFill>
                  <a:srgbClr val="1170D4"/>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1170D4"/>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1170D4"/>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000" r="0" b="500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1170D4"/>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ETHNOGRAPHIC FIELDWORK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55079" y="3964787"/>
            <a:ext cx="9762388" cy="5495925"/>
          </a:xfrm>
          <a:prstGeom prst="rect">
            <a:avLst/>
          </a:prstGeom>
        </p:spPr>
        <p:txBody>
          <a:bodyPr anchor="t" rtlCol="false" tIns="0" lIns="0" bIns="0" rIns="0">
            <a:spAutoFit/>
          </a:bodyPr>
          <a:lstStyle/>
          <a:p>
            <a:pPr>
              <a:lnSpc>
                <a:spcPts val="4320"/>
              </a:lnSpc>
            </a:pPr>
            <a:r>
              <a:rPr lang="en-US" sz="3600" spc="359">
                <a:solidFill>
                  <a:srgbClr val="1170D4"/>
                </a:solidFill>
                <a:latin typeface="Aileron Regular"/>
              </a:rPr>
              <a:t>Fieldwork is the process of immersing oneself in as many aspects of people's lives as</a:t>
            </a:r>
            <a:r>
              <a:rPr lang="en-US" sz="3600" spc="359">
                <a:solidFill>
                  <a:srgbClr val="1170D4"/>
                </a:solidFill>
                <a:latin typeface="Aileron Regular"/>
              </a:rPr>
              <a:t> </a:t>
            </a:r>
            <a:r>
              <a:rPr lang="en-US" sz="3600" spc="359">
                <a:solidFill>
                  <a:srgbClr val="1170D4"/>
                </a:solidFill>
                <a:latin typeface="Aileron Regular"/>
              </a:rPr>
              <a:t>po</a:t>
            </a:r>
            <a:r>
              <a:rPr lang="en-US" sz="3600" spc="359">
                <a:solidFill>
                  <a:srgbClr val="1170D4"/>
                </a:solidFill>
                <a:latin typeface="Aileron Regular"/>
              </a:rPr>
              <a:t>ssible i</a:t>
            </a:r>
            <a:r>
              <a:rPr lang="en-US" sz="3600" spc="359">
                <a:solidFill>
                  <a:srgbClr val="1170D4"/>
                </a:solidFill>
                <a:latin typeface="Aileron Regular"/>
              </a:rPr>
              <a:t>n order to study their</a:t>
            </a:r>
            <a:r>
              <a:rPr lang="en-US" sz="3600" spc="359">
                <a:solidFill>
                  <a:srgbClr val="1170D4"/>
                </a:solidFill>
                <a:latin typeface="Aileron Regular"/>
              </a:rPr>
              <a:t> b</a:t>
            </a:r>
            <a:r>
              <a:rPr lang="en-US" sz="3600" spc="359">
                <a:solidFill>
                  <a:srgbClr val="1170D4"/>
                </a:solidFill>
                <a:latin typeface="Aileron Regular"/>
              </a:rPr>
              <a:t>eha</a:t>
            </a:r>
            <a:r>
              <a:rPr lang="en-US" sz="3600" spc="359">
                <a:solidFill>
                  <a:srgbClr val="1170D4"/>
                </a:solidFill>
                <a:latin typeface="Aileron Regular"/>
              </a:rPr>
              <a:t>viors, inter</a:t>
            </a:r>
            <a:r>
              <a:rPr lang="en-US" sz="3600" spc="359">
                <a:solidFill>
                  <a:srgbClr val="1170D4"/>
                </a:solidFill>
                <a:latin typeface="Aileron Regular"/>
              </a:rPr>
              <a:t>a</a:t>
            </a:r>
            <a:r>
              <a:rPr lang="en-US" sz="3600" spc="359">
                <a:solidFill>
                  <a:srgbClr val="1170D4"/>
                </a:solidFill>
                <a:latin typeface="Aileron Regular"/>
              </a:rPr>
              <a:t>ction</a:t>
            </a:r>
            <a:r>
              <a:rPr lang="en-US" sz="3600" spc="359">
                <a:solidFill>
                  <a:srgbClr val="1170D4"/>
                </a:solidFill>
                <a:latin typeface="Aileron Regular"/>
              </a:rPr>
              <a:t>s and ways of viewing the world</a:t>
            </a:r>
            <a:r>
              <a:rPr lang="en-US" sz="3600" spc="359">
                <a:solidFill>
                  <a:srgbClr val="1170D4"/>
                </a:solidFill>
                <a:latin typeface="Aileron Regular"/>
              </a:rPr>
              <a:t>.</a:t>
            </a:r>
            <a:r>
              <a:rPr lang="en-US" sz="3600" spc="359">
                <a:solidFill>
                  <a:srgbClr val="1170D4"/>
                </a:solidFill>
                <a:latin typeface="Aileron Regular"/>
              </a:rPr>
              <a:t> </a:t>
            </a:r>
            <a:r>
              <a:rPr lang="en-US" sz="3600" spc="359">
                <a:solidFill>
                  <a:srgbClr val="1170D4"/>
                </a:solidFill>
                <a:latin typeface="Aileron Regular"/>
              </a:rPr>
              <a:t>N</a:t>
            </a:r>
            <a:r>
              <a:rPr lang="en-US" sz="3600" spc="359">
                <a:solidFill>
                  <a:srgbClr val="1170D4"/>
                </a:solidFill>
                <a:latin typeface="Aileron Regular"/>
              </a:rPr>
              <a:t>e</a:t>
            </a:r>
            <a:r>
              <a:rPr lang="en-US" sz="3600" spc="359">
                <a:solidFill>
                  <a:srgbClr val="1170D4"/>
                </a:solidFill>
                <a:latin typeface="Aileron Regular"/>
              </a:rPr>
              <a:t>ar</a:t>
            </a:r>
            <a:r>
              <a:rPr lang="en-US" sz="3600" spc="359">
                <a:solidFill>
                  <a:srgbClr val="1170D4"/>
                </a:solidFill>
                <a:latin typeface="Aileron Regular"/>
              </a:rPr>
              <a:t>l</a:t>
            </a:r>
            <a:r>
              <a:rPr lang="en-US" sz="3600" spc="359">
                <a:solidFill>
                  <a:srgbClr val="1170D4"/>
                </a:solidFill>
                <a:latin typeface="Aileron Regular"/>
              </a:rPr>
              <a:t>y</a:t>
            </a:r>
            <a:r>
              <a:rPr lang="en-US" sz="3600" spc="359">
                <a:solidFill>
                  <a:srgbClr val="1170D4"/>
                </a:solidFill>
                <a:latin typeface="Aileron Regular"/>
              </a:rPr>
              <a:t> a</a:t>
            </a:r>
            <a:r>
              <a:rPr lang="en-US" sz="3600" spc="359">
                <a:solidFill>
                  <a:srgbClr val="1170D4"/>
                </a:solidFill>
                <a:latin typeface="Aileron Regular"/>
              </a:rPr>
              <a:t>ny</a:t>
            </a:r>
            <a:r>
              <a:rPr lang="en-US" sz="3600" spc="359">
                <a:solidFill>
                  <a:srgbClr val="1170D4"/>
                </a:solidFill>
                <a:latin typeface="Aileron Regular"/>
              </a:rPr>
              <a:t> s</a:t>
            </a:r>
            <a:r>
              <a:rPr lang="en-US" sz="3600" spc="359">
                <a:solidFill>
                  <a:srgbClr val="1170D4"/>
                </a:solidFill>
                <a:latin typeface="Aileron Regular"/>
              </a:rPr>
              <a:t>ett</a:t>
            </a:r>
            <a:r>
              <a:rPr lang="en-US" sz="3600" spc="359">
                <a:solidFill>
                  <a:srgbClr val="1170D4"/>
                </a:solidFill>
                <a:latin typeface="Aileron Regular"/>
              </a:rPr>
              <a:t>ing o</a:t>
            </a:r>
            <a:r>
              <a:rPr lang="en-US" sz="3600" spc="359">
                <a:solidFill>
                  <a:srgbClr val="1170D4"/>
                </a:solidFill>
                <a:latin typeface="Aileron Regular"/>
              </a:rPr>
              <a:t>r</a:t>
            </a:r>
            <a:r>
              <a:rPr lang="en-US" sz="3600" spc="359">
                <a:solidFill>
                  <a:srgbClr val="1170D4"/>
                </a:solidFill>
                <a:latin typeface="Aileron Regular"/>
              </a:rPr>
              <a:t> l</a:t>
            </a:r>
            <a:r>
              <a:rPr lang="en-US" sz="3600" spc="359">
                <a:solidFill>
                  <a:srgbClr val="1170D4"/>
                </a:solidFill>
                <a:latin typeface="Aileron Regular"/>
              </a:rPr>
              <a:t>o</a:t>
            </a:r>
            <a:r>
              <a:rPr lang="en-US" sz="3600" spc="359">
                <a:solidFill>
                  <a:srgbClr val="1170D4"/>
                </a:solidFill>
                <a:latin typeface="Aileron Regular"/>
              </a:rPr>
              <a:t>ca</a:t>
            </a:r>
            <a:r>
              <a:rPr lang="en-US" sz="3600" spc="359">
                <a:solidFill>
                  <a:srgbClr val="1170D4"/>
                </a:solidFill>
                <a:latin typeface="Aileron Regular"/>
              </a:rPr>
              <a:t>tio</a:t>
            </a:r>
            <a:r>
              <a:rPr lang="en-US" sz="3600" spc="359">
                <a:solidFill>
                  <a:srgbClr val="1170D4"/>
                </a:solidFill>
                <a:latin typeface="Aileron Regular"/>
              </a:rPr>
              <a:t>n </a:t>
            </a:r>
            <a:r>
              <a:rPr lang="en-US" sz="3600" spc="359">
                <a:solidFill>
                  <a:srgbClr val="1170D4"/>
                </a:solidFill>
                <a:latin typeface="Aileron Regular"/>
              </a:rPr>
              <a:t>c</a:t>
            </a:r>
            <a:r>
              <a:rPr lang="en-US" sz="3600" spc="359">
                <a:solidFill>
                  <a:srgbClr val="1170D4"/>
                </a:solidFill>
                <a:latin typeface="Aileron Regular"/>
              </a:rPr>
              <a:t>a</a:t>
            </a:r>
            <a:r>
              <a:rPr lang="en-US" sz="3600" spc="359">
                <a:solidFill>
                  <a:srgbClr val="1170D4"/>
                </a:solidFill>
                <a:latin typeface="Aileron Regular"/>
              </a:rPr>
              <a:t>n</a:t>
            </a:r>
            <a:r>
              <a:rPr lang="en-US" sz="3600" spc="359">
                <a:solidFill>
                  <a:srgbClr val="1170D4"/>
                </a:solidFill>
                <a:latin typeface="Aileron Regular"/>
              </a:rPr>
              <a:t> </a:t>
            </a:r>
            <a:r>
              <a:rPr lang="en-US" sz="3600" spc="359">
                <a:solidFill>
                  <a:srgbClr val="1170D4"/>
                </a:solidFill>
                <a:latin typeface="Aileron Regular"/>
              </a:rPr>
              <a:t>b</a:t>
            </a:r>
            <a:r>
              <a:rPr lang="en-US" sz="3600" spc="359">
                <a:solidFill>
                  <a:srgbClr val="1170D4"/>
                </a:solidFill>
                <a:latin typeface="Aileron Regular"/>
              </a:rPr>
              <a:t>e</a:t>
            </a:r>
            <a:r>
              <a:rPr lang="en-US" sz="3600" spc="359">
                <a:solidFill>
                  <a:srgbClr val="1170D4"/>
                </a:solidFill>
                <a:latin typeface="Aileron Regular"/>
              </a:rPr>
              <a:t>c</a:t>
            </a:r>
            <a:r>
              <a:rPr lang="en-US" sz="3600" spc="359">
                <a:solidFill>
                  <a:srgbClr val="1170D4"/>
                </a:solidFill>
                <a:latin typeface="Aileron Regular"/>
              </a:rPr>
              <a:t>o</a:t>
            </a:r>
            <a:r>
              <a:rPr lang="en-US" sz="3600" spc="359">
                <a:solidFill>
                  <a:srgbClr val="1170D4"/>
                </a:solidFill>
                <a:latin typeface="Aileron Regular"/>
              </a:rPr>
              <a:t>m</a:t>
            </a:r>
            <a:r>
              <a:rPr lang="en-US" sz="3600" spc="359">
                <a:solidFill>
                  <a:srgbClr val="1170D4"/>
                </a:solidFill>
                <a:latin typeface="Aileron Regular"/>
              </a:rPr>
              <a:t>e "t</a:t>
            </a:r>
            <a:r>
              <a:rPr lang="en-US" sz="3600" spc="359">
                <a:solidFill>
                  <a:srgbClr val="1170D4"/>
                </a:solidFill>
                <a:latin typeface="Aileron Regular"/>
              </a:rPr>
              <a:t>he</a:t>
            </a:r>
            <a:r>
              <a:rPr lang="en-US" sz="3600" spc="359">
                <a:solidFill>
                  <a:srgbClr val="1170D4"/>
                </a:solidFill>
                <a:latin typeface="Aileron Regular"/>
              </a:rPr>
              <a:t> </a:t>
            </a:r>
            <a:r>
              <a:rPr lang="en-US" sz="3600" spc="359">
                <a:solidFill>
                  <a:srgbClr val="1170D4"/>
                </a:solidFill>
                <a:latin typeface="Aileron Regular"/>
              </a:rPr>
              <a:t>field":</a:t>
            </a:r>
            <a:r>
              <a:rPr lang="en-US" sz="3600" spc="359">
                <a:solidFill>
                  <a:srgbClr val="1170D4"/>
                </a:solidFill>
                <a:latin typeface="Aileron Regular"/>
              </a:rPr>
              <a:t> a village </a:t>
            </a:r>
            <a:r>
              <a:rPr lang="en-US" sz="3600" spc="359">
                <a:solidFill>
                  <a:srgbClr val="1170D4"/>
                </a:solidFill>
                <a:latin typeface="Aileron Regular"/>
              </a:rPr>
              <a:t>al</a:t>
            </a:r>
            <a:r>
              <a:rPr lang="en-US" sz="3600" spc="359">
                <a:solidFill>
                  <a:srgbClr val="1170D4"/>
                </a:solidFill>
                <a:latin typeface="Aileron Regular"/>
              </a:rPr>
              <a:t>on</a:t>
            </a:r>
            <a:r>
              <a:rPr lang="en-US" sz="3600" spc="359">
                <a:solidFill>
                  <a:srgbClr val="1170D4"/>
                </a:solidFill>
                <a:latin typeface="Aileron Regular"/>
              </a:rPr>
              <a:t>g th</a:t>
            </a:r>
            <a:r>
              <a:rPr lang="en-US" sz="3600" spc="359">
                <a:solidFill>
                  <a:srgbClr val="1170D4"/>
                </a:solidFill>
                <a:latin typeface="Aileron Regular"/>
              </a:rPr>
              <a:t>e </a:t>
            </a:r>
            <a:r>
              <a:rPr lang="en-US" sz="3600" spc="359">
                <a:solidFill>
                  <a:srgbClr val="1170D4"/>
                </a:solidFill>
                <a:latin typeface="Aileron Regular"/>
              </a:rPr>
              <a:t>A</a:t>
            </a:r>
            <a:r>
              <a:rPr lang="en-US" sz="3600" spc="359">
                <a:solidFill>
                  <a:srgbClr val="1170D4"/>
                </a:solidFill>
                <a:latin typeface="Aileron Regular"/>
              </a:rPr>
              <a:t>ma</a:t>
            </a:r>
            <a:r>
              <a:rPr lang="en-US" sz="3600" spc="359">
                <a:solidFill>
                  <a:srgbClr val="1170D4"/>
                </a:solidFill>
                <a:latin typeface="Aileron Regular"/>
              </a:rPr>
              <a:t>zo</a:t>
            </a:r>
            <a:r>
              <a:rPr lang="en-US" sz="3600" spc="359">
                <a:solidFill>
                  <a:srgbClr val="1170D4"/>
                </a:solidFill>
                <a:latin typeface="Aileron Regular"/>
              </a:rPr>
              <a:t>n </a:t>
            </a:r>
            <a:r>
              <a:rPr lang="en-US" sz="3600" spc="359">
                <a:solidFill>
                  <a:srgbClr val="1170D4"/>
                </a:solidFill>
                <a:latin typeface="Aileron Regular"/>
              </a:rPr>
              <a:t>r</a:t>
            </a:r>
            <a:r>
              <a:rPr lang="en-US" sz="3600" spc="359">
                <a:solidFill>
                  <a:srgbClr val="1170D4"/>
                </a:solidFill>
                <a:latin typeface="Aileron Regular"/>
              </a:rPr>
              <a:t>i</a:t>
            </a:r>
            <a:r>
              <a:rPr lang="en-US" sz="3600" spc="359">
                <a:solidFill>
                  <a:srgbClr val="1170D4"/>
                </a:solidFill>
                <a:latin typeface="Aileron Regular"/>
              </a:rPr>
              <a:t>ver,</a:t>
            </a:r>
            <a:r>
              <a:rPr lang="en-US" sz="3600" spc="359">
                <a:solidFill>
                  <a:srgbClr val="1170D4"/>
                </a:solidFill>
                <a:latin typeface="Aileron Regular"/>
              </a:rPr>
              <a:t> a</a:t>
            </a:r>
            <a:r>
              <a:rPr lang="en-US" sz="3600" spc="359">
                <a:solidFill>
                  <a:srgbClr val="1170D4"/>
                </a:solidFill>
                <a:latin typeface="Aileron Regular"/>
              </a:rPr>
              <a:t> </a:t>
            </a:r>
            <a:r>
              <a:rPr lang="en-US" sz="3600" spc="359">
                <a:solidFill>
                  <a:srgbClr val="1170D4"/>
                </a:solidFill>
                <a:latin typeface="Aileron Regular"/>
              </a:rPr>
              <a:t>l</a:t>
            </a:r>
            <a:r>
              <a:rPr lang="en-US" sz="3600" spc="359">
                <a:solidFill>
                  <a:srgbClr val="1170D4"/>
                </a:solidFill>
                <a:latin typeface="Aileron Regular"/>
              </a:rPr>
              <a:t>arge c</a:t>
            </a:r>
            <a:r>
              <a:rPr lang="en-US" sz="3600" spc="359">
                <a:solidFill>
                  <a:srgbClr val="1170D4"/>
                </a:solidFill>
                <a:latin typeface="Aileron Regular"/>
              </a:rPr>
              <a:t>o</a:t>
            </a:r>
            <a:r>
              <a:rPr lang="en-US" sz="3600" spc="359">
                <a:solidFill>
                  <a:srgbClr val="1170D4"/>
                </a:solidFill>
                <a:latin typeface="Aileron Regular"/>
              </a:rPr>
              <a:t>rporate</a:t>
            </a:r>
            <a:r>
              <a:rPr lang="en-US" sz="3600" spc="359">
                <a:solidFill>
                  <a:srgbClr val="1170D4"/>
                </a:solidFill>
                <a:latin typeface="Aileron Regular"/>
              </a:rPr>
              <a:t> </a:t>
            </a:r>
            <a:r>
              <a:rPr lang="en-US" sz="3600" spc="359">
                <a:solidFill>
                  <a:srgbClr val="1170D4"/>
                </a:solidFill>
                <a:latin typeface="Aileron Regular"/>
              </a:rPr>
              <a:t>off</a:t>
            </a:r>
            <a:r>
              <a:rPr lang="en-US" sz="3600" spc="359">
                <a:solidFill>
                  <a:srgbClr val="1170D4"/>
                </a:solidFill>
                <a:latin typeface="Aileron Regular"/>
              </a:rPr>
              <a:t>i</a:t>
            </a:r>
            <a:r>
              <a:rPr lang="en-US" sz="3600" spc="359">
                <a:solidFill>
                  <a:srgbClr val="1170D4"/>
                </a:solidFill>
                <a:latin typeface="Aileron Regular"/>
              </a:rPr>
              <a:t>c</a:t>
            </a:r>
            <a:r>
              <a:rPr lang="en-US" sz="3600" spc="359">
                <a:solidFill>
                  <a:srgbClr val="1170D4"/>
                </a:solidFill>
                <a:latin typeface="Aileron Regular"/>
              </a:rPr>
              <a:t>e i</a:t>
            </a:r>
            <a:r>
              <a:rPr lang="en-US" sz="3600" spc="359">
                <a:solidFill>
                  <a:srgbClr val="1170D4"/>
                </a:solidFill>
                <a:latin typeface="Aileron Regular"/>
              </a:rPr>
              <a:t>n</a:t>
            </a:r>
            <a:r>
              <a:rPr lang="en-US" sz="3600" spc="359">
                <a:solidFill>
                  <a:srgbClr val="1170D4"/>
                </a:solidFill>
                <a:latin typeface="Aileron Regular"/>
              </a:rPr>
              <a:t> </a:t>
            </a:r>
            <a:r>
              <a:rPr lang="en-US" sz="3600" spc="359">
                <a:solidFill>
                  <a:srgbClr val="1170D4"/>
                </a:solidFill>
                <a:latin typeface="Aileron Regular"/>
              </a:rPr>
              <a:t>Tok</a:t>
            </a:r>
            <a:r>
              <a:rPr lang="en-US" sz="3600" spc="359">
                <a:solidFill>
                  <a:srgbClr val="1170D4"/>
                </a:solidFill>
                <a:latin typeface="Aileron Regular"/>
              </a:rPr>
              <a:t>yo</a:t>
            </a:r>
            <a:r>
              <a:rPr lang="en-US" sz="3600" spc="359">
                <a:solidFill>
                  <a:srgbClr val="1170D4"/>
                </a:solidFill>
                <a:latin typeface="Aileron Regular"/>
              </a:rPr>
              <a:t>,</a:t>
            </a:r>
            <a:r>
              <a:rPr lang="en-US" sz="3600" spc="359">
                <a:solidFill>
                  <a:srgbClr val="1170D4"/>
                </a:solidFill>
                <a:latin typeface="Aileron Regular"/>
              </a:rPr>
              <a:t> </a:t>
            </a:r>
            <a:r>
              <a:rPr lang="en-US" sz="3600" spc="359">
                <a:solidFill>
                  <a:srgbClr val="1170D4"/>
                </a:solidFill>
                <a:latin typeface="Aileron Regular"/>
              </a:rPr>
              <a:t>a s</a:t>
            </a:r>
            <a:r>
              <a:rPr lang="en-US" sz="3600" spc="359">
                <a:solidFill>
                  <a:srgbClr val="1170D4"/>
                </a:solidFill>
                <a:latin typeface="Aileron Regular"/>
              </a:rPr>
              <a:t>ma</a:t>
            </a:r>
            <a:r>
              <a:rPr lang="en-US" sz="3600" spc="359">
                <a:solidFill>
                  <a:srgbClr val="1170D4"/>
                </a:solidFill>
                <a:latin typeface="Aileron Regular"/>
              </a:rPr>
              <a:t>ll </a:t>
            </a:r>
            <a:r>
              <a:rPr lang="en-US" sz="3600" spc="359">
                <a:solidFill>
                  <a:srgbClr val="1170D4"/>
                </a:solidFill>
                <a:latin typeface="Aileron Regular"/>
              </a:rPr>
              <a:t>n</a:t>
            </a:r>
            <a:r>
              <a:rPr lang="en-US" sz="3600" spc="359">
                <a:solidFill>
                  <a:srgbClr val="1170D4"/>
                </a:solidFill>
                <a:latin typeface="Aileron Regular"/>
              </a:rPr>
              <a:t>e</a:t>
            </a:r>
            <a:r>
              <a:rPr lang="en-US" sz="3600" spc="359">
                <a:solidFill>
                  <a:srgbClr val="1170D4"/>
                </a:solidFill>
                <a:latin typeface="Aileron Regular"/>
              </a:rPr>
              <a:t>ig</a:t>
            </a:r>
            <a:r>
              <a:rPr lang="en-US" sz="3600" spc="359">
                <a:solidFill>
                  <a:srgbClr val="1170D4"/>
                </a:solidFill>
                <a:latin typeface="Aileron Regular"/>
              </a:rPr>
              <a:t>hborhood</a:t>
            </a:r>
            <a:r>
              <a:rPr lang="en-US" sz="3600" spc="359">
                <a:solidFill>
                  <a:srgbClr val="1170D4"/>
                </a:solidFill>
                <a:latin typeface="Aileron Regular"/>
              </a:rPr>
              <a:t> c</a:t>
            </a:r>
            <a:r>
              <a:rPr lang="en-US" sz="3600" spc="359">
                <a:solidFill>
                  <a:srgbClr val="1170D4"/>
                </a:solidFill>
                <a:latin typeface="Aileron Regular"/>
              </a:rPr>
              <a:t>afé in</a:t>
            </a:r>
            <a:r>
              <a:rPr lang="en-US" sz="3600" spc="359">
                <a:solidFill>
                  <a:srgbClr val="1170D4"/>
                </a:solidFill>
                <a:latin typeface="Aileron Regular"/>
              </a:rPr>
              <a:t> </a:t>
            </a:r>
            <a:r>
              <a:rPr lang="en-US" sz="3600" spc="359">
                <a:solidFill>
                  <a:srgbClr val="1170D4"/>
                </a:solidFill>
                <a:latin typeface="Aileron Regular"/>
              </a:rPr>
              <a:t>Se</a:t>
            </a:r>
            <a:r>
              <a:rPr lang="en-US" sz="3600" spc="359">
                <a:solidFill>
                  <a:srgbClr val="1170D4"/>
                </a:solidFill>
                <a:latin typeface="Aileron Regular"/>
              </a:rPr>
              <a:t>a</a:t>
            </a:r>
            <a:r>
              <a:rPr lang="en-US" sz="3600" spc="359">
                <a:solidFill>
                  <a:srgbClr val="1170D4"/>
                </a:solidFill>
                <a:latin typeface="Aileron Regular"/>
              </a:rPr>
              <a:t>ttle, or even a </a:t>
            </a:r>
            <a:r>
              <a:rPr lang="en-US" sz="3600" spc="359">
                <a:solidFill>
                  <a:srgbClr val="1170D4"/>
                </a:solidFill>
                <a:latin typeface="Aileron Regular"/>
              </a:rPr>
              <a:t>s</a:t>
            </a:r>
            <a:r>
              <a:rPr lang="en-US" sz="3600" spc="359">
                <a:solidFill>
                  <a:srgbClr val="1170D4"/>
                </a:solidFill>
                <a:latin typeface="Aileron Regular"/>
              </a:rPr>
              <a:t>ocial</a:t>
            </a:r>
            <a:r>
              <a:rPr lang="en-US" sz="3600" spc="359">
                <a:solidFill>
                  <a:srgbClr val="1170D4"/>
                </a:solidFill>
                <a:latin typeface="Aileron Regular"/>
              </a:rPr>
              <a:t> </a:t>
            </a:r>
            <a:r>
              <a:rPr lang="en-US" sz="3600" spc="359">
                <a:solidFill>
                  <a:srgbClr val="1170D4"/>
                </a:solidFill>
                <a:latin typeface="Aileron Regular"/>
              </a:rPr>
              <a:t>ne</a:t>
            </a:r>
            <a:r>
              <a:rPr lang="en-US" sz="3600" spc="359">
                <a:solidFill>
                  <a:srgbClr val="1170D4"/>
                </a:solidFill>
                <a:latin typeface="Aileron Regular"/>
              </a:rPr>
              <a:t>t</a:t>
            </a:r>
            <a:r>
              <a:rPr lang="en-US" sz="3600" spc="359">
                <a:solidFill>
                  <a:srgbClr val="1170D4"/>
                </a:solidFill>
                <a:latin typeface="Aileron Regular"/>
              </a:rPr>
              <a:t>wo</a:t>
            </a:r>
            <a:r>
              <a:rPr lang="en-US" sz="3600" spc="359">
                <a:solidFill>
                  <a:srgbClr val="1170D4"/>
                </a:solidFill>
                <a:latin typeface="Aileron Regular"/>
              </a:rPr>
              <a:t>r</a:t>
            </a:r>
            <a:r>
              <a:rPr lang="en-US" sz="3600" spc="359">
                <a:solidFill>
                  <a:srgbClr val="1170D4"/>
                </a:solidFill>
                <a:latin typeface="Aileron Regular"/>
              </a:rPr>
              <a:t>kin</a:t>
            </a:r>
            <a:r>
              <a:rPr lang="en-US" sz="3600" spc="359">
                <a:solidFill>
                  <a:srgbClr val="1170D4"/>
                </a:solidFill>
                <a:latin typeface="Aileron Regular"/>
              </a:rPr>
              <a:t>g</a:t>
            </a:r>
            <a:r>
              <a:rPr lang="en-US" sz="3600" spc="359">
                <a:solidFill>
                  <a:srgbClr val="1170D4"/>
                </a:solidFill>
                <a:latin typeface="Aileron Regular"/>
              </a:rPr>
              <a:t> site</a:t>
            </a:r>
            <a:r>
              <a:rPr lang="en-US" sz="3600" spc="359">
                <a:solidFill>
                  <a:srgbClr val="1170D4"/>
                </a:solidFill>
                <a:latin typeface="Aileron Regular"/>
              </a:rPr>
              <a:t> l</a:t>
            </a:r>
            <a:r>
              <a:rPr lang="en-US" sz="3600" spc="359">
                <a:solidFill>
                  <a:srgbClr val="1170D4"/>
                </a:solidFill>
                <a:latin typeface="Aileron Regular"/>
              </a:rPr>
              <a:t>ike F</a:t>
            </a:r>
            <a:r>
              <a:rPr lang="en-US" sz="3600" spc="359">
                <a:solidFill>
                  <a:srgbClr val="1170D4"/>
                </a:solidFill>
                <a:latin typeface="Aileron Regular"/>
              </a:rPr>
              <a:t>a</a:t>
            </a:r>
            <a:r>
              <a:rPr lang="en-US" sz="3600" spc="359">
                <a:solidFill>
                  <a:srgbClr val="1170D4"/>
                </a:solidFill>
                <a:latin typeface="Aileron Regular"/>
              </a:rPr>
              <a:t>c</a:t>
            </a:r>
            <a:r>
              <a:rPr lang="en-US" sz="3600" spc="359">
                <a:solidFill>
                  <a:srgbClr val="1170D4"/>
                </a:solidFill>
                <a:latin typeface="Aileron Regular"/>
              </a:rPr>
              <a:t>e</a:t>
            </a:r>
            <a:r>
              <a:rPr lang="en-US" sz="3600" spc="359">
                <a:solidFill>
                  <a:srgbClr val="1170D4"/>
                </a:solidFill>
                <a:latin typeface="Aileron Regular"/>
              </a:rPr>
              <a:t>book</a:t>
            </a:r>
            <a:r>
              <a:rPr lang="en-US" sz="3600" spc="359">
                <a:solidFill>
                  <a:srgbClr val="1170D4"/>
                </a:solidFill>
                <a:latin typeface="Aileron Regular"/>
              </a:rPr>
              <a:t>.</a:t>
            </a:r>
          </a:p>
        </p:txBody>
      </p:sp>
      <p:pic>
        <p:nvPicPr>
          <p:cNvPr name="Picture 3" id="3"/>
          <p:cNvPicPr>
            <a:picLocks noChangeAspect="true"/>
          </p:cNvPicPr>
          <p:nvPr/>
        </p:nvPicPr>
        <p:blipFill>
          <a:blip r:embed="rId2"/>
          <a:srcRect l="18644" t="0" r="40903" b="0"/>
          <a:stretch>
            <a:fillRect/>
          </a:stretch>
        </p:blipFill>
        <p:spPr>
          <a:xfrm flipH="false" flipV="false" rot="0">
            <a:off x="12043476" y="0"/>
            <a:ext cx="6244524" cy="10287000"/>
          </a:xfrm>
          <a:prstGeom prst="rect">
            <a:avLst/>
          </a:prstGeom>
        </p:spPr>
      </p:pic>
      <p:sp>
        <p:nvSpPr>
          <p:cNvPr name="AutoShape 4" id="4"/>
          <p:cNvSpPr/>
          <p:nvPr/>
        </p:nvSpPr>
        <p:spPr>
          <a:xfrm rot="0">
            <a:off x="10652687" y="3974312"/>
            <a:ext cx="2781579" cy="2338376"/>
          </a:xfrm>
          <a:prstGeom prst="rect">
            <a:avLst/>
          </a:prstGeom>
          <a:solidFill>
            <a:srgbClr val="1170D4"/>
          </a:solidFill>
        </p:spPr>
      </p:sp>
      <p:sp>
        <p:nvSpPr>
          <p:cNvPr name="TextBox 5" id="5"/>
          <p:cNvSpPr txBox="true"/>
          <p:nvPr/>
        </p:nvSpPr>
        <p:spPr>
          <a:xfrm rot="0">
            <a:off x="555079" y="641601"/>
            <a:ext cx="11245579" cy="2752725"/>
          </a:xfrm>
          <a:prstGeom prst="rect">
            <a:avLst/>
          </a:prstGeom>
        </p:spPr>
        <p:txBody>
          <a:bodyPr anchor="t" rtlCol="false" tIns="0" lIns="0" bIns="0" rIns="0">
            <a:spAutoFit/>
          </a:bodyPr>
          <a:lstStyle/>
          <a:p>
            <a:pPr>
              <a:lnSpc>
                <a:spcPts val="7200"/>
              </a:lnSpc>
            </a:pPr>
            <a:r>
              <a:rPr lang="en-US" sz="6000" spc="120">
                <a:solidFill>
                  <a:srgbClr val="1170D4"/>
                </a:solidFill>
                <a:latin typeface="Aileron Heavy"/>
              </a:rPr>
              <a:t>Ethnographic fieldwork is the primary way that cultural anthropologists gather data.</a:t>
            </a:r>
          </a:p>
        </p:txBody>
      </p:sp>
      <p:sp>
        <p:nvSpPr>
          <p:cNvPr name="TextBox 6" id="6"/>
          <p:cNvSpPr txBox="true"/>
          <p:nvPr/>
        </p:nvSpPr>
        <p:spPr>
          <a:xfrm rot="0">
            <a:off x="11076260" y="4562475"/>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071" t="0" r="28192" b="0"/>
          <a:stretch>
            <a:fillRect/>
          </a:stretch>
        </p:blipFill>
        <p:spPr>
          <a:xfrm flipH="false" flipV="false" rot="0">
            <a:off x="-1985" y="0"/>
            <a:ext cx="7216156" cy="10287000"/>
          </a:xfrm>
          <a:prstGeom prst="rect">
            <a:avLst/>
          </a:prstGeom>
        </p:spPr>
      </p:pic>
      <p:sp>
        <p:nvSpPr>
          <p:cNvPr name="TextBox 3" id="3"/>
          <p:cNvSpPr txBox="true"/>
          <p:nvPr/>
        </p:nvSpPr>
        <p:spPr>
          <a:xfrm rot="0">
            <a:off x="7647072" y="744855"/>
            <a:ext cx="10223316" cy="8787765"/>
          </a:xfrm>
          <a:prstGeom prst="rect">
            <a:avLst/>
          </a:prstGeom>
        </p:spPr>
        <p:txBody>
          <a:bodyPr anchor="t" rtlCol="false" tIns="0" lIns="0" bIns="0" rIns="0">
            <a:spAutoFit/>
          </a:bodyPr>
          <a:lstStyle/>
          <a:p>
            <a:pPr>
              <a:lnSpc>
                <a:spcPts val="4320"/>
              </a:lnSpc>
            </a:pPr>
            <a:r>
              <a:rPr lang="en-US" sz="3600" spc="359">
                <a:solidFill>
                  <a:srgbClr val="1170D4"/>
                </a:solidFill>
                <a:latin typeface="Aileron Regular"/>
              </a:rPr>
              <a:t>Fieldwork takes time. Anthropologists enter the field location much like a newborn child. They may have trouble communicating until the</a:t>
            </a:r>
            <a:r>
              <a:rPr lang="en-US" sz="3600" spc="359">
                <a:solidFill>
                  <a:srgbClr val="1170D4"/>
                </a:solidFill>
                <a:latin typeface="Aileron Regular"/>
              </a:rPr>
              <a:t>y</a:t>
            </a:r>
            <a:r>
              <a:rPr lang="en-US" sz="3600" spc="359">
                <a:solidFill>
                  <a:srgbClr val="1170D4"/>
                </a:solidFill>
                <a:latin typeface="Aileron Regular"/>
              </a:rPr>
              <a:t> </a:t>
            </a:r>
            <a:r>
              <a:rPr lang="en-US" sz="3600" spc="359">
                <a:solidFill>
                  <a:srgbClr val="1170D4"/>
                </a:solidFill>
                <a:latin typeface="Aileron Regular"/>
              </a:rPr>
              <a:t>h</a:t>
            </a:r>
            <a:r>
              <a:rPr lang="en-US" sz="3600" spc="359">
                <a:solidFill>
                  <a:srgbClr val="1170D4"/>
                </a:solidFill>
                <a:latin typeface="Aileron Regular"/>
              </a:rPr>
              <a:t>a</a:t>
            </a:r>
            <a:r>
              <a:rPr lang="en-US" sz="3600" spc="359">
                <a:solidFill>
                  <a:srgbClr val="1170D4"/>
                </a:solidFill>
                <a:latin typeface="Aileron Regular"/>
              </a:rPr>
              <a:t>ve</a:t>
            </a:r>
            <a:r>
              <a:rPr lang="en-US" sz="3600" spc="359">
                <a:solidFill>
                  <a:srgbClr val="1170D4"/>
                </a:solidFill>
                <a:latin typeface="Aileron Regular"/>
              </a:rPr>
              <a:t> </a:t>
            </a:r>
            <a:r>
              <a:rPr lang="en-US" sz="3600" spc="359">
                <a:solidFill>
                  <a:srgbClr val="1170D4"/>
                </a:solidFill>
                <a:latin typeface="Aileron Regular"/>
              </a:rPr>
              <a:t>l</a:t>
            </a:r>
            <a:r>
              <a:rPr lang="en-US" sz="3600" spc="359">
                <a:solidFill>
                  <a:srgbClr val="1170D4"/>
                </a:solidFill>
                <a:latin typeface="Aileron Regular"/>
              </a:rPr>
              <a:t>ea</a:t>
            </a:r>
            <a:r>
              <a:rPr lang="en-US" sz="3600" spc="359">
                <a:solidFill>
                  <a:srgbClr val="1170D4"/>
                </a:solidFill>
                <a:latin typeface="Aileron Regular"/>
              </a:rPr>
              <a:t>rn</a:t>
            </a:r>
            <a:r>
              <a:rPr lang="en-US" sz="3600" spc="359">
                <a:solidFill>
                  <a:srgbClr val="1170D4"/>
                </a:solidFill>
                <a:latin typeface="Aileron Regular"/>
              </a:rPr>
              <a:t>ed th</a:t>
            </a:r>
            <a:r>
              <a:rPr lang="en-US" sz="3600" spc="359">
                <a:solidFill>
                  <a:srgbClr val="1170D4"/>
                </a:solidFill>
                <a:latin typeface="Aileron Regular"/>
              </a:rPr>
              <a:t>e</a:t>
            </a:r>
            <a:r>
              <a:rPr lang="en-US" sz="3600" spc="359">
                <a:solidFill>
                  <a:srgbClr val="1170D4"/>
                </a:solidFill>
                <a:latin typeface="Aileron Regular"/>
              </a:rPr>
              <a:t> </a:t>
            </a:r>
            <a:r>
              <a:rPr lang="en-US" sz="3600" spc="359">
                <a:solidFill>
                  <a:srgbClr val="1170D4"/>
                </a:solidFill>
                <a:latin typeface="Aileron Regular"/>
              </a:rPr>
              <a:t>l</a:t>
            </a:r>
            <a:r>
              <a:rPr lang="en-US" sz="3600" spc="359">
                <a:solidFill>
                  <a:srgbClr val="1170D4"/>
                </a:solidFill>
                <a:latin typeface="Aileron Regular"/>
              </a:rPr>
              <a:t>o</a:t>
            </a:r>
            <a:r>
              <a:rPr lang="en-US" sz="3600" spc="359">
                <a:solidFill>
                  <a:srgbClr val="1170D4"/>
                </a:solidFill>
                <a:latin typeface="Aileron Regular"/>
              </a:rPr>
              <a:t>c</a:t>
            </a:r>
            <a:r>
              <a:rPr lang="en-US" sz="3600" spc="359">
                <a:solidFill>
                  <a:srgbClr val="1170D4"/>
                </a:solidFill>
                <a:latin typeface="Aileron Regular"/>
              </a:rPr>
              <a:t>al language</a:t>
            </a:r>
            <a:r>
              <a:rPr lang="en-US" sz="3600" spc="359">
                <a:solidFill>
                  <a:srgbClr val="1170D4"/>
                </a:solidFill>
                <a:latin typeface="Aileron Regular"/>
              </a:rPr>
              <a:t>.</a:t>
            </a:r>
            <a:r>
              <a:rPr lang="en-US" sz="3600" spc="359">
                <a:solidFill>
                  <a:srgbClr val="1170D4"/>
                </a:solidFill>
                <a:latin typeface="Aileron Regular"/>
              </a:rPr>
              <a:t> </a:t>
            </a:r>
            <a:r>
              <a:rPr lang="en-US" sz="3600" spc="359">
                <a:solidFill>
                  <a:srgbClr val="1170D4"/>
                </a:solidFill>
                <a:latin typeface="Aileron Regular"/>
              </a:rPr>
              <a:t>Th</a:t>
            </a:r>
            <a:r>
              <a:rPr lang="en-US" sz="3600" spc="359">
                <a:solidFill>
                  <a:srgbClr val="1170D4"/>
                </a:solidFill>
                <a:latin typeface="Aileron Regular"/>
              </a:rPr>
              <a:t>e</a:t>
            </a:r>
            <a:r>
              <a:rPr lang="en-US" sz="3600" spc="359">
                <a:solidFill>
                  <a:srgbClr val="1170D4"/>
                </a:solidFill>
                <a:latin typeface="Aileron Regular"/>
              </a:rPr>
              <a:t>y will </a:t>
            </a:r>
            <a:r>
              <a:rPr lang="en-US" sz="3600" spc="359">
                <a:solidFill>
                  <a:srgbClr val="1170D4"/>
                </a:solidFill>
                <a:latin typeface="Aileron Regular"/>
              </a:rPr>
              <a:t>li</a:t>
            </a:r>
            <a:r>
              <a:rPr lang="en-US" sz="3600" spc="359">
                <a:solidFill>
                  <a:srgbClr val="1170D4"/>
                </a:solidFill>
                <a:latin typeface="Aileron Regular"/>
              </a:rPr>
              <a:t>kely make m</a:t>
            </a:r>
            <a:r>
              <a:rPr lang="en-US" sz="3600" spc="359">
                <a:solidFill>
                  <a:srgbClr val="1170D4"/>
                </a:solidFill>
                <a:latin typeface="Aileron Regular"/>
              </a:rPr>
              <a:t>i</a:t>
            </a:r>
            <a:r>
              <a:rPr lang="en-US" sz="3600" spc="359">
                <a:solidFill>
                  <a:srgbClr val="1170D4"/>
                </a:solidFill>
                <a:latin typeface="Aileron Regular"/>
              </a:rPr>
              <a:t>stakes</a:t>
            </a:r>
            <a:r>
              <a:rPr lang="en-US" sz="3600" spc="359">
                <a:solidFill>
                  <a:srgbClr val="1170D4"/>
                </a:solidFill>
                <a:latin typeface="Aileron Regular"/>
              </a:rPr>
              <a:t>, </a:t>
            </a:r>
            <a:r>
              <a:rPr lang="en-US" sz="3600" spc="359">
                <a:solidFill>
                  <a:srgbClr val="1170D4"/>
                </a:solidFill>
                <a:latin typeface="Aileron Regular"/>
              </a:rPr>
              <a:t>and l</a:t>
            </a:r>
            <a:r>
              <a:rPr lang="en-US" sz="3600" spc="359">
                <a:solidFill>
                  <a:srgbClr val="1170D4"/>
                </a:solidFill>
                <a:latin typeface="Aileron Regular"/>
              </a:rPr>
              <a:t>oca</a:t>
            </a:r>
            <a:r>
              <a:rPr lang="en-US" sz="3600" spc="359">
                <a:solidFill>
                  <a:srgbClr val="1170D4"/>
                </a:solidFill>
                <a:latin typeface="Aileron Regular"/>
              </a:rPr>
              <a:t>ls will f</a:t>
            </a:r>
            <a:r>
              <a:rPr lang="en-US" sz="3600" spc="359">
                <a:solidFill>
                  <a:srgbClr val="1170D4"/>
                </a:solidFill>
                <a:latin typeface="Aileron Regular"/>
              </a:rPr>
              <a:t>in</a:t>
            </a:r>
            <a:r>
              <a:rPr lang="en-US" sz="3600" spc="359">
                <a:solidFill>
                  <a:srgbClr val="1170D4"/>
                </a:solidFill>
                <a:latin typeface="Aileron Regular"/>
              </a:rPr>
              <a:t>d</a:t>
            </a:r>
            <a:r>
              <a:rPr lang="en-US" sz="3600" spc="359">
                <a:solidFill>
                  <a:srgbClr val="1170D4"/>
                </a:solidFill>
                <a:latin typeface="Aileron Regular"/>
              </a:rPr>
              <a:t> </a:t>
            </a:r>
            <a:r>
              <a:rPr lang="en-US" sz="3600" spc="359">
                <a:solidFill>
                  <a:srgbClr val="1170D4"/>
                </a:solidFill>
                <a:latin typeface="Aileron Regular"/>
              </a:rPr>
              <a:t>th</a:t>
            </a:r>
            <a:r>
              <a:rPr lang="en-US" sz="3600" spc="359">
                <a:solidFill>
                  <a:srgbClr val="1170D4"/>
                </a:solidFill>
                <a:latin typeface="Aileron Regular"/>
              </a:rPr>
              <a:t>e</a:t>
            </a:r>
            <a:r>
              <a:rPr lang="en-US" sz="3600" spc="359">
                <a:solidFill>
                  <a:srgbClr val="1170D4"/>
                </a:solidFill>
                <a:latin typeface="Aileron Regular"/>
              </a:rPr>
              <a:t>m fu</a:t>
            </a:r>
            <a:r>
              <a:rPr lang="en-US" sz="3600" spc="359">
                <a:solidFill>
                  <a:srgbClr val="1170D4"/>
                </a:solidFill>
                <a:latin typeface="Aileron Regular"/>
              </a:rPr>
              <a:t>n</a:t>
            </a:r>
            <a:r>
              <a:rPr lang="en-US" sz="3600" spc="359">
                <a:solidFill>
                  <a:srgbClr val="1170D4"/>
                </a:solidFill>
                <a:latin typeface="Aileron Regular"/>
              </a:rPr>
              <a:t>ny</a:t>
            </a:r>
            <a:r>
              <a:rPr lang="en-US" sz="3600" spc="359">
                <a:solidFill>
                  <a:srgbClr val="1170D4"/>
                </a:solidFill>
                <a:latin typeface="Aileron Regular"/>
              </a:rPr>
              <a:t> or </a:t>
            </a:r>
            <a:r>
              <a:rPr lang="en-US" sz="3600" spc="359">
                <a:solidFill>
                  <a:srgbClr val="1170D4"/>
                </a:solidFill>
                <a:latin typeface="Aileron Regular"/>
              </a:rPr>
              <a:t>str</a:t>
            </a:r>
            <a:r>
              <a:rPr lang="en-US" sz="3600" spc="359">
                <a:solidFill>
                  <a:srgbClr val="1170D4"/>
                </a:solidFill>
                <a:latin typeface="Aileron Regular"/>
              </a:rPr>
              <a:t>a</a:t>
            </a:r>
            <a:r>
              <a:rPr lang="en-US" sz="3600" spc="359">
                <a:solidFill>
                  <a:srgbClr val="1170D4"/>
                </a:solidFill>
                <a:latin typeface="Aileron Regular"/>
              </a:rPr>
              <a:t>n</a:t>
            </a:r>
            <a:r>
              <a:rPr lang="en-US" sz="3600" spc="359">
                <a:solidFill>
                  <a:srgbClr val="1170D4"/>
                </a:solidFill>
                <a:latin typeface="Aileron Regular"/>
              </a:rPr>
              <a:t>ge</a:t>
            </a:r>
            <a:r>
              <a:rPr lang="en-US" sz="3600" spc="359">
                <a:solidFill>
                  <a:srgbClr val="1170D4"/>
                </a:solidFill>
                <a:latin typeface="Aileron Regular"/>
              </a:rPr>
              <a:t>.</a:t>
            </a:r>
            <a:r>
              <a:rPr lang="en-US" sz="3600" spc="359">
                <a:solidFill>
                  <a:srgbClr val="1170D4"/>
                </a:solidFill>
                <a:latin typeface="Aileron Regular"/>
              </a:rPr>
              <a:t> </a:t>
            </a:r>
            <a:r>
              <a:rPr lang="en-US" sz="3600" spc="359">
                <a:solidFill>
                  <a:srgbClr val="1170D4"/>
                </a:solidFill>
                <a:latin typeface="Aileron Regular"/>
              </a:rPr>
              <a:t>It can</a:t>
            </a:r>
            <a:r>
              <a:rPr lang="en-US" sz="3600" spc="359">
                <a:solidFill>
                  <a:srgbClr val="1170D4"/>
                </a:solidFill>
                <a:latin typeface="Aileron Regular"/>
              </a:rPr>
              <a:t> </a:t>
            </a:r>
            <a:r>
              <a:rPr lang="en-US" sz="3600" spc="359">
                <a:solidFill>
                  <a:srgbClr val="1170D4"/>
                </a:solidFill>
                <a:latin typeface="Aileron Regular"/>
              </a:rPr>
              <a:t>t</a:t>
            </a:r>
            <a:r>
              <a:rPr lang="en-US" sz="3600" spc="359">
                <a:solidFill>
                  <a:srgbClr val="1170D4"/>
                </a:solidFill>
                <a:latin typeface="Aileron Regular"/>
              </a:rPr>
              <a:t>a</a:t>
            </a:r>
            <a:r>
              <a:rPr lang="en-US" sz="3600" spc="359">
                <a:solidFill>
                  <a:srgbClr val="1170D4"/>
                </a:solidFill>
                <a:latin typeface="Aileron Regular"/>
              </a:rPr>
              <a:t>ke</a:t>
            </a:r>
            <a:r>
              <a:rPr lang="en-US" sz="3600" spc="359">
                <a:solidFill>
                  <a:srgbClr val="1170D4"/>
                </a:solidFill>
                <a:latin typeface="Aileron Regular"/>
              </a:rPr>
              <a:t> </a:t>
            </a:r>
            <a:r>
              <a:rPr lang="en-US" sz="3600" spc="359">
                <a:solidFill>
                  <a:srgbClr val="1170D4"/>
                </a:solidFill>
                <a:latin typeface="Aileron Regular"/>
              </a:rPr>
              <a:t>m</a:t>
            </a:r>
            <a:r>
              <a:rPr lang="en-US" sz="3600" spc="359">
                <a:solidFill>
                  <a:srgbClr val="1170D4"/>
                </a:solidFill>
                <a:latin typeface="Aileron Regular"/>
              </a:rPr>
              <a:t>ont</a:t>
            </a:r>
            <a:r>
              <a:rPr lang="en-US" sz="3600" spc="359">
                <a:solidFill>
                  <a:srgbClr val="1170D4"/>
                </a:solidFill>
                <a:latin typeface="Aileron Regular"/>
              </a:rPr>
              <a:t>hs</a:t>
            </a:r>
            <a:r>
              <a:rPr lang="en-US" sz="3600" spc="359">
                <a:solidFill>
                  <a:srgbClr val="1170D4"/>
                </a:solidFill>
                <a:latin typeface="Aileron Regular"/>
              </a:rPr>
              <a:t> o</a:t>
            </a:r>
            <a:r>
              <a:rPr lang="en-US" sz="3600" spc="359">
                <a:solidFill>
                  <a:srgbClr val="1170D4"/>
                </a:solidFill>
                <a:latin typeface="Aileron Regular"/>
              </a:rPr>
              <a:t>r</a:t>
            </a:r>
            <a:r>
              <a:rPr lang="en-US" sz="3600" spc="359">
                <a:solidFill>
                  <a:srgbClr val="1170D4"/>
                </a:solidFill>
                <a:latin typeface="Aileron Regular"/>
              </a:rPr>
              <a:t> </a:t>
            </a:r>
            <a:r>
              <a:rPr lang="en-US" sz="3600" spc="359">
                <a:solidFill>
                  <a:srgbClr val="1170D4"/>
                </a:solidFill>
                <a:latin typeface="Aileron Regular"/>
              </a:rPr>
              <a:t>y</a:t>
            </a:r>
            <a:r>
              <a:rPr lang="en-US" sz="3600" spc="359">
                <a:solidFill>
                  <a:srgbClr val="1170D4"/>
                </a:solidFill>
                <a:latin typeface="Aileron Regular"/>
              </a:rPr>
              <a:t>ears to begin to accustom themselves to the society or community within which they will live and learn. </a:t>
            </a:r>
          </a:p>
          <a:p>
            <a:pPr>
              <a:lnSpc>
                <a:spcPts val="4320"/>
              </a:lnSpc>
            </a:pPr>
          </a:p>
          <a:p>
            <a:pPr>
              <a:lnSpc>
                <a:spcPts val="4320"/>
              </a:lnSpc>
            </a:pPr>
            <a:r>
              <a:rPr lang="en-US" sz="3600" spc="359">
                <a:solidFill>
                  <a:srgbClr val="1170D4"/>
                </a:solidFill>
                <a:latin typeface="Aileron Regular"/>
              </a:rPr>
              <a:t>In the fieldwork process, anthropologists eventually piece together ideas about kinship, language, religion, politics, and economic systems, which allows them to build a picture of the society.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170D4"/>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pic>
        <p:nvPicPr>
          <p:cNvPr name="Picture 3" id="3"/>
          <p:cNvPicPr>
            <a:picLocks noChangeAspect="true"/>
          </p:cNvPicPr>
          <p:nvPr/>
        </p:nvPicPr>
        <p:blipFill>
          <a:blip r:embed="rId2"/>
          <a:srcRect l="0" t="56373" r="0" b="175"/>
          <a:stretch>
            <a:fillRect/>
          </a:stretch>
        </p:blipFill>
        <p:spPr>
          <a:xfrm flipH="false" flipV="false" rot="0">
            <a:off x="0" y="0"/>
            <a:ext cx="18288000" cy="5185020"/>
          </a:xfrm>
          <a:prstGeom prst="rect">
            <a:avLst/>
          </a:prstGeom>
        </p:spPr>
      </p:pic>
      <p:sp>
        <p:nvSpPr>
          <p:cNvPr name="TextBox 4" id="4"/>
          <p:cNvSpPr txBox="true"/>
          <p:nvPr/>
        </p:nvSpPr>
        <p:spPr>
          <a:xfrm rot="0">
            <a:off x="5677415" y="6038921"/>
            <a:ext cx="12388770" cy="3301365"/>
          </a:xfrm>
          <a:prstGeom prst="rect">
            <a:avLst/>
          </a:prstGeom>
        </p:spPr>
        <p:txBody>
          <a:bodyPr anchor="t" rtlCol="false" tIns="0" lIns="0" bIns="0" rIns="0">
            <a:spAutoFit/>
          </a:bodyPr>
          <a:lstStyle/>
          <a:p>
            <a:pPr>
              <a:lnSpc>
                <a:spcPts val="4320"/>
              </a:lnSpc>
            </a:pPr>
            <a:r>
              <a:rPr lang="en-US" sz="3600" spc="288">
                <a:solidFill>
                  <a:srgbClr val="1170D4"/>
                </a:solidFill>
                <a:latin typeface="Aileron Regular"/>
              </a:rPr>
              <a:t>E</a:t>
            </a:r>
            <a:r>
              <a:rPr lang="en-US" sz="3600" spc="288">
                <a:solidFill>
                  <a:srgbClr val="1170D4"/>
                </a:solidFill>
                <a:latin typeface="Aileron Regular"/>
              </a:rPr>
              <a:t>thnography can mean two thi</a:t>
            </a:r>
            <a:r>
              <a:rPr lang="en-US" sz="3600" spc="288">
                <a:solidFill>
                  <a:srgbClr val="1170D4"/>
                </a:solidFill>
                <a:latin typeface="Aileron Regular"/>
              </a:rPr>
              <a:t>ng</a:t>
            </a:r>
            <a:r>
              <a:rPr lang="en-US" sz="3600" spc="288">
                <a:solidFill>
                  <a:srgbClr val="1170D4"/>
                </a:solidFill>
                <a:latin typeface="Aileron Regular"/>
              </a:rPr>
              <a:t>s in anthropology:</a:t>
            </a:r>
          </a:p>
          <a:p>
            <a:pPr>
              <a:lnSpc>
                <a:spcPts val="4320"/>
              </a:lnSpc>
            </a:pPr>
          </a:p>
          <a:p>
            <a:pPr>
              <a:lnSpc>
                <a:spcPts val="4320"/>
              </a:lnSpc>
            </a:pPr>
            <a:r>
              <a:rPr lang="en-US" sz="3600" spc="288">
                <a:solidFill>
                  <a:srgbClr val="1170D4"/>
                </a:solidFill>
                <a:latin typeface="Aileron Regular"/>
              </a:rPr>
              <a:t>1. the research methods employed during fieldwork</a:t>
            </a:r>
          </a:p>
          <a:p>
            <a:pPr>
              <a:lnSpc>
                <a:spcPts val="4320"/>
              </a:lnSpc>
            </a:pPr>
          </a:p>
          <a:p>
            <a:pPr>
              <a:lnSpc>
                <a:spcPts val="4320"/>
              </a:lnSpc>
            </a:pPr>
            <a:r>
              <a:rPr lang="en-US" sz="3600" spc="288">
                <a:solidFill>
                  <a:srgbClr val="1170D4"/>
                </a:solidFill>
                <a:latin typeface="Aileron Regular"/>
              </a:rPr>
              <a:t>2. the written descriptive and interpretive results of that research</a:t>
            </a:r>
          </a:p>
        </p:txBody>
      </p:sp>
      <p:sp>
        <p:nvSpPr>
          <p:cNvPr name="TextBox 5" id="5"/>
          <p:cNvSpPr txBox="true"/>
          <p:nvPr/>
        </p:nvSpPr>
        <p:spPr>
          <a:xfrm rot="0">
            <a:off x="146659" y="6632642"/>
            <a:ext cx="5160946" cy="923925"/>
          </a:xfrm>
          <a:prstGeom prst="rect">
            <a:avLst/>
          </a:prstGeom>
        </p:spPr>
        <p:txBody>
          <a:bodyPr anchor="t" rtlCol="false" tIns="0" lIns="0" bIns="0" rIns="0">
            <a:spAutoFit/>
          </a:bodyPr>
          <a:lstStyle/>
          <a:p>
            <a:pPr>
              <a:lnSpc>
                <a:spcPts val="7200"/>
              </a:lnSpc>
            </a:pPr>
            <a:r>
              <a:rPr lang="en-US" sz="6000" spc="120">
                <a:solidFill>
                  <a:srgbClr val="FFFFFF"/>
                </a:solidFill>
                <a:latin typeface="Aileron Heavy Bold"/>
              </a:rPr>
              <a:t>Ethnography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335" t="0" r="31719"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1170D4"/>
          </a:solidFill>
        </p:spPr>
      </p:sp>
      <p:sp>
        <p:nvSpPr>
          <p:cNvPr name="TextBox 4" id="4"/>
          <p:cNvSpPr txBox="true"/>
          <p:nvPr/>
        </p:nvSpPr>
        <p:spPr>
          <a:xfrm rot="0">
            <a:off x="328013" y="2200275"/>
            <a:ext cx="9807902" cy="705802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The hallmark method of ethnographic research in anthropology is known as </a:t>
            </a:r>
            <a:r>
              <a:rPr lang="en-US" sz="3600" spc="179">
                <a:solidFill>
                  <a:srgbClr val="FFFFFF"/>
                </a:solidFill>
                <a:latin typeface="Aileron Regular Bold"/>
              </a:rPr>
              <a:t>participant-observation</a:t>
            </a:r>
            <a:r>
              <a:rPr lang="en-US" sz="3600" spc="179">
                <a:solidFill>
                  <a:srgbClr val="FFFFFF"/>
                </a:solidFill>
                <a:latin typeface="Aileron Regular"/>
              </a:rPr>
              <a:t>. This is when an anthropologist records their experiences and observations while taking part in activities alongside local participants or informants in the field. Anthropologists also engage in informal conversations, formal interviews, surveys, or questionnaires, and create photos, sound or video recordings, as well as conduct historical or archival research into correspondence, public records, or reports, depending on their research interests. </a:t>
            </a:r>
          </a:p>
        </p:txBody>
      </p:sp>
      <p:sp>
        <p:nvSpPr>
          <p:cNvPr name="TextBox 5" id="5"/>
          <p:cNvSpPr txBox="true"/>
          <p:nvPr/>
        </p:nvSpPr>
        <p:spPr>
          <a:xfrm rot="0">
            <a:off x="328013" y="662940"/>
            <a:ext cx="735640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DOING ETHNOGRAPHY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771" t="0" r="29271"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1170D4"/>
          </a:solidFill>
        </p:spPr>
      </p:sp>
      <p:sp>
        <p:nvSpPr>
          <p:cNvPr name="TextBox 4" id="4"/>
          <p:cNvSpPr txBox="true"/>
          <p:nvPr/>
        </p:nvSpPr>
        <p:spPr>
          <a:xfrm rot="0">
            <a:off x="8171284" y="1467876"/>
            <a:ext cx="9811405" cy="856678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Ethnographic writing differs from historical, journalistic, or travel writing about peoples and places. While ethnographers may also keep a fieldwork diary containing personal notes, ethnography is much more than a recounting of daily events. Ethnography often engages with the theoretical foundations of anthropology and is written with cultural contextualization in mind, speaking to anthropology as a discipline as well as furnishing in-depth understanding of the cultural world that has been explored. The ultimate aim of ethnographic writing is to produce work that contributes to, and advances, the comparative interpretation of human cultures and societies.</a:t>
            </a:r>
          </a:p>
        </p:txBody>
      </p:sp>
      <p:sp>
        <p:nvSpPr>
          <p:cNvPr name="TextBox 5" id="5"/>
          <p:cNvSpPr txBox="true"/>
          <p:nvPr/>
        </p:nvSpPr>
        <p:spPr>
          <a:xfrm rot="0">
            <a:off x="9813718" y="531055"/>
            <a:ext cx="7905202" cy="731520"/>
          </a:xfrm>
          <a:prstGeom prst="rect">
            <a:avLst/>
          </a:prstGeom>
        </p:spPr>
        <p:txBody>
          <a:bodyPr anchor="t" rtlCol="false" tIns="0" lIns="0" bIns="0" rIns="0">
            <a:spAutoFit/>
          </a:bodyPr>
          <a:lstStyle/>
          <a:p>
            <a:pPr algn="ctr">
              <a:lnSpc>
                <a:spcPts val="5759"/>
              </a:lnSpc>
            </a:pPr>
            <a:r>
              <a:rPr lang="en-US" sz="4800" spc="192">
                <a:solidFill>
                  <a:srgbClr val="FFFFFF"/>
                </a:solidFill>
                <a:latin typeface="Aileron Regular Bold"/>
              </a:rPr>
              <a:t>WRITING ETHNOGRAPHY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702" t="8189" r="7813" b="18779"/>
          <a:stretch>
            <a:fillRect/>
          </a:stretch>
        </p:blipFill>
        <p:spPr>
          <a:xfrm flipH="false" flipV="false" rot="0">
            <a:off x="10077902" y="0"/>
            <a:ext cx="8210098" cy="10287000"/>
          </a:xfrm>
          <a:prstGeom prst="rect">
            <a:avLst/>
          </a:prstGeom>
        </p:spPr>
      </p:pic>
      <p:sp>
        <p:nvSpPr>
          <p:cNvPr name="AutoShape 3" id="3"/>
          <p:cNvSpPr/>
          <p:nvPr/>
        </p:nvSpPr>
        <p:spPr>
          <a:xfrm rot="-10800000">
            <a:off x="0" y="0"/>
            <a:ext cx="10077902" cy="10287000"/>
          </a:xfrm>
          <a:prstGeom prst="rect">
            <a:avLst/>
          </a:prstGeom>
          <a:solidFill>
            <a:srgbClr val="1170D4"/>
          </a:solidFill>
        </p:spPr>
      </p:sp>
      <p:sp>
        <p:nvSpPr>
          <p:cNvPr name="TextBox 4" id="4"/>
          <p:cNvSpPr txBox="true"/>
          <p:nvPr/>
        </p:nvSpPr>
        <p:spPr>
          <a:xfrm rot="0">
            <a:off x="386027" y="2068792"/>
            <a:ext cx="9377606" cy="65303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Ethnography is a collaborative effort between the ethnographer and their research participants. Anthropologists have ethical codes that guide their behavior in the field as they rely on relationships with others in order to conduct their research. In the ethnographic process, </a:t>
            </a:r>
            <a:r>
              <a:rPr lang="en-US" sz="3600" spc="179">
                <a:solidFill>
                  <a:srgbClr val="FFFFFF"/>
                </a:solidFill>
                <a:latin typeface="Aileron Regular Bold"/>
              </a:rPr>
              <a:t>informants </a:t>
            </a:r>
            <a:r>
              <a:rPr lang="en-US" sz="3600" spc="179">
                <a:solidFill>
                  <a:srgbClr val="FFFFFF"/>
                </a:solidFill>
                <a:latin typeface="Aileron Regular"/>
              </a:rPr>
              <a:t>or key participants can help to induct the ethnographer into the society and explain its customs and ways.</a:t>
            </a:r>
          </a:p>
        </p:txBody>
      </p:sp>
      <p:sp>
        <p:nvSpPr>
          <p:cNvPr name="TextBox 5" id="5"/>
          <p:cNvSpPr txBox="true"/>
          <p:nvPr/>
        </p:nvSpPr>
        <p:spPr>
          <a:xfrm rot="0">
            <a:off x="386027" y="662940"/>
            <a:ext cx="761188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INFORMANTS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DAFhCksnMuc</dc:identifier>
  <dcterms:modified xsi:type="dcterms:W3CDTF">2011-08-01T06:04:30Z</dcterms:modified>
  <cp:revision>1</cp:revision>
  <dc:title>eHRAF Workbook - Ethnographic Fieldwork v2</dc:title>
</cp:coreProperties>
</file>