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22016" t="0" r="22016"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104424"/>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373755"/>
            <a:ext cx="9265601" cy="3720465"/>
          </a:xfrm>
          <a:prstGeom prst="rect">
            <a:avLst/>
          </a:prstGeom>
        </p:spPr>
        <p:txBody>
          <a:bodyPr anchor="t" rtlCol="false" tIns="0" lIns="0" bIns="0" rIns="0">
            <a:spAutoFit/>
          </a:bodyPr>
          <a:lstStyle/>
          <a:p>
            <a:pPr algn="ctr">
              <a:lnSpc>
                <a:spcPts val="9600"/>
              </a:lnSpc>
            </a:pPr>
            <a:r>
              <a:rPr lang="en-US" sz="9600">
                <a:solidFill>
                  <a:srgbClr val="104424"/>
                </a:solidFill>
                <a:latin typeface="Aileron Heavy Bold"/>
              </a:rPr>
              <a:t>Globalization </a:t>
            </a:r>
          </a:p>
          <a:p>
            <a:pPr algn="ctr">
              <a:lnSpc>
                <a:spcPts val="9600"/>
              </a:lnSpc>
            </a:pPr>
            <a:r>
              <a:rPr lang="en-US" sz="9600">
                <a:solidFill>
                  <a:srgbClr val="104424"/>
                </a:solidFill>
                <a:latin typeface="Aileron Heavy Bold"/>
              </a:rPr>
              <a:t>&amp;</a:t>
            </a:r>
          </a:p>
          <a:p>
            <a:pPr algn="ctr">
              <a:lnSpc>
                <a:spcPts val="9600"/>
              </a:lnSpc>
            </a:pPr>
            <a:r>
              <a:rPr lang="en-US" sz="9600">
                <a:solidFill>
                  <a:srgbClr val="104424"/>
                </a:solidFill>
                <a:latin typeface="Aileron Heavy Bold"/>
              </a:rPr>
              <a:t> Change</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104424"/>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346" t="0" r="22073" b="0"/>
          <a:stretch>
            <a:fillRect/>
          </a:stretch>
        </p:blipFill>
        <p:spPr>
          <a:xfrm flipH="false" flipV="false" rot="0">
            <a:off x="10017080" y="0"/>
            <a:ext cx="8270920" cy="10287000"/>
          </a:xfrm>
          <a:prstGeom prst="rect">
            <a:avLst/>
          </a:prstGeom>
        </p:spPr>
      </p:pic>
      <p:sp>
        <p:nvSpPr>
          <p:cNvPr name="AutoShape 3" id="3"/>
          <p:cNvSpPr/>
          <p:nvPr/>
        </p:nvSpPr>
        <p:spPr>
          <a:xfrm rot="-10800000">
            <a:off x="0" y="0"/>
            <a:ext cx="10017080" cy="10287000"/>
          </a:xfrm>
          <a:prstGeom prst="rect">
            <a:avLst/>
          </a:prstGeom>
          <a:solidFill>
            <a:srgbClr val="104424"/>
          </a:solidFill>
        </p:spPr>
      </p:sp>
      <p:grpSp>
        <p:nvGrpSpPr>
          <p:cNvPr name="Group 4" id="4"/>
          <p:cNvGrpSpPr/>
          <p:nvPr/>
        </p:nvGrpSpPr>
        <p:grpSpPr>
          <a:xfrm rot="0">
            <a:off x="11507382" y="502920"/>
            <a:ext cx="5290317" cy="1190296"/>
            <a:chOff x="0" y="0"/>
            <a:chExt cx="7053756" cy="1587061"/>
          </a:xfrm>
        </p:grpSpPr>
        <p:sp>
          <p:nvSpPr>
            <p:cNvPr name="AutoShape 5" id="5"/>
            <p:cNvSpPr/>
            <p:nvPr/>
          </p:nvSpPr>
          <p:spPr>
            <a:xfrm rot="0">
              <a:off x="0" y="0"/>
              <a:ext cx="7053756" cy="1587061"/>
            </a:xfrm>
            <a:prstGeom prst="rect">
              <a:avLst/>
            </a:prstGeom>
            <a:solidFill>
              <a:srgbClr val="104424"/>
            </a:solidFill>
          </p:spPr>
        </p:sp>
        <p:sp>
          <p:nvSpPr>
            <p:cNvPr name="TextBox 6" id="6"/>
            <p:cNvSpPr txBox="true"/>
            <p:nvPr/>
          </p:nvSpPr>
          <p:spPr>
            <a:xfrm rot="0">
              <a:off x="702223" y="351571"/>
              <a:ext cx="5649310" cy="80772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TECHNOLOGY</a:t>
              </a:r>
            </a:p>
          </p:txBody>
        </p:sp>
      </p:grpSp>
      <p:sp>
        <p:nvSpPr>
          <p:cNvPr name="TextBox 7" id="7"/>
          <p:cNvSpPr txBox="true"/>
          <p:nvPr/>
        </p:nvSpPr>
        <p:spPr>
          <a:xfrm rot="0">
            <a:off x="202473" y="670231"/>
            <a:ext cx="9612134" cy="102298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Bold"/>
              </a:rPr>
              <a:t>Read the follow</a:t>
            </a:r>
            <a:r>
              <a:rPr lang="en-US" sz="3600" spc="36">
                <a:solidFill>
                  <a:srgbClr val="FFFFFF"/>
                </a:solidFill>
                <a:latin typeface="Aileron Regular Bold"/>
              </a:rPr>
              <a:t>ing p</a:t>
            </a:r>
            <a:r>
              <a:rPr lang="en-US" sz="3600" spc="36">
                <a:solidFill>
                  <a:srgbClr val="FFFFFF"/>
                </a:solidFill>
                <a:latin typeface="Aileron Regular Bold"/>
              </a:rPr>
              <a:t>assages and answer the questions provided.</a:t>
            </a:r>
          </a:p>
        </p:txBody>
      </p:sp>
      <p:grpSp>
        <p:nvGrpSpPr>
          <p:cNvPr name="Group 8" id="8"/>
          <p:cNvGrpSpPr/>
          <p:nvPr/>
        </p:nvGrpSpPr>
        <p:grpSpPr>
          <a:xfrm rot="0">
            <a:off x="682680" y="4355231"/>
            <a:ext cx="8237853" cy="975360"/>
            <a:chOff x="0" y="0"/>
            <a:chExt cx="10983804" cy="1300480"/>
          </a:xfrm>
        </p:grpSpPr>
        <p:sp>
          <p:nvSpPr>
            <p:cNvPr name="TextBox 9" id="9"/>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u="sng">
                  <a:solidFill>
                    <a:srgbClr val="FFFFFF"/>
                  </a:solidFill>
                  <a:latin typeface="Aileron Regular"/>
                </a:rPr>
                <a:t>https://ehrafworldcultures.yale.edu/document?id=ep04-022</a:t>
              </a:r>
            </a:p>
          </p:txBody>
        </p:sp>
        <p:sp>
          <p:nvSpPr>
            <p:cNvPr name="TextBox 10" id="10"/>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1" id="11"/>
          <p:cNvSpPr txBox="true"/>
          <p:nvPr/>
        </p:nvSpPr>
        <p:spPr>
          <a:xfrm rot="0">
            <a:off x="202473" y="2511824"/>
            <a:ext cx="9612134" cy="1181100"/>
          </a:xfrm>
          <a:prstGeom prst="rect">
            <a:avLst/>
          </a:prstGeom>
        </p:spPr>
        <p:txBody>
          <a:bodyPr anchor="t" rtlCol="false" tIns="0" lIns="0" bIns="0" rIns="0">
            <a:spAutoFit/>
          </a:bodyPr>
          <a:lstStyle/>
          <a:p>
            <a:pPr>
              <a:lnSpc>
                <a:spcPts val="4680"/>
              </a:lnSpc>
            </a:pPr>
            <a:r>
              <a:rPr lang="en-US" sz="3600" spc="36">
                <a:solidFill>
                  <a:srgbClr val="FFFFFF"/>
                </a:solidFill>
                <a:latin typeface="Aileron Regular"/>
              </a:rPr>
              <a:t>Pelto (1987): </a:t>
            </a:r>
            <a:r>
              <a:rPr lang="en-US" sz="3600" spc="36">
                <a:solidFill>
                  <a:srgbClr val="FFFFFF"/>
                </a:solidFill>
                <a:latin typeface="Aileron Regular Italics"/>
              </a:rPr>
              <a:t>The Snowmobile Revolut</a:t>
            </a:r>
            <a:r>
              <a:rPr lang="en-US" sz="3600" spc="36">
                <a:solidFill>
                  <a:srgbClr val="FFFFFF"/>
                </a:solidFill>
                <a:latin typeface="Aileron Regular Italics"/>
              </a:rPr>
              <a:t>ion: Technolo</a:t>
            </a:r>
            <a:r>
              <a:rPr lang="en-US" sz="3600" spc="36">
                <a:solidFill>
                  <a:srgbClr val="FFFFFF"/>
                </a:solidFill>
                <a:latin typeface="Aileron Regular Italics"/>
              </a:rPr>
              <a:t>gy and Social Change in the Arctic.</a:t>
            </a:r>
            <a:r>
              <a:rPr lang="en-US" sz="3600" spc="36">
                <a:solidFill>
                  <a:srgbClr val="FFFFFF"/>
                </a:solidFill>
                <a:latin typeface="Aileron Regular"/>
              </a:rPr>
              <a:t> </a:t>
            </a:r>
          </a:p>
        </p:txBody>
      </p:sp>
      <p:sp>
        <p:nvSpPr>
          <p:cNvPr name="TextBox 12" id="12"/>
          <p:cNvSpPr txBox="true"/>
          <p:nvPr/>
        </p:nvSpPr>
        <p:spPr>
          <a:xfrm rot="0">
            <a:off x="202473" y="6073140"/>
            <a:ext cx="9612134" cy="3185160"/>
          </a:xfrm>
          <a:prstGeom prst="rect">
            <a:avLst/>
          </a:prstGeom>
        </p:spPr>
        <p:txBody>
          <a:bodyPr anchor="t" rtlCol="false" tIns="0" lIns="0" bIns="0" rIns="0">
            <a:spAutoFit/>
          </a:bodyPr>
          <a:lstStyle/>
          <a:p>
            <a:pPr marL="777240" indent="-388620" lvl="1">
              <a:lnSpc>
                <a:spcPts val="5040"/>
              </a:lnSpc>
              <a:buFont typeface="Arial"/>
              <a:buChar char="•"/>
            </a:pPr>
            <a:r>
              <a:rPr lang="en-US" sz="3600" spc="36">
                <a:solidFill>
                  <a:srgbClr val="FFFFFF"/>
                </a:solidFill>
                <a:latin typeface="Aileron Regular"/>
              </a:rPr>
              <a:t>pages </a:t>
            </a:r>
            <a:r>
              <a:rPr lang="en-US" sz="3600" spc="36">
                <a:solidFill>
                  <a:srgbClr val="FFFFFF"/>
                </a:solidFill>
                <a:latin typeface="Aileron Regular Bold"/>
              </a:rPr>
              <a:t>31-32 </a:t>
            </a:r>
            <a:r>
              <a:rPr lang="en-US" sz="3600" spc="36">
                <a:solidFill>
                  <a:srgbClr val="FFFFFF"/>
                </a:solidFill>
                <a:latin typeface="Aileron Regular"/>
              </a:rPr>
              <a:t>and </a:t>
            </a:r>
            <a:r>
              <a:rPr lang="en-US" sz="3600" spc="36">
                <a:solidFill>
                  <a:srgbClr val="FFFFFF"/>
                </a:solidFill>
                <a:latin typeface="Aileron Regular Bold"/>
              </a:rPr>
              <a:t>48-50</a:t>
            </a:r>
            <a:r>
              <a:rPr lang="en-US" sz="3600" spc="36">
                <a:solidFill>
                  <a:srgbClr val="FFFFFF"/>
                </a:solidFill>
                <a:latin typeface="Aileron Regular"/>
              </a:rPr>
              <a:t> on reindeer herding before the snowmobile </a:t>
            </a:r>
          </a:p>
          <a:p>
            <a:pPr marL="777240" indent="-388620" lvl="1">
              <a:lnSpc>
                <a:spcPts val="5040"/>
              </a:lnSpc>
              <a:buFont typeface="Arial"/>
              <a:buChar char="•"/>
            </a:pPr>
            <a:r>
              <a:rPr lang="en-US" sz="3600" spc="36">
                <a:solidFill>
                  <a:srgbClr val="FFFFFF"/>
                </a:solidFill>
                <a:latin typeface="Aileron Regular"/>
              </a:rPr>
              <a:t>pages </a:t>
            </a:r>
            <a:r>
              <a:rPr lang="en-US" sz="3600" spc="36">
                <a:solidFill>
                  <a:srgbClr val="FFFFFF"/>
                </a:solidFill>
                <a:latin typeface="Aileron Regular Bold"/>
              </a:rPr>
              <a:t>xiii</a:t>
            </a:r>
            <a:r>
              <a:rPr lang="en-US" sz="3600" spc="36">
                <a:solidFill>
                  <a:srgbClr val="FFFFFF"/>
                </a:solidFill>
                <a:latin typeface="Aileron Regular"/>
              </a:rPr>
              <a:t> and </a:t>
            </a:r>
            <a:r>
              <a:rPr lang="en-US" sz="3600" spc="36">
                <a:solidFill>
                  <a:srgbClr val="FFFFFF"/>
                </a:solidFill>
                <a:latin typeface="Aileron Regular Bold"/>
              </a:rPr>
              <a:t>137-140</a:t>
            </a:r>
            <a:r>
              <a:rPr lang="en-US" sz="3600" spc="36">
                <a:solidFill>
                  <a:srgbClr val="FFFFFF"/>
                </a:solidFill>
                <a:latin typeface="Aileron Regular"/>
              </a:rPr>
              <a:t> on changes due to introduction of snowmobile </a:t>
            </a:r>
          </a:p>
          <a:p>
            <a:pPr marL="777240" indent="-388620" lvl="1">
              <a:lnSpc>
                <a:spcPts val="5040"/>
              </a:lnSpc>
              <a:buFont typeface="Arial"/>
              <a:buChar char="•"/>
            </a:pPr>
            <a:r>
              <a:rPr lang="en-US" sz="3600" spc="36">
                <a:solidFill>
                  <a:srgbClr val="FFFFFF"/>
                </a:solidFill>
                <a:latin typeface="Aileron Regular"/>
              </a:rPr>
              <a:t>pages </a:t>
            </a:r>
            <a:r>
              <a:rPr lang="en-US" sz="3600" spc="36">
                <a:solidFill>
                  <a:srgbClr val="FFFFFF"/>
                </a:solidFill>
                <a:latin typeface="Aileron Regular Bold"/>
              </a:rPr>
              <a:t>165-168 </a:t>
            </a:r>
            <a:r>
              <a:rPr lang="en-US" sz="3600" spc="36">
                <a:solidFill>
                  <a:srgbClr val="FFFFFF"/>
                </a:solidFill>
                <a:latin typeface="Aileron Regular"/>
              </a:rPr>
              <a:t>– on de-localization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428329" y="280500"/>
            <a:ext cx="7500205" cy="1990725"/>
          </a:xfrm>
          <a:prstGeom prst="rect">
            <a:avLst/>
          </a:prstGeom>
        </p:spPr>
        <p:txBody>
          <a:bodyPr anchor="t" rtlCol="false" tIns="0" lIns="0" bIns="0" rIns="0">
            <a:spAutoFit/>
          </a:bodyPr>
          <a:lstStyle/>
          <a:p>
            <a:pPr algn="r">
              <a:lnSpc>
                <a:spcPts val="7800"/>
              </a:lnSpc>
            </a:pPr>
            <a:r>
              <a:rPr lang="en-US" sz="6500" spc="130">
                <a:solidFill>
                  <a:srgbClr val="104424"/>
                </a:solidFill>
                <a:latin typeface="Aileron Heavy Bold"/>
              </a:rPr>
              <a:t>Skolt Saami (EP04)</a:t>
            </a:r>
          </a:p>
        </p:txBody>
      </p:sp>
      <p:sp>
        <p:nvSpPr>
          <p:cNvPr name="TextBox 3" id="3"/>
          <p:cNvSpPr txBox="true"/>
          <p:nvPr/>
        </p:nvSpPr>
        <p:spPr>
          <a:xfrm rot="0">
            <a:off x="8934063" y="2172165"/>
            <a:ext cx="8994472" cy="632460"/>
          </a:xfrm>
          <a:prstGeom prst="rect">
            <a:avLst/>
          </a:prstGeom>
        </p:spPr>
        <p:txBody>
          <a:bodyPr anchor="t" rtlCol="false" tIns="0" lIns="0" bIns="0" rIns="0">
            <a:spAutoFit/>
          </a:bodyPr>
          <a:lstStyle/>
          <a:p>
            <a:pPr algn="r">
              <a:lnSpc>
                <a:spcPts val="5100"/>
              </a:lnSpc>
            </a:pPr>
            <a:r>
              <a:rPr lang="en-US" sz="3400" spc="408">
                <a:solidFill>
                  <a:srgbClr val="104424"/>
                </a:solidFill>
                <a:latin typeface="Aileron Regular"/>
              </a:rPr>
              <a:t>Sevettijärvi, Northeastern Finland</a:t>
            </a:r>
          </a:p>
        </p:txBody>
      </p:sp>
      <p:pic>
        <p:nvPicPr>
          <p:cNvPr name="Picture 4" id="4"/>
          <p:cNvPicPr>
            <a:picLocks noChangeAspect="true"/>
          </p:cNvPicPr>
          <p:nvPr/>
        </p:nvPicPr>
        <p:blipFill>
          <a:blip r:embed="rId2"/>
          <a:srcRect l="15189" t="0" r="27982" b="0"/>
          <a:stretch>
            <a:fillRect/>
          </a:stretch>
        </p:blipFill>
        <p:spPr>
          <a:xfrm flipH="false" flipV="false" rot="0">
            <a:off x="0" y="0"/>
            <a:ext cx="8766113" cy="10287000"/>
          </a:xfrm>
          <a:prstGeom prst="rect">
            <a:avLst/>
          </a:prstGeom>
        </p:spPr>
      </p:pic>
      <p:sp>
        <p:nvSpPr>
          <p:cNvPr name="TextBox 5" id="5"/>
          <p:cNvSpPr txBox="true"/>
          <p:nvPr/>
        </p:nvSpPr>
        <p:spPr>
          <a:xfrm rot="0">
            <a:off x="9164998" y="3453172"/>
            <a:ext cx="8763537" cy="152590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How has the Saami relationship to reindeer changed since the 19th century? Why?</a:t>
            </a:r>
          </a:p>
        </p:txBody>
      </p:sp>
      <p:sp>
        <p:nvSpPr>
          <p:cNvPr name="TextBox 6" id="6"/>
          <p:cNvSpPr txBox="true"/>
          <p:nvPr/>
        </p:nvSpPr>
        <p:spPr>
          <a:xfrm rot="0">
            <a:off x="9144000" y="6325012"/>
            <a:ext cx="8763537" cy="152590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What impact has technology had on herding practices and on the lifeways of Sevettijärvi people?</a:t>
            </a:r>
          </a:p>
        </p:txBody>
      </p:sp>
      <p:sp>
        <p:nvSpPr>
          <p:cNvPr name="TextBox 7" id="7"/>
          <p:cNvSpPr txBox="true"/>
          <p:nvPr/>
        </p:nvSpPr>
        <p:spPr>
          <a:xfrm rot="0">
            <a:off x="9144000" y="5392012"/>
            <a:ext cx="8784535" cy="52006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What was the "snowmobile revolution"?</a:t>
            </a:r>
          </a:p>
        </p:txBody>
      </p:sp>
      <p:sp>
        <p:nvSpPr>
          <p:cNvPr name="TextBox 8" id="8"/>
          <p:cNvSpPr txBox="true"/>
          <p:nvPr/>
        </p:nvSpPr>
        <p:spPr>
          <a:xfrm rot="0">
            <a:off x="9164998" y="8263852"/>
            <a:ext cx="8763537" cy="152590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In your opinion, has this technological change been beneficial or detrimental to Saami society?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25" r="0" b="7825"/>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104424"/>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TOURISM &amp; AUTHENTICITY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FFFFFF"/>
          </a:solidFill>
        </p:spPr>
      </p:sp>
      <p:sp>
        <p:nvSpPr>
          <p:cNvPr name="TextBox 3" id="3"/>
          <p:cNvSpPr txBox="true"/>
          <p:nvPr/>
        </p:nvSpPr>
        <p:spPr>
          <a:xfrm rot="0">
            <a:off x="300339" y="874395"/>
            <a:ext cx="9975937" cy="8566785"/>
          </a:xfrm>
          <a:prstGeom prst="rect">
            <a:avLst/>
          </a:prstGeom>
        </p:spPr>
        <p:txBody>
          <a:bodyPr anchor="t" rtlCol="false" tIns="0" lIns="0" bIns="0" rIns="0">
            <a:spAutoFit/>
          </a:bodyPr>
          <a:lstStyle/>
          <a:p>
            <a:pPr>
              <a:lnSpc>
                <a:spcPts val="3960"/>
              </a:lnSpc>
            </a:pPr>
            <a:r>
              <a:rPr lang="en-US" sz="3600" spc="215">
                <a:solidFill>
                  <a:srgbClr val="104424"/>
                </a:solidFill>
                <a:latin typeface="Aileron Regular"/>
              </a:rPr>
              <a:t>The global exchange of ideas and commodities is not unilateral. Influences can circulate in many directions. </a:t>
            </a:r>
          </a:p>
          <a:p>
            <a:pPr>
              <a:lnSpc>
                <a:spcPts val="3960"/>
              </a:lnSpc>
            </a:pPr>
          </a:p>
          <a:p>
            <a:pPr>
              <a:lnSpc>
                <a:spcPts val="3960"/>
              </a:lnSpc>
            </a:pPr>
            <a:r>
              <a:rPr lang="en-US" sz="3600" spc="215">
                <a:solidFill>
                  <a:srgbClr val="104424"/>
                </a:solidFill>
                <a:latin typeface="Aileron Regular"/>
              </a:rPr>
              <a:t>Western cultural exports like movies and TV have reached all corners of the globe. At the same time, wealthy tourists in industrialized societies purchase products from indigenous peoples hoping to find items that represent an </a:t>
            </a:r>
            <a:r>
              <a:rPr lang="en-US" sz="3600" spc="215">
                <a:solidFill>
                  <a:srgbClr val="104424"/>
                </a:solidFill>
                <a:latin typeface="Aileron Regular Bold"/>
              </a:rPr>
              <a:t>authentic </a:t>
            </a:r>
            <a:r>
              <a:rPr lang="en-US" sz="3600" spc="215">
                <a:solidFill>
                  <a:srgbClr val="104424"/>
                </a:solidFill>
                <a:latin typeface="Aileron Regular"/>
              </a:rPr>
              <a:t>local culture. </a:t>
            </a:r>
          </a:p>
          <a:p>
            <a:pPr>
              <a:lnSpc>
                <a:spcPts val="3960"/>
              </a:lnSpc>
            </a:pPr>
          </a:p>
          <a:p>
            <a:pPr>
              <a:lnSpc>
                <a:spcPts val="3960"/>
              </a:lnSpc>
            </a:pPr>
            <a:r>
              <a:rPr lang="en-US" sz="3600" spc="215">
                <a:solidFill>
                  <a:srgbClr val="104424"/>
                </a:solidFill>
                <a:latin typeface="Aileron Regular"/>
              </a:rPr>
              <a:t>This practice of cultural tourism can likewise have an impact on economic development, the flow of material goods, and cultural perspectives around the world. </a:t>
            </a:r>
          </a:p>
        </p:txBody>
      </p:sp>
      <p:pic>
        <p:nvPicPr>
          <p:cNvPr name="Picture 4" id="4"/>
          <p:cNvPicPr>
            <a:picLocks noChangeAspect="true"/>
          </p:cNvPicPr>
          <p:nvPr/>
        </p:nvPicPr>
        <p:blipFill>
          <a:blip r:embed="rId2"/>
          <a:srcRect l="32397" t="0" r="16610" b="0"/>
          <a:stretch>
            <a:fillRect/>
          </a:stretch>
        </p:blipFill>
        <p:spPr>
          <a:xfrm flipH="false" flipV="false" rot="0">
            <a:off x="10422026" y="0"/>
            <a:ext cx="7865974" cy="10287000"/>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8270920" y="0"/>
            <a:ext cx="10017080" cy="10287000"/>
          </a:xfrm>
          <a:prstGeom prst="rect">
            <a:avLst/>
          </a:prstGeom>
          <a:solidFill>
            <a:srgbClr val="104424"/>
          </a:solidFill>
        </p:spPr>
      </p:sp>
      <p:sp>
        <p:nvSpPr>
          <p:cNvPr name="TextBox 3" id="3"/>
          <p:cNvSpPr txBox="true"/>
          <p:nvPr/>
        </p:nvSpPr>
        <p:spPr>
          <a:xfrm rot="0">
            <a:off x="8473393" y="1057275"/>
            <a:ext cx="9612134" cy="1022985"/>
          </a:xfrm>
          <a:prstGeom prst="rect">
            <a:avLst/>
          </a:prstGeom>
        </p:spPr>
        <p:txBody>
          <a:bodyPr anchor="t" rtlCol="false" tIns="0" lIns="0" bIns="0" rIns="0">
            <a:spAutoFit/>
          </a:bodyPr>
          <a:lstStyle/>
          <a:p>
            <a:pPr>
              <a:lnSpc>
                <a:spcPts val="3960"/>
              </a:lnSpc>
            </a:pPr>
            <a:r>
              <a:rPr lang="en-US" sz="3600" spc="36">
                <a:solidFill>
                  <a:srgbClr val="FFFFFF"/>
                </a:solidFill>
                <a:latin typeface="Aileron Regular Bold"/>
              </a:rPr>
              <a:t>Read the follow</a:t>
            </a:r>
            <a:r>
              <a:rPr lang="en-US" sz="3600" spc="36">
                <a:solidFill>
                  <a:srgbClr val="FFFFFF"/>
                </a:solidFill>
                <a:latin typeface="Aileron Regular Bold"/>
              </a:rPr>
              <a:t>ing p</a:t>
            </a:r>
            <a:r>
              <a:rPr lang="en-US" sz="3600" spc="36">
                <a:solidFill>
                  <a:srgbClr val="FFFFFF"/>
                </a:solidFill>
                <a:latin typeface="Aileron Regular Bold"/>
              </a:rPr>
              <a:t>assage and answer the questions provided.</a:t>
            </a:r>
          </a:p>
        </p:txBody>
      </p:sp>
      <p:grpSp>
        <p:nvGrpSpPr>
          <p:cNvPr name="Group 4" id="4"/>
          <p:cNvGrpSpPr/>
          <p:nvPr/>
        </p:nvGrpSpPr>
        <p:grpSpPr>
          <a:xfrm rot="0">
            <a:off x="9160533" y="5185487"/>
            <a:ext cx="8237853" cy="975360"/>
            <a:chOff x="0" y="0"/>
            <a:chExt cx="10983804" cy="1300480"/>
          </a:xfrm>
        </p:grpSpPr>
        <p:sp>
          <p:nvSpPr>
            <p:cNvPr name="TextBox 5" id="5"/>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https://ehrafworldcultures.yale.edu/document?id=sb05-037</a:t>
              </a:r>
            </a:p>
          </p:txBody>
        </p:sp>
        <p:sp>
          <p:nvSpPr>
            <p:cNvPr name="TextBox 6" id="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7" id="7"/>
          <p:cNvSpPr txBox="true"/>
          <p:nvPr/>
        </p:nvSpPr>
        <p:spPr>
          <a:xfrm rot="0">
            <a:off x="8675866" y="3288592"/>
            <a:ext cx="9409661" cy="1181100"/>
          </a:xfrm>
          <a:prstGeom prst="rect">
            <a:avLst/>
          </a:prstGeom>
        </p:spPr>
        <p:txBody>
          <a:bodyPr anchor="t" rtlCol="false" tIns="0" lIns="0" bIns="0" rIns="0">
            <a:spAutoFit/>
          </a:bodyPr>
          <a:lstStyle/>
          <a:p>
            <a:pPr>
              <a:lnSpc>
                <a:spcPts val="4680"/>
              </a:lnSpc>
            </a:pPr>
            <a:r>
              <a:rPr lang="en-US" sz="3600" spc="36">
                <a:solidFill>
                  <a:srgbClr val="FFFFFF"/>
                </a:solidFill>
                <a:latin typeface="Aileron Regular"/>
              </a:rPr>
              <a:t>Tice (1995): </a:t>
            </a:r>
            <a:r>
              <a:rPr lang="en-US" sz="3600" spc="36">
                <a:solidFill>
                  <a:srgbClr val="FFFFFF"/>
                </a:solidFill>
                <a:latin typeface="Aileron Regular Italics"/>
              </a:rPr>
              <a:t>Ku</a:t>
            </a:r>
            <a:r>
              <a:rPr lang="en-US" sz="3600" spc="36">
                <a:solidFill>
                  <a:srgbClr val="FFFFFF"/>
                </a:solidFill>
                <a:latin typeface="Aileron Regular Italics"/>
              </a:rPr>
              <a:t>n</a:t>
            </a:r>
            <a:r>
              <a:rPr lang="en-US" sz="3600" spc="36">
                <a:solidFill>
                  <a:srgbClr val="FFFFFF"/>
                </a:solidFill>
                <a:latin typeface="Aileron Regular Italics"/>
              </a:rPr>
              <a:t>a Crafts, Gender, and the Global Economy</a:t>
            </a:r>
            <a:r>
              <a:rPr lang="en-US" sz="3600" spc="36">
                <a:solidFill>
                  <a:srgbClr val="FFFFFF"/>
                </a:solidFill>
                <a:latin typeface="Aileron Regular"/>
              </a:rPr>
              <a:t>.</a:t>
            </a:r>
          </a:p>
        </p:txBody>
      </p:sp>
      <p:sp>
        <p:nvSpPr>
          <p:cNvPr name="TextBox 8" id="8"/>
          <p:cNvSpPr txBox="true"/>
          <p:nvPr/>
        </p:nvSpPr>
        <p:spPr>
          <a:xfrm rot="0">
            <a:off x="8473393" y="7243197"/>
            <a:ext cx="9612134" cy="1264920"/>
          </a:xfrm>
          <a:prstGeom prst="rect">
            <a:avLst/>
          </a:prstGeom>
        </p:spPr>
        <p:txBody>
          <a:bodyPr anchor="t" rtlCol="false" tIns="0" lIns="0" bIns="0" rIns="0">
            <a:spAutoFit/>
          </a:bodyPr>
          <a:lstStyle/>
          <a:p>
            <a:pPr marL="777240" indent="-388620" lvl="1">
              <a:lnSpc>
                <a:spcPts val="5040"/>
              </a:lnSpc>
              <a:buFont typeface="Arial"/>
              <a:buChar char="•"/>
            </a:pPr>
            <a:r>
              <a:rPr lang="en-US" sz="3600" spc="36">
                <a:solidFill>
                  <a:srgbClr val="FFFFFF"/>
                </a:solidFill>
                <a:latin typeface="Aileron Regular"/>
              </a:rPr>
              <a:t>"Gender, Income, Ethnicity, and the Mola Market", on </a:t>
            </a:r>
            <a:r>
              <a:rPr lang="en-US" sz="3600" spc="36">
                <a:solidFill>
                  <a:srgbClr val="FFFFFF"/>
                </a:solidFill>
                <a:latin typeface="Aileron Regular Bold"/>
              </a:rPr>
              <a:t>pages 90-98</a:t>
            </a:r>
          </a:p>
        </p:txBody>
      </p:sp>
      <p:pic>
        <p:nvPicPr>
          <p:cNvPr name="Picture 9" id="9"/>
          <p:cNvPicPr>
            <a:picLocks noChangeAspect="true"/>
          </p:cNvPicPr>
          <p:nvPr/>
        </p:nvPicPr>
        <p:blipFill>
          <a:blip r:embed="rId2"/>
          <a:srcRect l="2040" t="0" r="44379" b="0"/>
          <a:stretch>
            <a:fillRect/>
          </a:stretch>
        </p:blipFill>
        <p:spPr>
          <a:xfrm flipH="false" flipV="false" rot="0">
            <a:off x="0" y="0"/>
            <a:ext cx="8270920" cy="10287000"/>
          </a:xfrm>
          <a:prstGeom prst="rect">
            <a:avLst/>
          </a:prstGeom>
        </p:spPr>
      </p:pic>
      <p:grpSp>
        <p:nvGrpSpPr>
          <p:cNvPr name="Group 10" id="10"/>
          <p:cNvGrpSpPr/>
          <p:nvPr/>
        </p:nvGrpSpPr>
        <p:grpSpPr>
          <a:xfrm rot="0">
            <a:off x="1490301" y="502920"/>
            <a:ext cx="5290317" cy="1190296"/>
            <a:chOff x="0" y="0"/>
            <a:chExt cx="7053756" cy="1587061"/>
          </a:xfrm>
        </p:grpSpPr>
        <p:sp>
          <p:nvSpPr>
            <p:cNvPr name="AutoShape 11" id="11"/>
            <p:cNvSpPr/>
            <p:nvPr/>
          </p:nvSpPr>
          <p:spPr>
            <a:xfrm rot="0">
              <a:off x="0" y="0"/>
              <a:ext cx="7053756" cy="1587061"/>
            </a:xfrm>
            <a:prstGeom prst="rect">
              <a:avLst/>
            </a:prstGeom>
            <a:solidFill>
              <a:srgbClr val="104424"/>
            </a:solidFill>
          </p:spPr>
        </p:sp>
        <p:sp>
          <p:nvSpPr>
            <p:cNvPr name="TextBox 12" id="12"/>
            <p:cNvSpPr txBox="true"/>
            <p:nvPr/>
          </p:nvSpPr>
          <p:spPr>
            <a:xfrm rot="0">
              <a:off x="702223" y="351571"/>
              <a:ext cx="5649310" cy="80772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AUTHENTICITY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4667" t="0" r="15668" b="0"/>
          <a:stretch>
            <a:fillRect/>
          </a:stretch>
        </p:blipFill>
        <p:spPr>
          <a:xfrm flipH="false" flipV="false" rot="0">
            <a:off x="9521887" y="0"/>
            <a:ext cx="8766113" cy="10287000"/>
          </a:xfrm>
          <a:prstGeom prst="rect">
            <a:avLst/>
          </a:prstGeom>
        </p:spPr>
      </p:pic>
      <p:sp>
        <p:nvSpPr>
          <p:cNvPr name="TextBox 3" id="3"/>
          <p:cNvSpPr txBox="true"/>
          <p:nvPr/>
        </p:nvSpPr>
        <p:spPr>
          <a:xfrm rot="0">
            <a:off x="221667" y="523875"/>
            <a:ext cx="7811409" cy="1000125"/>
          </a:xfrm>
          <a:prstGeom prst="rect">
            <a:avLst/>
          </a:prstGeom>
        </p:spPr>
        <p:txBody>
          <a:bodyPr anchor="t" rtlCol="false" tIns="0" lIns="0" bIns="0" rIns="0">
            <a:spAutoFit/>
          </a:bodyPr>
          <a:lstStyle/>
          <a:p>
            <a:pPr algn="just">
              <a:lnSpc>
                <a:spcPts val="7800"/>
              </a:lnSpc>
            </a:pPr>
            <a:r>
              <a:rPr lang="en-US" sz="6500" spc="130">
                <a:solidFill>
                  <a:srgbClr val="104424"/>
                </a:solidFill>
                <a:latin typeface="Aileron Heavy Bold"/>
              </a:rPr>
              <a:t>Kuna (SB05)</a:t>
            </a:r>
          </a:p>
        </p:txBody>
      </p:sp>
      <p:sp>
        <p:nvSpPr>
          <p:cNvPr name="TextBox 4" id="4"/>
          <p:cNvSpPr txBox="true"/>
          <p:nvPr/>
        </p:nvSpPr>
        <p:spPr>
          <a:xfrm rot="0">
            <a:off x="221667" y="1409700"/>
            <a:ext cx="8532601" cy="632460"/>
          </a:xfrm>
          <a:prstGeom prst="rect">
            <a:avLst/>
          </a:prstGeom>
        </p:spPr>
        <p:txBody>
          <a:bodyPr anchor="t" rtlCol="false" tIns="0" lIns="0" bIns="0" rIns="0">
            <a:spAutoFit/>
          </a:bodyPr>
          <a:lstStyle/>
          <a:p>
            <a:pPr>
              <a:lnSpc>
                <a:spcPts val="5100"/>
              </a:lnSpc>
            </a:pPr>
            <a:r>
              <a:rPr lang="en-US" sz="3400" spc="408">
                <a:solidFill>
                  <a:srgbClr val="104424"/>
                </a:solidFill>
                <a:latin typeface="Aileron Regular"/>
              </a:rPr>
              <a:t>San Blas, Panama</a:t>
            </a:r>
          </a:p>
        </p:txBody>
      </p:sp>
      <p:sp>
        <p:nvSpPr>
          <p:cNvPr name="TextBox 5" id="5"/>
          <p:cNvSpPr txBox="true"/>
          <p:nvPr/>
        </p:nvSpPr>
        <p:spPr>
          <a:xfrm rot="0">
            <a:off x="221667" y="2672412"/>
            <a:ext cx="8763537" cy="152590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How do class, gender, and ethnicity  come into play when traditional mola blouses are produced and sold?</a:t>
            </a:r>
          </a:p>
        </p:txBody>
      </p:sp>
      <p:sp>
        <p:nvSpPr>
          <p:cNvPr name="TextBox 6" id="6"/>
          <p:cNvSpPr txBox="true"/>
          <p:nvPr/>
        </p:nvSpPr>
        <p:spPr>
          <a:xfrm rot="0">
            <a:off x="221667" y="8112284"/>
            <a:ext cx="8763537" cy="152590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How much do local mola producers and their international consumers know about each other's cultures?</a:t>
            </a:r>
          </a:p>
        </p:txBody>
      </p:sp>
      <p:sp>
        <p:nvSpPr>
          <p:cNvPr name="TextBox 7" id="7"/>
          <p:cNvSpPr txBox="true"/>
          <p:nvPr/>
        </p:nvSpPr>
        <p:spPr>
          <a:xfrm rot="0">
            <a:off x="221667" y="4653342"/>
            <a:ext cx="8763537" cy="152590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For what reasons are both rich and poor Panamanians unlikely to purchase molas? Has this changed?</a:t>
            </a:r>
          </a:p>
        </p:txBody>
      </p:sp>
      <p:sp>
        <p:nvSpPr>
          <p:cNvPr name="TextBox 8" id="8"/>
          <p:cNvSpPr txBox="true"/>
          <p:nvPr/>
        </p:nvSpPr>
        <p:spPr>
          <a:xfrm rot="0">
            <a:off x="221667" y="6634273"/>
            <a:ext cx="8763537" cy="1022985"/>
          </a:xfrm>
          <a:prstGeom prst="rect">
            <a:avLst/>
          </a:prstGeom>
        </p:spPr>
        <p:txBody>
          <a:bodyPr anchor="t" rtlCol="false" tIns="0" lIns="0" bIns="0" rIns="0">
            <a:spAutoFit/>
          </a:bodyPr>
          <a:lstStyle/>
          <a:p>
            <a:pPr>
              <a:lnSpc>
                <a:spcPts val="3960"/>
              </a:lnSpc>
            </a:pPr>
            <a:r>
              <a:rPr lang="en-US" sz="3600" spc="144">
                <a:solidFill>
                  <a:srgbClr val="104424"/>
                </a:solidFill>
                <a:latin typeface="Aileron Regular"/>
              </a:rPr>
              <a:t>What impact has demand from the United States had on Kuna crafts?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25" r="0" b="7825"/>
          <a:stretch>
            <a:fillRect/>
          </a:stretch>
        </p:blipFill>
        <p:spPr>
          <a:xfrm flipH="false" flipV="false">
            <a:off x="0" y="0"/>
            <a:ext cx="18288000" cy="10287000"/>
          </a:xfrm>
          <a:prstGeom prst="rect">
            <a:avLst/>
          </a:prstGeom>
        </p:spPr>
      </p:pic>
      <p:grpSp>
        <p:nvGrpSpPr>
          <p:cNvPr name="Group 3" id="3"/>
          <p:cNvGrpSpPr/>
          <p:nvPr/>
        </p:nvGrpSpPr>
        <p:grpSpPr>
          <a:xfrm rot="0">
            <a:off x="3189403" y="3315527"/>
            <a:ext cx="12118707" cy="3655947"/>
            <a:chOff x="0" y="0"/>
            <a:chExt cx="16158275" cy="4874596"/>
          </a:xfrm>
        </p:grpSpPr>
        <p:sp>
          <p:nvSpPr>
            <p:cNvPr name="AutoShape 4" id="4"/>
            <p:cNvSpPr/>
            <p:nvPr/>
          </p:nvSpPr>
          <p:spPr>
            <a:xfrm rot="0">
              <a:off x="0" y="0"/>
              <a:ext cx="16158275" cy="4874596"/>
            </a:xfrm>
            <a:prstGeom prst="rect">
              <a:avLst/>
            </a:prstGeom>
            <a:solidFill>
              <a:srgbClr val="104424"/>
            </a:solidFill>
          </p:spPr>
        </p:sp>
        <p:sp>
          <p:nvSpPr>
            <p:cNvPr name="TextBox 5" id="5"/>
            <p:cNvSpPr txBox="true"/>
            <p:nvPr/>
          </p:nvSpPr>
          <p:spPr>
            <a:xfrm rot="0">
              <a:off x="773114" y="951791"/>
              <a:ext cx="14612047" cy="2999588"/>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 </a:t>
              </a:r>
            </a:p>
            <a:p>
              <a:pPr algn="ctr">
                <a:lnSpc>
                  <a:spcPts val="6378"/>
                </a:lnSpc>
              </a:pPr>
              <a:r>
                <a:rPr lang="en-US" sz="5600" spc="100">
                  <a:solidFill>
                    <a:srgbClr val="FFFFFF"/>
                  </a:solidFill>
                  <a:latin typeface="Aileron Regular Bold"/>
                </a:rPr>
                <a:t>ACTIVITY</a:t>
              </a:r>
            </a:p>
            <a:p>
              <a:pPr algn="ctr">
                <a:lnSpc>
                  <a:spcPts val="4787"/>
                </a:lnSpc>
              </a:pPr>
              <a:r>
                <a:rPr lang="en-US" sz="4200" spc="75">
                  <a:solidFill>
                    <a:srgbClr val="FFFFFF"/>
                  </a:solidFill>
                  <a:latin typeface="Aileron Regular"/>
                </a:rPr>
                <a:t>Advanced Search</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8107" t="0" r="30900"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104424"/>
          </a:solidFill>
        </p:spPr>
      </p:sp>
      <p:sp>
        <p:nvSpPr>
          <p:cNvPr name="TextBox 4" id="4"/>
          <p:cNvSpPr txBox="true"/>
          <p:nvPr/>
        </p:nvSpPr>
        <p:spPr>
          <a:xfrm rot="0">
            <a:off x="349994" y="574613"/>
            <a:ext cx="9722038" cy="1905000"/>
          </a:xfrm>
          <a:prstGeom prst="rect">
            <a:avLst/>
          </a:prstGeom>
        </p:spPr>
        <p:txBody>
          <a:bodyPr anchor="t" rtlCol="false" tIns="0" lIns="0" bIns="0" rIns="0">
            <a:spAutoFit/>
          </a:bodyPr>
          <a:lstStyle/>
          <a:p>
            <a:pPr>
              <a:lnSpc>
                <a:spcPts val="5040"/>
              </a:lnSpc>
            </a:pPr>
            <a:r>
              <a:rPr lang="en-US" sz="3600" spc="36">
                <a:solidFill>
                  <a:srgbClr val="FFFFFF"/>
                </a:solidFill>
                <a:latin typeface="Aileron Regular"/>
              </a:rPr>
              <a:t>Find examples illustrating globalization, cultural diffusion, or culture change in eHRAF World Cultures. </a:t>
            </a:r>
          </a:p>
        </p:txBody>
      </p:sp>
      <p:sp>
        <p:nvSpPr>
          <p:cNvPr name="TextBox 5" id="5"/>
          <p:cNvSpPr txBox="true"/>
          <p:nvPr/>
        </p:nvSpPr>
        <p:spPr>
          <a:xfrm rot="0">
            <a:off x="349994" y="4152900"/>
            <a:ext cx="9722038" cy="5105400"/>
          </a:xfrm>
          <a:prstGeom prst="rect">
            <a:avLst/>
          </a:prstGeom>
        </p:spPr>
        <p:txBody>
          <a:bodyPr anchor="t" rtlCol="false" tIns="0" lIns="0" bIns="0" rIns="0">
            <a:spAutoFit/>
          </a:bodyPr>
          <a:lstStyle/>
          <a:p>
            <a:pPr>
              <a:lnSpc>
                <a:spcPts val="5040"/>
              </a:lnSpc>
            </a:pPr>
            <a:r>
              <a:rPr lang="en-US" sz="3600" spc="36">
                <a:solidFill>
                  <a:srgbClr val="FFFFFF"/>
                </a:solidFill>
                <a:latin typeface="Aileron Regular"/>
              </a:rPr>
              <a:t>Conduct an Advanced Search, adding the OCM identifier </a:t>
            </a:r>
            <a:r>
              <a:rPr lang="en-US" sz="3600" spc="36">
                <a:solidFill>
                  <a:srgbClr val="FFFFFF"/>
                </a:solidFill>
                <a:latin typeface="Aileron Regular Bold"/>
              </a:rPr>
              <a:t>Acculturation and culture contact (177)</a:t>
            </a:r>
            <a:r>
              <a:rPr lang="en-US" sz="3600" spc="36">
                <a:solidFill>
                  <a:srgbClr val="FFFFFF"/>
                </a:solidFill>
                <a:latin typeface="Aileron Regular"/>
              </a:rPr>
              <a:t>.</a:t>
            </a:r>
          </a:p>
          <a:p>
            <a:pPr>
              <a:lnSpc>
                <a:spcPts val="5040"/>
              </a:lnSpc>
            </a:pPr>
          </a:p>
          <a:p>
            <a:pPr>
              <a:lnSpc>
                <a:spcPts val="5040"/>
              </a:lnSpc>
            </a:pPr>
            <a:r>
              <a:rPr lang="en-US" sz="3600" spc="36">
                <a:solidFill>
                  <a:srgbClr val="FFFFFF"/>
                </a:solidFill>
                <a:latin typeface="Aileron Regular"/>
              </a:rPr>
              <a:t>You can also add key words to your search, such as technology, food, tourism, gender, or religion, to narrow your focus to a specific type of change or facet of globalization.</a:t>
            </a:r>
          </a:p>
        </p:txBody>
      </p:sp>
      <p:grpSp>
        <p:nvGrpSpPr>
          <p:cNvPr name="Group 6" id="6"/>
          <p:cNvGrpSpPr/>
          <p:nvPr/>
        </p:nvGrpSpPr>
        <p:grpSpPr>
          <a:xfrm rot="0">
            <a:off x="763035" y="3064797"/>
            <a:ext cx="8237853" cy="975360"/>
            <a:chOff x="0" y="0"/>
            <a:chExt cx="10983804" cy="1300480"/>
          </a:xfrm>
        </p:grpSpPr>
        <p:sp>
          <p:nvSpPr>
            <p:cNvPr name="TextBox 7" id="7"/>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a:t>
              </a:r>
            </a:p>
            <a:p>
              <a:pPr>
                <a:lnSpc>
                  <a:spcPts val="3840"/>
                </a:lnSpc>
              </a:pPr>
            </a:p>
          </p:txBody>
        </p:sp>
        <p:sp>
          <p:nvSpPr>
            <p:cNvPr name="TextBox 8" id="8"/>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808" t="0" r="5546" b="19027"/>
          <a:stretch>
            <a:fillRect/>
          </a:stretch>
        </p:blipFill>
        <p:spPr>
          <a:xfrm flipH="false" flipV="false">
            <a:off x="0" y="0"/>
            <a:ext cx="18288000" cy="10287000"/>
          </a:xfrm>
          <a:prstGeom prst="rect">
            <a:avLst/>
          </a:prstGeom>
        </p:spPr>
      </p:pic>
      <p:grpSp>
        <p:nvGrpSpPr>
          <p:cNvPr name="Group 3" id="3"/>
          <p:cNvGrpSpPr/>
          <p:nvPr/>
        </p:nvGrpSpPr>
        <p:grpSpPr>
          <a:xfrm rot="-4482781">
            <a:off x="6394711" y="4496758"/>
            <a:ext cx="2519144" cy="366267"/>
            <a:chOff x="0" y="0"/>
            <a:chExt cx="8979503" cy="1305560"/>
          </a:xfrm>
        </p:grpSpPr>
        <p:sp>
          <p:nvSpPr>
            <p:cNvPr name="Freeform 4" id="4"/>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104424"/>
            </a:solidFill>
          </p:spPr>
        </p:sp>
      </p:grpSp>
      <p:grpSp>
        <p:nvGrpSpPr>
          <p:cNvPr name="Group 5" id="5"/>
          <p:cNvGrpSpPr/>
          <p:nvPr/>
        </p:nvGrpSpPr>
        <p:grpSpPr>
          <a:xfrm rot="0">
            <a:off x="11151298" y="703385"/>
            <a:ext cx="7136702" cy="1037896"/>
            <a:chOff x="0" y="0"/>
            <a:chExt cx="9515602" cy="1383862"/>
          </a:xfrm>
        </p:grpSpPr>
        <p:sp>
          <p:nvSpPr>
            <p:cNvPr name="AutoShape 6" id="6"/>
            <p:cNvSpPr/>
            <p:nvPr/>
          </p:nvSpPr>
          <p:spPr>
            <a:xfrm rot="0">
              <a:off x="0" y="0"/>
              <a:ext cx="9515602" cy="1383862"/>
            </a:xfrm>
            <a:prstGeom prst="rect">
              <a:avLst/>
            </a:prstGeom>
            <a:solidFill>
              <a:srgbClr val="104424"/>
            </a:solidFill>
          </p:spPr>
        </p:sp>
        <p:sp>
          <p:nvSpPr>
            <p:cNvPr name="TextBox 7" id="7"/>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SAMPLE ADVANCED SEARCH</a:t>
              </a:r>
            </a:p>
          </p:txBody>
        </p:sp>
      </p:grpSp>
      <p:grpSp>
        <p:nvGrpSpPr>
          <p:cNvPr name="Group 8" id="8"/>
          <p:cNvGrpSpPr/>
          <p:nvPr/>
        </p:nvGrpSpPr>
        <p:grpSpPr>
          <a:xfrm rot="0">
            <a:off x="2649599" y="6126583"/>
            <a:ext cx="5513428" cy="1864596"/>
            <a:chOff x="0" y="0"/>
            <a:chExt cx="7351238" cy="2486128"/>
          </a:xfrm>
        </p:grpSpPr>
        <p:sp>
          <p:nvSpPr>
            <p:cNvPr name="AutoShape 9" id="9"/>
            <p:cNvSpPr/>
            <p:nvPr/>
          </p:nvSpPr>
          <p:spPr>
            <a:xfrm rot="-10800000">
              <a:off x="0" y="0"/>
              <a:ext cx="7351238" cy="2486128"/>
            </a:xfrm>
            <a:prstGeom prst="rect">
              <a:avLst/>
            </a:prstGeom>
            <a:solidFill>
              <a:srgbClr val="FFFFFF"/>
            </a:solidFill>
          </p:spPr>
        </p:sp>
        <p:sp>
          <p:nvSpPr>
            <p:cNvPr name="TextBox 10" id="10"/>
            <p:cNvSpPr txBox="true"/>
            <p:nvPr/>
          </p:nvSpPr>
          <p:spPr>
            <a:xfrm rot="0">
              <a:off x="434838" y="319139"/>
              <a:ext cx="6621236" cy="1838325"/>
            </a:xfrm>
            <a:prstGeom prst="rect">
              <a:avLst/>
            </a:prstGeom>
          </p:spPr>
          <p:txBody>
            <a:bodyPr anchor="t" rtlCol="false" tIns="0" lIns="0" bIns="0" rIns="0">
              <a:spAutoFit/>
            </a:bodyPr>
            <a:lstStyle/>
            <a:p>
              <a:pPr>
                <a:lnSpc>
                  <a:spcPts val="3600"/>
                </a:lnSpc>
              </a:pPr>
              <a:r>
                <a:rPr lang="en-US" sz="3000" spc="30">
                  <a:solidFill>
                    <a:srgbClr val="104424"/>
                  </a:solidFill>
                  <a:latin typeface="Aileron Regular Bold"/>
                </a:rPr>
                <a:t>Add subject: </a:t>
              </a:r>
            </a:p>
            <a:p>
              <a:pPr>
                <a:lnSpc>
                  <a:spcPts val="3600"/>
                </a:lnSpc>
              </a:pPr>
              <a:r>
                <a:rPr lang="en-US" sz="3000" spc="30">
                  <a:solidFill>
                    <a:srgbClr val="104424"/>
                  </a:solidFill>
                  <a:latin typeface="Aileron Regular"/>
                </a:rPr>
                <a:t>Acculturation and culture contact (177) </a:t>
              </a:r>
            </a:p>
          </p:txBody>
        </p:sp>
      </p:grpSp>
      <p:grpSp>
        <p:nvGrpSpPr>
          <p:cNvPr name="Group 11" id="11"/>
          <p:cNvGrpSpPr/>
          <p:nvPr/>
        </p:nvGrpSpPr>
        <p:grpSpPr>
          <a:xfrm rot="0">
            <a:off x="11151298" y="6126583"/>
            <a:ext cx="5513428" cy="1864596"/>
            <a:chOff x="0" y="0"/>
            <a:chExt cx="7351238" cy="2486128"/>
          </a:xfrm>
        </p:grpSpPr>
        <p:sp>
          <p:nvSpPr>
            <p:cNvPr name="AutoShape 12" id="12"/>
            <p:cNvSpPr/>
            <p:nvPr/>
          </p:nvSpPr>
          <p:spPr>
            <a:xfrm rot="-10800000">
              <a:off x="0" y="0"/>
              <a:ext cx="7351238" cy="2486128"/>
            </a:xfrm>
            <a:prstGeom prst="rect">
              <a:avLst/>
            </a:prstGeom>
            <a:solidFill>
              <a:srgbClr val="FFFFFF"/>
            </a:solidFill>
          </p:spPr>
        </p:sp>
        <p:sp>
          <p:nvSpPr>
            <p:cNvPr name="TextBox 13" id="13"/>
            <p:cNvSpPr txBox="true"/>
            <p:nvPr/>
          </p:nvSpPr>
          <p:spPr>
            <a:xfrm rot="0">
              <a:off x="434838" y="319139"/>
              <a:ext cx="6621236" cy="1838325"/>
            </a:xfrm>
            <a:prstGeom prst="rect">
              <a:avLst/>
            </a:prstGeom>
          </p:spPr>
          <p:txBody>
            <a:bodyPr anchor="t" rtlCol="false" tIns="0" lIns="0" bIns="0" rIns="0">
              <a:spAutoFit/>
            </a:bodyPr>
            <a:lstStyle/>
            <a:p>
              <a:pPr>
                <a:lnSpc>
                  <a:spcPts val="3600"/>
                </a:lnSpc>
              </a:pPr>
              <a:r>
                <a:rPr lang="en-US" sz="3000" spc="30">
                  <a:solidFill>
                    <a:srgbClr val="104424"/>
                  </a:solidFill>
                  <a:latin typeface="Aileron Regular Bold"/>
                </a:rPr>
                <a:t>Add optional keywords: </a:t>
              </a:r>
            </a:p>
            <a:p>
              <a:pPr>
                <a:lnSpc>
                  <a:spcPts val="3600"/>
                </a:lnSpc>
              </a:pPr>
              <a:r>
                <a:rPr lang="en-US" sz="3000" spc="30">
                  <a:solidFill>
                    <a:srgbClr val="104424"/>
                  </a:solidFill>
                  <a:latin typeface="Aileron Regular"/>
                </a:rPr>
                <a:t>e.g. food, gender, tourism, religion, economy</a:t>
              </a:r>
            </a:p>
          </p:txBody>
        </p:sp>
      </p:grpSp>
      <p:grpSp>
        <p:nvGrpSpPr>
          <p:cNvPr name="Group 14" id="14"/>
          <p:cNvGrpSpPr/>
          <p:nvPr/>
        </p:nvGrpSpPr>
        <p:grpSpPr>
          <a:xfrm rot="-4547538">
            <a:off x="13301236" y="4494054"/>
            <a:ext cx="2519144" cy="366267"/>
            <a:chOff x="0" y="0"/>
            <a:chExt cx="8979503" cy="1305560"/>
          </a:xfrm>
        </p:grpSpPr>
        <p:sp>
          <p:nvSpPr>
            <p:cNvPr name="Freeform 15" id="15"/>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104424"/>
            </a:solid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104424"/>
          </a:solidFill>
        </p:spPr>
      </p:sp>
      <p:sp>
        <p:nvSpPr>
          <p:cNvPr name="TextBox 3" id="3"/>
          <p:cNvSpPr txBox="true"/>
          <p:nvPr/>
        </p:nvSpPr>
        <p:spPr>
          <a:xfrm rot="0">
            <a:off x="8383918" y="952500"/>
            <a:ext cx="9722038" cy="8305800"/>
          </a:xfrm>
          <a:prstGeom prst="rect">
            <a:avLst/>
          </a:prstGeom>
        </p:spPr>
        <p:txBody>
          <a:bodyPr anchor="t" rtlCol="false" tIns="0" lIns="0" bIns="0" rIns="0">
            <a:spAutoFit/>
          </a:bodyPr>
          <a:lstStyle/>
          <a:p>
            <a:pPr>
              <a:lnSpc>
                <a:spcPts val="5040"/>
              </a:lnSpc>
            </a:pPr>
            <a:r>
              <a:rPr lang="en-US" sz="3600" spc="36">
                <a:solidFill>
                  <a:srgbClr val="FFFFFF"/>
                </a:solidFill>
                <a:latin typeface="Aileron Regular"/>
              </a:rPr>
              <a:t>List </a:t>
            </a:r>
            <a:r>
              <a:rPr lang="en-US" sz="3600" spc="36">
                <a:solidFill>
                  <a:srgbClr val="FFFFFF"/>
                </a:solidFill>
                <a:latin typeface="Aileron Regular Bold"/>
              </a:rPr>
              <a:t>3-5 ethnographic examples</a:t>
            </a:r>
            <a:r>
              <a:rPr lang="en-US" sz="3600" spc="36">
                <a:solidFill>
                  <a:srgbClr val="FFFFFF"/>
                </a:solidFill>
                <a:latin typeface="Aileron Regular"/>
              </a:rPr>
              <a:t> that you have found which show some aspect of acculturation and globalization in a society based on data in eHRAF. </a:t>
            </a:r>
          </a:p>
          <a:p>
            <a:pPr>
              <a:lnSpc>
                <a:spcPts val="5040"/>
              </a:lnSpc>
            </a:pPr>
          </a:p>
          <a:p>
            <a:pPr>
              <a:lnSpc>
                <a:spcPts val="5040"/>
              </a:lnSpc>
            </a:pPr>
            <a:r>
              <a:rPr lang="en-US" sz="3600" spc="36">
                <a:solidFill>
                  <a:srgbClr val="FFFFFF"/>
                </a:solidFill>
                <a:latin typeface="Aileron Regular"/>
              </a:rPr>
              <a:t>Name the </a:t>
            </a:r>
            <a:r>
              <a:rPr lang="en-US" sz="3600" spc="36">
                <a:solidFill>
                  <a:srgbClr val="FFFFFF"/>
                </a:solidFill>
                <a:latin typeface="Aileron Regular Bold"/>
              </a:rPr>
              <a:t>culture</a:t>
            </a:r>
            <a:r>
              <a:rPr lang="en-US" sz="3600" spc="36">
                <a:solidFill>
                  <a:srgbClr val="FFFFFF"/>
                </a:solidFill>
                <a:latin typeface="Aileron Regular"/>
              </a:rPr>
              <a:t>, and copy the </a:t>
            </a:r>
            <a:r>
              <a:rPr lang="en-US" sz="3600" spc="36">
                <a:solidFill>
                  <a:srgbClr val="FFFFFF"/>
                </a:solidFill>
                <a:latin typeface="Aileron Regular Bold"/>
              </a:rPr>
              <a:t>paragraph</a:t>
            </a:r>
            <a:r>
              <a:rPr lang="en-US" sz="3600" spc="36">
                <a:solidFill>
                  <a:srgbClr val="FFFFFF"/>
                </a:solidFill>
                <a:latin typeface="Aileron Regular"/>
              </a:rPr>
              <a:t> illustrating each finding. Be sure to </a:t>
            </a:r>
            <a:r>
              <a:rPr lang="en-US" sz="3600" spc="36">
                <a:solidFill>
                  <a:srgbClr val="FFFFFF"/>
                </a:solidFill>
                <a:latin typeface="Aileron Regular Bold"/>
              </a:rPr>
              <a:t>cite </a:t>
            </a:r>
            <a:r>
              <a:rPr lang="en-US" sz="3600" spc="36">
                <a:solidFill>
                  <a:srgbClr val="FFFFFF"/>
                </a:solidFill>
                <a:latin typeface="Aileron Regular"/>
              </a:rPr>
              <a:t>the document, page number, and time period for each ethnographic example. </a:t>
            </a:r>
          </a:p>
          <a:p>
            <a:pPr>
              <a:lnSpc>
                <a:spcPts val="5040"/>
              </a:lnSpc>
            </a:pPr>
          </a:p>
          <a:p>
            <a:pPr>
              <a:lnSpc>
                <a:spcPts val="5040"/>
              </a:lnSpc>
            </a:pPr>
            <a:r>
              <a:rPr lang="en-US" sz="3600" spc="36">
                <a:solidFill>
                  <a:srgbClr val="FFFFFF"/>
                </a:solidFill>
                <a:latin typeface="Aileron Regular Bold"/>
              </a:rPr>
              <a:t>Summarize your findings.</a:t>
            </a:r>
            <a:r>
              <a:rPr lang="en-US" sz="3600" spc="36">
                <a:solidFill>
                  <a:srgbClr val="FFFFFF"/>
                </a:solidFill>
                <a:latin typeface="Aileron Regular"/>
              </a:rPr>
              <a:t> What similarities and differences have you found across your examples?</a:t>
            </a:r>
          </a:p>
        </p:txBody>
      </p:sp>
      <p:pic>
        <p:nvPicPr>
          <p:cNvPr name="Picture 4" id="4"/>
          <p:cNvPicPr>
            <a:picLocks noChangeAspect="true"/>
          </p:cNvPicPr>
          <p:nvPr/>
        </p:nvPicPr>
        <p:blipFill>
          <a:blip r:embed="rId2"/>
          <a:srcRect l="24599" t="0" r="24599" b="0"/>
          <a:stretch>
            <a:fillRect/>
          </a:stretch>
        </p:blipFill>
        <p:spPr>
          <a:xfrm flipH="false" flipV="false" rot="0">
            <a:off x="0" y="0"/>
            <a:ext cx="7865974" cy="10287000"/>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04424"/>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0" t="11886" r="0" b="3795"/>
          <a:stretch>
            <a:fillRect/>
          </a:stretch>
        </p:blipFill>
        <p:spPr>
          <a:xfrm flipH="false" flipV="false" rot="0">
            <a:off x="1905414" y="767654"/>
            <a:ext cx="8082996" cy="8751692"/>
          </a:xfrm>
          <a:prstGeom prst="rect">
            <a:avLst/>
          </a:prstGeom>
        </p:spPr>
      </p:pic>
      <p:sp>
        <p:nvSpPr>
          <p:cNvPr name="AutoShape 4" id="4"/>
          <p:cNvSpPr/>
          <p:nvPr/>
        </p:nvSpPr>
        <p:spPr>
          <a:xfrm rot="0">
            <a:off x="1028700" y="4454433"/>
            <a:ext cx="1753429" cy="1938326"/>
          </a:xfrm>
          <a:prstGeom prst="rect">
            <a:avLst/>
          </a:prstGeom>
          <a:solidFill>
            <a:srgbClr val="104424"/>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413834" y="4745355"/>
            <a:ext cx="6666878" cy="4512945"/>
          </a:xfrm>
          <a:prstGeom prst="rect">
            <a:avLst/>
          </a:prstGeom>
        </p:spPr>
        <p:txBody>
          <a:bodyPr anchor="t" rtlCol="false" tIns="0" lIns="0" bIns="0" rIns="0">
            <a:spAutoFit/>
          </a:bodyPr>
          <a:lstStyle/>
          <a:p>
            <a:pPr marL="528320" indent="-264160" lvl="1">
              <a:lnSpc>
                <a:spcPts val="5120"/>
              </a:lnSpc>
              <a:buFont typeface="Arial"/>
              <a:buChar char="•"/>
            </a:pPr>
            <a:r>
              <a:rPr lang="en-US" sz="3200" spc="32">
                <a:solidFill>
                  <a:srgbClr val="FFFFFF"/>
                </a:solidFill>
                <a:latin typeface="Aileron Regular"/>
              </a:rPr>
              <a:t>Define globalization</a:t>
            </a:r>
          </a:p>
          <a:p>
            <a:pPr marL="528320" indent="-264160" lvl="1">
              <a:lnSpc>
                <a:spcPts val="5120"/>
              </a:lnSpc>
              <a:buFont typeface="Arial"/>
              <a:buChar char="•"/>
            </a:pPr>
            <a:r>
              <a:rPr lang="en-US" sz="3200" spc="32">
                <a:solidFill>
                  <a:srgbClr val="FFFFFF"/>
                </a:solidFill>
                <a:latin typeface="Aileron Regular"/>
              </a:rPr>
              <a:t>Understand how and why culture changes</a:t>
            </a:r>
          </a:p>
          <a:p>
            <a:pPr marL="528320" indent="-264160" lvl="1">
              <a:lnSpc>
                <a:spcPts val="5120"/>
              </a:lnSpc>
              <a:buFont typeface="Arial"/>
              <a:buChar char="•"/>
            </a:pPr>
            <a:r>
              <a:rPr lang="en-US" sz="3200" spc="32">
                <a:solidFill>
                  <a:srgbClr val="FFFFFF"/>
                </a:solidFill>
                <a:latin typeface="Aileron Regular"/>
              </a:rPr>
              <a:t>Conduct research in eHRAF World Cultures</a:t>
            </a:r>
          </a:p>
          <a:p>
            <a:pPr marL="528320" indent="-264160" lvl="1">
              <a:lnSpc>
                <a:spcPts val="5120"/>
              </a:lnSpc>
              <a:buFont typeface="Arial"/>
              <a:buChar char="•"/>
            </a:pPr>
            <a:r>
              <a:rPr lang="en-US" sz="3200" spc="32">
                <a:solidFill>
                  <a:srgbClr val="FFFFFF"/>
                </a:solidFill>
                <a:latin typeface="Aileron Regular"/>
              </a:rPr>
              <a:t>Read and interpret ethnographic data </a:t>
            </a:r>
          </a:p>
        </p:txBody>
      </p:sp>
      <p:sp>
        <p:nvSpPr>
          <p:cNvPr name="TextBox 7" id="7"/>
          <p:cNvSpPr txBox="true"/>
          <p:nvPr/>
        </p:nvSpPr>
        <p:spPr>
          <a:xfrm rot="0">
            <a:off x="190541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093" t="95" r="14916" b="9150"/>
          <a:stretch>
            <a:fillRect/>
          </a:stretch>
        </p:blipFill>
        <p:spPr>
          <a:xfrm flipH="false" flipV="false">
            <a:off x="0" y="0"/>
            <a:ext cx="18288000" cy="10287000"/>
          </a:xfrm>
          <a:prstGeom prst="rect">
            <a:avLst/>
          </a:prstGeom>
        </p:spPr>
      </p:pic>
      <p:grpSp>
        <p:nvGrpSpPr>
          <p:cNvPr name="Group 3" id="3"/>
          <p:cNvGrpSpPr/>
          <p:nvPr/>
        </p:nvGrpSpPr>
        <p:grpSpPr>
          <a:xfrm rot="0">
            <a:off x="13053996" y="0"/>
            <a:ext cx="5234004" cy="1129336"/>
            <a:chOff x="0" y="0"/>
            <a:chExt cx="6978672" cy="1505782"/>
          </a:xfrm>
        </p:grpSpPr>
        <p:sp>
          <p:nvSpPr>
            <p:cNvPr name="AutoShape 4" id="4"/>
            <p:cNvSpPr/>
            <p:nvPr/>
          </p:nvSpPr>
          <p:spPr>
            <a:xfrm rot="0">
              <a:off x="0" y="0"/>
              <a:ext cx="6978672" cy="1505782"/>
            </a:xfrm>
            <a:prstGeom prst="rect">
              <a:avLst/>
            </a:prstGeom>
            <a:solidFill>
              <a:srgbClr val="104424"/>
            </a:solidFill>
          </p:spPr>
        </p:sp>
        <p:sp>
          <p:nvSpPr>
            <p:cNvPr name="TextBox 5" id="5"/>
            <p:cNvSpPr txBox="true"/>
            <p:nvPr/>
          </p:nvSpPr>
          <p:spPr>
            <a:xfrm rot="0">
              <a:off x="694748" y="370621"/>
              <a:ext cx="5589176"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SAMPLE DATA</a:t>
              </a:r>
            </a:p>
          </p:txBody>
        </p:sp>
      </p:grpSp>
      <p:sp>
        <p:nvSpPr>
          <p:cNvPr name="AutoShape 6" id="6"/>
          <p:cNvSpPr/>
          <p:nvPr/>
        </p:nvSpPr>
        <p:spPr>
          <a:xfrm rot="-10800000">
            <a:off x="353103" y="1028700"/>
            <a:ext cx="7505997" cy="4593090"/>
          </a:xfrm>
          <a:prstGeom prst="rect">
            <a:avLst/>
          </a:prstGeom>
          <a:solidFill>
            <a:srgbClr val="7ED957">
              <a:alpha val="30980"/>
            </a:srgbClr>
          </a:solidFill>
        </p:spPr>
      </p:sp>
      <p:grpSp>
        <p:nvGrpSpPr>
          <p:cNvPr name="Group 7" id="7"/>
          <p:cNvGrpSpPr/>
          <p:nvPr/>
        </p:nvGrpSpPr>
        <p:grpSpPr>
          <a:xfrm rot="0">
            <a:off x="7859100" y="2954106"/>
            <a:ext cx="3707966" cy="742277"/>
            <a:chOff x="0" y="0"/>
            <a:chExt cx="4943955" cy="989703"/>
          </a:xfrm>
        </p:grpSpPr>
        <p:sp>
          <p:nvSpPr>
            <p:cNvPr name="AutoShape 8" id="8"/>
            <p:cNvSpPr/>
            <p:nvPr/>
          </p:nvSpPr>
          <p:spPr>
            <a:xfrm rot="-10800000">
              <a:off x="0" y="0"/>
              <a:ext cx="4943955" cy="989703"/>
            </a:xfrm>
            <a:prstGeom prst="rect">
              <a:avLst/>
            </a:prstGeom>
            <a:solidFill>
              <a:srgbClr val="FFFFFF"/>
            </a:solidFill>
          </p:spPr>
        </p:sp>
        <p:sp>
          <p:nvSpPr>
            <p:cNvPr name="TextBox 9" id="9"/>
            <p:cNvSpPr txBox="true"/>
            <p:nvPr/>
          </p:nvSpPr>
          <p:spPr>
            <a:xfrm rot="0">
              <a:off x="420984" y="180527"/>
              <a:ext cx="4101987" cy="619125"/>
            </a:xfrm>
            <a:prstGeom prst="rect">
              <a:avLst/>
            </a:prstGeom>
          </p:spPr>
          <p:txBody>
            <a:bodyPr anchor="t" rtlCol="false" tIns="0" lIns="0" bIns="0" rIns="0">
              <a:spAutoFit/>
            </a:bodyPr>
            <a:lstStyle/>
            <a:p>
              <a:pPr>
                <a:lnSpc>
                  <a:spcPts val="3600"/>
                </a:lnSpc>
              </a:pPr>
              <a:r>
                <a:rPr lang="en-US" sz="3000" spc="30">
                  <a:solidFill>
                    <a:srgbClr val="104424"/>
                  </a:solidFill>
                  <a:latin typeface="Aileron Regular"/>
                </a:rPr>
                <a:t>paragraph result</a:t>
              </a:r>
            </a:p>
          </p:txBody>
        </p:sp>
      </p:grpSp>
      <p:grpSp>
        <p:nvGrpSpPr>
          <p:cNvPr name="Group 10" id="10"/>
          <p:cNvGrpSpPr/>
          <p:nvPr/>
        </p:nvGrpSpPr>
        <p:grpSpPr>
          <a:xfrm rot="0">
            <a:off x="12340919" y="5285969"/>
            <a:ext cx="3330079" cy="1519090"/>
            <a:chOff x="0" y="0"/>
            <a:chExt cx="4440105" cy="2025453"/>
          </a:xfrm>
        </p:grpSpPr>
        <p:sp>
          <p:nvSpPr>
            <p:cNvPr name="AutoShape 11" id="11"/>
            <p:cNvSpPr/>
            <p:nvPr/>
          </p:nvSpPr>
          <p:spPr>
            <a:xfrm rot="-10800000">
              <a:off x="0" y="0"/>
              <a:ext cx="4440105" cy="2025453"/>
            </a:xfrm>
            <a:prstGeom prst="rect">
              <a:avLst/>
            </a:prstGeom>
            <a:solidFill>
              <a:srgbClr val="FFFFFF"/>
            </a:solidFill>
          </p:spPr>
        </p:sp>
        <p:sp>
          <p:nvSpPr>
            <p:cNvPr name="TextBox 12" id="12"/>
            <p:cNvSpPr txBox="true"/>
            <p:nvPr/>
          </p:nvSpPr>
          <p:spPr>
            <a:xfrm rot="0">
              <a:off x="420984" y="88802"/>
              <a:ext cx="3766087" cy="1838325"/>
            </a:xfrm>
            <a:prstGeom prst="rect">
              <a:avLst/>
            </a:prstGeom>
          </p:spPr>
          <p:txBody>
            <a:bodyPr anchor="t" rtlCol="false" tIns="0" lIns="0" bIns="0" rIns="0">
              <a:spAutoFit/>
            </a:bodyPr>
            <a:lstStyle/>
            <a:p>
              <a:pPr>
                <a:lnSpc>
                  <a:spcPts val="3600"/>
                </a:lnSpc>
              </a:pPr>
              <a:r>
                <a:rPr lang="en-US" sz="3000" spc="30">
                  <a:solidFill>
                    <a:srgbClr val="104424"/>
                  </a:solidFill>
                  <a:latin typeface="Aileron Regular"/>
                </a:rPr>
                <a:t>culture name, time and place coverage</a:t>
              </a:r>
            </a:p>
          </p:txBody>
        </p:sp>
      </p:grpSp>
      <p:grpSp>
        <p:nvGrpSpPr>
          <p:cNvPr name="Group 13" id="13"/>
          <p:cNvGrpSpPr/>
          <p:nvPr/>
        </p:nvGrpSpPr>
        <p:grpSpPr>
          <a:xfrm rot="-2700000">
            <a:off x="14949902" y="4458601"/>
            <a:ext cx="1052940" cy="366267"/>
            <a:chOff x="0" y="0"/>
            <a:chExt cx="3753210" cy="1305560"/>
          </a:xfrm>
        </p:grpSpPr>
        <p:sp>
          <p:nvSpPr>
            <p:cNvPr name="Freeform 14" id="14"/>
            <p:cNvSpPr/>
            <p:nvPr/>
          </p:nvSpPr>
          <p:spPr>
            <a:xfrm flipH="false" flipV="false">
              <a:off x="0" y="-27940"/>
              <a:ext cx="3772260" cy="1360170"/>
            </a:xfrm>
            <a:custGeom>
              <a:avLst/>
              <a:gdLst/>
              <a:ahLst/>
              <a:cxnLst/>
              <a:rect r="r" b="b" t="t" l="l"/>
              <a:pathLst>
                <a:path h="1360170" w="3772260">
                  <a:moveTo>
                    <a:pt x="3697331" y="579120"/>
                  </a:moveTo>
                  <a:lnTo>
                    <a:pt x="2997560" y="55880"/>
                  </a:lnTo>
                  <a:cubicBezTo>
                    <a:pt x="2923900" y="0"/>
                    <a:pt x="2862940" y="30480"/>
                    <a:pt x="2862940" y="123190"/>
                  </a:cubicBezTo>
                  <a:lnTo>
                    <a:pt x="2862940"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2861969" y="805180"/>
                  </a:lnTo>
                  <a:lnTo>
                    <a:pt x="2861969" y="1236980"/>
                  </a:lnTo>
                  <a:cubicBezTo>
                    <a:pt x="2861969" y="1329690"/>
                    <a:pt x="2922630" y="1360170"/>
                    <a:pt x="2996290" y="1304290"/>
                  </a:cubicBezTo>
                  <a:lnTo>
                    <a:pt x="3697330" y="779780"/>
                  </a:lnTo>
                  <a:cubicBezTo>
                    <a:pt x="3772260" y="726440"/>
                    <a:pt x="3772260" y="635000"/>
                    <a:pt x="3697330" y="579120"/>
                  </a:cubicBezTo>
                  <a:close/>
                </a:path>
              </a:pathLst>
            </a:custGeom>
            <a:solidFill>
              <a:srgbClr val="104424"/>
            </a:solidFill>
          </p:spPr>
        </p:sp>
      </p:grpSp>
      <p:grpSp>
        <p:nvGrpSpPr>
          <p:cNvPr name="Group 15" id="15"/>
          <p:cNvGrpSpPr/>
          <p:nvPr/>
        </p:nvGrpSpPr>
        <p:grpSpPr>
          <a:xfrm rot="-8446396">
            <a:off x="7008824" y="2474941"/>
            <a:ext cx="1052940" cy="366267"/>
            <a:chOff x="0" y="0"/>
            <a:chExt cx="3753210" cy="1305560"/>
          </a:xfrm>
        </p:grpSpPr>
        <p:sp>
          <p:nvSpPr>
            <p:cNvPr name="Freeform 16" id="16"/>
            <p:cNvSpPr/>
            <p:nvPr/>
          </p:nvSpPr>
          <p:spPr>
            <a:xfrm flipH="false" flipV="false">
              <a:off x="0" y="-27940"/>
              <a:ext cx="3772260" cy="1360170"/>
            </a:xfrm>
            <a:custGeom>
              <a:avLst/>
              <a:gdLst/>
              <a:ahLst/>
              <a:cxnLst/>
              <a:rect r="r" b="b" t="t" l="l"/>
              <a:pathLst>
                <a:path h="1360170" w="3772260">
                  <a:moveTo>
                    <a:pt x="3697331" y="579120"/>
                  </a:moveTo>
                  <a:lnTo>
                    <a:pt x="2997560" y="55880"/>
                  </a:lnTo>
                  <a:cubicBezTo>
                    <a:pt x="2923900" y="0"/>
                    <a:pt x="2862940" y="30480"/>
                    <a:pt x="2862940" y="123190"/>
                  </a:cubicBezTo>
                  <a:lnTo>
                    <a:pt x="2862940"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2861969" y="805180"/>
                  </a:lnTo>
                  <a:lnTo>
                    <a:pt x="2861969" y="1236980"/>
                  </a:lnTo>
                  <a:cubicBezTo>
                    <a:pt x="2861969" y="1329690"/>
                    <a:pt x="2922630" y="1360170"/>
                    <a:pt x="2996290" y="1304290"/>
                  </a:cubicBezTo>
                  <a:lnTo>
                    <a:pt x="3697330" y="779780"/>
                  </a:lnTo>
                  <a:cubicBezTo>
                    <a:pt x="3772260" y="726440"/>
                    <a:pt x="3772260" y="635000"/>
                    <a:pt x="3697330" y="579120"/>
                  </a:cubicBezTo>
                  <a:close/>
                </a:path>
              </a:pathLst>
            </a:custGeom>
            <a:solidFill>
              <a:srgbClr val="104424"/>
            </a:solid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21569" y="762819"/>
            <a:ext cx="9741303" cy="3691890"/>
          </a:xfrm>
          <a:prstGeom prst="rect">
            <a:avLst/>
          </a:prstGeom>
        </p:spPr>
        <p:txBody>
          <a:bodyPr anchor="t" rtlCol="false" tIns="0" lIns="0" bIns="0" rIns="0">
            <a:spAutoFit/>
          </a:bodyPr>
          <a:lstStyle/>
          <a:p>
            <a:pPr>
              <a:lnSpc>
                <a:spcPts val="4860"/>
              </a:lnSpc>
            </a:pPr>
            <a:r>
              <a:rPr lang="en-US" sz="3600" spc="179">
                <a:solidFill>
                  <a:srgbClr val="104424"/>
                </a:solidFill>
                <a:latin typeface="Aileron Regular"/>
              </a:rPr>
              <a:t>Think about ways that you observe </a:t>
            </a:r>
            <a:r>
              <a:rPr lang="en-US" sz="3600" spc="179">
                <a:solidFill>
                  <a:srgbClr val="104424"/>
                </a:solidFill>
                <a:latin typeface="Aileron Regular Bold"/>
              </a:rPr>
              <a:t>cultural diffusion</a:t>
            </a:r>
            <a:r>
              <a:rPr lang="en-US" sz="3600" spc="179">
                <a:solidFill>
                  <a:srgbClr val="104424"/>
                </a:solidFill>
                <a:latin typeface="Aileron Regular"/>
              </a:rPr>
              <a:t> in your everyday life. </a:t>
            </a:r>
          </a:p>
          <a:p>
            <a:pPr>
              <a:lnSpc>
                <a:spcPts val="4860"/>
              </a:lnSpc>
            </a:pPr>
          </a:p>
          <a:p>
            <a:pPr>
              <a:lnSpc>
                <a:spcPts val="4860"/>
              </a:lnSpc>
            </a:pPr>
            <a:r>
              <a:rPr lang="en-US" sz="3600" spc="179">
                <a:solidFill>
                  <a:srgbClr val="104424"/>
                </a:solidFill>
                <a:latin typeface="Aileron Regular"/>
              </a:rPr>
              <a:t>What are some examples of </a:t>
            </a:r>
            <a:r>
              <a:rPr lang="en-US" sz="3600" spc="179">
                <a:solidFill>
                  <a:srgbClr val="104424"/>
                </a:solidFill>
                <a:latin typeface="Aileron Regular Bold"/>
              </a:rPr>
              <a:t>foreign influences </a:t>
            </a:r>
            <a:r>
              <a:rPr lang="en-US" sz="3600" spc="179">
                <a:solidFill>
                  <a:srgbClr val="104424"/>
                </a:solidFill>
                <a:latin typeface="Aileron Regular"/>
              </a:rPr>
              <a:t>that have been adopted into your culture? </a:t>
            </a:r>
          </a:p>
        </p:txBody>
      </p:sp>
      <p:pic>
        <p:nvPicPr>
          <p:cNvPr name="Picture 3" id="3"/>
          <p:cNvPicPr>
            <a:picLocks noChangeAspect="true"/>
          </p:cNvPicPr>
          <p:nvPr/>
        </p:nvPicPr>
        <p:blipFill>
          <a:blip r:embed="rId2"/>
          <a:srcRect l="31188" t="0" r="19506" b="0"/>
          <a:stretch>
            <a:fillRect/>
          </a:stretch>
        </p:blipFill>
        <p:spPr>
          <a:xfrm flipH="false" flipV="false" rot="0">
            <a:off x="10668026" y="0"/>
            <a:ext cx="7619974" cy="10287000"/>
          </a:xfrm>
          <a:prstGeom prst="rect">
            <a:avLst/>
          </a:prstGeom>
        </p:spPr>
      </p:pic>
      <p:sp>
        <p:nvSpPr>
          <p:cNvPr name="AutoShape 4" id="4"/>
          <p:cNvSpPr/>
          <p:nvPr/>
        </p:nvSpPr>
        <p:spPr>
          <a:xfrm rot="0">
            <a:off x="8771679" y="4413927"/>
            <a:ext cx="3792694" cy="1459145"/>
          </a:xfrm>
          <a:prstGeom prst="rect">
            <a:avLst/>
          </a:prstGeom>
          <a:solidFill>
            <a:srgbClr val="104424"/>
          </a:solidFill>
        </p:spPr>
      </p:sp>
      <p:sp>
        <p:nvSpPr>
          <p:cNvPr name="TextBox 5" id="5"/>
          <p:cNvSpPr txBox="true"/>
          <p:nvPr/>
        </p:nvSpPr>
        <p:spPr>
          <a:xfrm rot="0">
            <a:off x="9048593" y="4737735"/>
            <a:ext cx="3238865" cy="725805"/>
          </a:xfrm>
          <a:prstGeom prst="rect">
            <a:avLst/>
          </a:prstGeom>
        </p:spPr>
        <p:txBody>
          <a:bodyPr anchor="t" rtlCol="false" tIns="0" lIns="0" bIns="0" rIns="0">
            <a:spAutoFit/>
          </a:bodyPr>
          <a:lstStyle/>
          <a:p>
            <a:pPr algn="ctr">
              <a:lnSpc>
                <a:spcPts val="5880"/>
              </a:lnSpc>
            </a:pPr>
            <a:r>
              <a:rPr lang="en-US" sz="4200" spc="336">
                <a:solidFill>
                  <a:srgbClr val="FFFFFF"/>
                </a:solidFill>
                <a:latin typeface="Aileron Heavy"/>
              </a:rPr>
              <a:t>DISCUSS</a:t>
            </a:r>
          </a:p>
        </p:txBody>
      </p:sp>
      <p:sp>
        <p:nvSpPr>
          <p:cNvPr name="TextBox 6" id="6"/>
          <p:cNvSpPr txBox="true"/>
          <p:nvPr/>
        </p:nvSpPr>
        <p:spPr>
          <a:xfrm rot="0">
            <a:off x="521569" y="5120640"/>
            <a:ext cx="7998185" cy="1840230"/>
          </a:xfrm>
          <a:prstGeom prst="rect">
            <a:avLst/>
          </a:prstGeom>
        </p:spPr>
        <p:txBody>
          <a:bodyPr anchor="t" rtlCol="false" tIns="0" lIns="0" bIns="0" rIns="0">
            <a:spAutoFit/>
          </a:bodyPr>
          <a:lstStyle/>
          <a:p>
            <a:pPr>
              <a:lnSpc>
                <a:spcPts val="4860"/>
              </a:lnSpc>
            </a:pPr>
            <a:r>
              <a:rPr lang="en-US" sz="3600" spc="179">
                <a:solidFill>
                  <a:srgbClr val="104424"/>
                </a:solidFill>
                <a:latin typeface="Aileron Regular"/>
              </a:rPr>
              <a:t>W</a:t>
            </a:r>
            <a:r>
              <a:rPr lang="en-US" sz="3600" spc="179">
                <a:solidFill>
                  <a:srgbClr val="104424"/>
                </a:solidFill>
                <a:latin typeface="Aileron Regular"/>
              </a:rPr>
              <a:t>hat </a:t>
            </a:r>
            <a:r>
              <a:rPr lang="en-US" sz="3600" spc="179">
                <a:solidFill>
                  <a:srgbClr val="104424"/>
                </a:solidFill>
                <a:latin typeface="Aileron Regular Bold"/>
              </a:rPr>
              <a:t>cultural exports</a:t>
            </a:r>
            <a:r>
              <a:rPr lang="en-US" sz="3600" spc="179">
                <a:solidFill>
                  <a:srgbClr val="104424"/>
                </a:solidFill>
                <a:latin typeface="Aileron Regular"/>
              </a:rPr>
              <a:t> has your society given t</a:t>
            </a:r>
            <a:r>
              <a:rPr lang="en-US" sz="3600" spc="179">
                <a:solidFill>
                  <a:srgbClr val="104424"/>
                </a:solidFill>
                <a:latin typeface="Aileron Regular"/>
              </a:rPr>
              <a:t>o the wo</a:t>
            </a:r>
            <a:r>
              <a:rPr lang="en-US" sz="3600" spc="179">
                <a:solidFill>
                  <a:srgbClr val="104424"/>
                </a:solidFill>
                <a:latin typeface="Aileron Regular"/>
              </a:rPr>
              <a:t>r</a:t>
            </a:r>
            <a:r>
              <a:rPr lang="en-US" sz="3600" spc="179">
                <a:solidFill>
                  <a:srgbClr val="104424"/>
                </a:solidFill>
                <a:latin typeface="Aileron Regular"/>
              </a:rPr>
              <a:t>ld? </a:t>
            </a:r>
          </a:p>
          <a:p>
            <a:pPr>
              <a:lnSpc>
                <a:spcPts val="4860"/>
              </a:lnSpc>
            </a:pPr>
            <a:r>
              <a:rPr lang="en-US" sz="3600" spc="179">
                <a:solidFill>
                  <a:srgbClr val="104424"/>
                </a:solidFill>
                <a:latin typeface="Aileron Regular"/>
              </a:rPr>
              <a:t>H</a:t>
            </a:r>
            <a:r>
              <a:rPr lang="en-US" sz="3600" spc="179">
                <a:solidFill>
                  <a:srgbClr val="104424"/>
                </a:solidFill>
                <a:latin typeface="Aileron Regular"/>
              </a:rPr>
              <a:t>a</a:t>
            </a:r>
            <a:r>
              <a:rPr lang="en-US" sz="3600" spc="179">
                <a:solidFill>
                  <a:srgbClr val="104424"/>
                </a:solidFill>
                <a:latin typeface="Aileron Regular"/>
              </a:rPr>
              <a:t>ve</a:t>
            </a:r>
            <a:r>
              <a:rPr lang="en-US" sz="3600" spc="179">
                <a:solidFill>
                  <a:srgbClr val="104424"/>
                </a:solidFill>
                <a:latin typeface="Aileron Regular"/>
              </a:rPr>
              <a:t> </a:t>
            </a:r>
            <a:r>
              <a:rPr lang="en-US" sz="3600" spc="179">
                <a:solidFill>
                  <a:srgbClr val="104424"/>
                </a:solidFill>
                <a:latin typeface="Aileron Regular"/>
              </a:rPr>
              <a:t>the</a:t>
            </a:r>
            <a:r>
              <a:rPr lang="en-US" sz="3600" spc="179">
                <a:solidFill>
                  <a:srgbClr val="104424"/>
                </a:solidFill>
                <a:latin typeface="Aileron Regular"/>
              </a:rPr>
              <a:t>s</a:t>
            </a:r>
            <a:r>
              <a:rPr lang="en-US" sz="3600" spc="179">
                <a:solidFill>
                  <a:srgbClr val="104424"/>
                </a:solidFill>
                <a:latin typeface="Aileron Regular"/>
              </a:rPr>
              <a:t>e bee</a:t>
            </a:r>
            <a:r>
              <a:rPr lang="en-US" sz="3600" spc="179">
                <a:solidFill>
                  <a:srgbClr val="104424"/>
                </a:solidFill>
                <a:latin typeface="Aileron Regular"/>
              </a:rPr>
              <a:t>n </a:t>
            </a:r>
            <a:r>
              <a:rPr lang="en-US" sz="3600" spc="179">
                <a:solidFill>
                  <a:srgbClr val="104424"/>
                </a:solidFill>
                <a:latin typeface="Aileron Regular Bold"/>
              </a:rPr>
              <a:t>good or bad</a:t>
            </a:r>
            <a:r>
              <a:rPr lang="en-US" sz="3600" spc="179">
                <a:solidFill>
                  <a:srgbClr val="104424"/>
                </a:solidFill>
                <a:latin typeface="Aileron Regular"/>
              </a:rPr>
              <a:t>?</a:t>
            </a:r>
          </a:p>
        </p:txBody>
      </p:sp>
      <p:sp>
        <p:nvSpPr>
          <p:cNvPr name="TextBox 7" id="7"/>
          <p:cNvSpPr txBox="true"/>
          <p:nvPr/>
        </p:nvSpPr>
        <p:spPr>
          <a:xfrm rot="0">
            <a:off x="521569" y="7626801"/>
            <a:ext cx="9741303" cy="1840230"/>
          </a:xfrm>
          <a:prstGeom prst="rect">
            <a:avLst/>
          </a:prstGeom>
        </p:spPr>
        <p:txBody>
          <a:bodyPr anchor="t" rtlCol="false" tIns="0" lIns="0" bIns="0" rIns="0">
            <a:spAutoFit/>
          </a:bodyPr>
          <a:lstStyle/>
          <a:p>
            <a:pPr>
              <a:lnSpc>
                <a:spcPts val="4860"/>
              </a:lnSpc>
            </a:pPr>
            <a:r>
              <a:rPr lang="en-US" sz="3600" spc="179">
                <a:solidFill>
                  <a:srgbClr val="104424"/>
                </a:solidFill>
                <a:latin typeface="Aileron Regular"/>
              </a:rPr>
              <a:t>W</a:t>
            </a:r>
            <a:r>
              <a:rPr lang="en-US" sz="3600" spc="179">
                <a:solidFill>
                  <a:srgbClr val="104424"/>
                </a:solidFill>
                <a:latin typeface="Aileron Regular"/>
              </a:rPr>
              <a:t>hat kinds of impacts have these transfers of cultural currency </a:t>
            </a:r>
            <a:r>
              <a:rPr lang="en-US" sz="3600" spc="179">
                <a:solidFill>
                  <a:srgbClr val="104424"/>
                </a:solidFill>
                <a:latin typeface="Aileron Regular"/>
              </a:rPr>
              <a:t>had on</a:t>
            </a:r>
            <a:r>
              <a:rPr lang="en-US" sz="3600" spc="179">
                <a:solidFill>
                  <a:srgbClr val="104424"/>
                </a:solidFill>
                <a:latin typeface="Aileron Regular"/>
              </a:rPr>
              <a:t> </a:t>
            </a:r>
            <a:r>
              <a:rPr lang="en-US" sz="3600" spc="179">
                <a:solidFill>
                  <a:srgbClr val="104424"/>
                </a:solidFill>
                <a:latin typeface="Aileron Regular"/>
              </a:rPr>
              <a:t>the </a:t>
            </a:r>
            <a:r>
              <a:rPr lang="en-US" sz="3600" spc="179">
                <a:solidFill>
                  <a:srgbClr val="104424"/>
                </a:solidFill>
                <a:latin typeface="Aileron Regular Bold"/>
              </a:rPr>
              <a:t>recipient societies</a:t>
            </a:r>
            <a:r>
              <a:rPr lang="en-US" sz="3600" spc="179">
                <a:solidFill>
                  <a:srgbClr val="104424"/>
                </a:solidFill>
                <a:latin typeface="Aileron Regular"/>
              </a:rPr>
              <a:t>?</a:t>
            </a:r>
          </a:p>
        </p:txBody>
      </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104424"/>
                </a:solidFill>
                <a:latin typeface="Aileron Heavy"/>
              </a:rPr>
              <a:t>References</a:t>
            </a:r>
          </a:p>
        </p:txBody>
      </p:sp>
      <p:sp>
        <p:nvSpPr>
          <p:cNvPr name="AutoShape 3" id="3"/>
          <p:cNvSpPr/>
          <p:nvPr/>
        </p:nvSpPr>
        <p:spPr>
          <a:xfrm rot="-10800000">
            <a:off x="3044204" y="0"/>
            <a:ext cx="15243796" cy="10287000"/>
          </a:xfrm>
          <a:prstGeom prst="rect">
            <a:avLst/>
          </a:prstGeom>
          <a:solidFill>
            <a:srgbClr val="104424"/>
          </a:solidFill>
        </p:spPr>
      </p:sp>
      <p:sp>
        <p:nvSpPr>
          <p:cNvPr name="TextBox 4" id="4"/>
          <p:cNvSpPr txBox="true"/>
          <p:nvPr/>
        </p:nvSpPr>
        <p:spPr>
          <a:xfrm rot="0">
            <a:off x="3654487" y="544293"/>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Mulder, Niels. 1996. </a:t>
            </a:r>
            <a:r>
              <a:rPr lang="en-US" sz="2800" spc="28">
                <a:solidFill>
                  <a:srgbClr val="FFFFFF"/>
                </a:solidFill>
                <a:latin typeface="Aileron Regular Italics"/>
              </a:rPr>
              <a:t>Inside Thai Society: Interpretations of Everyday Life. Amsterdam: The Pepin Press</a:t>
            </a:r>
            <a:r>
              <a:rPr lang="en-US" sz="2800" spc="28">
                <a:solidFill>
                  <a:srgbClr val="FFFFFF"/>
                </a:solidFill>
                <a:latin typeface="Aileron Regular"/>
              </a:rPr>
              <a:t>. https://ehrafworldcultures.yale.edu/document?id=ao07-060. </a:t>
            </a:r>
          </a:p>
        </p:txBody>
      </p:sp>
      <p:sp>
        <p:nvSpPr>
          <p:cNvPr name="TextBox 5" id="5"/>
          <p:cNvSpPr txBox="true"/>
          <p:nvPr/>
        </p:nvSpPr>
        <p:spPr>
          <a:xfrm rot="0">
            <a:off x="3654487" y="4439285"/>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3. Tice, Kar</a:t>
            </a:r>
            <a:r>
              <a:rPr lang="en-US" sz="2800" spc="28">
                <a:solidFill>
                  <a:srgbClr val="FFFFFF"/>
                </a:solidFill>
                <a:latin typeface="Aileron Regular"/>
              </a:rPr>
              <a:t>in E. (Karin Elaine). 1995. </a:t>
            </a:r>
            <a:r>
              <a:rPr lang="en-US" sz="2800" spc="28">
                <a:solidFill>
                  <a:srgbClr val="FFFFFF"/>
                </a:solidFill>
                <a:latin typeface="Aileron Regular Italics"/>
              </a:rPr>
              <a:t>Kuna Crafts, Gender, and the Global Economy</a:t>
            </a:r>
            <a:r>
              <a:rPr lang="en-US" sz="2800" spc="28">
                <a:solidFill>
                  <a:srgbClr val="FFFFFF"/>
                </a:solidFill>
                <a:latin typeface="Aileron Regular"/>
              </a:rPr>
              <a:t>. Austin: University of Austin Press. https://ehrafworldcultures.yale.edu/document?id=sb05-037.</a:t>
            </a:r>
          </a:p>
        </p:txBody>
      </p:sp>
      <p:sp>
        <p:nvSpPr>
          <p:cNvPr name="TextBox 6" id="6"/>
          <p:cNvSpPr txBox="true"/>
          <p:nvPr/>
        </p:nvSpPr>
        <p:spPr>
          <a:xfrm rot="0">
            <a:off x="3654487" y="2491789"/>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Pelto, Pertti</a:t>
            </a:r>
            <a:r>
              <a:rPr lang="en-US" sz="2800" spc="28">
                <a:solidFill>
                  <a:srgbClr val="FFFFFF"/>
                </a:solidFill>
                <a:latin typeface="Aileron Regular"/>
              </a:rPr>
              <a:t> J. 1987. </a:t>
            </a:r>
            <a:r>
              <a:rPr lang="en-US" sz="2800" spc="28">
                <a:solidFill>
                  <a:srgbClr val="FFFFFF"/>
                </a:solidFill>
                <a:latin typeface="Aileron Regular Italics"/>
              </a:rPr>
              <a:t>The Snowmobile Revolution: Technology and Social Change in the Arctic</a:t>
            </a:r>
            <a:r>
              <a:rPr lang="en-US" sz="2800" spc="28">
                <a:solidFill>
                  <a:srgbClr val="FFFFFF"/>
                </a:solidFill>
                <a:latin typeface="Aileron Regular"/>
              </a:rPr>
              <a:t>. Prospect Heights, Ill.: Waveland Press. https://ehrafworldcultures.yale.edu/document?id=ep04-022.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576382"/>
            <a:ext cx="9265601" cy="3584924"/>
          </a:xfrm>
          <a:prstGeom prst="rect">
            <a:avLst/>
          </a:prstGeom>
        </p:spPr>
        <p:txBody>
          <a:bodyPr anchor="t" rtlCol="false" tIns="0" lIns="0" bIns="0" rIns="0">
            <a:spAutoFit/>
          </a:bodyPr>
          <a:lstStyle/>
          <a:p>
            <a:pPr algn="ctr">
              <a:lnSpc>
                <a:spcPts val="9216"/>
              </a:lnSpc>
            </a:pPr>
            <a:r>
              <a:rPr lang="en-US" sz="9600">
                <a:solidFill>
                  <a:srgbClr val="104424"/>
                </a:solidFill>
                <a:latin typeface="Aileron Heavy Bold"/>
              </a:rPr>
              <a:t>Globalization</a:t>
            </a:r>
          </a:p>
          <a:p>
            <a:pPr algn="ctr">
              <a:lnSpc>
                <a:spcPts val="9216"/>
              </a:lnSpc>
            </a:pPr>
            <a:r>
              <a:rPr lang="en-US" sz="9600">
                <a:solidFill>
                  <a:srgbClr val="104424"/>
                </a:solidFill>
                <a:latin typeface="Aileron Heavy Bold"/>
              </a:rPr>
              <a:t>&amp; </a:t>
            </a:r>
          </a:p>
          <a:p>
            <a:pPr algn="ctr">
              <a:lnSpc>
                <a:spcPts val="9216"/>
              </a:lnSpc>
            </a:pPr>
            <a:r>
              <a:rPr lang="en-US" sz="9600">
                <a:solidFill>
                  <a:srgbClr val="104424"/>
                </a:solidFill>
                <a:latin typeface="Aileron Heavy Bold"/>
              </a:rPr>
              <a:t>Change</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104424"/>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104424"/>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104424"/>
                </a:solidFill>
                <a:latin typeface="Aileron Regular Bold"/>
              </a:rPr>
              <a:t>Human Relations Area Files</a:t>
            </a:r>
          </a:p>
          <a:p>
            <a:pPr algn="r">
              <a:lnSpc>
                <a:spcPts val="3080"/>
              </a:lnSpc>
            </a:pPr>
            <a:r>
              <a:rPr lang="en-US" sz="2800" spc="196">
                <a:solidFill>
                  <a:srgbClr val="104424"/>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104424"/>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104424"/>
                </a:solidFill>
                <a:latin typeface="Aileron Regular"/>
                <a:hlinkClick r:id="rId3" tooltip="http://hraf.yale.edu"/>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259" t="0" r="7259" b="0"/>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104424"/>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CULTURAL CHANGE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22051" y="1470389"/>
            <a:ext cx="9964694" cy="2964180"/>
          </a:xfrm>
          <a:prstGeom prst="rect">
            <a:avLst/>
          </a:prstGeom>
        </p:spPr>
        <p:txBody>
          <a:bodyPr anchor="t" rtlCol="false" tIns="0" lIns="0" bIns="0" rIns="0">
            <a:spAutoFit/>
          </a:bodyPr>
          <a:lstStyle/>
          <a:p>
            <a:pPr>
              <a:lnSpc>
                <a:spcPts val="4680"/>
              </a:lnSpc>
            </a:pPr>
            <a:r>
              <a:rPr lang="en-US" sz="3600" spc="431">
                <a:solidFill>
                  <a:srgbClr val="104424"/>
                </a:solidFill>
                <a:latin typeface="Aileron Regular Bold"/>
              </a:rPr>
              <a:t>Globalization</a:t>
            </a:r>
            <a:r>
              <a:rPr lang="en-US" sz="3600" spc="431">
                <a:solidFill>
                  <a:srgbClr val="104424"/>
                </a:solidFill>
                <a:latin typeface="Aileron Regular"/>
              </a:rPr>
              <a:t> refers to the processes of change and interdependence as a result of the interconnectedness of peoples and societies around the w</a:t>
            </a:r>
            <a:r>
              <a:rPr lang="en-US" sz="3600" spc="431">
                <a:solidFill>
                  <a:srgbClr val="104424"/>
                </a:solidFill>
                <a:latin typeface="Aileron Regular"/>
              </a:rPr>
              <a:t>orld. </a:t>
            </a:r>
          </a:p>
        </p:txBody>
      </p:sp>
      <p:pic>
        <p:nvPicPr>
          <p:cNvPr name="Picture 3" id="3"/>
          <p:cNvPicPr>
            <a:picLocks noChangeAspect="true"/>
          </p:cNvPicPr>
          <p:nvPr/>
        </p:nvPicPr>
        <p:blipFill>
          <a:blip r:embed="rId2"/>
          <a:srcRect l="5062" t="0" r="53406" b="0"/>
          <a:stretch>
            <a:fillRect/>
          </a:stretch>
        </p:blipFill>
        <p:spPr>
          <a:xfrm flipH="false" flipV="false" rot="0">
            <a:off x="11867630" y="0"/>
            <a:ext cx="6420370" cy="10287000"/>
          </a:xfrm>
          <a:prstGeom prst="rect">
            <a:avLst/>
          </a:prstGeom>
        </p:spPr>
      </p:pic>
      <p:sp>
        <p:nvSpPr>
          <p:cNvPr name="AutoShape 4" id="4"/>
          <p:cNvSpPr/>
          <p:nvPr/>
        </p:nvSpPr>
        <p:spPr>
          <a:xfrm rot="0">
            <a:off x="10476841" y="3983837"/>
            <a:ext cx="2781579" cy="2338376"/>
          </a:xfrm>
          <a:prstGeom prst="rect">
            <a:avLst/>
          </a:prstGeom>
          <a:solidFill>
            <a:srgbClr val="104424"/>
          </a:solidFill>
        </p:spPr>
      </p:sp>
      <p:sp>
        <p:nvSpPr>
          <p:cNvPr name="TextBox 5" id="5"/>
          <p:cNvSpPr txBox="true"/>
          <p:nvPr/>
        </p:nvSpPr>
        <p:spPr>
          <a:xfrm rot="0">
            <a:off x="622051" y="415019"/>
            <a:ext cx="10981747" cy="923925"/>
          </a:xfrm>
          <a:prstGeom prst="rect">
            <a:avLst/>
          </a:prstGeom>
        </p:spPr>
        <p:txBody>
          <a:bodyPr anchor="t" rtlCol="false" tIns="0" lIns="0" bIns="0" rIns="0">
            <a:spAutoFit/>
          </a:bodyPr>
          <a:lstStyle/>
          <a:p>
            <a:pPr>
              <a:lnSpc>
                <a:spcPts val="7200"/>
              </a:lnSpc>
            </a:pPr>
            <a:r>
              <a:rPr lang="en-US" sz="6000" spc="120">
                <a:solidFill>
                  <a:srgbClr val="104424"/>
                </a:solidFill>
                <a:latin typeface="Aileron Heavy"/>
              </a:rPr>
              <a:t>All cultures change.</a:t>
            </a:r>
          </a:p>
        </p:txBody>
      </p:sp>
      <p:sp>
        <p:nvSpPr>
          <p:cNvPr name="TextBox 6" id="6"/>
          <p:cNvSpPr txBox="true"/>
          <p:nvPr/>
        </p:nvSpPr>
        <p:spPr>
          <a:xfrm rot="0">
            <a:off x="10900414" y="4572000"/>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
        <p:nvSpPr>
          <p:cNvPr name="TextBox 7" id="7"/>
          <p:cNvSpPr txBox="true"/>
          <p:nvPr/>
        </p:nvSpPr>
        <p:spPr>
          <a:xfrm rot="0">
            <a:off x="622051" y="4543425"/>
            <a:ext cx="9964694" cy="5341620"/>
          </a:xfrm>
          <a:prstGeom prst="rect">
            <a:avLst/>
          </a:prstGeom>
        </p:spPr>
        <p:txBody>
          <a:bodyPr anchor="t" rtlCol="false" tIns="0" lIns="0" bIns="0" rIns="0">
            <a:spAutoFit/>
          </a:bodyPr>
          <a:lstStyle/>
          <a:p>
            <a:pPr>
              <a:lnSpc>
                <a:spcPts val="4680"/>
              </a:lnSpc>
            </a:pPr>
            <a:r>
              <a:rPr lang="en-US" sz="3600" spc="431">
                <a:solidFill>
                  <a:srgbClr val="104424"/>
                </a:solidFill>
                <a:latin typeface="Aileron Regular Bold"/>
              </a:rPr>
              <a:t>Cultural diffusion</a:t>
            </a:r>
            <a:r>
              <a:rPr lang="en-US" sz="3600" spc="431">
                <a:solidFill>
                  <a:srgbClr val="104424"/>
                </a:solidFill>
                <a:latin typeface="Aileron Regular"/>
              </a:rPr>
              <a:t> is when a material item, idea, or behavior spreads from one culture or society to another. When the process of diffusion is asymmetrical, such as when individuals of a minority population are made to assimilate into a dominant culture or cultural sphere, this is known as </a:t>
            </a:r>
            <a:r>
              <a:rPr lang="en-US" sz="3600" spc="431">
                <a:solidFill>
                  <a:srgbClr val="104424"/>
                </a:solidFill>
                <a:latin typeface="Aileron Regular Bold"/>
              </a:rPr>
              <a:t>acculturati</a:t>
            </a:r>
            <a:r>
              <a:rPr lang="en-US" sz="3600" spc="431">
                <a:solidFill>
                  <a:srgbClr val="104424"/>
                </a:solidFill>
                <a:latin typeface="Aileron Regular Bold"/>
              </a:rPr>
              <a:t>on</a:t>
            </a:r>
            <a:r>
              <a:rPr lang="en-US" sz="3600" spc="431">
                <a:solidFill>
                  <a:srgbClr val="104424"/>
                </a:solidFill>
                <a:latin typeface="Aileron Regular"/>
              </a:rPr>
              <a: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9519" t="4735" r="13604" b="194"/>
          <a:stretch>
            <a:fillRect/>
          </a:stretch>
        </p:blipFill>
        <p:spPr>
          <a:xfrm flipH="false" flipV="false" rot="0">
            <a:off x="0" y="0"/>
            <a:ext cx="8040382" cy="10287000"/>
          </a:xfrm>
          <a:prstGeom prst="rect">
            <a:avLst/>
          </a:prstGeom>
        </p:spPr>
      </p:pic>
      <p:sp>
        <p:nvSpPr>
          <p:cNvPr name="TextBox 3" id="3"/>
          <p:cNvSpPr txBox="true"/>
          <p:nvPr/>
        </p:nvSpPr>
        <p:spPr>
          <a:xfrm rot="0">
            <a:off x="8416607" y="744855"/>
            <a:ext cx="9533824" cy="8787765"/>
          </a:xfrm>
          <a:prstGeom prst="rect">
            <a:avLst/>
          </a:prstGeom>
        </p:spPr>
        <p:txBody>
          <a:bodyPr anchor="t" rtlCol="false" tIns="0" lIns="0" bIns="0" rIns="0">
            <a:spAutoFit/>
          </a:bodyPr>
          <a:lstStyle/>
          <a:p>
            <a:pPr>
              <a:lnSpc>
                <a:spcPts val="4320"/>
              </a:lnSpc>
            </a:pPr>
            <a:r>
              <a:rPr lang="en-US" sz="3600" spc="288">
                <a:solidFill>
                  <a:srgbClr val="104424"/>
                </a:solidFill>
                <a:latin typeface="Aileron Regular"/>
              </a:rPr>
              <a:t>One example of a globalized commodity is cuisine. From American food chains like McDonald's or Starbucks, to international favorites like pizza and sushi, food is a clear way that culture travels around the world. It is also a good example of the proce</a:t>
            </a:r>
            <a:r>
              <a:rPr lang="en-US" sz="3600" spc="288">
                <a:solidFill>
                  <a:srgbClr val="104424"/>
                </a:solidFill>
                <a:latin typeface="Aileron Regular"/>
              </a:rPr>
              <a:t>s</a:t>
            </a:r>
            <a:r>
              <a:rPr lang="en-US" sz="3600" spc="288">
                <a:solidFill>
                  <a:srgbClr val="104424"/>
                </a:solidFill>
                <a:latin typeface="Aileron Regular"/>
              </a:rPr>
              <a:t>s o</a:t>
            </a:r>
            <a:r>
              <a:rPr lang="en-US" sz="3600" spc="288">
                <a:solidFill>
                  <a:srgbClr val="104424"/>
                </a:solidFill>
                <a:latin typeface="Aileron Regular"/>
              </a:rPr>
              <a:t>f</a:t>
            </a:r>
            <a:r>
              <a:rPr lang="en-US" sz="3600" spc="288">
                <a:solidFill>
                  <a:srgbClr val="104424"/>
                </a:solidFill>
                <a:latin typeface="Aileron Regular"/>
              </a:rPr>
              <a:t> </a:t>
            </a:r>
            <a:r>
              <a:rPr lang="en-US" sz="3600" spc="288">
                <a:solidFill>
                  <a:srgbClr val="104424"/>
                </a:solidFill>
                <a:latin typeface="Aileron Regular Bold"/>
              </a:rPr>
              <a:t>gloc</a:t>
            </a:r>
            <a:r>
              <a:rPr lang="en-US" sz="3600" spc="288">
                <a:solidFill>
                  <a:srgbClr val="104424"/>
                </a:solidFill>
                <a:latin typeface="Aileron Regular Bold"/>
              </a:rPr>
              <a:t>a</a:t>
            </a:r>
            <a:r>
              <a:rPr lang="en-US" sz="3600" spc="288">
                <a:solidFill>
                  <a:srgbClr val="104424"/>
                </a:solidFill>
                <a:latin typeface="Aileron Regular Bold"/>
              </a:rPr>
              <a:t>lizatio</a:t>
            </a:r>
            <a:r>
              <a:rPr lang="en-US" sz="3600" spc="288">
                <a:solidFill>
                  <a:srgbClr val="104424"/>
                </a:solidFill>
                <a:latin typeface="Aileron Regular Bold"/>
              </a:rPr>
              <a:t>n</a:t>
            </a:r>
            <a:r>
              <a:rPr lang="en-US" sz="3600" spc="288">
                <a:solidFill>
                  <a:srgbClr val="104424"/>
                </a:solidFill>
                <a:latin typeface="Aileron Regular"/>
              </a:rPr>
              <a:t>, whic</a:t>
            </a:r>
            <a:r>
              <a:rPr lang="en-US" sz="3600" spc="288">
                <a:solidFill>
                  <a:srgbClr val="104424"/>
                </a:solidFill>
                <a:latin typeface="Aileron Regular"/>
              </a:rPr>
              <a:t>h is </a:t>
            </a:r>
            <a:r>
              <a:rPr lang="en-US" sz="3600" spc="288">
                <a:solidFill>
                  <a:srgbClr val="104424"/>
                </a:solidFill>
                <a:latin typeface="Aileron Regular"/>
              </a:rPr>
              <a:t>w</a:t>
            </a:r>
            <a:r>
              <a:rPr lang="en-US" sz="3600" spc="288">
                <a:solidFill>
                  <a:srgbClr val="104424"/>
                </a:solidFill>
                <a:latin typeface="Aileron Regular"/>
              </a:rPr>
              <a:t>he</a:t>
            </a:r>
            <a:r>
              <a:rPr lang="en-US" sz="3600" spc="288">
                <a:solidFill>
                  <a:srgbClr val="104424"/>
                </a:solidFill>
                <a:latin typeface="Aileron Regular"/>
              </a:rPr>
              <a:t>n</a:t>
            </a:r>
            <a:r>
              <a:rPr lang="en-US" sz="3600" spc="288">
                <a:solidFill>
                  <a:srgbClr val="104424"/>
                </a:solidFill>
                <a:latin typeface="Aileron Regular"/>
              </a:rPr>
              <a:t> </a:t>
            </a:r>
            <a:r>
              <a:rPr lang="en-US" sz="3600" spc="288">
                <a:solidFill>
                  <a:srgbClr val="104424"/>
                </a:solidFill>
                <a:latin typeface="Aileron Regular"/>
              </a:rPr>
              <a:t>peop</a:t>
            </a:r>
            <a:r>
              <a:rPr lang="en-US" sz="3600" spc="288">
                <a:solidFill>
                  <a:srgbClr val="104424"/>
                </a:solidFill>
                <a:latin typeface="Aileron Regular"/>
              </a:rPr>
              <a:t>le adapt foreign items, </a:t>
            </a:r>
            <a:r>
              <a:rPr lang="en-US" sz="3600" spc="288">
                <a:solidFill>
                  <a:srgbClr val="104424"/>
                </a:solidFill>
                <a:latin typeface="Aileron Regular"/>
              </a:rPr>
              <a:t>ide</a:t>
            </a:r>
            <a:r>
              <a:rPr lang="en-US" sz="3600" spc="288">
                <a:solidFill>
                  <a:srgbClr val="104424"/>
                </a:solidFill>
                <a:latin typeface="Aileron Regular"/>
              </a:rPr>
              <a:t>a</a:t>
            </a:r>
            <a:r>
              <a:rPr lang="en-US" sz="3600" spc="288">
                <a:solidFill>
                  <a:srgbClr val="104424"/>
                </a:solidFill>
                <a:latin typeface="Aileron Regular"/>
              </a:rPr>
              <a:t>s,</a:t>
            </a:r>
            <a:r>
              <a:rPr lang="en-US" sz="3600" spc="288">
                <a:solidFill>
                  <a:srgbClr val="104424"/>
                </a:solidFill>
                <a:latin typeface="Aileron Regular"/>
              </a:rPr>
              <a:t> or</a:t>
            </a:r>
            <a:r>
              <a:rPr lang="en-US" sz="3600" spc="288">
                <a:solidFill>
                  <a:srgbClr val="104424"/>
                </a:solidFill>
                <a:latin typeface="Aileron Regular"/>
              </a:rPr>
              <a:t> prac</a:t>
            </a:r>
            <a:r>
              <a:rPr lang="en-US" sz="3600" spc="288">
                <a:solidFill>
                  <a:srgbClr val="104424"/>
                </a:solidFill>
                <a:latin typeface="Aileron Regular"/>
              </a:rPr>
              <a:t>t</a:t>
            </a:r>
            <a:r>
              <a:rPr lang="en-US" sz="3600" spc="288">
                <a:solidFill>
                  <a:srgbClr val="104424"/>
                </a:solidFill>
                <a:latin typeface="Aileron Regular"/>
              </a:rPr>
              <a:t>ices</a:t>
            </a:r>
            <a:r>
              <a:rPr lang="en-US" sz="3600" spc="288">
                <a:solidFill>
                  <a:srgbClr val="104424"/>
                </a:solidFill>
                <a:latin typeface="Aileron Regular"/>
              </a:rPr>
              <a:t> to suit local needs. </a:t>
            </a:r>
          </a:p>
          <a:p>
            <a:pPr>
              <a:lnSpc>
                <a:spcPts val="4320"/>
              </a:lnSpc>
            </a:pPr>
          </a:p>
          <a:p>
            <a:pPr>
              <a:lnSpc>
                <a:spcPts val="4320"/>
              </a:lnSpc>
            </a:pPr>
            <a:r>
              <a:rPr lang="en-US" sz="3600" spc="288">
                <a:solidFill>
                  <a:srgbClr val="104424"/>
                </a:solidFill>
                <a:latin typeface="Aileron Regular"/>
              </a:rPr>
              <a:t>When McDonald's offers menu options in Japan, Trinidad, or France that differ from its original US menu in order to cater to local tastes in those countries, the food is being glocalized.</a:t>
            </a:r>
          </a:p>
        </p:txBody>
      </p:sp>
      <p:grpSp>
        <p:nvGrpSpPr>
          <p:cNvPr name="Group 4" id="4"/>
          <p:cNvGrpSpPr/>
          <p:nvPr/>
        </p:nvGrpSpPr>
        <p:grpSpPr>
          <a:xfrm rot="0">
            <a:off x="760500" y="4792721"/>
            <a:ext cx="6708326" cy="1541308"/>
            <a:chOff x="0" y="0"/>
            <a:chExt cx="8944435" cy="2055078"/>
          </a:xfrm>
        </p:grpSpPr>
        <p:sp>
          <p:nvSpPr>
            <p:cNvPr name="AutoShape 5" id="5"/>
            <p:cNvSpPr/>
            <p:nvPr/>
          </p:nvSpPr>
          <p:spPr>
            <a:xfrm rot="0">
              <a:off x="0" y="0"/>
              <a:ext cx="8944435" cy="2055078"/>
            </a:xfrm>
            <a:prstGeom prst="rect">
              <a:avLst/>
            </a:prstGeom>
            <a:solidFill>
              <a:srgbClr val="104424"/>
            </a:solidFill>
          </p:spPr>
        </p:sp>
        <p:sp>
          <p:nvSpPr>
            <p:cNvPr name="TextBox 6" id="6"/>
            <p:cNvSpPr txBox="true"/>
            <p:nvPr/>
          </p:nvSpPr>
          <p:spPr>
            <a:xfrm rot="0">
              <a:off x="545591" y="642094"/>
              <a:ext cx="7853252" cy="76136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when local meets global</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104424"/>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104424"/>
                </a:solidFill>
                <a:latin typeface="Aileron Regular"/>
              </a:rPr>
              <a:t>For example:</a:t>
            </a:r>
          </a:p>
        </p:txBody>
      </p:sp>
      <p:sp>
        <p:nvSpPr>
          <p:cNvPr name="TextBox 6" id="6"/>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104424"/>
                </a:solidFill>
                <a:latin typeface="Aileron Heavy"/>
              </a:rPr>
              <a:t>First, follow the permalinks provided in the activities below to get to the relevant documents.</a:t>
            </a:r>
          </a:p>
        </p:txBody>
      </p:sp>
      <p:sp>
        <p:nvSpPr>
          <p:cNvPr name="TextBox 7" id="7"/>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u="sng">
                <a:solidFill>
                  <a:srgbClr val="104424"/>
                </a:solidFill>
                <a:latin typeface="Aileron Heavy"/>
              </a:rPr>
              <a:t>https://ehrafworldcultures.yale.edu/document?id=fo04-003</a:t>
            </a:r>
          </a:p>
        </p:txBody>
      </p:sp>
      <p:sp>
        <p:nvSpPr>
          <p:cNvPr name="TextBox 8" id="8"/>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104424"/>
                </a:solidFill>
                <a:latin typeface="Aileron Heavy"/>
              </a:rPr>
              <a:t>Then, use the Page List dropdown menu to navigate to the required page(s). </a:t>
            </a:r>
          </a:p>
        </p:txBody>
      </p:sp>
      <p:sp>
        <p:nvSpPr>
          <p:cNvPr name="TextBox 9" id="9"/>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104424"/>
                </a:solidFill>
                <a:latin typeface="Aileron Heavy"/>
              </a:rPr>
              <a:t>To read documents or pages in eHRAF:</a:t>
            </a:r>
          </a:p>
        </p:txBody>
      </p:sp>
      <p:sp>
        <p:nvSpPr>
          <p:cNvPr name="TextBox 10" id="10"/>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pic>
        <p:nvPicPr>
          <p:cNvPr name="Picture 11" id="11"/>
          <p:cNvPicPr>
            <a:picLocks noChangeAspect="true"/>
          </p:cNvPicPr>
          <p:nvPr/>
        </p:nvPicPr>
        <p:blipFill>
          <a:blip r:embed="rId2"/>
          <a:srcRect l="0" t="0" r="0" b="24508"/>
          <a:stretch>
            <a:fillRect/>
          </a:stretch>
        </p:blipFill>
        <p:spPr>
          <a:xfrm flipH="false" flipV="false" rot="0">
            <a:off x="0" y="4974727"/>
            <a:ext cx="18288000" cy="8842417"/>
          </a:xfrm>
          <a:prstGeom prst="rect">
            <a:avLst/>
          </a:prstGeom>
        </p:spPr>
      </p:pic>
      <p:grpSp>
        <p:nvGrpSpPr>
          <p:cNvPr name="Group 12" id="12"/>
          <p:cNvGrpSpPr/>
          <p:nvPr/>
        </p:nvGrpSpPr>
        <p:grpSpPr>
          <a:xfrm rot="-7040951">
            <a:off x="16143041" y="7201730"/>
            <a:ext cx="2232517" cy="543326"/>
            <a:chOff x="0" y="0"/>
            <a:chExt cx="2087362" cy="508000"/>
          </a:xfrm>
        </p:grpSpPr>
        <p:sp>
          <p:nvSpPr>
            <p:cNvPr name="Freeform 13" id="13"/>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0"/>
            <a:ext cx="3995712" cy="1037896"/>
            <a:chOff x="0" y="0"/>
            <a:chExt cx="5327616" cy="1383862"/>
          </a:xfrm>
        </p:grpSpPr>
        <p:sp>
          <p:nvSpPr>
            <p:cNvPr name="AutoShape 3" id="3"/>
            <p:cNvSpPr/>
            <p:nvPr/>
          </p:nvSpPr>
          <p:spPr>
            <a:xfrm rot="0">
              <a:off x="0" y="0"/>
              <a:ext cx="5327616" cy="1383862"/>
            </a:xfrm>
            <a:prstGeom prst="rect">
              <a:avLst/>
            </a:prstGeom>
            <a:solidFill>
              <a:srgbClr val="104424"/>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104424"/>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6" id="6"/>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104424"/>
                </a:solidFill>
                <a:latin typeface="Aileron Heavy"/>
              </a:rPr>
              <a:t>Finding documents without permalinks</a:t>
            </a:r>
          </a:p>
        </p:txBody>
      </p:sp>
      <p:sp>
        <p:nvSpPr>
          <p:cNvPr name="TextBox 7" id="7"/>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04424"/>
                </a:solidFill>
                <a:latin typeface="Aileron Heavy"/>
              </a:rPr>
              <a:t>Sign in via your library proxy or VPN, or using the HRAF-issued credentials.</a:t>
            </a:r>
          </a:p>
        </p:txBody>
      </p:sp>
      <p:sp>
        <p:nvSpPr>
          <p:cNvPr name="TextBox 8" id="8"/>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04424"/>
                </a:solidFill>
                <a:latin typeface="Aileron Heavy"/>
              </a:rPr>
              <a:t>Click on the required title to access the document, then select the page number from the Page List dropdown menu as shown above.</a:t>
            </a:r>
          </a:p>
        </p:txBody>
      </p:sp>
      <p:sp>
        <p:nvSpPr>
          <p:cNvPr name="TextBox 9" id="9"/>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04424"/>
                </a:solidFill>
                <a:latin typeface="Aileron Heavy"/>
              </a:rPr>
              <a:t>Go to the Browse Documents tab.</a:t>
            </a:r>
          </a:p>
        </p:txBody>
      </p:sp>
      <p:pic>
        <p:nvPicPr>
          <p:cNvPr name="Picture 10" id="10"/>
          <p:cNvPicPr>
            <a:picLocks noChangeAspect="true"/>
          </p:cNvPicPr>
          <p:nvPr/>
        </p:nvPicPr>
        <p:blipFill>
          <a:blip r:embed="rId2"/>
          <a:srcRect l="0" t="0" r="0" b="8955"/>
          <a:stretch>
            <a:fillRect/>
          </a:stretch>
        </p:blipFill>
        <p:spPr>
          <a:xfrm flipH="false" flipV="false" rot="0">
            <a:off x="0" y="5887302"/>
            <a:ext cx="18288000" cy="10664233"/>
          </a:xfrm>
          <a:prstGeom prst="rect">
            <a:avLst/>
          </a:prstGeom>
        </p:spPr>
      </p:pic>
      <p:grpSp>
        <p:nvGrpSpPr>
          <p:cNvPr name="Group 11" id="11"/>
          <p:cNvGrpSpPr/>
          <p:nvPr/>
        </p:nvGrpSpPr>
        <p:grpSpPr>
          <a:xfrm rot="2342102">
            <a:off x="676016" y="8072694"/>
            <a:ext cx="2232517" cy="543326"/>
            <a:chOff x="0" y="0"/>
            <a:chExt cx="2087362" cy="508000"/>
          </a:xfrm>
        </p:grpSpPr>
        <p:sp>
          <p:nvSpPr>
            <p:cNvPr name="Freeform 12" id="12"/>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3" id="13"/>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14" id="14"/>
          <p:cNvSpPr txBox="true"/>
          <p:nvPr/>
        </p:nvSpPr>
        <p:spPr>
          <a:xfrm rot="0">
            <a:off x="1232198" y="4111341"/>
            <a:ext cx="15881169" cy="40614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104424"/>
                </a:solidFill>
                <a:latin typeface="Aileron Heavy"/>
              </a:rPr>
              <a:t>Enter the author's name or document title into Search Document List box.</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3788" r="0" b="11836"/>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104424"/>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TECHNOLOGICAL CHANGE</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7513" t="0" r="21529"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FFFFFF"/>
          </a:solidFill>
        </p:spPr>
      </p:sp>
      <p:sp>
        <p:nvSpPr>
          <p:cNvPr name="TextBox 4" id="4"/>
          <p:cNvSpPr txBox="true"/>
          <p:nvPr/>
        </p:nvSpPr>
        <p:spPr>
          <a:xfrm rot="0">
            <a:off x="8089018" y="622935"/>
            <a:ext cx="9975937" cy="9069705"/>
          </a:xfrm>
          <a:prstGeom prst="rect">
            <a:avLst/>
          </a:prstGeom>
        </p:spPr>
        <p:txBody>
          <a:bodyPr anchor="t" rtlCol="false" tIns="0" lIns="0" bIns="0" rIns="0">
            <a:spAutoFit/>
          </a:bodyPr>
          <a:lstStyle/>
          <a:p>
            <a:pPr>
              <a:lnSpc>
                <a:spcPts val="3960"/>
              </a:lnSpc>
            </a:pPr>
            <a:r>
              <a:rPr lang="en-US" sz="3600" spc="215">
                <a:solidFill>
                  <a:srgbClr val="104424"/>
                </a:solidFill>
                <a:latin typeface="Aileron Regular"/>
              </a:rPr>
              <a:t>Not all aspects of globalization bring unmitigated benefits to local populations. A counter trend to the process of glocalization is </a:t>
            </a:r>
            <a:r>
              <a:rPr lang="en-US" sz="3600" spc="215">
                <a:solidFill>
                  <a:srgbClr val="104424"/>
                </a:solidFill>
                <a:latin typeface="Aileron Regular Bold"/>
              </a:rPr>
              <a:t>de-localization</a:t>
            </a:r>
            <a:r>
              <a:rPr lang="en-US" sz="3600" spc="215">
                <a:solidFill>
                  <a:srgbClr val="104424"/>
                </a:solidFill>
                <a:latin typeface="Aileron Regular"/>
              </a:rPr>
              <a:t>. </a:t>
            </a:r>
          </a:p>
          <a:p>
            <a:pPr>
              <a:lnSpc>
                <a:spcPts val="3960"/>
              </a:lnSpc>
            </a:pPr>
          </a:p>
          <a:p>
            <a:pPr>
              <a:lnSpc>
                <a:spcPts val="3960"/>
              </a:lnSpc>
            </a:pPr>
            <a:r>
              <a:rPr lang="en-US" sz="3600" spc="215">
                <a:solidFill>
                  <a:srgbClr val="104424"/>
                </a:solidFill>
                <a:latin typeface="Aileron Regular"/>
              </a:rPr>
              <a:t>This happens when features of a society must change in order to adapt to a modernizing and globalizing world. An imbalance of power between industrialized nations and non-industrialized societies becomes evident. </a:t>
            </a:r>
          </a:p>
          <a:p>
            <a:pPr>
              <a:lnSpc>
                <a:spcPts val="3960"/>
              </a:lnSpc>
            </a:pPr>
          </a:p>
          <a:p>
            <a:pPr>
              <a:lnSpc>
                <a:spcPts val="3960"/>
              </a:lnSpc>
            </a:pPr>
            <a:r>
              <a:rPr lang="en-US" sz="3600" spc="215">
                <a:solidFill>
                  <a:srgbClr val="104424"/>
                </a:solidFill>
                <a:latin typeface="Aileron Regular"/>
              </a:rPr>
              <a:t>An example of this is when technological changes introduced to a society threaten to erode traditional lifestyles, cultural traits, behaviors, or means of subsistence, such by causing a shift to dependence on commercial goods.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DAFhCMTkxvc</dc:identifier>
  <dcterms:modified xsi:type="dcterms:W3CDTF">2011-08-01T06:04:30Z</dcterms:modified>
  <cp:revision>1</cp:revision>
  <dc:title>eHRAF Workbook - Globalization &amp; Change v2</dc:title>
</cp:coreProperties>
</file>