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Aileron Bold" panose="020B0604020202020204" charset="0"/>
      <p:regular r:id="rId38"/>
    </p:embeddedFont>
    <p:embeddedFont>
      <p:font typeface="Aileron" panose="020B0604020202020204" charset="0"/>
      <p:regular r:id="rId39"/>
    </p:embeddedFont>
    <p:embeddedFont>
      <p:font typeface="Aileron Ultra-Bold" panose="020B0604020202020204" charset="0"/>
      <p:regular r:id="rId40"/>
    </p:embeddedFont>
    <p:embeddedFont>
      <p:font typeface="Aileron Heavy" panose="020B0604020202020204" charset="0"/>
      <p:regular r:id="rId41"/>
    </p:embeddedFont>
    <p:embeddedFont>
      <p:font typeface="Aileron Bold Italics" panose="020B0604020202020204" charset="0"/>
      <p:regular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on6JybDqLRc" TargetMode="External"/><Relationship Id="rId3" Type="http://schemas.openxmlformats.org/officeDocument/2006/relationships/image" Target="../media/image8.png"/><Relationship Id="rId7" Type="http://schemas.openxmlformats.org/officeDocument/2006/relationships/hyperlink" Target="https://www.youtube.com/watch?v=OxdiRlKgjOo"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hyperlink" Target="https://www.youtube.com/watch?v=HypZvynfVGM" TargetMode="External"/><Relationship Id="rId5" Type="http://schemas.openxmlformats.org/officeDocument/2006/relationships/hyperlink" Target="https://youtu.be/I6mONLw-Hgc" TargetMode="Externa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hyperlink" Target="https://www.history.com/news/native-american-cahokia-chaco-canyon" TargetMode="Externa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hyperlink" Target="https://cptv.pbslearningmedia.org/resource/solar-calendar-native-america/solar-calendar-native-america/" TargetMode="External"/><Relationship Id="rId5" Type="http://schemas.openxmlformats.org/officeDocument/2006/relationships/hyperlink" Target="https://sah-archipedia.org/buildings/IL-01-163-0015-01" TargetMode="External"/><Relationship Id="rId4" Type="http://schemas.openxmlformats.org/officeDocument/2006/relationships/hyperlink" Target="https://www.smithsonianmag.com/history/white-settlers-buried-truth-about-midwests-mysterious-mound-cities-180968246/"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25"/>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stretch>
              <a:fillRect l="-20228" t="-18774" r="-68411"/>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791935" y="2957513"/>
            <a:ext cx="9265601" cy="4371975"/>
          </a:xfrm>
          <a:prstGeom prst="rect">
            <a:avLst/>
          </a:prstGeom>
        </p:spPr>
        <p:txBody>
          <a:bodyPr lIns="0" tIns="0" rIns="0" bIns="0" rtlCol="0" anchor="t">
            <a:spAutoFit/>
          </a:bodyPr>
          <a:lstStyle/>
          <a:p>
            <a:pPr algn="ctr">
              <a:lnSpc>
                <a:spcPts val="11519"/>
              </a:lnSpc>
            </a:pPr>
            <a:r>
              <a:rPr lang="en-US" sz="9600">
                <a:solidFill>
                  <a:srgbClr val="00356B"/>
                </a:solidFill>
                <a:latin typeface="Aileron Heavy"/>
              </a:rPr>
              <a:t>Great Discoveries:</a:t>
            </a:r>
          </a:p>
          <a:p>
            <a:pPr algn="ctr">
              <a:lnSpc>
                <a:spcPts val="11519"/>
              </a:lnSpc>
            </a:pPr>
            <a:r>
              <a:rPr lang="en-US" sz="9600">
                <a:solidFill>
                  <a:srgbClr val="00356B"/>
                </a:solidFill>
                <a:latin typeface="Aileron Heavy"/>
              </a:rPr>
              <a:t>Cahokia</a:t>
            </a:r>
          </a:p>
        </p:txBody>
      </p:sp>
      <p:sp>
        <p:nvSpPr>
          <p:cNvPr id="8" name="TextBox 8"/>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a:rPr>
              <a:t>Human Relations Area Files</a:t>
            </a:r>
          </a:p>
          <a:p>
            <a:pPr algn="r">
              <a:lnSpc>
                <a:spcPts val="2420"/>
              </a:lnSpc>
            </a:pPr>
            <a:r>
              <a:rPr lang="en-US" sz="2200" spc="153">
                <a:solidFill>
                  <a:srgbClr val="000000"/>
                </a:solidFill>
                <a:latin typeface="Aileron"/>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37382" y="0"/>
            <a:ext cx="8250618" cy="10287000"/>
          </a:xfrm>
          <a:custGeom>
            <a:avLst/>
            <a:gdLst/>
            <a:ahLst/>
            <a:cxnLst/>
            <a:rect l="l" t="t" r="r" b="b"/>
            <a:pathLst>
              <a:path w="8250618" h="10287000">
                <a:moveTo>
                  <a:pt x="0" y="0"/>
                </a:moveTo>
                <a:lnTo>
                  <a:pt x="8250618" y="0"/>
                </a:lnTo>
                <a:lnTo>
                  <a:pt x="8250618" y="10287000"/>
                </a:lnTo>
                <a:lnTo>
                  <a:pt x="0" y="10287000"/>
                </a:lnTo>
                <a:lnTo>
                  <a:pt x="0" y="0"/>
                </a:lnTo>
                <a:close/>
              </a:path>
            </a:pathLst>
          </a:custGeom>
          <a:blipFill>
            <a:blip r:embed="rId2"/>
            <a:stretch>
              <a:fillRect r="-104875"/>
            </a:stretch>
          </a:blipFill>
        </p:spPr>
      </p:sp>
      <p:grpSp>
        <p:nvGrpSpPr>
          <p:cNvPr id="3" name="Group 3"/>
          <p:cNvGrpSpPr/>
          <p:nvPr/>
        </p:nvGrpSpPr>
        <p:grpSpPr>
          <a:xfrm>
            <a:off x="15523723" y="0"/>
            <a:ext cx="2764277" cy="1129336"/>
            <a:chOff x="0" y="0"/>
            <a:chExt cx="3685703" cy="1505782"/>
          </a:xfrm>
        </p:grpSpPr>
        <p:sp>
          <p:nvSpPr>
            <p:cNvPr id="4" name="AutoShape 4"/>
            <p:cNvSpPr/>
            <p:nvPr/>
          </p:nvSpPr>
          <p:spPr>
            <a:xfrm>
              <a:off x="0" y="0"/>
              <a:ext cx="3685703" cy="1505782"/>
            </a:xfrm>
            <a:prstGeom prst="rect">
              <a:avLst/>
            </a:prstGeom>
            <a:solidFill>
              <a:srgbClr val="00356B"/>
            </a:solidFill>
          </p:spPr>
        </p:sp>
        <p:sp>
          <p:nvSpPr>
            <p:cNvPr id="5" name="TextBox 5"/>
            <p:cNvSpPr txBox="1"/>
            <p:nvPr/>
          </p:nvSpPr>
          <p:spPr>
            <a:xfrm>
              <a:off x="366923" y="370621"/>
              <a:ext cx="2951857" cy="707390"/>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1</a:t>
              </a:r>
            </a:p>
          </p:txBody>
        </p:sp>
      </p:grpSp>
      <p:sp>
        <p:nvSpPr>
          <p:cNvPr id="6" name="TextBox 6"/>
          <p:cNvSpPr txBox="1"/>
          <p:nvPr/>
        </p:nvSpPr>
        <p:spPr>
          <a:xfrm>
            <a:off x="269278" y="1915072"/>
            <a:ext cx="9259714" cy="1775460"/>
          </a:xfrm>
          <a:prstGeom prst="rect">
            <a:avLst/>
          </a:prstGeom>
        </p:spPr>
        <p:txBody>
          <a:bodyPr lIns="0" tIns="0" rIns="0" bIns="0" rtlCol="0" anchor="t">
            <a:spAutoFit/>
          </a:bodyPr>
          <a:lstStyle/>
          <a:p>
            <a:pPr>
              <a:lnSpc>
                <a:spcPts val="4680"/>
              </a:lnSpc>
            </a:pPr>
            <a:r>
              <a:rPr lang="en-US" sz="3600" spc="288">
                <a:solidFill>
                  <a:srgbClr val="00356B"/>
                </a:solidFill>
                <a:latin typeface="Aileron"/>
              </a:rPr>
              <a:t>Begin by learning more about the </a:t>
            </a:r>
            <a:r>
              <a:rPr lang="en-US" sz="3600" spc="288">
                <a:solidFill>
                  <a:srgbClr val="00356B"/>
                </a:solidFill>
                <a:latin typeface="Aileron Bold"/>
              </a:rPr>
              <a:t>Mississippian</a:t>
            </a:r>
            <a:r>
              <a:rPr lang="en-US" sz="3600" spc="288">
                <a:solidFill>
                  <a:srgbClr val="00356B"/>
                </a:solidFill>
                <a:latin typeface="Aileron"/>
              </a:rPr>
              <a:t> tradition.</a:t>
            </a:r>
            <a:r>
              <a:rPr lang="en-US" sz="3600" spc="288">
                <a:solidFill>
                  <a:srgbClr val="00356B"/>
                </a:solidFill>
                <a:latin typeface="Aileron Bold"/>
              </a:rPr>
              <a:t> </a:t>
            </a:r>
            <a:r>
              <a:rPr lang="en-US" sz="3600" spc="288">
                <a:solidFill>
                  <a:srgbClr val="00356B"/>
                </a:solidFill>
                <a:latin typeface="Aileron"/>
              </a:rPr>
              <a:t>First, read the eHRAF Tradition Summary:</a:t>
            </a:r>
          </a:p>
        </p:txBody>
      </p:sp>
      <p:sp>
        <p:nvSpPr>
          <p:cNvPr id="7" name="TextBox 7"/>
          <p:cNvSpPr txBox="1"/>
          <p:nvPr/>
        </p:nvSpPr>
        <p:spPr>
          <a:xfrm>
            <a:off x="269278" y="6528932"/>
            <a:ext cx="9413910" cy="2369820"/>
          </a:xfrm>
          <a:prstGeom prst="rect">
            <a:avLst/>
          </a:prstGeom>
        </p:spPr>
        <p:txBody>
          <a:bodyPr lIns="0" tIns="0" rIns="0" bIns="0" rtlCol="0" anchor="t">
            <a:spAutoFit/>
          </a:bodyPr>
          <a:lstStyle/>
          <a:p>
            <a:pPr>
              <a:lnSpc>
                <a:spcPts val="4680"/>
              </a:lnSpc>
            </a:pPr>
            <a:r>
              <a:rPr lang="en-US" sz="3600" spc="288">
                <a:solidFill>
                  <a:srgbClr val="00356B"/>
                </a:solidFill>
                <a:latin typeface="Aileron"/>
              </a:rPr>
              <a:t>Then, write a brief description of the Mississippian tradition indicating any significant archaeological elements that stand out to you.</a:t>
            </a:r>
          </a:p>
        </p:txBody>
      </p:sp>
      <p:sp>
        <p:nvSpPr>
          <p:cNvPr id="8" name="TextBox 8"/>
          <p:cNvSpPr txBox="1"/>
          <p:nvPr/>
        </p:nvSpPr>
        <p:spPr>
          <a:xfrm>
            <a:off x="269278" y="472276"/>
            <a:ext cx="8444678" cy="821055"/>
          </a:xfrm>
          <a:prstGeom prst="rect">
            <a:avLst/>
          </a:prstGeom>
        </p:spPr>
        <p:txBody>
          <a:bodyPr lIns="0" tIns="0" rIns="0" bIns="0" rtlCol="0" anchor="t">
            <a:spAutoFit/>
          </a:bodyPr>
          <a:lstStyle/>
          <a:p>
            <a:pPr>
              <a:lnSpc>
                <a:spcPts val="6719"/>
              </a:lnSpc>
            </a:pPr>
            <a:r>
              <a:rPr lang="en-US" sz="4800" spc="192">
                <a:solidFill>
                  <a:srgbClr val="00356B"/>
                </a:solidFill>
                <a:latin typeface="Aileron Bold"/>
              </a:rPr>
              <a:t>Mississippian (NP60)</a:t>
            </a:r>
          </a:p>
        </p:txBody>
      </p:sp>
      <p:grpSp>
        <p:nvGrpSpPr>
          <p:cNvPr id="9" name="Group 9"/>
          <p:cNvGrpSpPr/>
          <p:nvPr/>
        </p:nvGrpSpPr>
        <p:grpSpPr>
          <a:xfrm>
            <a:off x="269278" y="4656773"/>
            <a:ext cx="8237853" cy="973455"/>
            <a:chOff x="0" y="0"/>
            <a:chExt cx="10983804" cy="1297940"/>
          </a:xfrm>
        </p:grpSpPr>
        <p:sp>
          <p:nvSpPr>
            <p:cNvPr id="10" name="TextBox 10"/>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a:rPr>
                <a:t>https://ehrafarchaeology.yale.edu/document?id=np60-000</a:t>
              </a:r>
            </a:p>
          </p:txBody>
        </p:sp>
        <p:sp>
          <p:nvSpPr>
            <p:cNvPr id="11" name="TextBox 11"/>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06" b="7706"/>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2: Selected Readings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9525"/>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4887750"/>
            <a:ext cx="18288000" cy="6327951"/>
          </a:xfrm>
          <a:custGeom>
            <a:avLst/>
            <a:gdLst/>
            <a:ahLst/>
            <a:cxnLst/>
            <a:rect l="l" t="t" r="r" b="b"/>
            <a:pathLst>
              <a:path w="18288000" h="6327951">
                <a:moveTo>
                  <a:pt x="0" y="0"/>
                </a:moveTo>
                <a:lnTo>
                  <a:pt x="18288000" y="0"/>
                </a:lnTo>
                <a:lnTo>
                  <a:pt x="18288000" y="6327951"/>
                </a:lnTo>
                <a:lnTo>
                  <a:pt x="0" y="6327951"/>
                </a:lnTo>
                <a:lnTo>
                  <a:pt x="0" y="0"/>
                </a:lnTo>
                <a:close/>
              </a:path>
            </a:pathLst>
          </a:custGeom>
          <a:blipFill>
            <a:blip r:embed="rId2"/>
            <a:stretch>
              <a:fillRect r="-2497"/>
            </a:stretch>
          </a:blipFill>
        </p:spPr>
      </p:sp>
      <p:grpSp>
        <p:nvGrpSpPr>
          <p:cNvPr id="6" name="Group 6"/>
          <p:cNvGrpSpPr/>
          <p:nvPr/>
        </p:nvGrpSpPr>
        <p:grpSpPr>
          <a:xfrm rot="6593844">
            <a:off x="15670551" y="3302566"/>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2532907"/>
            <a:ext cx="17648215" cy="506730"/>
          </a:xfrm>
          <a:prstGeom prst="rect">
            <a:avLst/>
          </a:prstGeom>
        </p:spPr>
        <p:txBody>
          <a:bodyPr lIns="0" tIns="0" rIns="0" bIns="0" rtlCol="0" anchor="t">
            <a:spAutoFit/>
          </a:bodyPr>
          <a:lstStyle/>
          <a:p>
            <a:pPr>
              <a:lnSpc>
                <a:spcPts val="4000"/>
              </a:lnSpc>
            </a:pPr>
            <a:r>
              <a:rPr lang="en-US" sz="3200" spc="83">
                <a:solidFill>
                  <a:srgbClr val="00356B"/>
                </a:solidFill>
                <a:latin typeface="Aileron"/>
              </a:rPr>
              <a:t>For example:</a:t>
            </a:r>
          </a:p>
        </p:txBody>
      </p:sp>
      <p:sp>
        <p:nvSpPr>
          <p:cNvPr id="10" name="TextBox 10"/>
          <p:cNvSpPr txBox="1"/>
          <p:nvPr/>
        </p:nvSpPr>
        <p:spPr>
          <a:xfrm>
            <a:off x="1232198" y="1354563"/>
            <a:ext cx="15092163" cy="906145"/>
          </a:xfrm>
          <a:prstGeom prst="rect">
            <a:avLst/>
          </a:prstGeom>
        </p:spPr>
        <p:txBody>
          <a:bodyPr lIns="0" tIns="0" rIns="0" bIns="0" rtlCol="0" anchor="t">
            <a:spAutoFit/>
          </a:bodyPr>
          <a:lstStyle/>
          <a:p>
            <a:pPr>
              <a:lnSpc>
                <a:spcPts val="3520"/>
              </a:lnSpc>
            </a:pPr>
            <a:r>
              <a:rPr lang="en-US" sz="3200">
                <a:solidFill>
                  <a:srgbClr val="00356B"/>
                </a:solidFill>
                <a:latin typeface="Aileron Ultra-Bold"/>
              </a:rPr>
              <a:t>First, follow the permalinks provided in the activities below to get to the relevant documents.</a:t>
            </a:r>
          </a:p>
        </p:txBody>
      </p:sp>
      <p:sp>
        <p:nvSpPr>
          <p:cNvPr id="11" name="TextBox 11"/>
          <p:cNvSpPr txBox="1"/>
          <p:nvPr/>
        </p:nvSpPr>
        <p:spPr>
          <a:xfrm>
            <a:off x="3066023" y="3345769"/>
            <a:ext cx="12155954" cy="411543"/>
          </a:xfrm>
          <a:prstGeom prst="rect">
            <a:avLst/>
          </a:prstGeom>
        </p:spPr>
        <p:txBody>
          <a:bodyPr lIns="0" tIns="0" rIns="0" bIns="0" rtlCol="0" anchor="t">
            <a:spAutoFit/>
          </a:bodyPr>
          <a:lstStyle/>
          <a:p>
            <a:pPr>
              <a:lnSpc>
                <a:spcPts val="3072"/>
              </a:lnSpc>
            </a:pPr>
            <a:r>
              <a:rPr lang="en-US" sz="3200">
                <a:solidFill>
                  <a:srgbClr val="00356B"/>
                </a:solidFill>
                <a:latin typeface="Aileron Ultra-Bold"/>
              </a:rPr>
              <a:t>https://ehrafarchaeology.yale.edu/document?id=nt76-001</a:t>
            </a:r>
          </a:p>
        </p:txBody>
      </p:sp>
      <p:sp>
        <p:nvSpPr>
          <p:cNvPr id="12" name="TextBox 12"/>
          <p:cNvSpPr txBox="1"/>
          <p:nvPr/>
        </p:nvSpPr>
        <p:spPr>
          <a:xfrm>
            <a:off x="1232198" y="4187224"/>
            <a:ext cx="17648215" cy="411543"/>
          </a:xfrm>
          <a:prstGeom prst="rect">
            <a:avLst/>
          </a:prstGeom>
        </p:spPr>
        <p:txBody>
          <a:bodyPr lIns="0" tIns="0" rIns="0" bIns="0" rtlCol="0" anchor="t">
            <a:spAutoFit/>
          </a:bodyPr>
          <a:lstStyle/>
          <a:p>
            <a:pPr>
              <a:lnSpc>
                <a:spcPts val="3072"/>
              </a:lnSpc>
            </a:pPr>
            <a:r>
              <a:rPr lang="en-US" sz="3200">
                <a:solidFill>
                  <a:srgbClr val="00356B"/>
                </a:solidFill>
                <a:latin typeface="Aileron Ultra-Bold"/>
              </a:rPr>
              <a:t>Then, use the Page List dropdown menu to navigate to the required page(s). </a:t>
            </a:r>
          </a:p>
        </p:txBody>
      </p:sp>
      <p:sp>
        <p:nvSpPr>
          <p:cNvPr id="13" name="TextBox 13"/>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Ultra-Bold"/>
              </a:rPr>
              <a:t>To read documents or pages in eHRAF:</a:t>
            </a:r>
          </a:p>
        </p:txBody>
      </p:sp>
      <p:sp>
        <p:nvSpPr>
          <p:cNvPr id="14" name="TextBox 14"/>
          <p:cNvSpPr txBox="1"/>
          <p:nvPr/>
        </p:nvSpPr>
        <p:spPr>
          <a:xfrm>
            <a:off x="2355312" y="3345769"/>
            <a:ext cx="550108" cy="411543"/>
          </a:xfrm>
          <a:prstGeom prst="rect">
            <a:avLst/>
          </a:prstGeom>
        </p:spPr>
        <p:txBody>
          <a:bodyPr lIns="0" tIns="0" rIns="0" bIns="0" rtlCol="0" anchor="t">
            <a:spAutoFit/>
          </a:bodyPr>
          <a:lstStyle/>
          <a:p>
            <a:pPr>
              <a:lnSpc>
                <a:spcPts val="3072"/>
              </a:lnSpc>
            </a:pPr>
            <a:r>
              <a:rPr lang="en-US" sz="3200">
                <a:solidFill>
                  <a:srgbClr val="00356B"/>
                </a:solidFill>
                <a:ea typeface="Aileron Ultra-Bold"/>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0"/>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6132799"/>
            <a:ext cx="18288000" cy="4154201"/>
          </a:xfrm>
          <a:custGeom>
            <a:avLst/>
            <a:gdLst/>
            <a:ahLst/>
            <a:cxnLst/>
            <a:rect l="l" t="t" r="r" b="b"/>
            <a:pathLst>
              <a:path w="18288000" h="4154201">
                <a:moveTo>
                  <a:pt x="0" y="0"/>
                </a:moveTo>
                <a:lnTo>
                  <a:pt x="18288000" y="0"/>
                </a:lnTo>
                <a:lnTo>
                  <a:pt x="18288000" y="4154201"/>
                </a:lnTo>
                <a:lnTo>
                  <a:pt x="0" y="4154201"/>
                </a:lnTo>
                <a:lnTo>
                  <a:pt x="0" y="0"/>
                </a:lnTo>
                <a:close/>
              </a:path>
            </a:pathLst>
          </a:custGeom>
          <a:blipFill>
            <a:blip r:embed="rId2"/>
            <a:stretch>
              <a:fillRect l="-24329"/>
            </a:stretch>
          </a:blipFill>
        </p:spPr>
      </p:sp>
      <p:grpSp>
        <p:nvGrpSpPr>
          <p:cNvPr id="6" name="Group 6"/>
          <p:cNvGrpSpPr/>
          <p:nvPr/>
        </p:nvGrpSpPr>
        <p:grpSpPr>
          <a:xfrm rot="-8681848">
            <a:off x="15952039" y="7565628"/>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1131043"/>
            <a:ext cx="15092163" cy="1353185"/>
          </a:xfrm>
          <a:prstGeom prst="rect">
            <a:avLst/>
          </a:prstGeom>
        </p:spPr>
        <p:txBody>
          <a:bodyPr lIns="0" tIns="0" rIns="0" bIns="0" rtlCol="0" anchor="t">
            <a:spAutoFit/>
          </a:bodyPr>
          <a:lstStyle/>
          <a:p>
            <a:pPr>
              <a:lnSpc>
                <a:spcPts val="3520"/>
              </a:lnSpc>
            </a:pPr>
            <a:r>
              <a:rPr lang="en-US" sz="3200">
                <a:solidFill>
                  <a:srgbClr val="00356B"/>
                </a:solidFill>
                <a:latin typeface="Aileron"/>
              </a:rPr>
              <a:t>Follow these steps if you are having trouble with permalinks from off campus while using a proxy or VPN service, or if you have been provided with a HRAF-issued username and password.</a:t>
            </a:r>
          </a:p>
        </p:txBody>
      </p:sp>
      <p:sp>
        <p:nvSpPr>
          <p:cNvPr id="10" name="TextBox 10"/>
          <p:cNvSpPr txBox="1"/>
          <p:nvPr/>
        </p:nvSpPr>
        <p:spPr>
          <a:xfrm>
            <a:off x="1232198" y="4108642"/>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Enter the author's last name into the Filter Index box.</a:t>
            </a:r>
          </a:p>
        </p:txBody>
      </p:sp>
      <p:sp>
        <p:nvSpPr>
          <p:cNvPr id="11" name="TextBox 11"/>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Ultra-Bold"/>
              </a:rPr>
              <a:t>Finding documents without permalinks</a:t>
            </a:r>
          </a:p>
        </p:txBody>
      </p:sp>
      <p:sp>
        <p:nvSpPr>
          <p:cNvPr id="12" name="TextBox 12"/>
          <p:cNvSpPr txBox="1"/>
          <p:nvPr/>
        </p:nvSpPr>
        <p:spPr>
          <a:xfrm>
            <a:off x="1232198" y="2764478"/>
            <a:ext cx="15364529"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Sign in via your library proxy or VPN, or using the HRAF-issued credentials.</a:t>
            </a:r>
          </a:p>
        </p:txBody>
      </p:sp>
      <p:sp>
        <p:nvSpPr>
          <p:cNvPr id="13" name="TextBox 13"/>
          <p:cNvSpPr txBox="1"/>
          <p:nvPr/>
        </p:nvSpPr>
        <p:spPr>
          <a:xfrm>
            <a:off x="1232198" y="4780724"/>
            <a:ext cx="15490435" cy="801751"/>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Click on the required title to access the document, then select the page number from the Page List dropdown menu as shown above.</a:t>
            </a:r>
          </a:p>
        </p:txBody>
      </p:sp>
      <p:sp>
        <p:nvSpPr>
          <p:cNvPr id="14" name="TextBox 14"/>
          <p:cNvSpPr txBox="1"/>
          <p:nvPr/>
        </p:nvSpPr>
        <p:spPr>
          <a:xfrm>
            <a:off x="1232198" y="3436560"/>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Go to the Browse Documents tab.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48885" y="0"/>
            <a:ext cx="6639115" cy="10287000"/>
          </a:xfrm>
          <a:custGeom>
            <a:avLst/>
            <a:gdLst/>
            <a:ahLst/>
            <a:cxnLst/>
            <a:rect l="l" t="t" r="r" b="b"/>
            <a:pathLst>
              <a:path w="6639115" h="10287000">
                <a:moveTo>
                  <a:pt x="0" y="0"/>
                </a:moveTo>
                <a:lnTo>
                  <a:pt x="6639115" y="0"/>
                </a:lnTo>
                <a:lnTo>
                  <a:pt x="6639115" y="10287000"/>
                </a:lnTo>
                <a:lnTo>
                  <a:pt x="0" y="10287000"/>
                </a:lnTo>
                <a:lnTo>
                  <a:pt x="0" y="0"/>
                </a:lnTo>
                <a:close/>
              </a:path>
            </a:pathLst>
          </a:custGeom>
          <a:blipFill>
            <a:blip r:embed="rId2"/>
            <a:stretch>
              <a:fillRect l="-102902" t="-6852" r="-95555" b="-10371"/>
            </a:stretch>
          </a:blipFill>
        </p:spPr>
      </p:sp>
      <p:grpSp>
        <p:nvGrpSpPr>
          <p:cNvPr id="3" name="Group 3"/>
          <p:cNvGrpSpPr/>
          <p:nvPr/>
        </p:nvGrpSpPr>
        <p:grpSpPr>
          <a:xfrm>
            <a:off x="14964426" y="3493"/>
            <a:ext cx="3323574" cy="1122351"/>
            <a:chOff x="0" y="0"/>
            <a:chExt cx="4431431" cy="1496468"/>
          </a:xfrm>
        </p:grpSpPr>
        <p:sp>
          <p:nvSpPr>
            <p:cNvPr id="4" name="AutoShape 4"/>
            <p:cNvSpPr/>
            <p:nvPr/>
          </p:nvSpPr>
          <p:spPr>
            <a:xfrm>
              <a:off x="0" y="0"/>
              <a:ext cx="4431431" cy="1496468"/>
            </a:xfrm>
            <a:prstGeom prst="rect">
              <a:avLst/>
            </a:prstGeom>
            <a:solidFill>
              <a:srgbClr val="00356B"/>
            </a:solidFill>
          </p:spPr>
        </p:sp>
        <p:sp>
          <p:nvSpPr>
            <p:cNvPr id="5" name="TextBox 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
        <p:nvSpPr>
          <p:cNvPr id="6" name="TextBox 6"/>
          <p:cNvSpPr txBox="1"/>
          <p:nvPr/>
        </p:nvSpPr>
        <p:spPr>
          <a:xfrm>
            <a:off x="509149" y="605461"/>
            <a:ext cx="1080451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The Cahokia chiefdom: the archaeology of a Mississippian society </a:t>
            </a:r>
            <a:r>
              <a:rPr lang="en-US" sz="3400" spc="340">
                <a:solidFill>
                  <a:srgbClr val="00356B"/>
                </a:solidFill>
                <a:latin typeface="Aileron Bold"/>
              </a:rPr>
              <a:t>(Milner 1998)</a:t>
            </a:r>
          </a:p>
        </p:txBody>
      </p:sp>
      <p:sp>
        <p:nvSpPr>
          <p:cNvPr id="7" name="TextBox 7"/>
          <p:cNvSpPr txBox="1"/>
          <p:nvPr/>
        </p:nvSpPr>
        <p:spPr>
          <a:xfrm>
            <a:off x="400264" y="3436620"/>
            <a:ext cx="12187299" cy="146304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1" lvl="1" indent="-345440">
              <a:lnSpc>
                <a:spcPts val="3840"/>
              </a:lnSpc>
              <a:buFont typeface="Arial"/>
              <a:buChar char="•"/>
            </a:pPr>
            <a:r>
              <a:rPr lang="en-US" sz="3200" spc="320">
                <a:solidFill>
                  <a:srgbClr val="00356B"/>
                </a:solidFill>
                <a:latin typeface="Aileron"/>
              </a:rPr>
              <a:t>1-10, Introduction to Cahokia</a:t>
            </a:r>
          </a:p>
          <a:p>
            <a:pPr marL="690880" lvl="1" indent="-345440">
              <a:lnSpc>
                <a:spcPts val="3840"/>
              </a:lnSpc>
              <a:buFont typeface="Arial"/>
              <a:buChar char="•"/>
            </a:pPr>
            <a:r>
              <a:rPr lang="en-US" sz="3200" spc="320">
                <a:solidFill>
                  <a:srgbClr val="00356B"/>
                </a:solidFill>
                <a:latin typeface="Aileron"/>
              </a:rPr>
              <a:t>137-138, Settlement Organization, Solstices</a:t>
            </a:r>
          </a:p>
        </p:txBody>
      </p:sp>
      <p:sp>
        <p:nvSpPr>
          <p:cNvPr id="8" name="TextBox 8"/>
          <p:cNvSpPr txBox="1"/>
          <p:nvPr/>
        </p:nvSpPr>
        <p:spPr>
          <a:xfrm>
            <a:off x="509149" y="5392605"/>
            <a:ext cx="1113973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Cahokia identity and interaction models of Cahokia </a:t>
            </a:r>
            <a:r>
              <a:rPr lang="en-US" sz="3400" spc="340">
                <a:solidFill>
                  <a:srgbClr val="00356B"/>
                </a:solidFill>
                <a:latin typeface="Aileron Bold"/>
              </a:rPr>
              <a:t>(Hall 1991)</a:t>
            </a:r>
          </a:p>
        </p:txBody>
      </p:sp>
      <p:sp>
        <p:nvSpPr>
          <p:cNvPr id="9" name="TextBox 9"/>
          <p:cNvSpPr txBox="1"/>
          <p:nvPr/>
        </p:nvSpPr>
        <p:spPr>
          <a:xfrm>
            <a:off x="400264" y="8128706"/>
            <a:ext cx="12405069" cy="146304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1" lvl="1" indent="-345440">
              <a:lnSpc>
                <a:spcPts val="3840"/>
              </a:lnSpc>
              <a:buFont typeface="Arial"/>
              <a:buChar char="•"/>
            </a:pPr>
            <a:r>
              <a:rPr lang="en-US" sz="3200" spc="320">
                <a:solidFill>
                  <a:srgbClr val="00356B"/>
                </a:solidFill>
                <a:latin typeface="Aileron"/>
              </a:rPr>
              <a:t>4, The Origin of the Cahokia Mounds</a:t>
            </a:r>
          </a:p>
          <a:p>
            <a:pPr marL="690880" lvl="1" indent="-345440">
              <a:lnSpc>
                <a:spcPts val="3840"/>
              </a:lnSpc>
              <a:buFont typeface="Arial"/>
              <a:buChar char="•"/>
            </a:pPr>
            <a:r>
              <a:rPr lang="en-US" sz="3200" spc="320">
                <a:solidFill>
                  <a:srgbClr val="00356B"/>
                </a:solidFill>
                <a:latin typeface="Aileron"/>
              </a:rPr>
              <a:t>33-34, Summary</a:t>
            </a:r>
          </a:p>
        </p:txBody>
      </p:sp>
      <p:grpSp>
        <p:nvGrpSpPr>
          <p:cNvPr id="10" name="Group 10"/>
          <p:cNvGrpSpPr/>
          <p:nvPr/>
        </p:nvGrpSpPr>
        <p:grpSpPr>
          <a:xfrm>
            <a:off x="1173747" y="1983468"/>
            <a:ext cx="10368442" cy="1062990"/>
            <a:chOff x="0" y="0"/>
            <a:chExt cx="13824590" cy="1417320"/>
          </a:xfrm>
        </p:grpSpPr>
        <p:sp>
          <p:nvSpPr>
            <p:cNvPr id="11" name="TextBox 11"/>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https://ehrafarchaeology.yale.edu/document?id=np60-044</a:t>
              </a:r>
            </a:p>
          </p:txBody>
        </p:sp>
        <p:sp>
          <p:nvSpPr>
            <p:cNvPr id="12" name="TextBox 12"/>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13" name="Group 13"/>
          <p:cNvGrpSpPr/>
          <p:nvPr/>
        </p:nvGrpSpPr>
        <p:grpSpPr>
          <a:xfrm>
            <a:off x="1173747" y="6733583"/>
            <a:ext cx="10368442" cy="1062990"/>
            <a:chOff x="0" y="0"/>
            <a:chExt cx="13824590" cy="1417320"/>
          </a:xfrm>
        </p:grpSpPr>
        <p:sp>
          <p:nvSpPr>
            <p:cNvPr id="14" name="TextBox 14"/>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https://ehrafarchaeology.yale.edu/document?id=np60-004</a:t>
              </a:r>
            </a:p>
          </p:txBody>
        </p:sp>
        <p:sp>
          <p:nvSpPr>
            <p:cNvPr id="15" name="TextBox 15"/>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30887" y="341301"/>
            <a:ext cx="10804516" cy="155257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Some perspectives on Cahokia and the northern Mississippian expansion </a:t>
            </a:r>
            <a:r>
              <a:rPr lang="en-US" sz="3400" spc="340">
                <a:solidFill>
                  <a:srgbClr val="00356B"/>
                </a:solidFill>
                <a:latin typeface="Aileron Bold"/>
              </a:rPr>
              <a:t>(Emerson 1991)</a:t>
            </a:r>
          </a:p>
        </p:txBody>
      </p:sp>
      <p:sp>
        <p:nvSpPr>
          <p:cNvPr id="3" name="TextBox 3"/>
          <p:cNvSpPr txBox="1"/>
          <p:nvPr/>
        </p:nvSpPr>
        <p:spPr>
          <a:xfrm>
            <a:off x="6622002" y="3593911"/>
            <a:ext cx="11536168"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 </a:t>
            </a:r>
          </a:p>
          <a:p>
            <a:pPr marL="690880" lvl="1" indent="-345440">
              <a:lnSpc>
                <a:spcPts val="3840"/>
              </a:lnSpc>
              <a:buFont typeface="Arial"/>
              <a:buChar char="•"/>
            </a:pPr>
            <a:r>
              <a:rPr lang="en-US" sz="3200" spc="320">
                <a:solidFill>
                  <a:srgbClr val="00356B"/>
                </a:solidFill>
                <a:latin typeface="Aileron"/>
              </a:rPr>
              <a:t>223, Cahokia and American Bottom Research</a:t>
            </a:r>
          </a:p>
        </p:txBody>
      </p:sp>
      <p:sp>
        <p:nvSpPr>
          <p:cNvPr id="4" name="TextBox 4"/>
          <p:cNvSpPr txBox="1"/>
          <p:nvPr/>
        </p:nvSpPr>
        <p:spPr>
          <a:xfrm>
            <a:off x="6730887" y="5304152"/>
            <a:ext cx="1113973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Mississippian political economy </a:t>
            </a:r>
            <a:r>
              <a:rPr lang="en-US" sz="3400" spc="340">
                <a:solidFill>
                  <a:srgbClr val="00356B"/>
                </a:solidFill>
                <a:latin typeface="Aileron Bold"/>
              </a:rPr>
              <a:t>(Muller 1997)</a:t>
            </a:r>
          </a:p>
        </p:txBody>
      </p:sp>
      <p:sp>
        <p:nvSpPr>
          <p:cNvPr id="5" name="TextBox 5"/>
          <p:cNvSpPr txBox="1"/>
          <p:nvPr/>
        </p:nvSpPr>
        <p:spPr>
          <a:xfrm>
            <a:off x="6622002" y="8285998"/>
            <a:ext cx="11376369"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 </a:t>
            </a:r>
          </a:p>
          <a:p>
            <a:pPr marL="690880" lvl="1" indent="-345440">
              <a:lnSpc>
                <a:spcPts val="3840"/>
              </a:lnSpc>
              <a:buFont typeface="Arial"/>
              <a:buChar char="•"/>
            </a:pPr>
            <a:r>
              <a:rPr lang="en-US" sz="3200" spc="320">
                <a:solidFill>
                  <a:srgbClr val="00356B"/>
                </a:solidFill>
                <a:latin typeface="Aileron"/>
              </a:rPr>
              <a:t>271, Elites and Production: Mounds and Scale</a:t>
            </a:r>
          </a:p>
        </p:txBody>
      </p:sp>
      <p:grpSp>
        <p:nvGrpSpPr>
          <p:cNvPr id="6" name="Group 6"/>
          <p:cNvGrpSpPr/>
          <p:nvPr/>
        </p:nvGrpSpPr>
        <p:grpSpPr>
          <a:xfrm>
            <a:off x="7395485" y="2093267"/>
            <a:ext cx="10368442" cy="1062990"/>
            <a:chOff x="0" y="0"/>
            <a:chExt cx="13824590" cy="1417320"/>
          </a:xfrm>
        </p:grpSpPr>
        <p:sp>
          <p:nvSpPr>
            <p:cNvPr id="7" name="TextBox 7"/>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https://ehrafarchaeology.yale.edu/document?id=np60-015</a:t>
              </a:r>
            </a:p>
          </p:txBody>
        </p:sp>
        <p:sp>
          <p:nvSpPr>
            <p:cNvPr id="8" name="TextBox 8"/>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9" name="Group 9"/>
          <p:cNvGrpSpPr/>
          <p:nvPr/>
        </p:nvGrpSpPr>
        <p:grpSpPr>
          <a:xfrm>
            <a:off x="7395485" y="6645129"/>
            <a:ext cx="10368442" cy="1062990"/>
            <a:chOff x="0" y="0"/>
            <a:chExt cx="13824590" cy="1417320"/>
          </a:xfrm>
        </p:grpSpPr>
        <p:sp>
          <p:nvSpPr>
            <p:cNvPr id="10" name="TextBox 10"/>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https://ehrafarchaeology.yale.edu/document?id=np60-045</a:t>
              </a:r>
            </a:p>
          </p:txBody>
        </p:sp>
        <p:sp>
          <p:nvSpPr>
            <p:cNvPr id="11" name="TextBox 11"/>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
        <p:nvSpPr>
          <p:cNvPr id="12" name="Freeform 12"/>
          <p:cNvSpPr/>
          <p:nvPr/>
        </p:nvSpPr>
        <p:spPr>
          <a:xfrm>
            <a:off x="0" y="0"/>
            <a:ext cx="6238993" cy="10287000"/>
          </a:xfrm>
          <a:custGeom>
            <a:avLst/>
            <a:gdLst/>
            <a:ahLst/>
            <a:cxnLst/>
            <a:rect l="l" t="t" r="r" b="b"/>
            <a:pathLst>
              <a:path w="6238993" h="10287000">
                <a:moveTo>
                  <a:pt x="0" y="0"/>
                </a:moveTo>
                <a:lnTo>
                  <a:pt x="6238993" y="0"/>
                </a:lnTo>
                <a:lnTo>
                  <a:pt x="6238993" y="10287000"/>
                </a:lnTo>
                <a:lnTo>
                  <a:pt x="0" y="10287000"/>
                </a:lnTo>
                <a:lnTo>
                  <a:pt x="0" y="0"/>
                </a:lnTo>
                <a:close/>
              </a:path>
            </a:pathLst>
          </a:custGeom>
          <a:blipFill>
            <a:blip r:embed="rId2"/>
            <a:stretch>
              <a:fillRect l="-60350" r="-86972"/>
            </a:stretch>
          </a:blipFill>
        </p:spPr>
      </p:sp>
      <p:grpSp>
        <p:nvGrpSpPr>
          <p:cNvPr id="13" name="Group 13"/>
          <p:cNvGrpSpPr/>
          <p:nvPr/>
        </p:nvGrpSpPr>
        <p:grpSpPr>
          <a:xfrm>
            <a:off x="0" y="0"/>
            <a:ext cx="3323574" cy="1122351"/>
            <a:chOff x="0" y="0"/>
            <a:chExt cx="4431431" cy="1496468"/>
          </a:xfrm>
        </p:grpSpPr>
        <p:sp>
          <p:nvSpPr>
            <p:cNvPr id="14" name="AutoShape 14"/>
            <p:cNvSpPr/>
            <p:nvPr/>
          </p:nvSpPr>
          <p:spPr>
            <a:xfrm>
              <a:off x="0" y="0"/>
              <a:ext cx="4431431" cy="1496468"/>
            </a:xfrm>
            <a:prstGeom prst="rect">
              <a:avLst/>
            </a:prstGeom>
            <a:solidFill>
              <a:srgbClr val="00356B"/>
            </a:solidFill>
          </p:spPr>
        </p:sp>
        <p:sp>
          <p:nvSpPr>
            <p:cNvPr id="15" name="TextBox 1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332231"/>
            <a:ext cx="12118707" cy="3047102"/>
            <a:chOff x="0" y="0"/>
            <a:chExt cx="16158275" cy="4062803"/>
          </a:xfrm>
        </p:grpSpPr>
        <p:sp>
          <p:nvSpPr>
            <p:cNvPr id="5" name="AutoShape 5"/>
            <p:cNvSpPr/>
            <p:nvPr/>
          </p:nvSpPr>
          <p:spPr>
            <a:xfrm>
              <a:off x="0" y="0"/>
              <a:ext cx="16158275" cy="4062803"/>
            </a:xfrm>
            <a:prstGeom prst="rect">
              <a:avLst/>
            </a:prstGeom>
            <a:solidFill>
              <a:srgbClr val="00356B"/>
            </a:solidFill>
          </p:spPr>
        </p:sp>
        <p:sp>
          <p:nvSpPr>
            <p:cNvPr id="6" name="TextBox 6"/>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3: Advanced Search</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00356B"/>
          </a:solidFill>
        </p:spPr>
      </p:sp>
      <p:sp>
        <p:nvSpPr>
          <p:cNvPr id="3" name="Freeform 3"/>
          <p:cNvSpPr/>
          <p:nvPr/>
        </p:nvSpPr>
        <p:spPr>
          <a:xfrm>
            <a:off x="0" y="0"/>
            <a:ext cx="7374674" cy="10287000"/>
          </a:xfrm>
          <a:custGeom>
            <a:avLst/>
            <a:gdLst/>
            <a:ahLst/>
            <a:cxnLst/>
            <a:rect l="l" t="t" r="r" b="b"/>
            <a:pathLst>
              <a:path w="7374674" h="10287000">
                <a:moveTo>
                  <a:pt x="0" y="0"/>
                </a:moveTo>
                <a:lnTo>
                  <a:pt x="7374674" y="0"/>
                </a:lnTo>
                <a:lnTo>
                  <a:pt x="7374674" y="10287000"/>
                </a:lnTo>
                <a:lnTo>
                  <a:pt x="0" y="10287000"/>
                </a:lnTo>
                <a:lnTo>
                  <a:pt x="0" y="0"/>
                </a:lnTo>
                <a:close/>
              </a:path>
            </a:pathLst>
          </a:custGeom>
          <a:blipFill>
            <a:blip r:embed="rId2"/>
            <a:stretch>
              <a:fillRect l="-62166" r="-46809"/>
            </a:stretch>
          </a:blipFill>
        </p:spPr>
      </p:sp>
      <p:sp>
        <p:nvSpPr>
          <p:cNvPr id="4" name="TextBox 4"/>
          <p:cNvSpPr txBox="1"/>
          <p:nvPr/>
        </p:nvSpPr>
        <p:spPr>
          <a:xfrm>
            <a:off x="8203011" y="447171"/>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Part 3: </a:t>
            </a:r>
          </a:p>
          <a:p>
            <a:pPr algn="r">
              <a:lnSpc>
                <a:spcPts val="6600"/>
              </a:lnSpc>
            </a:pPr>
            <a:r>
              <a:rPr lang="en-US" sz="5500" spc="110">
                <a:solidFill>
                  <a:srgbClr val="FFFFFF"/>
                </a:solidFill>
                <a:latin typeface="Aileron Heavy"/>
              </a:rPr>
              <a:t>Advanced Search</a:t>
            </a:r>
          </a:p>
        </p:txBody>
      </p:sp>
      <p:sp>
        <p:nvSpPr>
          <p:cNvPr id="5" name="TextBox 5"/>
          <p:cNvSpPr txBox="1"/>
          <p:nvPr/>
        </p:nvSpPr>
        <p:spPr>
          <a:xfrm>
            <a:off x="7631329" y="2486018"/>
            <a:ext cx="10400017" cy="7004685"/>
          </a:xfrm>
          <a:prstGeom prst="rect">
            <a:avLst/>
          </a:prstGeom>
        </p:spPr>
        <p:txBody>
          <a:bodyPr lIns="0" tIns="0" rIns="0" bIns="0" rtlCol="0" anchor="t">
            <a:spAutoFit/>
          </a:bodyPr>
          <a:lstStyle/>
          <a:p>
            <a:pPr>
              <a:lnSpc>
                <a:spcPts val="5040"/>
              </a:lnSpc>
            </a:pPr>
            <a:r>
              <a:rPr lang="en-US" sz="3600" spc="288">
                <a:solidFill>
                  <a:srgbClr val="FFFFFF"/>
                </a:solidFill>
                <a:latin typeface="Aileron"/>
              </a:rPr>
              <a:t>Now that you have read selected passages from eHRAF Archaeology, dig deeper with </a:t>
            </a:r>
            <a:r>
              <a:rPr lang="en-US" sz="3600" spc="288">
                <a:solidFill>
                  <a:srgbClr val="FFFFFF"/>
                </a:solidFill>
                <a:latin typeface="Aileron Bold"/>
              </a:rPr>
              <a:t>Advanced Search</a:t>
            </a:r>
            <a:r>
              <a:rPr lang="en-US" sz="3600" spc="288">
                <a:solidFill>
                  <a:srgbClr val="FFFFFF"/>
                </a:solidFill>
                <a:latin typeface="Aileron"/>
              </a:rPr>
              <a:t>. This will enable you to find specific passages in documents that have been indexed by HRAF anthropologists at the paragraph level.</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On the following slide, you will find an example of an advanced search. Try this search and then experiment with different subjects and/or keywords.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47576" y="0"/>
            <a:ext cx="6840424" cy="10287000"/>
          </a:xfrm>
          <a:custGeom>
            <a:avLst/>
            <a:gdLst/>
            <a:ahLst/>
            <a:cxnLst/>
            <a:rect l="l" t="t" r="r" b="b"/>
            <a:pathLst>
              <a:path w="6840424" h="10287000">
                <a:moveTo>
                  <a:pt x="0" y="0"/>
                </a:moveTo>
                <a:lnTo>
                  <a:pt x="6840424" y="0"/>
                </a:lnTo>
                <a:lnTo>
                  <a:pt x="6840424" y="10287000"/>
                </a:lnTo>
                <a:lnTo>
                  <a:pt x="0" y="10287000"/>
                </a:lnTo>
                <a:lnTo>
                  <a:pt x="0" y="0"/>
                </a:lnTo>
                <a:close/>
              </a:path>
            </a:pathLst>
          </a:custGeom>
          <a:blipFill>
            <a:blip r:embed="rId2"/>
            <a:stretch>
              <a:fillRect l="-47930" r="-70925"/>
            </a:stretch>
          </a:blipFill>
        </p:spPr>
      </p:sp>
      <p:sp>
        <p:nvSpPr>
          <p:cNvPr id="3" name="AutoShape 3"/>
          <p:cNvSpPr/>
          <p:nvPr/>
        </p:nvSpPr>
        <p:spPr>
          <a:xfrm rot="-10800000">
            <a:off x="0" y="0"/>
            <a:ext cx="11447576" cy="10287000"/>
          </a:xfrm>
          <a:prstGeom prst="rect">
            <a:avLst/>
          </a:prstGeom>
          <a:solidFill>
            <a:srgbClr val="00356B"/>
          </a:solidFill>
        </p:spPr>
      </p:sp>
      <p:sp>
        <p:nvSpPr>
          <p:cNvPr id="4" name="TextBox 4"/>
          <p:cNvSpPr txBox="1"/>
          <p:nvPr/>
        </p:nvSpPr>
        <p:spPr>
          <a:xfrm>
            <a:off x="441038" y="3198495"/>
            <a:ext cx="10686941" cy="381381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Traditions column, select </a:t>
            </a:r>
            <a:r>
              <a:rPr lang="en-US" sz="3600" spc="215">
                <a:solidFill>
                  <a:srgbClr val="FFFFFF"/>
                </a:solidFill>
                <a:latin typeface="Aileron Bold"/>
              </a:rPr>
              <a:t>Mississippian (NP60)</a:t>
            </a:r>
            <a:r>
              <a:rPr lang="en-US" sz="3600" spc="215">
                <a:solidFill>
                  <a:srgbClr val="FFFFFF"/>
                </a:solidFill>
                <a:latin typeface="Aileron"/>
              </a:rPr>
              <a:t>. </a:t>
            </a:r>
          </a:p>
          <a:p>
            <a:pPr>
              <a:lnSpc>
                <a:spcPts val="5040"/>
              </a:lnSpc>
            </a:pPr>
            <a:endParaRPr lang="en-US" sz="3600" spc="215">
              <a:solidFill>
                <a:srgbClr val="FFFFFF"/>
              </a:solidFill>
              <a:latin typeface="Aileron"/>
            </a:endParaRPr>
          </a:p>
          <a:p>
            <a:pPr>
              <a:lnSpc>
                <a:spcPts val="5040"/>
              </a:lnSpc>
            </a:pPr>
            <a:r>
              <a:rPr lang="en-US" sz="3600" spc="215">
                <a:solidFill>
                  <a:srgbClr val="FFFFFF"/>
                </a:solidFill>
                <a:latin typeface="Aileron"/>
              </a:rPr>
              <a:t>In the Add Subjects column, select the major subject categories </a:t>
            </a:r>
            <a:r>
              <a:rPr lang="en-US" sz="3600" spc="215">
                <a:solidFill>
                  <a:srgbClr val="FFFFFF"/>
                </a:solidFill>
                <a:latin typeface="Aileron Bold"/>
              </a:rPr>
              <a:t>Building and Construction (330) </a:t>
            </a:r>
            <a:r>
              <a:rPr lang="en-US" sz="3600" spc="215">
                <a:solidFill>
                  <a:srgbClr val="FFFFFF"/>
                </a:solidFill>
                <a:latin typeface="Aileron"/>
              </a:rPr>
              <a:t>and </a:t>
            </a:r>
            <a:r>
              <a:rPr lang="en-US" sz="3600" spc="215">
                <a:solidFill>
                  <a:srgbClr val="FFFFFF"/>
                </a:solidFill>
                <a:latin typeface="Aileron Bold"/>
              </a:rPr>
              <a:t>Structures (340)</a:t>
            </a:r>
            <a:r>
              <a:rPr lang="en-US" sz="3600" spc="215">
                <a:solidFill>
                  <a:srgbClr val="FFFFFF"/>
                </a:solidFill>
                <a:latin typeface="Aileron"/>
              </a:rPr>
              <a:t>.</a:t>
            </a:r>
          </a:p>
        </p:txBody>
      </p:sp>
      <p:sp>
        <p:nvSpPr>
          <p:cNvPr id="5" name="TextBox 5"/>
          <p:cNvSpPr txBox="1"/>
          <p:nvPr/>
        </p:nvSpPr>
        <p:spPr>
          <a:xfrm>
            <a:off x="441038" y="569193"/>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a:rPr>
              <a:t>Part 3: </a:t>
            </a:r>
          </a:p>
          <a:p>
            <a:pPr algn="just">
              <a:lnSpc>
                <a:spcPts val="6600"/>
              </a:lnSpc>
            </a:pPr>
            <a:r>
              <a:rPr lang="en-US" sz="5500" spc="110">
                <a:solidFill>
                  <a:srgbClr val="FFFFFF"/>
                </a:solidFill>
                <a:latin typeface="Aileron Heavy"/>
              </a:rPr>
              <a:t>Advanced Search</a:t>
            </a:r>
          </a:p>
        </p:txBody>
      </p:sp>
      <p:sp>
        <p:nvSpPr>
          <p:cNvPr id="6" name="TextBox 6"/>
          <p:cNvSpPr txBox="1"/>
          <p:nvPr/>
        </p:nvSpPr>
        <p:spPr>
          <a:xfrm>
            <a:off x="441038" y="7875695"/>
            <a:ext cx="10686941"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Keyword section, type </a:t>
            </a:r>
            <a:r>
              <a:rPr lang="en-US" sz="3600" spc="215">
                <a:solidFill>
                  <a:srgbClr val="FFFFFF"/>
                </a:solidFill>
                <a:latin typeface="Aileron Bold"/>
              </a:rPr>
              <a:t>Mound*</a:t>
            </a:r>
            <a:r>
              <a:rPr lang="en-US" sz="3600" spc="215">
                <a:solidFill>
                  <a:srgbClr val="FFFFFF"/>
                </a:solidFill>
                <a:latin typeface="Aileron"/>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911422">
            <a:off x="8358338" y="6831892"/>
            <a:ext cx="2270002" cy="366267"/>
            <a:chOff x="0" y="0"/>
            <a:chExt cx="8091434" cy="1305560"/>
          </a:xfrm>
        </p:grpSpPr>
        <p:sp>
          <p:nvSpPr>
            <p:cNvPr id="3" name="Freeform 3"/>
            <p:cNvSpPr/>
            <p:nvPr/>
          </p:nvSpPr>
          <p:spPr>
            <a:xfrm>
              <a:off x="0" y="-27940"/>
              <a:ext cx="8110483" cy="1360170"/>
            </a:xfrm>
            <a:custGeom>
              <a:avLst/>
              <a:gdLst/>
              <a:ahLst/>
              <a:cxnLst/>
              <a:rect l="l" t="t" r="r" b="b"/>
              <a:pathLst>
                <a:path w="8110483" h="1360170">
                  <a:moveTo>
                    <a:pt x="8035554" y="579120"/>
                  </a:moveTo>
                  <a:lnTo>
                    <a:pt x="7335783" y="55880"/>
                  </a:lnTo>
                  <a:cubicBezTo>
                    <a:pt x="7262123" y="0"/>
                    <a:pt x="7201164" y="30480"/>
                    <a:pt x="7201164" y="123190"/>
                  </a:cubicBezTo>
                  <a:lnTo>
                    <a:pt x="7201164"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7199692" y="805180"/>
                  </a:lnTo>
                  <a:lnTo>
                    <a:pt x="7199692" y="1236980"/>
                  </a:lnTo>
                  <a:cubicBezTo>
                    <a:pt x="7199692" y="1329690"/>
                    <a:pt x="7260854" y="1360170"/>
                    <a:pt x="7334514" y="1304290"/>
                  </a:cubicBezTo>
                  <a:lnTo>
                    <a:pt x="8035554" y="779780"/>
                  </a:lnTo>
                  <a:cubicBezTo>
                    <a:pt x="8110483" y="726440"/>
                    <a:pt x="8110483" y="635000"/>
                    <a:pt x="8035554" y="579120"/>
                  </a:cubicBezTo>
                  <a:close/>
                </a:path>
              </a:pathLst>
            </a:custGeom>
            <a:solidFill>
              <a:srgbClr val="00356B"/>
            </a:solidFill>
          </p:spPr>
        </p:sp>
      </p:grpSp>
      <p:grpSp>
        <p:nvGrpSpPr>
          <p:cNvPr id="4" name="Group 4"/>
          <p:cNvGrpSpPr/>
          <p:nvPr/>
        </p:nvGrpSpPr>
        <p:grpSpPr>
          <a:xfrm>
            <a:off x="11151298" y="705925"/>
            <a:ext cx="7136702" cy="1032816"/>
            <a:chOff x="0" y="0"/>
            <a:chExt cx="9515602" cy="1377088"/>
          </a:xfrm>
        </p:grpSpPr>
        <p:sp>
          <p:nvSpPr>
            <p:cNvPr id="5" name="AutoShape 5"/>
            <p:cNvSpPr/>
            <p:nvPr/>
          </p:nvSpPr>
          <p:spPr>
            <a:xfrm>
              <a:off x="0" y="0"/>
              <a:ext cx="9515602" cy="1377088"/>
            </a:xfrm>
            <a:prstGeom prst="rect">
              <a:avLst/>
            </a:prstGeom>
            <a:solidFill>
              <a:srgbClr val="00356B"/>
            </a:solidFill>
          </p:spPr>
        </p:sp>
        <p:sp>
          <p:nvSpPr>
            <p:cNvPr id="6" name="TextBox 6"/>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ADVANCED SEARCH</a:t>
              </a:r>
            </a:p>
          </p:txBody>
        </p:sp>
      </p:grpSp>
      <p:grpSp>
        <p:nvGrpSpPr>
          <p:cNvPr id="7" name="Group 7"/>
          <p:cNvGrpSpPr/>
          <p:nvPr/>
        </p:nvGrpSpPr>
        <p:grpSpPr>
          <a:xfrm rot="-5911422">
            <a:off x="13827880" y="6708697"/>
            <a:ext cx="2519144" cy="366267"/>
            <a:chOff x="0" y="0"/>
            <a:chExt cx="8979503" cy="1305560"/>
          </a:xfrm>
        </p:grpSpPr>
        <p:sp>
          <p:nvSpPr>
            <p:cNvPr id="8" name="Freeform 8"/>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0356B"/>
            </a:solidFill>
          </p:spPr>
        </p:sp>
      </p:grpSp>
      <p:grpSp>
        <p:nvGrpSpPr>
          <p:cNvPr id="9" name="Group 9"/>
          <p:cNvGrpSpPr/>
          <p:nvPr/>
        </p:nvGrpSpPr>
        <p:grpSpPr>
          <a:xfrm>
            <a:off x="6415441" y="8164634"/>
            <a:ext cx="5975291" cy="1846698"/>
            <a:chOff x="0" y="0"/>
            <a:chExt cx="7967054" cy="2462264"/>
          </a:xfrm>
        </p:grpSpPr>
        <p:sp>
          <p:nvSpPr>
            <p:cNvPr id="10" name="AutoShape 10"/>
            <p:cNvSpPr/>
            <p:nvPr/>
          </p:nvSpPr>
          <p:spPr>
            <a:xfrm rot="-10800000">
              <a:off x="0" y="0"/>
              <a:ext cx="7967054" cy="2462264"/>
            </a:xfrm>
            <a:prstGeom prst="rect">
              <a:avLst/>
            </a:prstGeom>
            <a:solidFill>
              <a:srgbClr val="FFFFFF"/>
            </a:solidFill>
          </p:spPr>
        </p:sp>
        <p:sp>
          <p:nvSpPr>
            <p:cNvPr id="11" name="TextBox 11"/>
            <p:cNvSpPr txBox="1"/>
            <p:nvPr/>
          </p:nvSpPr>
          <p:spPr>
            <a:xfrm>
              <a:off x="253085" y="307207"/>
              <a:ext cx="7460885" cy="18383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subjects: </a:t>
              </a:r>
            </a:p>
            <a:p>
              <a:pPr>
                <a:lnSpc>
                  <a:spcPts val="3600"/>
                </a:lnSpc>
              </a:pPr>
              <a:r>
                <a:rPr lang="en-US" sz="3000" spc="30">
                  <a:solidFill>
                    <a:srgbClr val="00356B"/>
                  </a:solidFill>
                  <a:latin typeface="Aileron"/>
                </a:rPr>
                <a:t>Building and Construction (330)</a:t>
              </a:r>
            </a:p>
            <a:p>
              <a:pPr>
                <a:lnSpc>
                  <a:spcPts val="3600"/>
                </a:lnSpc>
              </a:pPr>
              <a:r>
                <a:rPr lang="en-US" sz="3000" spc="30">
                  <a:solidFill>
                    <a:srgbClr val="00356B"/>
                  </a:solidFill>
                  <a:latin typeface="Aileron"/>
                </a:rPr>
                <a:t>Structures (340)</a:t>
              </a:r>
            </a:p>
          </p:txBody>
        </p:sp>
      </p:grpSp>
      <p:grpSp>
        <p:nvGrpSpPr>
          <p:cNvPr id="12" name="Group 12"/>
          <p:cNvGrpSpPr/>
          <p:nvPr/>
        </p:nvGrpSpPr>
        <p:grpSpPr>
          <a:xfrm>
            <a:off x="12907526" y="8583942"/>
            <a:ext cx="5513428" cy="1348716"/>
            <a:chOff x="0" y="0"/>
            <a:chExt cx="7351238" cy="1798288"/>
          </a:xfrm>
        </p:grpSpPr>
        <p:sp>
          <p:nvSpPr>
            <p:cNvPr id="13" name="AutoShape 13"/>
            <p:cNvSpPr/>
            <p:nvPr/>
          </p:nvSpPr>
          <p:spPr>
            <a:xfrm rot="-10800000">
              <a:off x="0" y="0"/>
              <a:ext cx="7351238" cy="1798288"/>
            </a:xfrm>
            <a:prstGeom prst="rect">
              <a:avLst/>
            </a:prstGeom>
            <a:solidFill>
              <a:srgbClr val="FFFFFF"/>
            </a:solidFill>
          </p:spPr>
        </p:sp>
        <p:sp>
          <p:nvSpPr>
            <p:cNvPr id="14" name="TextBox 14"/>
            <p:cNvSpPr txBox="1"/>
            <p:nvPr/>
          </p:nvSpPr>
          <p:spPr>
            <a:xfrm>
              <a:off x="365001" y="280019"/>
              <a:ext cx="6621236"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keyword:</a:t>
              </a:r>
            </a:p>
            <a:p>
              <a:pPr>
                <a:lnSpc>
                  <a:spcPts val="3600"/>
                </a:lnSpc>
              </a:pPr>
              <a:r>
                <a:rPr lang="en-US" sz="3000" spc="30">
                  <a:solidFill>
                    <a:srgbClr val="00356B"/>
                  </a:solidFill>
                  <a:latin typeface="Aileron"/>
                </a:rPr>
                <a:t>mound*</a:t>
              </a:r>
            </a:p>
          </p:txBody>
        </p:sp>
      </p:grpSp>
      <p:grpSp>
        <p:nvGrpSpPr>
          <p:cNvPr id="15" name="Group 15"/>
          <p:cNvGrpSpPr/>
          <p:nvPr/>
        </p:nvGrpSpPr>
        <p:grpSpPr>
          <a:xfrm>
            <a:off x="186704" y="8355396"/>
            <a:ext cx="5975291" cy="1465174"/>
            <a:chOff x="0" y="0"/>
            <a:chExt cx="7967054" cy="1953565"/>
          </a:xfrm>
        </p:grpSpPr>
        <p:sp>
          <p:nvSpPr>
            <p:cNvPr id="16" name="AutoShape 16"/>
            <p:cNvSpPr/>
            <p:nvPr/>
          </p:nvSpPr>
          <p:spPr>
            <a:xfrm rot="-10800000">
              <a:off x="0" y="0"/>
              <a:ext cx="7967054" cy="1953565"/>
            </a:xfrm>
            <a:prstGeom prst="rect">
              <a:avLst/>
            </a:prstGeom>
            <a:solidFill>
              <a:srgbClr val="FFFFFF"/>
            </a:solidFill>
          </p:spPr>
        </p:sp>
        <p:sp>
          <p:nvSpPr>
            <p:cNvPr id="17" name="TextBox 17"/>
            <p:cNvSpPr txBox="1"/>
            <p:nvPr/>
          </p:nvSpPr>
          <p:spPr>
            <a:xfrm>
              <a:off x="253085" y="357657"/>
              <a:ext cx="7460885"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tradition: </a:t>
              </a:r>
            </a:p>
            <a:p>
              <a:pPr>
                <a:lnSpc>
                  <a:spcPts val="3600"/>
                </a:lnSpc>
              </a:pPr>
              <a:r>
                <a:rPr lang="en-US" sz="3000" spc="30">
                  <a:solidFill>
                    <a:srgbClr val="00356B"/>
                  </a:solidFill>
                  <a:latin typeface="Aileron Bold"/>
                </a:rPr>
                <a:t>Mississippian</a:t>
              </a:r>
              <a:r>
                <a:rPr lang="en-US" sz="3000" spc="30">
                  <a:solidFill>
                    <a:srgbClr val="00356B"/>
                  </a:solidFill>
                  <a:latin typeface="Aileron"/>
                </a:rPr>
                <a:t> (NP60)</a:t>
              </a:r>
            </a:p>
          </p:txBody>
        </p:sp>
      </p:grpSp>
      <p:grpSp>
        <p:nvGrpSpPr>
          <p:cNvPr id="18" name="Group 18"/>
          <p:cNvGrpSpPr/>
          <p:nvPr/>
        </p:nvGrpSpPr>
        <p:grpSpPr>
          <a:xfrm rot="-5911422">
            <a:off x="1690009" y="6831892"/>
            <a:ext cx="2270002" cy="366267"/>
            <a:chOff x="0" y="0"/>
            <a:chExt cx="8091434" cy="1305560"/>
          </a:xfrm>
        </p:grpSpPr>
        <p:sp>
          <p:nvSpPr>
            <p:cNvPr id="19" name="Freeform 19"/>
            <p:cNvSpPr/>
            <p:nvPr/>
          </p:nvSpPr>
          <p:spPr>
            <a:xfrm>
              <a:off x="0" y="-27940"/>
              <a:ext cx="8110483" cy="1360170"/>
            </a:xfrm>
            <a:custGeom>
              <a:avLst/>
              <a:gdLst/>
              <a:ahLst/>
              <a:cxnLst/>
              <a:rect l="l" t="t" r="r" b="b"/>
              <a:pathLst>
                <a:path w="8110483" h="1360170">
                  <a:moveTo>
                    <a:pt x="8035554" y="579120"/>
                  </a:moveTo>
                  <a:lnTo>
                    <a:pt x="7335783" y="55880"/>
                  </a:lnTo>
                  <a:cubicBezTo>
                    <a:pt x="7262123" y="0"/>
                    <a:pt x="7201164" y="30480"/>
                    <a:pt x="7201164" y="123190"/>
                  </a:cubicBezTo>
                  <a:lnTo>
                    <a:pt x="7201164"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7199692" y="805180"/>
                  </a:lnTo>
                  <a:lnTo>
                    <a:pt x="7199692" y="1236980"/>
                  </a:lnTo>
                  <a:cubicBezTo>
                    <a:pt x="7199692" y="1329690"/>
                    <a:pt x="7260854" y="1360170"/>
                    <a:pt x="7334514" y="1304290"/>
                  </a:cubicBezTo>
                  <a:lnTo>
                    <a:pt x="8035554" y="779780"/>
                  </a:lnTo>
                  <a:cubicBezTo>
                    <a:pt x="8110483" y="726440"/>
                    <a:pt x="8110483" y="635000"/>
                    <a:pt x="8035554" y="579120"/>
                  </a:cubicBezTo>
                  <a:close/>
                </a:path>
              </a:pathLst>
            </a:custGeom>
            <a:solidFill>
              <a:srgbClr val="00356B"/>
            </a:solidFill>
          </p:spPr>
        </p:sp>
      </p:grpSp>
      <p:sp>
        <p:nvSpPr>
          <p:cNvPr id="20" name="Freeform 20"/>
          <p:cNvSpPr/>
          <p:nvPr/>
        </p:nvSpPr>
        <p:spPr>
          <a:xfrm>
            <a:off x="0" y="1976669"/>
            <a:ext cx="18288000" cy="3583686"/>
          </a:xfrm>
          <a:custGeom>
            <a:avLst/>
            <a:gdLst/>
            <a:ahLst/>
            <a:cxnLst/>
            <a:rect l="l" t="t" r="r" b="b"/>
            <a:pathLst>
              <a:path w="18288000" h="3583686">
                <a:moveTo>
                  <a:pt x="0" y="0"/>
                </a:moveTo>
                <a:lnTo>
                  <a:pt x="18288000" y="0"/>
                </a:lnTo>
                <a:lnTo>
                  <a:pt x="18288000" y="3583687"/>
                </a:lnTo>
                <a:lnTo>
                  <a:pt x="0" y="3583687"/>
                </a:lnTo>
                <a:lnTo>
                  <a:pt x="0" y="0"/>
                </a:lnTo>
                <a:close/>
              </a:path>
            </a:pathLst>
          </a:custGeom>
          <a:blipFill>
            <a:blip r:embed="rId2"/>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543204" y="1028700"/>
            <a:ext cx="8250252" cy="8433726"/>
          </a:xfrm>
          <a:custGeom>
            <a:avLst/>
            <a:gdLst/>
            <a:ahLst/>
            <a:cxnLst/>
            <a:rect l="l" t="t" r="r" b="b"/>
            <a:pathLst>
              <a:path w="8250252" h="8433726">
                <a:moveTo>
                  <a:pt x="0" y="0"/>
                </a:moveTo>
                <a:lnTo>
                  <a:pt x="8250252" y="0"/>
                </a:lnTo>
                <a:lnTo>
                  <a:pt x="8250252" y="8433726"/>
                </a:lnTo>
                <a:lnTo>
                  <a:pt x="0" y="8433726"/>
                </a:lnTo>
                <a:lnTo>
                  <a:pt x="0" y="0"/>
                </a:lnTo>
                <a:close/>
              </a:path>
            </a:pathLst>
          </a:custGeom>
          <a:blipFill>
            <a:blip r:embed="rId2"/>
            <a:stretch>
              <a:fillRect l="-9434" r="-30825"/>
            </a:stretch>
          </a:blipFill>
        </p:spPr>
      </p:sp>
      <p:sp>
        <p:nvSpPr>
          <p:cNvPr id="4" name="AutoShape 4"/>
          <p:cNvSpPr/>
          <p:nvPr/>
        </p:nvSpPr>
        <p:spPr>
          <a:xfrm>
            <a:off x="666490" y="4436148"/>
            <a:ext cx="1753429" cy="1938326"/>
          </a:xfrm>
          <a:prstGeom prst="rect">
            <a:avLst/>
          </a:prstGeom>
          <a:solidFill>
            <a:srgbClr val="00356B"/>
          </a:solidFill>
        </p:spPr>
      </p:sp>
      <p:sp>
        <p:nvSpPr>
          <p:cNvPr id="5" name="TextBox 5"/>
          <p:cNvSpPr txBox="1"/>
          <p:nvPr/>
        </p:nvSpPr>
        <p:spPr>
          <a:xfrm>
            <a:off x="11522931" y="4438277"/>
            <a:ext cx="6560448" cy="449516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a:rPr>
              <a:t>Learn about Cahokia</a:t>
            </a:r>
          </a:p>
          <a:p>
            <a:pPr marL="690881" lvl="1" indent="-345440">
              <a:lnSpc>
                <a:spcPts val="5120"/>
              </a:lnSpc>
              <a:buFont typeface="Arial"/>
              <a:buChar char="•"/>
            </a:pPr>
            <a:r>
              <a:rPr lang="en-US" sz="3200" spc="32">
                <a:solidFill>
                  <a:srgbClr val="FFFFFF"/>
                </a:solidFill>
                <a:latin typeface="Aileron"/>
              </a:rPr>
              <a:t>Read passages in eHRAF Archaeology</a:t>
            </a:r>
          </a:p>
          <a:p>
            <a:pPr marL="690881" lvl="1" indent="-345440">
              <a:lnSpc>
                <a:spcPts val="5120"/>
              </a:lnSpc>
              <a:buFont typeface="Arial"/>
              <a:buChar char="•"/>
            </a:pPr>
            <a:r>
              <a:rPr lang="en-US" sz="3200" spc="32">
                <a:solidFill>
                  <a:srgbClr val="FFFFFF"/>
                </a:solidFill>
                <a:latin typeface="Aileron"/>
              </a:rPr>
              <a:t>Answer questions about this archaeological discovery</a:t>
            </a:r>
          </a:p>
          <a:p>
            <a:pPr marL="690880" lvl="1" indent="-345440">
              <a:lnSpc>
                <a:spcPts val="5120"/>
              </a:lnSpc>
              <a:buFont typeface="Arial"/>
              <a:buChar char="•"/>
            </a:pPr>
            <a:r>
              <a:rPr lang="en-US" sz="3200" spc="32">
                <a:solidFill>
                  <a:srgbClr val="FFFFFF"/>
                </a:solidFill>
                <a:latin typeface="Aileron"/>
              </a:rPr>
              <a:t>Find out what makes Cahokia a "Great Discovery"</a:t>
            </a:r>
          </a:p>
        </p:txBody>
      </p:sp>
      <p:sp>
        <p:nvSpPr>
          <p:cNvPr id="6" name="TextBox 6"/>
          <p:cNvSpPr txBox="1"/>
          <p:nvPr/>
        </p:nvSpPr>
        <p:spPr>
          <a:xfrm>
            <a:off x="1302099" y="5133975"/>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4711"/>
          <a:stretch>
            <a:fillRect/>
          </a:stretch>
        </p:blipFill>
        <p:spPr>
          <a:xfrm>
            <a:off x="0" y="0"/>
            <a:ext cx="18288000" cy="10287000"/>
          </a:xfrm>
          <a:prstGeom prst="rect">
            <a:avLst/>
          </a:prstGeom>
        </p:spPr>
      </p:pic>
      <p:grpSp>
        <p:nvGrpSpPr>
          <p:cNvPr id="3" name="Group 3"/>
          <p:cNvGrpSpPr/>
          <p:nvPr/>
        </p:nvGrpSpPr>
        <p:grpSpPr>
          <a:xfrm>
            <a:off x="11151298" y="705925"/>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39541"/>
          <a:stretch>
            <a:fillRect/>
          </a:stretch>
        </p:blipFill>
        <p:spPr>
          <a:xfrm>
            <a:off x="0" y="0"/>
            <a:ext cx="18288000" cy="10287000"/>
          </a:xfrm>
          <a:prstGeom prst="rect">
            <a:avLst/>
          </a:prstGeom>
        </p:spPr>
      </p:pic>
      <p:grpSp>
        <p:nvGrpSpPr>
          <p:cNvPr id="3" name="Group 3"/>
          <p:cNvGrpSpPr/>
          <p:nvPr/>
        </p:nvGrpSpPr>
        <p:grpSpPr>
          <a:xfrm>
            <a:off x="11151298" y="705925"/>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2920"/>
          <a:stretch>
            <a:fillRect/>
          </a:stretch>
        </p:blipFill>
        <p:spPr>
          <a:xfrm>
            <a:off x="0" y="0"/>
            <a:ext cx="18288000" cy="10287000"/>
          </a:xfrm>
          <a:prstGeom prst="rect">
            <a:avLst/>
          </a:prstGeom>
        </p:spPr>
      </p:pic>
      <p:grpSp>
        <p:nvGrpSpPr>
          <p:cNvPr id="3" name="Group 3"/>
          <p:cNvGrpSpPr/>
          <p:nvPr/>
        </p:nvGrpSpPr>
        <p:grpSpPr>
          <a:xfrm>
            <a:off x="11151298" y="705925"/>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FULL CONTEXT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4: Assignment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38714" r="-52128"/>
            </a:stretch>
          </a:blipFill>
        </p:spPr>
      </p:sp>
      <p:grpSp>
        <p:nvGrpSpPr>
          <p:cNvPr id="4" name="Group 4"/>
          <p:cNvGrpSpPr/>
          <p:nvPr/>
        </p:nvGrpSpPr>
        <p:grpSpPr>
          <a:xfrm>
            <a:off x="0" y="3493"/>
            <a:ext cx="4255029" cy="1122351"/>
            <a:chOff x="0" y="0"/>
            <a:chExt cx="5673372" cy="1496468"/>
          </a:xfrm>
        </p:grpSpPr>
        <p:sp>
          <p:nvSpPr>
            <p:cNvPr id="5" name="AutoShape 5"/>
            <p:cNvSpPr/>
            <p:nvPr/>
          </p:nvSpPr>
          <p:spPr>
            <a:xfrm>
              <a:off x="0" y="0"/>
              <a:ext cx="5673372" cy="1496468"/>
            </a:xfrm>
            <a:prstGeom prst="rect">
              <a:avLst/>
            </a:prstGeom>
            <a:solidFill>
              <a:srgbClr val="00356B"/>
            </a:solidFill>
          </p:spPr>
        </p:sp>
        <p:sp>
          <p:nvSpPr>
            <p:cNvPr id="6" name="TextBox 6"/>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ASSIGNMENT</a:t>
              </a:r>
            </a:p>
          </p:txBody>
        </p:sp>
      </p:grpSp>
      <p:sp>
        <p:nvSpPr>
          <p:cNvPr id="7" name="TextBox 7"/>
          <p:cNvSpPr txBox="1"/>
          <p:nvPr/>
        </p:nvSpPr>
        <p:spPr>
          <a:xfrm>
            <a:off x="8370042" y="709578"/>
            <a:ext cx="9633391" cy="8281035"/>
          </a:xfrm>
          <a:prstGeom prst="rect">
            <a:avLst/>
          </a:prstGeom>
        </p:spPr>
        <p:txBody>
          <a:bodyPr lIns="0" tIns="0" rIns="0" bIns="0" rtlCol="0" anchor="t">
            <a:spAutoFit/>
          </a:bodyPr>
          <a:lstStyle/>
          <a:p>
            <a:pPr>
              <a:lnSpc>
                <a:spcPts val="5040"/>
              </a:lnSpc>
            </a:pPr>
            <a:r>
              <a:rPr lang="en-US" sz="3600" spc="288">
                <a:solidFill>
                  <a:srgbClr val="FFFFFF"/>
                </a:solidFill>
                <a:latin typeface="Aileron"/>
              </a:rPr>
              <a:t>The purpose of this assignment is to present a report summarizing your findings about this great discovery.</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This can be done in the form of a group project or an individual paper.</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Groups can divide the questions that follow, with each student contributing information about a specific question.</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Consider making a slideshow presentation to illustrate your findings.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729147" y="4484232"/>
            <a:ext cx="5854260" cy="4251325"/>
          </a:xfrm>
          <a:prstGeom prst="rect">
            <a:avLst/>
          </a:prstGeom>
        </p:spPr>
        <p:txBody>
          <a:bodyPr lIns="0" tIns="0" rIns="0" bIns="0" rtlCol="0" anchor="t">
            <a:spAutoFit/>
          </a:bodyPr>
          <a:lstStyle/>
          <a:p>
            <a:pPr marL="863600" lvl="1" indent="-431800">
              <a:lnSpc>
                <a:spcPts val="5600"/>
              </a:lnSpc>
              <a:buFont typeface="Arial"/>
              <a:buChar char="•"/>
            </a:pPr>
            <a:r>
              <a:rPr lang="en-US" sz="4000" spc="400">
                <a:solidFill>
                  <a:srgbClr val="FFFFFF"/>
                </a:solidFill>
                <a:latin typeface="Aileron Heavy"/>
              </a:rPr>
              <a:t>Who?</a:t>
            </a:r>
          </a:p>
          <a:p>
            <a:pPr marL="863600" lvl="1" indent="-431800">
              <a:lnSpc>
                <a:spcPts val="5600"/>
              </a:lnSpc>
              <a:buFont typeface="Arial"/>
              <a:buChar char="•"/>
            </a:pPr>
            <a:r>
              <a:rPr lang="en-US" sz="4000" spc="400">
                <a:solidFill>
                  <a:srgbClr val="FFFFFF"/>
                </a:solidFill>
                <a:latin typeface="Aileron Heavy"/>
              </a:rPr>
              <a:t>What?</a:t>
            </a:r>
          </a:p>
          <a:p>
            <a:pPr marL="863600" lvl="1" indent="-431800">
              <a:lnSpc>
                <a:spcPts val="5600"/>
              </a:lnSpc>
              <a:buFont typeface="Arial"/>
              <a:buChar char="•"/>
            </a:pPr>
            <a:r>
              <a:rPr lang="en-US" sz="4000" spc="400">
                <a:solidFill>
                  <a:srgbClr val="FFFFFF"/>
                </a:solidFill>
                <a:latin typeface="Aileron Heavy"/>
              </a:rPr>
              <a:t>Where?</a:t>
            </a:r>
          </a:p>
          <a:p>
            <a:pPr marL="863600" lvl="1" indent="-431800">
              <a:lnSpc>
                <a:spcPts val="5600"/>
              </a:lnSpc>
              <a:buFont typeface="Arial"/>
              <a:buChar char="•"/>
            </a:pPr>
            <a:r>
              <a:rPr lang="en-US" sz="4000" spc="400">
                <a:solidFill>
                  <a:srgbClr val="FFFFFF"/>
                </a:solidFill>
                <a:latin typeface="Aileron Heavy"/>
              </a:rPr>
              <a:t>When?</a:t>
            </a:r>
          </a:p>
          <a:p>
            <a:pPr marL="863600" lvl="1" indent="-431800">
              <a:lnSpc>
                <a:spcPts val="5600"/>
              </a:lnSpc>
              <a:buFont typeface="Arial"/>
              <a:buChar char="•"/>
            </a:pPr>
            <a:r>
              <a:rPr lang="en-US" sz="4000" spc="400">
                <a:solidFill>
                  <a:srgbClr val="FFFFFF"/>
                </a:solidFill>
                <a:latin typeface="Aileron Heavy"/>
              </a:rPr>
              <a:t>How?</a:t>
            </a:r>
          </a:p>
          <a:p>
            <a:pPr marL="863600" lvl="1" indent="-431800">
              <a:lnSpc>
                <a:spcPts val="5600"/>
              </a:lnSpc>
              <a:buFont typeface="Arial"/>
              <a:buChar char="•"/>
            </a:pPr>
            <a:r>
              <a:rPr lang="en-US" sz="4000" spc="400">
                <a:solidFill>
                  <a:srgbClr val="FFFFFF"/>
                </a:solidFill>
                <a:latin typeface="Aileron Heavy"/>
              </a:rPr>
              <a:t>Why?</a:t>
            </a:r>
          </a:p>
        </p:txBody>
      </p:sp>
      <p:sp>
        <p:nvSpPr>
          <p:cNvPr id="4" name="TextBox 4"/>
          <p:cNvSpPr txBox="1"/>
          <p:nvPr/>
        </p:nvSpPr>
        <p:spPr>
          <a:xfrm>
            <a:off x="729147" y="982980"/>
            <a:ext cx="8841182" cy="236982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Your final report describing </a:t>
            </a:r>
            <a:r>
              <a:rPr lang="en-US" sz="3600" spc="288">
                <a:solidFill>
                  <a:srgbClr val="FFFFFF"/>
                </a:solidFill>
                <a:latin typeface="Aileron Bold"/>
              </a:rPr>
              <a:t>Cahokia </a:t>
            </a:r>
            <a:r>
              <a:rPr lang="en-US" sz="3600" spc="288">
                <a:solidFill>
                  <a:srgbClr val="FFFFFF"/>
                </a:solidFill>
                <a:latin typeface="Aileron"/>
              </a:rPr>
              <a:t>should have 6 sections which correspond to these 6 types of questions:</a:t>
            </a:r>
          </a:p>
        </p:txBody>
      </p:sp>
      <p:sp>
        <p:nvSpPr>
          <p:cNvPr id="5" name="Freeform 5"/>
          <p:cNvSpPr/>
          <p:nvPr/>
        </p:nvSpPr>
        <p:spPr>
          <a:xfrm>
            <a:off x="10202525"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34818" r="-34818"/>
            </a:stretch>
          </a:blipFill>
        </p:spPr>
      </p:sp>
      <p:grpSp>
        <p:nvGrpSpPr>
          <p:cNvPr id="6" name="Group 6"/>
          <p:cNvGrpSpPr/>
          <p:nvPr/>
        </p:nvGrpSpPr>
        <p:grpSpPr>
          <a:xfrm>
            <a:off x="14032971" y="0"/>
            <a:ext cx="4255029" cy="1122351"/>
            <a:chOff x="0" y="0"/>
            <a:chExt cx="5673372" cy="1496468"/>
          </a:xfrm>
        </p:grpSpPr>
        <p:sp>
          <p:nvSpPr>
            <p:cNvPr id="7" name="AutoShape 7"/>
            <p:cNvSpPr/>
            <p:nvPr/>
          </p:nvSpPr>
          <p:spPr>
            <a:xfrm>
              <a:off x="0" y="0"/>
              <a:ext cx="5673372" cy="1496468"/>
            </a:xfrm>
            <a:prstGeom prst="rect">
              <a:avLst/>
            </a:prstGeom>
            <a:solidFill>
              <a:srgbClr val="00356B"/>
            </a:solidFill>
          </p:spPr>
        </p:sp>
        <p:sp>
          <p:nvSpPr>
            <p:cNvPr id="8" name="TextBox 8"/>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ASSIGNMENT</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1905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90603"/>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1</a:t>
              </a:r>
            </a:p>
          </p:txBody>
        </p:sp>
      </p:grpSp>
      <p:sp>
        <p:nvSpPr>
          <p:cNvPr id="7" name="TextBox 7"/>
          <p:cNvSpPr txBox="1"/>
          <p:nvPr/>
        </p:nvSpPr>
        <p:spPr>
          <a:xfrm>
            <a:off x="8821523" y="1801813"/>
            <a:ext cx="8890441" cy="296418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Who are the main archaeologists associated with this discovery? Describe their biographical information, education and training, publications, etc.</a:t>
            </a:r>
          </a:p>
        </p:txBody>
      </p:sp>
      <p:sp>
        <p:nvSpPr>
          <p:cNvPr id="8" name="TextBox 8"/>
          <p:cNvSpPr txBox="1"/>
          <p:nvPr/>
        </p:nvSpPr>
        <p:spPr>
          <a:xfrm>
            <a:off x="8821523" y="515138"/>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Who?</a:t>
            </a:r>
          </a:p>
        </p:txBody>
      </p:sp>
      <p:sp>
        <p:nvSpPr>
          <p:cNvPr id="9" name="TextBox 9"/>
          <p:cNvSpPr txBox="1"/>
          <p:nvPr/>
        </p:nvSpPr>
        <p:spPr>
          <a:xfrm>
            <a:off x="8821523" y="5207000"/>
            <a:ext cx="8730428" cy="412623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Who are the people studied? Describe how people lived during this time at this place, such as: social stratification, division of labor, gender roles, economic life, food and subsistence, religious practices.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t="-6647" b="-6647"/>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2</a:t>
              </a:r>
            </a:p>
          </p:txBody>
        </p:sp>
      </p:grpSp>
      <p:sp>
        <p:nvSpPr>
          <p:cNvPr id="7" name="TextBox 7"/>
          <p:cNvSpPr txBox="1"/>
          <p:nvPr/>
        </p:nvSpPr>
        <p:spPr>
          <a:xfrm>
            <a:off x="8597790" y="2453571"/>
            <a:ext cx="9353308"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What did the archaeologists discover?</a:t>
            </a:r>
          </a:p>
        </p:txBody>
      </p:sp>
      <p:sp>
        <p:nvSpPr>
          <p:cNvPr id="8" name="TextBox 8"/>
          <p:cNvSpPr txBox="1"/>
          <p:nvPr/>
        </p:nvSpPr>
        <p:spPr>
          <a:xfrm>
            <a:off x="9144000" y="517043"/>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What?</a:t>
            </a:r>
          </a:p>
        </p:txBody>
      </p:sp>
      <p:sp>
        <p:nvSpPr>
          <p:cNvPr id="9" name="TextBox 9"/>
          <p:cNvSpPr txBox="1"/>
          <p:nvPr/>
        </p:nvSpPr>
        <p:spPr>
          <a:xfrm>
            <a:off x="8597790" y="5620813"/>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material culture, structures, artifacts, etc.</a:t>
            </a:r>
          </a:p>
        </p:txBody>
      </p:sp>
      <p:sp>
        <p:nvSpPr>
          <p:cNvPr id="10" name="TextBox 10"/>
          <p:cNvSpPr txBox="1"/>
          <p:nvPr/>
        </p:nvSpPr>
        <p:spPr>
          <a:xfrm>
            <a:off x="8597790" y="3672992"/>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Provide a general description of the archaeological site. </a:t>
            </a:r>
          </a:p>
        </p:txBody>
      </p:sp>
      <p:sp>
        <p:nvSpPr>
          <p:cNvPr id="11" name="TextBox 11"/>
          <p:cNvSpPr txBox="1"/>
          <p:nvPr/>
        </p:nvSpPr>
        <p:spPr>
          <a:xfrm>
            <a:off x="8597790" y="7636689"/>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Include relevant photos and/or interpretive artistic renderings.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415885" y="2258207"/>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Where is the site located?</a:t>
            </a:r>
          </a:p>
        </p:txBody>
      </p:sp>
      <p:sp>
        <p:nvSpPr>
          <p:cNvPr id="4" name="TextBox 4"/>
          <p:cNvSpPr txBox="1"/>
          <p:nvPr/>
        </p:nvSpPr>
        <p:spPr>
          <a:xfrm>
            <a:off x="413572" y="622935"/>
            <a:ext cx="8730428" cy="725805"/>
          </a:xfrm>
          <a:prstGeom prst="rect">
            <a:avLst/>
          </a:prstGeom>
        </p:spPr>
        <p:txBody>
          <a:bodyPr lIns="0" tIns="0" rIns="0" bIns="0" rtlCol="0" anchor="t">
            <a:spAutoFit/>
          </a:bodyPr>
          <a:lstStyle/>
          <a:p>
            <a:pPr>
              <a:lnSpc>
                <a:spcPts val="5880"/>
              </a:lnSpc>
            </a:pPr>
            <a:r>
              <a:rPr lang="en-US" sz="4200" spc="168">
                <a:solidFill>
                  <a:srgbClr val="FFFFFF"/>
                </a:solidFill>
                <a:latin typeface="Aileron Bold"/>
              </a:rPr>
              <a:t>Where?</a:t>
            </a:r>
          </a:p>
        </p:txBody>
      </p:sp>
      <p:sp>
        <p:nvSpPr>
          <p:cNvPr id="5" name="TextBox 5"/>
          <p:cNvSpPr txBox="1"/>
          <p:nvPr/>
        </p:nvSpPr>
        <p:spPr>
          <a:xfrm>
            <a:off x="415885" y="3396371"/>
            <a:ext cx="9449738"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geography of this discovery, its location in the contemporary world, size, scope, etc.</a:t>
            </a:r>
          </a:p>
        </p:txBody>
      </p:sp>
      <p:sp>
        <p:nvSpPr>
          <p:cNvPr id="6" name="TextBox 6"/>
          <p:cNvSpPr txBox="1"/>
          <p:nvPr/>
        </p:nvSpPr>
        <p:spPr>
          <a:xfrm>
            <a:off x="415885" y="5723255"/>
            <a:ext cx="9533082"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Does the location have strategic importance?</a:t>
            </a:r>
          </a:p>
        </p:txBody>
      </p:sp>
      <p:sp>
        <p:nvSpPr>
          <p:cNvPr id="7" name="TextBox 7"/>
          <p:cNvSpPr txBox="1"/>
          <p:nvPr/>
        </p:nvSpPr>
        <p:spPr>
          <a:xfrm>
            <a:off x="415885" y="7455779"/>
            <a:ext cx="936639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the physical environment and natural resources shape cultural practices?</a:t>
            </a:r>
          </a:p>
        </p:txBody>
      </p:sp>
      <p:sp>
        <p:nvSpPr>
          <p:cNvPr id="8" name="Freeform 8"/>
          <p:cNvSpPr/>
          <p:nvPr/>
        </p:nvSpPr>
        <p:spPr>
          <a:xfrm>
            <a:off x="10202525"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4066" r="-18072"/>
            </a:stretch>
          </a:blipFill>
        </p:spPr>
      </p:sp>
      <p:grpSp>
        <p:nvGrpSpPr>
          <p:cNvPr id="9" name="Group 9"/>
          <p:cNvGrpSpPr/>
          <p:nvPr/>
        </p:nvGrpSpPr>
        <p:grpSpPr>
          <a:xfrm>
            <a:off x="14461596" y="3493"/>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3</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19669" r="-19669"/>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4</a:t>
              </a:r>
            </a:p>
          </p:txBody>
        </p:sp>
      </p:grpSp>
      <p:sp>
        <p:nvSpPr>
          <p:cNvPr id="7" name="TextBox 7"/>
          <p:cNvSpPr txBox="1"/>
          <p:nvPr/>
        </p:nvSpPr>
        <p:spPr>
          <a:xfrm>
            <a:off x="8442000" y="2633345"/>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When were the discoveries made?</a:t>
            </a:r>
          </a:p>
        </p:txBody>
      </p:sp>
      <p:sp>
        <p:nvSpPr>
          <p:cNvPr id="8" name="TextBox 8"/>
          <p:cNvSpPr txBox="1"/>
          <p:nvPr/>
        </p:nvSpPr>
        <p:spPr>
          <a:xfrm>
            <a:off x="8821523" y="66103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When?</a:t>
            </a:r>
          </a:p>
        </p:txBody>
      </p:sp>
      <p:sp>
        <p:nvSpPr>
          <p:cNvPr id="9" name="TextBox 9"/>
          <p:cNvSpPr txBox="1"/>
          <p:nvPr/>
        </p:nvSpPr>
        <p:spPr>
          <a:xfrm>
            <a:off x="8442000" y="3845519"/>
            <a:ext cx="9407523"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When in human history do archaeologists believe that this site can be dated to?</a:t>
            </a:r>
          </a:p>
        </p:txBody>
      </p:sp>
      <p:sp>
        <p:nvSpPr>
          <p:cNvPr id="10" name="TextBox 10"/>
          <p:cNvSpPr txBox="1"/>
          <p:nvPr/>
        </p:nvSpPr>
        <p:spPr>
          <a:xfrm>
            <a:off x="8442000" y="6246414"/>
            <a:ext cx="9407523" cy="236982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relative time period, what preceded it, and what followed it. What does this represent in terms of cultural evolution and progress?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6282" b="18763"/>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745688"/>
            <a:ext cx="10959035" cy="824198"/>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Bold"/>
              </a:rPr>
              <a:t>CAHOKIA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398526" y="2116441"/>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archaeologists excavate, analyze, and interpret this site?</a:t>
            </a:r>
          </a:p>
        </p:txBody>
      </p:sp>
      <p:sp>
        <p:nvSpPr>
          <p:cNvPr id="4" name="TextBox 4"/>
          <p:cNvSpPr txBox="1"/>
          <p:nvPr/>
        </p:nvSpPr>
        <p:spPr>
          <a:xfrm>
            <a:off x="413572" y="513551"/>
            <a:ext cx="8730428" cy="687705"/>
          </a:xfrm>
          <a:prstGeom prst="rect">
            <a:avLst/>
          </a:prstGeom>
        </p:spPr>
        <p:txBody>
          <a:bodyPr lIns="0" tIns="0" rIns="0" bIns="0" rtlCol="0" anchor="t">
            <a:spAutoFit/>
          </a:bodyPr>
          <a:lstStyle/>
          <a:p>
            <a:pPr>
              <a:lnSpc>
                <a:spcPts val="5460"/>
              </a:lnSpc>
            </a:pPr>
            <a:r>
              <a:rPr lang="en-US" sz="4200" spc="336">
                <a:solidFill>
                  <a:srgbClr val="FFFFFF"/>
                </a:solidFill>
                <a:latin typeface="Aileron Bold"/>
              </a:rPr>
              <a:t>How?</a:t>
            </a:r>
          </a:p>
        </p:txBody>
      </p:sp>
      <p:sp>
        <p:nvSpPr>
          <p:cNvPr id="5" name="TextBox 5"/>
          <p:cNvSpPr txBox="1"/>
          <p:nvPr/>
        </p:nvSpPr>
        <p:spPr>
          <a:xfrm>
            <a:off x="398526" y="3707121"/>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Tell us about the scientific methods used for excavation and analysis of the materials founds.</a:t>
            </a:r>
          </a:p>
        </p:txBody>
      </p:sp>
      <p:sp>
        <p:nvSpPr>
          <p:cNvPr id="6" name="TextBox 6"/>
          <p:cNvSpPr txBox="1"/>
          <p:nvPr/>
        </p:nvSpPr>
        <p:spPr>
          <a:xfrm>
            <a:off x="398526" y="5892160"/>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What technologies were utilized by the people who lived during this archaeological time period?</a:t>
            </a:r>
          </a:p>
        </p:txBody>
      </p:sp>
      <p:sp>
        <p:nvSpPr>
          <p:cNvPr id="7" name="TextBox 7"/>
          <p:cNvSpPr txBox="1"/>
          <p:nvPr/>
        </p:nvSpPr>
        <p:spPr>
          <a:xfrm>
            <a:off x="398526" y="8077200"/>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they construct buildings and make artifacts (lithics, pottery, etc.)?</a:t>
            </a:r>
          </a:p>
        </p:txBody>
      </p:sp>
      <p:sp>
        <p:nvSpPr>
          <p:cNvPr id="8" name="Freeform 8"/>
          <p:cNvSpPr/>
          <p:nvPr/>
        </p:nvSpPr>
        <p:spPr>
          <a:xfrm>
            <a:off x="10202525" y="9525"/>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32248" r="-32248"/>
            </a:stretch>
          </a:blipFill>
        </p:spPr>
      </p:sp>
      <p:grpSp>
        <p:nvGrpSpPr>
          <p:cNvPr id="9" name="Group 9"/>
          <p:cNvGrpSpPr/>
          <p:nvPr/>
        </p:nvGrpSpPr>
        <p:grpSpPr>
          <a:xfrm>
            <a:off x="14461596" y="0"/>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5</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90782"/>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6</a:t>
              </a:r>
            </a:p>
          </p:txBody>
        </p:sp>
      </p:grpSp>
      <p:sp>
        <p:nvSpPr>
          <p:cNvPr id="7" name="TextBox 7"/>
          <p:cNvSpPr txBox="1"/>
          <p:nvPr/>
        </p:nvSpPr>
        <p:spPr>
          <a:xfrm>
            <a:off x="8517890" y="2695713"/>
            <a:ext cx="952737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Why is this archaeological site considered a “great discovery”?</a:t>
            </a:r>
          </a:p>
        </p:txBody>
      </p:sp>
      <p:sp>
        <p:nvSpPr>
          <p:cNvPr id="8" name="TextBox 8"/>
          <p:cNvSpPr txBox="1"/>
          <p:nvPr/>
        </p:nvSpPr>
        <p:spPr>
          <a:xfrm>
            <a:off x="8916363" y="98107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Why?</a:t>
            </a:r>
          </a:p>
        </p:txBody>
      </p:sp>
      <p:sp>
        <p:nvSpPr>
          <p:cNvPr id="9" name="TextBox 9"/>
          <p:cNvSpPr txBox="1"/>
          <p:nvPr/>
        </p:nvSpPr>
        <p:spPr>
          <a:xfrm>
            <a:off x="8517890" y="4806281"/>
            <a:ext cx="9034061"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how this site is important in terms of its place in human history.</a:t>
            </a:r>
          </a:p>
        </p:txBody>
      </p:sp>
      <p:sp>
        <p:nvSpPr>
          <p:cNvPr id="10" name="TextBox 10"/>
          <p:cNvSpPr txBox="1"/>
          <p:nvPr/>
        </p:nvSpPr>
        <p:spPr>
          <a:xfrm>
            <a:off x="8578840" y="7090204"/>
            <a:ext cx="9067951" cy="176403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Why should this great discovery be preserved and who should be responsible for preservation?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References</a:t>
            </a:r>
          </a:p>
        </p:txBody>
      </p:sp>
      <p:sp>
        <p:nvSpPr>
          <p:cNvPr id="4" name="TextBox 4"/>
          <p:cNvSpPr txBox="1"/>
          <p:nvPr/>
        </p:nvSpPr>
        <p:spPr>
          <a:xfrm>
            <a:off x="4113476" y="3064288"/>
            <a:ext cx="13105252" cy="2462530"/>
          </a:xfrm>
          <a:prstGeom prst="rect">
            <a:avLst/>
          </a:prstGeom>
        </p:spPr>
        <p:txBody>
          <a:bodyPr lIns="0" tIns="0" rIns="0" bIns="0" rtlCol="0" anchor="t">
            <a:spAutoFit/>
          </a:bodyPr>
          <a:lstStyle/>
          <a:p>
            <a:pPr>
              <a:lnSpc>
                <a:spcPts val="3919"/>
              </a:lnSpc>
            </a:pPr>
            <a:r>
              <a:rPr lang="en-US" sz="2800">
                <a:solidFill>
                  <a:srgbClr val="FFFFFF"/>
                </a:solidFill>
                <a:latin typeface="Aileron"/>
              </a:rPr>
              <a:t>Hall, Robert L. 1991. “Cahokia Identity and Interaction Models of Cahokia Mississippian.” In Cahokia and the Hinterlands : Middle Mississipian Cultures of the Midwest, 3–34. Urbana: Published in cooperation with the Illinois Historic Preservation Agency by the University of Illinois Press. https://ehrafarchaeology.yale.edu/document?id=np60-004.</a:t>
            </a:r>
          </a:p>
        </p:txBody>
      </p:sp>
      <p:sp>
        <p:nvSpPr>
          <p:cNvPr id="5" name="TextBox 5"/>
          <p:cNvSpPr txBox="1"/>
          <p:nvPr/>
        </p:nvSpPr>
        <p:spPr>
          <a:xfrm>
            <a:off x="4113476" y="459549"/>
            <a:ext cx="13105252" cy="22790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Emerson, Thomas E. 1991. “Some Perspectives on Cahokia and the Northern Mississippian Expansion.” In Cahokia and the Hinterlands : Middle Mississipian Cultures of the Midwest, 221–36. Urbana: Published in cooperation with the Illinois Historic Preservation Agency by the University of Illinois Press. https://ehrafarchaeology.yale.edu/document?id=np60-015.</a:t>
            </a:r>
          </a:p>
        </p:txBody>
      </p:sp>
      <p:sp>
        <p:nvSpPr>
          <p:cNvPr id="6" name="TextBox 6"/>
          <p:cNvSpPr txBox="1"/>
          <p:nvPr/>
        </p:nvSpPr>
        <p:spPr>
          <a:xfrm>
            <a:off x="4113476" y="5852543"/>
            <a:ext cx="13105252" cy="1967230"/>
          </a:xfrm>
          <a:prstGeom prst="rect">
            <a:avLst/>
          </a:prstGeom>
        </p:spPr>
        <p:txBody>
          <a:bodyPr lIns="0" tIns="0" rIns="0" bIns="0" rtlCol="0" anchor="t">
            <a:spAutoFit/>
          </a:bodyPr>
          <a:lstStyle/>
          <a:p>
            <a:pPr>
              <a:lnSpc>
                <a:spcPts val="3919"/>
              </a:lnSpc>
            </a:pPr>
            <a:r>
              <a:rPr lang="en-US" sz="2800">
                <a:solidFill>
                  <a:srgbClr val="FFFFFF"/>
                </a:solidFill>
                <a:latin typeface="Aileron"/>
              </a:rPr>
              <a:t>Milner, George R. 1998. “The Cahokia Chiefdom: The Archaeology of a Mississippian Society.” In Smithsonian Series in Archaeological Inquiry, xvi, 216. Washington: Smithsonian Institution Press. https://ehrafarchaeology.yale.edu/document?id=np60-044.</a:t>
            </a:r>
          </a:p>
        </p:txBody>
      </p:sp>
      <p:sp>
        <p:nvSpPr>
          <p:cNvPr id="7" name="TextBox 7"/>
          <p:cNvSpPr txBox="1"/>
          <p:nvPr/>
        </p:nvSpPr>
        <p:spPr>
          <a:xfrm>
            <a:off x="4113476" y="8145497"/>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Muller, Jon. 1997. “Mississippian Political Economy.” In Interdisciplinary Contributions to Archaeology, xiii, 455. New York: Plenum Press. https://ehrafarchaeology.yale.edu/document?id=np60-045.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13476" y="3539118"/>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Illinois 1718, Guillaume Delisle, Public domain, via Wikimedia Commons: https://commons.wikimedia.org/wiki/File:Illinois_1718.jpg</a:t>
            </a:r>
          </a:p>
        </p:txBody>
      </p:sp>
      <p:sp>
        <p:nvSpPr>
          <p:cNvPr id="5" name="TextBox 5"/>
          <p:cNvSpPr txBox="1"/>
          <p:nvPr/>
        </p:nvSpPr>
        <p:spPr>
          <a:xfrm>
            <a:off x="4113476" y="1745928"/>
            <a:ext cx="13105252" cy="1471930"/>
          </a:xfrm>
          <a:prstGeom prst="rect">
            <a:avLst/>
          </a:prstGeom>
        </p:spPr>
        <p:txBody>
          <a:bodyPr lIns="0" tIns="0" rIns="0" bIns="0" rtlCol="0" anchor="t">
            <a:spAutoFit/>
          </a:bodyPr>
          <a:lstStyle/>
          <a:p>
            <a:pPr>
              <a:lnSpc>
                <a:spcPts val="3919"/>
              </a:lnSpc>
            </a:pPr>
            <a:r>
              <a:rPr lang="en-US" sz="2799">
                <a:solidFill>
                  <a:srgbClr val="FFFFFF"/>
                </a:solidFill>
                <a:latin typeface="Aileron"/>
              </a:rPr>
              <a:t>Woodhenge motif black drink beaker, by Heironymous Rowe, via Wikimedia Commons: https://commons.wikimedia.org/wiki/File:</a:t>
            </a:r>
          </a:p>
          <a:p>
            <a:pPr>
              <a:lnSpc>
                <a:spcPts val="3919"/>
              </a:lnSpc>
            </a:pPr>
            <a:r>
              <a:rPr lang="en-US" sz="2800">
                <a:solidFill>
                  <a:srgbClr val="FFFFFF"/>
                </a:solidFill>
                <a:latin typeface="Aileron"/>
              </a:rPr>
              <a:t>Woodhenge_motif_black_drink_beaker_HRoe_2013.jpg</a:t>
            </a:r>
          </a:p>
        </p:txBody>
      </p:sp>
      <p:sp>
        <p:nvSpPr>
          <p:cNvPr id="6" name="TextBox 6"/>
          <p:cNvSpPr txBox="1"/>
          <p:nvPr/>
        </p:nvSpPr>
        <p:spPr>
          <a:xfrm>
            <a:off x="4113476" y="5996469"/>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Keller figurine, by Tim Vickers, via Wikimedia Commons:</a:t>
            </a:r>
          </a:p>
          <a:p>
            <a:pPr>
              <a:lnSpc>
                <a:spcPts val="3640"/>
              </a:lnSpc>
            </a:pPr>
            <a:r>
              <a:rPr lang="en-US" sz="2800" spc="28">
                <a:solidFill>
                  <a:srgbClr val="FFFFFF"/>
                </a:solidFill>
                <a:latin typeface="Aileron"/>
              </a:rPr>
              <a:t>https://en.wikipedia.org/wiki/File:Keller_figurine.jpg</a:t>
            </a:r>
          </a:p>
        </p:txBody>
      </p:sp>
      <p:sp>
        <p:nvSpPr>
          <p:cNvPr id="7" name="TextBox 7"/>
          <p:cNvSpPr txBox="1"/>
          <p:nvPr/>
        </p:nvSpPr>
        <p:spPr>
          <a:xfrm>
            <a:off x="4113476" y="4767793"/>
            <a:ext cx="13105252" cy="9074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Cahokia Mound, Prayitno, via Wikimedia Commons:</a:t>
            </a:r>
          </a:p>
          <a:p>
            <a:pPr>
              <a:lnSpc>
                <a:spcPts val="3640"/>
              </a:lnSpc>
            </a:pPr>
            <a:r>
              <a:rPr lang="en-US" sz="2800" spc="28">
                <a:solidFill>
                  <a:srgbClr val="FFFFFF"/>
                </a:solidFill>
                <a:latin typeface="Aileron"/>
              </a:rPr>
              <a:t>https://commons.wikimedia.org/wiki/File:Cahokia_Mound_(49088979911).jpg </a:t>
            </a:r>
          </a:p>
        </p:txBody>
      </p:sp>
      <p:sp>
        <p:nvSpPr>
          <p:cNvPr id="8" name="TextBox 8"/>
          <p:cNvSpPr txBox="1"/>
          <p:nvPr/>
        </p:nvSpPr>
        <p:spPr>
          <a:xfrm>
            <a:off x="4113476" y="545828"/>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Monks Mound in July, Skubasteve834, CC BY-SA 3.0, via Wikimedia Commons: https://commons.wikimedia.org/wiki/File:Monks_Mound_in_July.JPG</a:t>
            </a:r>
          </a:p>
        </p:txBody>
      </p:sp>
      <p:sp>
        <p:nvSpPr>
          <p:cNvPr id="9" name="TextBox 9"/>
          <p:cNvSpPr txBox="1"/>
          <p:nvPr/>
        </p:nvSpPr>
        <p:spPr>
          <a:xfrm>
            <a:off x="4113476" y="7225144"/>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Chromesun mississippian priest digital painting, Herb Roe, CC BY-SA 3.0, via Wikimedia Commons: https://commons.wikimedia.org/wiki/</a:t>
            </a:r>
          </a:p>
          <a:p>
            <a:pPr>
              <a:lnSpc>
                <a:spcPts val="3640"/>
              </a:lnSpc>
            </a:pPr>
            <a:r>
              <a:rPr lang="en-US" sz="2800" spc="28">
                <a:solidFill>
                  <a:srgbClr val="FFFFFF"/>
                </a:solidFill>
                <a:latin typeface="Aileron"/>
              </a:rPr>
              <a:t>File:Chromesun_mississippian_priest_digital_painting.jpg</a:t>
            </a:r>
          </a:p>
        </p:txBody>
      </p:sp>
      <p:sp>
        <p:nvSpPr>
          <p:cNvPr id="10" name="TextBox 10"/>
          <p:cNvSpPr txBox="1"/>
          <p:nvPr/>
        </p:nvSpPr>
        <p:spPr>
          <a:xfrm>
            <a:off x="4113476" y="8882444"/>
            <a:ext cx="13105252" cy="976630"/>
          </a:xfrm>
          <a:prstGeom prst="rect">
            <a:avLst/>
          </a:prstGeom>
        </p:spPr>
        <p:txBody>
          <a:bodyPr lIns="0" tIns="0" rIns="0" bIns="0" rtlCol="0" anchor="t">
            <a:spAutoFit/>
          </a:bodyPr>
          <a:lstStyle/>
          <a:p>
            <a:pPr>
              <a:lnSpc>
                <a:spcPts val="3919"/>
              </a:lnSpc>
            </a:pPr>
            <a:r>
              <a:rPr lang="en-US" sz="2799">
                <a:solidFill>
                  <a:srgbClr val="FFFFFF"/>
                </a:solidFill>
                <a:latin typeface="Aileron"/>
              </a:rPr>
              <a:t>An Illustration of the Cahokia Woodhenge:</a:t>
            </a:r>
          </a:p>
          <a:p>
            <a:pPr>
              <a:lnSpc>
                <a:spcPts val="3919"/>
              </a:lnSpc>
            </a:pPr>
            <a:r>
              <a:rPr lang="en-US" sz="2800">
                <a:solidFill>
                  <a:srgbClr val="FFFFFF"/>
                </a:solidFill>
                <a:latin typeface="Aileron"/>
              </a:rPr>
              <a:t>https://drloihjournal.blogspot.com/2019/06/the-cahokia-woodhenge.html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13476" y="466759"/>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Spiro Wulfing and Etowah repousse plates, by Herb Roe, via Wikimedia Commons: https://en.m.wikipedia.org/wiki/File%3ASpiro_Wulfing_</a:t>
            </a:r>
          </a:p>
          <a:p>
            <a:pPr>
              <a:lnSpc>
                <a:spcPts val="3640"/>
              </a:lnSpc>
            </a:pPr>
            <a:r>
              <a:rPr lang="en-US" sz="2800" spc="28">
                <a:solidFill>
                  <a:srgbClr val="FFFFFF"/>
                </a:solidFill>
                <a:latin typeface="Aileron"/>
              </a:rPr>
              <a:t>and_Etowah_repousse_plates_HRoe_2012.jpg</a:t>
            </a:r>
          </a:p>
        </p:txBody>
      </p:sp>
      <p:sp>
        <p:nvSpPr>
          <p:cNvPr id="5" name="TextBox 5"/>
          <p:cNvSpPr txBox="1"/>
          <p:nvPr/>
        </p:nvSpPr>
        <p:spPr>
          <a:xfrm>
            <a:off x="4113476" y="2198880"/>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Bird Man Cahokia USA, jefgodesky, CC BY-SA 3.0, via Wikimedia Commons: https://commons.wikimedia.org/wiki/File:Bird_Man_Cahokia_USA.jpg</a:t>
            </a:r>
          </a:p>
        </p:txBody>
      </p:sp>
      <p:sp>
        <p:nvSpPr>
          <p:cNvPr id="6" name="TextBox 6"/>
          <p:cNvSpPr txBox="1"/>
          <p:nvPr/>
        </p:nvSpPr>
        <p:spPr>
          <a:xfrm>
            <a:off x="4113476" y="3473802"/>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Mound 72 Woodhenge diagram, by Herb Roe, CC BY-SA 3.0, via Wikimedia Commons: https://commons.wikimedia.org/wiki/</a:t>
            </a:r>
          </a:p>
          <a:p>
            <a:pPr>
              <a:lnSpc>
                <a:spcPts val="3640"/>
              </a:lnSpc>
            </a:pPr>
            <a:r>
              <a:rPr lang="en-US" sz="2800" spc="28">
                <a:solidFill>
                  <a:srgbClr val="FFFFFF"/>
                </a:solidFill>
                <a:latin typeface="Aileron"/>
              </a:rPr>
              <a:t>File:Mound_72_Woodhenge_diagram_HRoe_2013.jpg</a:t>
            </a:r>
          </a:p>
        </p:txBody>
      </p:sp>
      <p:sp>
        <p:nvSpPr>
          <p:cNvPr id="7" name="TextBox 7"/>
          <p:cNvSpPr txBox="1"/>
          <p:nvPr/>
        </p:nvSpPr>
        <p:spPr>
          <a:xfrm>
            <a:off x="4113476" y="5177348"/>
            <a:ext cx="13105252" cy="1471930"/>
          </a:xfrm>
          <a:prstGeom prst="rect">
            <a:avLst/>
          </a:prstGeom>
        </p:spPr>
        <p:txBody>
          <a:bodyPr lIns="0" tIns="0" rIns="0" bIns="0" rtlCol="0" anchor="t">
            <a:spAutoFit/>
          </a:bodyPr>
          <a:lstStyle/>
          <a:p>
            <a:pPr>
              <a:lnSpc>
                <a:spcPts val="3919"/>
              </a:lnSpc>
            </a:pPr>
            <a:r>
              <a:rPr lang="en-US" sz="2799">
                <a:solidFill>
                  <a:srgbClr val="FFFFFF"/>
                </a:solidFill>
                <a:latin typeface="Aileron"/>
              </a:rPr>
              <a:t>Stairway to Heaven? Cahokia Mounds! by Aemurray wustl, via Wikimedia Commons: https://commons.m.wikimedia.org/wiki/</a:t>
            </a:r>
          </a:p>
          <a:p>
            <a:pPr>
              <a:lnSpc>
                <a:spcPts val="3919"/>
              </a:lnSpc>
            </a:pPr>
            <a:r>
              <a:rPr lang="en-US" sz="2800">
                <a:solidFill>
                  <a:srgbClr val="FFFFFF"/>
                </a:solidFill>
                <a:latin typeface="Aileron"/>
              </a:rPr>
              <a:t>File:Stairway_to_Heaven%3F_Cahokia_Mounds!.jpg </a:t>
            </a:r>
          </a:p>
        </p:txBody>
      </p:sp>
      <p:sp>
        <p:nvSpPr>
          <p:cNvPr id="8" name="TextBox 8"/>
          <p:cNvSpPr txBox="1"/>
          <p:nvPr/>
        </p:nvSpPr>
        <p:spPr>
          <a:xfrm>
            <a:off x="4113476" y="7016784"/>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Cahokia pottery making tools, Herb Roe, CC BY-SA 3.0, via Wikimedia Commons:</a:t>
            </a:r>
          </a:p>
          <a:p>
            <a:pPr>
              <a:lnSpc>
                <a:spcPts val="3640"/>
              </a:lnSpc>
            </a:pPr>
            <a:r>
              <a:rPr lang="en-US" sz="2800" spc="28">
                <a:solidFill>
                  <a:srgbClr val="FFFFFF"/>
                </a:solidFill>
                <a:latin typeface="Aileron"/>
              </a:rPr>
              <a:t>https://commons.wikimedia.org/wiki/File:Cahokia_pottery_making_tools_HRoe_2010.jpg </a:t>
            </a:r>
          </a:p>
        </p:txBody>
      </p:sp>
      <p:sp>
        <p:nvSpPr>
          <p:cNvPr id="9" name="TextBox 9"/>
          <p:cNvSpPr txBox="1"/>
          <p:nvPr/>
        </p:nvSpPr>
        <p:spPr>
          <a:xfrm>
            <a:off x="4113476" y="8748906"/>
            <a:ext cx="13105252" cy="9074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Cahokia Aerial, by Herb Roe, CC BY-SA 4.0, via Wikimedia Commons:</a:t>
            </a:r>
          </a:p>
          <a:p>
            <a:pPr>
              <a:lnSpc>
                <a:spcPts val="3640"/>
              </a:lnSpc>
            </a:pPr>
            <a:r>
              <a:rPr lang="en-US" sz="2800" spc="28">
                <a:solidFill>
                  <a:srgbClr val="FFFFFF"/>
                </a:solidFill>
                <a:latin typeface="Aileron"/>
              </a:rPr>
              <a:t>https://commons.wikimedia.org/wiki/File:Cahokia_Aerial_HRoe_2015.jpg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3959280" y="535867"/>
            <a:ext cx="13343377"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Aerial shot Monks Mound, by Terry Robinson, CC BY-SA 2.0, via Wikimedia Commons:</a:t>
            </a:r>
          </a:p>
          <a:p>
            <a:pPr>
              <a:lnSpc>
                <a:spcPts val="3640"/>
              </a:lnSpc>
            </a:pPr>
            <a:r>
              <a:rPr lang="en-US" sz="2800" spc="28">
                <a:solidFill>
                  <a:srgbClr val="FFFFFF"/>
                </a:solidFill>
                <a:latin typeface="Aileron"/>
              </a:rPr>
              <a:t>https://commons.wikimedia.org/wiki/File:Aerial_shot_Monks_Mound.jpg </a:t>
            </a:r>
          </a:p>
        </p:txBody>
      </p:sp>
      <p:sp>
        <p:nvSpPr>
          <p:cNvPr id="5" name="TextBox 5"/>
          <p:cNvSpPr txBox="1"/>
          <p:nvPr/>
        </p:nvSpPr>
        <p:spPr>
          <a:xfrm>
            <a:off x="3959280" y="2274207"/>
            <a:ext cx="13343377"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Cahokia Mounds, Prayitno CC BY 2.0, via Wikimedia Commons:</a:t>
            </a:r>
          </a:p>
          <a:p>
            <a:pPr>
              <a:lnSpc>
                <a:spcPts val="3640"/>
              </a:lnSpc>
            </a:pPr>
            <a:r>
              <a:rPr lang="en-US" sz="2800" spc="28">
                <a:solidFill>
                  <a:srgbClr val="FFFFFF"/>
                </a:solidFill>
                <a:latin typeface="Aileron"/>
              </a:rPr>
              <a:t>https://commons.wikimedia.org/wiki/File:Cahokia_Mounds.jpg</a:t>
            </a:r>
          </a:p>
        </p:txBody>
      </p:sp>
      <p:sp>
        <p:nvSpPr>
          <p:cNvPr id="6" name="TextBox 6"/>
          <p:cNvSpPr txBox="1"/>
          <p:nvPr/>
        </p:nvSpPr>
        <p:spPr>
          <a:xfrm>
            <a:off x="3959280" y="3526773"/>
            <a:ext cx="13105252" cy="981710"/>
          </a:xfrm>
          <a:prstGeom prst="rect">
            <a:avLst/>
          </a:prstGeom>
        </p:spPr>
        <p:txBody>
          <a:bodyPr lIns="0" tIns="0" rIns="0" bIns="0" rtlCol="0" anchor="t">
            <a:spAutoFit/>
          </a:bodyPr>
          <a:lstStyle/>
          <a:p>
            <a:pPr>
              <a:lnSpc>
                <a:spcPts val="3919"/>
              </a:lnSpc>
            </a:pPr>
            <a:r>
              <a:rPr lang="en-US" sz="2800">
                <a:solidFill>
                  <a:srgbClr val="FFFFFF"/>
                </a:solidFill>
                <a:latin typeface="Aileron"/>
              </a:rPr>
              <a:t>Birdman Tablet cropped, Paul Sableman, CC BY 2.0, via Wikimedia Commons: https://commons.wikimedia.org/wiki/File: Birdman_Tablet_cropped.jpg</a:t>
            </a:r>
          </a:p>
        </p:txBody>
      </p:sp>
      <p:sp>
        <p:nvSpPr>
          <p:cNvPr id="7" name="TextBox 7"/>
          <p:cNvSpPr txBox="1"/>
          <p:nvPr/>
        </p:nvSpPr>
        <p:spPr>
          <a:xfrm>
            <a:off x="3959280" y="4882208"/>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Southeastern Ceremonial Complex map, by Heironymous Rowe CC BY-SA 3.0, via Wikimedia Commons: https://commons.wikimedia.org/wiki/File:</a:t>
            </a:r>
          </a:p>
          <a:p>
            <a:pPr>
              <a:lnSpc>
                <a:spcPts val="3640"/>
              </a:lnSpc>
            </a:pPr>
            <a:r>
              <a:rPr lang="en-US" sz="2800" spc="28">
                <a:solidFill>
                  <a:srgbClr val="FFFFFF"/>
                </a:solidFill>
                <a:latin typeface="Aileron"/>
              </a:rPr>
              <a:t>Southeastern_Ceremonial_Complex_map.jpg</a:t>
            </a:r>
          </a:p>
        </p:txBody>
      </p:sp>
      <p:sp>
        <p:nvSpPr>
          <p:cNvPr id="8" name="TextBox 8"/>
          <p:cNvSpPr txBox="1"/>
          <p:nvPr/>
        </p:nvSpPr>
        <p:spPr>
          <a:xfrm>
            <a:off x="3959280" y="6612928"/>
            <a:ext cx="13105252" cy="1379855"/>
          </a:xfrm>
          <a:prstGeom prst="rect">
            <a:avLst/>
          </a:prstGeom>
        </p:spPr>
        <p:txBody>
          <a:bodyPr lIns="0" tIns="0" rIns="0" bIns="0" rtlCol="0" anchor="t">
            <a:spAutoFit/>
          </a:bodyPr>
          <a:lstStyle/>
          <a:p>
            <a:pPr>
              <a:lnSpc>
                <a:spcPts val="3640"/>
              </a:lnSpc>
            </a:pPr>
            <a:r>
              <a:rPr lang="en-US" sz="2800" spc="28">
                <a:solidFill>
                  <a:srgbClr val="FFFFFF"/>
                </a:solidFill>
                <a:latin typeface="Aileron"/>
              </a:rPr>
              <a:t>Cahokia monks mound McAdams 1887, W. R. Brink &amp; Co., via Wikimedia Commons: https://en.wikipedia.org/wiki/File: Cahokia_monks_mound_McAdams_1887.jpg</a:t>
            </a:r>
          </a:p>
        </p:txBody>
      </p:sp>
      <p:sp>
        <p:nvSpPr>
          <p:cNvPr id="9" name="TextBox 9"/>
          <p:cNvSpPr txBox="1"/>
          <p:nvPr/>
        </p:nvSpPr>
        <p:spPr>
          <a:xfrm>
            <a:off x="3959280" y="8351268"/>
            <a:ext cx="13105252" cy="1379855"/>
          </a:xfrm>
          <a:prstGeom prst="rect">
            <a:avLst/>
          </a:prstGeom>
        </p:spPr>
        <p:txBody>
          <a:bodyPr lIns="0" tIns="0" rIns="0" bIns="0" rtlCol="0" anchor="t">
            <a:spAutoFit/>
          </a:bodyPr>
          <a:lstStyle/>
          <a:p>
            <a:pPr>
              <a:lnSpc>
                <a:spcPts val="3640"/>
              </a:lnSpc>
            </a:pPr>
            <a:r>
              <a:rPr lang="en-US" sz="2800" spc="28">
                <a:solidFill>
                  <a:srgbClr val="FFFFFF"/>
                </a:solidFill>
                <a:latin typeface="Aileron"/>
              </a:rPr>
              <a:t>The Ramey Tablet displays war symbols of the Southeastern Ceremonial Complex: https://drloihjournal.blogspot.com/2019/06/the-cahokia-woodhenge.html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5090" y="504914"/>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sp>
        <p:nvSpPr>
          <p:cNvPr id="3" name="TextBox 3"/>
          <p:cNvSpPr txBox="1"/>
          <p:nvPr/>
        </p:nvSpPr>
        <p:spPr>
          <a:xfrm>
            <a:off x="4511199" y="2073319"/>
            <a:ext cx="9265601" cy="4371975"/>
          </a:xfrm>
          <a:prstGeom prst="rect">
            <a:avLst/>
          </a:prstGeom>
        </p:spPr>
        <p:txBody>
          <a:bodyPr lIns="0" tIns="0" rIns="0" bIns="0" rtlCol="0" anchor="t">
            <a:spAutoFit/>
          </a:bodyPr>
          <a:lstStyle/>
          <a:p>
            <a:pPr algn="ctr">
              <a:lnSpc>
                <a:spcPts val="11519"/>
              </a:lnSpc>
            </a:pPr>
            <a:r>
              <a:rPr lang="en-US" sz="9600">
                <a:solidFill>
                  <a:srgbClr val="00356B"/>
                </a:solidFill>
                <a:latin typeface="Aileron Heavy"/>
              </a:rPr>
              <a:t>Great Discoveries: Cahokia</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00356B"/>
                </a:solidFill>
                <a:latin typeface="Aileron Bold"/>
              </a:rPr>
              <a:t>Human Relations Area Files</a:t>
            </a:r>
          </a:p>
          <a:p>
            <a:pPr algn="r">
              <a:lnSpc>
                <a:spcPts val="3080"/>
              </a:lnSpc>
            </a:pPr>
            <a:r>
              <a:rPr lang="en-US" sz="2800" spc="196">
                <a:solidFill>
                  <a:srgbClr val="00356B"/>
                </a:solidFill>
                <a:latin typeface="Aileron"/>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00356B"/>
                </a:solidFill>
                <a:latin typeface="Aileron"/>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00356B"/>
                </a:solidFill>
                <a:latin typeface="Aileron"/>
                <a:hlinkClick r:id="rId3" tooltip="http://hraf.yale.edu"/>
              </a:rPr>
              <a:t>hraf.yale.edu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6110" y="292800"/>
            <a:ext cx="10666228" cy="5394325"/>
          </a:xfrm>
          <a:prstGeom prst="rect">
            <a:avLst/>
          </a:prstGeom>
        </p:spPr>
        <p:txBody>
          <a:bodyPr lIns="0" tIns="0" rIns="0" bIns="0" rtlCol="0" anchor="t">
            <a:spAutoFit/>
          </a:bodyPr>
          <a:lstStyle/>
          <a:p>
            <a:pPr>
              <a:lnSpc>
                <a:spcPts val="5320"/>
              </a:lnSpc>
            </a:pPr>
            <a:r>
              <a:rPr lang="en-US" sz="3800" spc="342">
                <a:solidFill>
                  <a:srgbClr val="00356B"/>
                </a:solidFill>
                <a:latin typeface="Aileron Bold"/>
              </a:rPr>
              <a:t>Cahokia Mounds State Historic Site</a:t>
            </a:r>
            <a:r>
              <a:rPr lang="en-US" sz="3800" spc="342">
                <a:solidFill>
                  <a:srgbClr val="00356B"/>
                </a:solidFill>
                <a:latin typeface="Aileron"/>
              </a:rPr>
              <a:t> near Collinsville, Illinois, is home to the archaeological remnants of the most sophisticated prehistoric native civilization north of Mexico. Within a 2,200-acre tract lies the central section of the ancient Mississippian settlement that is today known as Cahokia.</a:t>
            </a:r>
          </a:p>
        </p:txBody>
      </p:sp>
      <p:sp>
        <p:nvSpPr>
          <p:cNvPr id="3" name="Freeform 3"/>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141147" r="-19731"/>
            </a:stretch>
          </a:blipFill>
        </p:spPr>
      </p:sp>
      <p:sp>
        <p:nvSpPr>
          <p:cNvPr id="4" name="AutoShape 4"/>
          <p:cNvSpPr/>
          <p:nvPr/>
        </p:nvSpPr>
        <p:spPr>
          <a:xfrm>
            <a:off x="11122338" y="3974312"/>
            <a:ext cx="2781579" cy="2338376"/>
          </a:xfrm>
          <a:prstGeom prst="rect">
            <a:avLst/>
          </a:prstGeom>
          <a:solidFill>
            <a:srgbClr val="00356B"/>
          </a:solidFill>
        </p:spPr>
      </p:sp>
      <p:sp>
        <p:nvSpPr>
          <p:cNvPr id="5" name="TextBox 5"/>
          <p:cNvSpPr txBox="1"/>
          <p:nvPr/>
        </p:nvSpPr>
        <p:spPr>
          <a:xfrm>
            <a:off x="456110" y="6106313"/>
            <a:ext cx="11575332" cy="4043045"/>
          </a:xfrm>
          <a:prstGeom prst="rect">
            <a:avLst/>
          </a:prstGeom>
        </p:spPr>
        <p:txBody>
          <a:bodyPr lIns="0" tIns="0" rIns="0" bIns="0" rtlCol="0" anchor="t">
            <a:spAutoFit/>
          </a:bodyPr>
          <a:lstStyle/>
          <a:p>
            <a:pPr>
              <a:lnSpc>
                <a:spcPts val="5320"/>
              </a:lnSpc>
            </a:pPr>
            <a:r>
              <a:rPr lang="en-US" sz="3800" spc="342">
                <a:solidFill>
                  <a:srgbClr val="00356B"/>
                </a:solidFill>
                <a:latin typeface="Aileron"/>
              </a:rPr>
              <a:t>In 1250 CE, the city of Cahokia was larger than London. Cahokia was constructed by accomplished builders who erected a variety of structures, from family residences to monumental public architecture, that have endured for centuries.</a:t>
            </a:r>
          </a:p>
        </p:txBody>
      </p:sp>
      <p:sp>
        <p:nvSpPr>
          <p:cNvPr id="6" name="TextBox 6"/>
          <p:cNvSpPr txBox="1"/>
          <p:nvPr/>
        </p:nvSpPr>
        <p:spPr>
          <a:xfrm>
            <a:off x="11545911" y="4572000"/>
            <a:ext cx="1934433" cy="113347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Bold"/>
              </a:rPr>
              <a:t>Did you know?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00356B"/>
          </a:solidFill>
        </p:spPr>
      </p:sp>
      <p:sp>
        <p:nvSpPr>
          <p:cNvPr id="3" name="TextBox 3"/>
          <p:cNvSpPr txBox="1"/>
          <p:nvPr/>
        </p:nvSpPr>
        <p:spPr>
          <a:xfrm>
            <a:off x="8117875" y="1778097"/>
            <a:ext cx="9854906" cy="3535680"/>
          </a:xfrm>
          <a:prstGeom prst="rect">
            <a:avLst/>
          </a:prstGeom>
        </p:spPr>
        <p:txBody>
          <a:bodyPr lIns="0" tIns="0" rIns="0" bIns="0" rtlCol="0" anchor="t">
            <a:spAutoFit/>
          </a:bodyPr>
          <a:lstStyle/>
          <a:p>
            <a:pPr>
              <a:lnSpc>
                <a:spcPts val="4680"/>
              </a:lnSpc>
            </a:pPr>
            <a:r>
              <a:rPr lang="en-US" sz="3600" spc="215">
                <a:solidFill>
                  <a:srgbClr val="FFFFFF"/>
                </a:solidFill>
                <a:latin typeface="Aileron"/>
              </a:rPr>
              <a:t>Cahokia has 140 mounds and three chronological periods with multiple phases. Early settlement dates from 300 CE, the Late Woodland period. Cahokia has been variously called a "city", a "state", and a "complex chiefdom".</a:t>
            </a:r>
          </a:p>
        </p:txBody>
      </p:sp>
      <p:sp>
        <p:nvSpPr>
          <p:cNvPr id="4" name="TextBox 4"/>
          <p:cNvSpPr txBox="1"/>
          <p:nvPr/>
        </p:nvSpPr>
        <p:spPr>
          <a:xfrm>
            <a:off x="8342494" y="561975"/>
            <a:ext cx="9405667"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Cahokia</a:t>
            </a:r>
          </a:p>
        </p:txBody>
      </p:sp>
      <p:sp>
        <p:nvSpPr>
          <p:cNvPr id="5" name="Freeform 5"/>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r="-96167"/>
            </a:stretch>
          </a:blipFill>
        </p:spPr>
      </p:sp>
      <p:sp>
        <p:nvSpPr>
          <p:cNvPr id="6" name="TextBox 6"/>
          <p:cNvSpPr txBox="1"/>
          <p:nvPr/>
        </p:nvSpPr>
        <p:spPr>
          <a:xfrm>
            <a:off x="8149534" y="5673822"/>
            <a:ext cx="9854906" cy="4126230"/>
          </a:xfrm>
          <a:prstGeom prst="rect">
            <a:avLst/>
          </a:prstGeom>
        </p:spPr>
        <p:txBody>
          <a:bodyPr lIns="0" tIns="0" rIns="0" bIns="0" rtlCol="0" anchor="t">
            <a:spAutoFit/>
          </a:bodyPr>
          <a:lstStyle/>
          <a:p>
            <a:pPr>
              <a:lnSpc>
                <a:spcPts val="4680"/>
              </a:lnSpc>
            </a:pPr>
            <a:r>
              <a:rPr lang="en-US" sz="3600" spc="215">
                <a:solidFill>
                  <a:srgbClr val="FFFFFF"/>
                </a:solidFill>
                <a:latin typeface="Aileron"/>
              </a:rPr>
              <a:t>Archaeologist Warren Wittry found evidence of a solar calendar at Cahokia. He named this "Woodhenge" in deference to Stonehenge. Several "Woodhenges" were built over the centuries, which may have been used by leaders to solidify their supernatural and political authority.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Freeform 2"/>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4458" r="-4458"/>
            </a:stretch>
          </a:blipFill>
        </p:spPr>
      </p:sp>
      <p:sp>
        <p:nvSpPr>
          <p:cNvPr id="3" name="TextBox 3"/>
          <p:cNvSpPr txBox="1"/>
          <p:nvPr/>
        </p:nvSpPr>
        <p:spPr>
          <a:xfrm>
            <a:off x="456110" y="855773"/>
            <a:ext cx="11499666" cy="1095375"/>
          </a:xfrm>
          <a:prstGeom prst="rect">
            <a:avLst/>
          </a:prstGeom>
        </p:spPr>
        <p:txBody>
          <a:bodyPr lIns="0" tIns="0" rIns="0" bIns="0" rtlCol="0" anchor="t">
            <a:spAutoFit/>
          </a:bodyPr>
          <a:lstStyle/>
          <a:p>
            <a:pPr>
              <a:lnSpc>
                <a:spcPts val="4320"/>
              </a:lnSpc>
            </a:pPr>
            <a:r>
              <a:rPr lang="en-US" sz="3600" spc="288">
                <a:solidFill>
                  <a:srgbClr val="FFFFFF"/>
                </a:solidFill>
                <a:latin typeface="Aileron"/>
              </a:rPr>
              <a:t>To get started, review these short videos and articles about Cahokia:</a:t>
            </a:r>
          </a:p>
        </p:txBody>
      </p:sp>
      <p:grpSp>
        <p:nvGrpSpPr>
          <p:cNvPr id="4" name="Group 4"/>
          <p:cNvGrpSpPr/>
          <p:nvPr/>
        </p:nvGrpSpPr>
        <p:grpSpPr>
          <a:xfrm>
            <a:off x="456110" y="2746962"/>
            <a:ext cx="11657405" cy="548640"/>
            <a:chOff x="0" y="0"/>
            <a:chExt cx="15543207" cy="731520"/>
          </a:xfrm>
        </p:grpSpPr>
        <p:sp>
          <p:nvSpPr>
            <p:cNvPr id="5" name="Freeform 5"/>
            <p:cNvSpPr/>
            <p:nvPr/>
          </p:nvSpPr>
          <p:spPr>
            <a:xfrm>
              <a:off x="0" y="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675143" y="-6985"/>
              <a:ext cx="13868063" cy="695325"/>
            </a:xfrm>
            <a:prstGeom prst="rect">
              <a:avLst/>
            </a:prstGeom>
          </p:spPr>
          <p:txBody>
            <a:bodyPr lIns="0" tIns="0" rIns="0" bIns="0" rtlCol="0" anchor="t">
              <a:spAutoFit/>
            </a:bodyPr>
            <a:lstStyle/>
            <a:p>
              <a:pPr>
                <a:lnSpc>
                  <a:spcPts val="4079"/>
                </a:lnSpc>
              </a:pPr>
              <a:r>
                <a:rPr lang="en-US" sz="3400" u="sng" spc="272">
                  <a:solidFill>
                    <a:srgbClr val="FFFFFF"/>
                  </a:solidFill>
                  <a:latin typeface="Aileron Bold"/>
                  <a:hlinkClick r:id="rId5" tooltip="https://youtu.be/I6mONLw-Hgc"/>
                </a:rPr>
                <a:t>Cahokia: City of the Sun</a:t>
              </a:r>
              <a:r>
                <a:rPr lang="en-US" sz="3400" spc="272">
                  <a:solidFill>
                    <a:srgbClr val="FFFFFF"/>
                  </a:solidFill>
                  <a:latin typeface="Aileron Bold"/>
                </a:rPr>
                <a:t> </a:t>
              </a:r>
            </a:p>
          </p:txBody>
        </p:sp>
      </p:grpSp>
      <p:grpSp>
        <p:nvGrpSpPr>
          <p:cNvPr id="7" name="Group 7"/>
          <p:cNvGrpSpPr/>
          <p:nvPr/>
        </p:nvGrpSpPr>
        <p:grpSpPr>
          <a:xfrm>
            <a:off x="456110" y="4345441"/>
            <a:ext cx="11777254" cy="548640"/>
            <a:chOff x="0" y="0"/>
            <a:chExt cx="15703006" cy="731520"/>
          </a:xfrm>
        </p:grpSpPr>
        <p:sp>
          <p:nvSpPr>
            <p:cNvPr id="8" name="TextBox 8"/>
            <p:cNvSpPr txBox="1"/>
            <p:nvPr/>
          </p:nvSpPr>
          <p:spPr>
            <a:xfrm>
              <a:off x="1675143" y="13335"/>
              <a:ext cx="14027862" cy="695325"/>
            </a:xfrm>
            <a:prstGeom prst="rect">
              <a:avLst/>
            </a:prstGeom>
          </p:spPr>
          <p:txBody>
            <a:bodyPr lIns="0" tIns="0" rIns="0" bIns="0" rtlCol="0" anchor="t">
              <a:spAutoFit/>
            </a:bodyPr>
            <a:lstStyle/>
            <a:p>
              <a:pPr>
                <a:lnSpc>
                  <a:spcPts val="4079"/>
                </a:lnSpc>
              </a:pPr>
              <a:r>
                <a:rPr lang="en-US" sz="3400" u="sng" spc="272">
                  <a:solidFill>
                    <a:srgbClr val="FFFFFF"/>
                  </a:solidFill>
                  <a:latin typeface="Aileron Bold"/>
                  <a:hlinkClick r:id="rId6" tooltip="https://www.youtube.com/watch?v=HypZvynfVGM"/>
                </a:rPr>
                <a:t>Lost City of Cahokia</a:t>
              </a:r>
            </a:p>
          </p:txBody>
        </p:sp>
        <p:sp>
          <p:nvSpPr>
            <p:cNvPr id="9" name="Freeform 9"/>
            <p:cNvSpPr/>
            <p:nvPr/>
          </p:nvSpPr>
          <p:spPr>
            <a:xfrm>
              <a:off x="0" y="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0" name="Group 10"/>
          <p:cNvGrpSpPr/>
          <p:nvPr/>
        </p:nvGrpSpPr>
        <p:grpSpPr>
          <a:xfrm>
            <a:off x="456110" y="5993450"/>
            <a:ext cx="11657405" cy="1028700"/>
            <a:chOff x="0" y="0"/>
            <a:chExt cx="15543207" cy="1371600"/>
          </a:xfrm>
        </p:grpSpPr>
        <p:sp>
          <p:nvSpPr>
            <p:cNvPr id="11" name="TextBox 11"/>
            <p:cNvSpPr txBox="1"/>
            <p:nvPr/>
          </p:nvSpPr>
          <p:spPr>
            <a:xfrm>
              <a:off x="1675143" y="-9525"/>
              <a:ext cx="13868063" cy="1381125"/>
            </a:xfrm>
            <a:prstGeom prst="rect">
              <a:avLst/>
            </a:prstGeom>
          </p:spPr>
          <p:txBody>
            <a:bodyPr lIns="0" tIns="0" rIns="0" bIns="0" rtlCol="0" anchor="t">
              <a:spAutoFit/>
            </a:bodyPr>
            <a:lstStyle/>
            <a:p>
              <a:pPr>
                <a:lnSpc>
                  <a:spcPts val="4079"/>
                </a:lnSpc>
              </a:pPr>
              <a:r>
                <a:rPr lang="en-US" sz="3399" u="sng" spc="271">
                  <a:solidFill>
                    <a:srgbClr val="FFFFFF"/>
                  </a:solidFill>
                  <a:latin typeface="Aileron Bold"/>
                  <a:hlinkClick r:id="rId7" tooltip="https://www.youtube.com/watch?v=OxdiRlKgjOo"/>
                </a:rPr>
                <a:t>In Search Of History - Cahokia: </a:t>
              </a:r>
            </a:p>
            <a:p>
              <a:pPr>
                <a:lnSpc>
                  <a:spcPts val="4079"/>
                </a:lnSpc>
              </a:pPr>
              <a:r>
                <a:rPr lang="en-US" sz="3400" u="sng" spc="272">
                  <a:solidFill>
                    <a:srgbClr val="FFFFFF"/>
                  </a:solidFill>
                  <a:latin typeface="Aileron Bold"/>
                  <a:hlinkClick r:id="rId7" tooltip="https://www.youtube.com/watch?v=OxdiRlKgjOo"/>
                </a:rPr>
                <a:t>The Mound Builders</a:t>
              </a:r>
            </a:p>
          </p:txBody>
        </p:sp>
        <p:sp>
          <p:nvSpPr>
            <p:cNvPr id="12" name="Freeform 12"/>
            <p:cNvSpPr/>
            <p:nvPr/>
          </p:nvSpPr>
          <p:spPr>
            <a:xfrm>
              <a:off x="0" y="32004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3" name="Group 13"/>
          <p:cNvGrpSpPr/>
          <p:nvPr/>
        </p:nvGrpSpPr>
        <p:grpSpPr>
          <a:xfrm>
            <a:off x="456110" y="7881489"/>
            <a:ext cx="10958284" cy="1028700"/>
            <a:chOff x="0" y="0"/>
            <a:chExt cx="14611046" cy="1371600"/>
          </a:xfrm>
        </p:grpSpPr>
        <p:sp>
          <p:nvSpPr>
            <p:cNvPr id="14" name="TextBox 14"/>
            <p:cNvSpPr txBox="1"/>
            <p:nvPr/>
          </p:nvSpPr>
          <p:spPr>
            <a:xfrm>
              <a:off x="1675143" y="-9525"/>
              <a:ext cx="12935902" cy="1381125"/>
            </a:xfrm>
            <a:prstGeom prst="rect">
              <a:avLst/>
            </a:prstGeom>
          </p:spPr>
          <p:txBody>
            <a:bodyPr lIns="0" tIns="0" rIns="0" bIns="0" rtlCol="0" anchor="t">
              <a:spAutoFit/>
            </a:bodyPr>
            <a:lstStyle/>
            <a:p>
              <a:pPr>
                <a:lnSpc>
                  <a:spcPts val="4079"/>
                </a:lnSpc>
              </a:pPr>
              <a:r>
                <a:rPr lang="en-US" sz="3399" u="sng" spc="271">
                  <a:solidFill>
                    <a:srgbClr val="FFFFFF"/>
                  </a:solidFill>
                  <a:latin typeface="Aileron Bold"/>
                  <a:hlinkClick r:id="rId8" tooltip="https://www.youtube.com/watch?v=on6JybDqLRc"/>
                </a:rPr>
                <a:t>Cahokia's Celestial Calendar </a:t>
              </a:r>
            </a:p>
            <a:p>
              <a:pPr>
                <a:lnSpc>
                  <a:spcPts val="4079"/>
                </a:lnSpc>
              </a:pPr>
              <a:r>
                <a:rPr lang="en-US" sz="3400" u="sng" spc="272">
                  <a:solidFill>
                    <a:srgbClr val="FFFFFF"/>
                  </a:solidFill>
                  <a:latin typeface="Aileron Bold"/>
                  <a:hlinkClick r:id="rId8" tooltip="https://www.youtube.com/watch?v=on6JybDqLRc"/>
                </a:rPr>
                <a:t>(Woodhenge) </a:t>
              </a:r>
              <a:r>
                <a:rPr lang="en-US" sz="3400" u="sng" spc="272">
                  <a:solidFill>
                    <a:srgbClr val="FFFFFF"/>
                  </a:solidFill>
                  <a:latin typeface="Aileron Bold"/>
                  <a:hlinkClick r:id="rId8" tooltip="https://www.youtube.com/watch?v=on6JybDqLRc"/>
                </a:rPr>
                <a:t>Native America | PBS</a:t>
              </a:r>
            </a:p>
          </p:txBody>
        </p:sp>
        <p:sp>
          <p:nvSpPr>
            <p:cNvPr id="15" name="Freeform 15"/>
            <p:cNvSpPr/>
            <p:nvPr/>
          </p:nvSpPr>
          <p:spPr>
            <a:xfrm>
              <a:off x="0" y="32004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Freeform 2"/>
          <p:cNvSpPr/>
          <p:nvPr/>
        </p:nvSpPr>
        <p:spPr>
          <a:xfrm>
            <a:off x="0"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16343" r="-24004"/>
            </a:stretch>
          </a:blipFill>
        </p:spPr>
      </p:sp>
      <p:sp>
        <p:nvSpPr>
          <p:cNvPr id="3" name="TextBox 3"/>
          <p:cNvSpPr txBox="1"/>
          <p:nvPr/>
        </p:nvSpPr>
        <p:spPr>
          <a:xfrm>
            <a:off x="9957677" y="473392"/>
            <a:ext cx="7665853" cy="552450"/>
          </a:xfrm>
          <a:prstGeom prst="rect">
            <a:avLst/>
          </a:prstGeom>
        </p:spPr>
        <p:txBody>
          <a:bodyPr lIns="0" tIns="0" rIns="0" bIns="0" rtlCol="0" anchor="t">
            <a:spAutoFit/>
          </a:bodyPr>
          <a:lstStyle/>
          <a:p>
            <a:pPr algn="r">
              <a:lnSpc>
                <a:spcPts val="4320"/>
              </a:lnSpc>
            </a:pPr>
            <a:r>
              <a:rPr lang="en-US" sz="3600" spc="288">
                <a:solidFill>
                  <a:srgbClr val="FFFFFF"/>
                </a:solidFill>
                <a:latin typeface="Aileron Bold"/>
              </a:rPr>
              <a:t>ARTICLES ABOUT CAHOKIA</a:t>
            </a:r>
          </a:p>
        </p:txBody>
      </p:sp>
      <p:sp>
        <p:nvSpPr>
          <p:cNvPr id="4" name="TextBox 4"/>
          <p:cNvSpPr txBox="1"/>
          <p:nvPr/>
        </p:nvSpPr>
        <p:spPr>
          <a:xfrm>
            <a:off x="6545397" y="1551470"/>
            <a:ext cx="10438937"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3" tooltip="https://www.history.com/news/native-american-cahokia-chaco-canyon"/>
              </a:rPr>
              <a:t>Ancient Native Americans Once Thrived in Bustling Urban Centers</a:t>
            </a:r>
          </a:p>
        </p:txBody>
      </p:sp>
      <p:sp>
        <p:nvSpPr>
          <p:cNvPr id="5" name="TextBox 5"/>
          <p:cNvSpPr txBox="1"/>
          <p:nvPr/>
        </p:nvSpPr>
        <p:spPr>
          <a:xfrm>
            <a:off x="6545397" y="7748587"/>
            <a:ext cx="10438937"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4" tooltip="https://www.smithsonianmag.com/history/white-settlers-buried-truth-about-midwests-mysterious-mound-cities-180968246/"/>
              </a:rPr>
              <a:t>White Settlers Buried the Truth About the Midwest's Mysterious Mound Cities</a:t>
            </a:r>
          </a:p>
        </p:txBody>
      </p:sp>
      <p:sp>
        <p:nvSpPr>
          <p:cNvPr id="6" name="TextBox 6"/>
          <p:cNvSpPr txBox="1"/>
          <p:nvPr/>
        </p:nvSpPr>
        <p:spPr>
          <a:xfrm>
            <a:off x="6545397" y="3567113"/>
            <a:ext cx="10438937"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sah-archipedia.org/buildings/IL-01-163-0015-01"/>
              </a:rPr>
              <a:t>Cahokia Mounds Civic and Sacred Landscape</a:t>
            </a:r>
          </a:p>
        </p:txBody>
      </p:sp>
      <p:sp>
        <p:nvSpPr>
          <p:cNvPr id="7" name="TextBox 7"/>
          <p:cNvSpPr txBox="1"/>
          <p:nvPr/>
        </p:nvSpPr>
        <p:spPr>
          <a:xfrm>
            <a:off x="6545397" y="5723683"/>
            <a:ext cx="10958284"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6" tooltip="https://cptv.pbslearningmedia.org/resource/solar-calendar-native-america/solar-calendar-native-america/"/>
              </a:rPr>
              <a:t>The Solar Calendar of Woodhenge in Cahokia | Native America: Cities of the Sky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141" b="15141"/>
          <a:stretch>
            <a:fillRect/>
          </a:stretch>
        </p:blipFill>
        <p:spPr>
          <a:xfrm>
            <a:off x="0" y="0"/>
            <a:ext cx="18288000" cy="10287000"/>
          </a:xfrm>
          <a:prstGeom prst="rect">
            <a:avLst/>
          </a:prstGeom>
        </p:spPr>
      </p:pic>
      <p:sp>
        <p:nvSpPr>
          <p:cNvPr id="3" name="AutoShape 3"/>
          <p:cNvSpPr/>
          <p:nvPr/>
        </p:nvSpPr>
        <p:spPr>
          <a:xfrm>
            <a:off x="3084647" y="3464922"/>
            <a:ext cx="12118707" cy="2738048"/>
          </a:xfrm>
          <a:prstGeom prst="rect">
            <a:avLst/>
          </a:prstGeom>
          <a:solidFill>
            <a:srgbClr val="00356B"/>
          </a:solidFill>
        </p:spPr>
      </p:sp>
      <p:sp>
        <p:nvSpPr>
          <p:cNvPr id="4" name="TextBox 4"/>
          <p:cNvSpPr txBox="1"/>
          <p:nvPr/>
        </p:nvSpPr>
        <p:spPr>
          <a:xfrm>
            <a:off x="3664482" y="4030906"/>
            <a:ext cx="10959035" cy="163465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1: Tradition Summary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797344" cy="10287000"/>
          </a:xfrm>
          <a:custGeom>
            <a:avLst/>
            <a:gdLst/>
            <a:ahLst/>
            <a:cxnLst/>
            <a:rect l="l" t="t" r="r" b="b"/>
            <a:pathLst>
              <a:path w="4797344" h="10287000">
                <a:moveTo>
                  <a:pt x="0" y="0"/>
                </a:moveTo>
                <a:lnTo>
                  <a:pt x="4797344" y="0"/>
                </a:lnTo>
                <a:lnTo>
                  <a:pt x="4797344" y="10287000"/>
                </a:lnTo>
                <a:lnTo>
                  <a:pt x="0" y="10287000"/>
                </a:lnTo>
                <a:lnTo>
                  <a:pt x="0" y="0"/>
                </a:lnTo>
                <a:close/>
              </a:path>
            </a:pathLst>
          </a:custGeom>
          <a:blipFill>
            <a:blip r:embed="rId2"/>
            <a:stretch>
              <a:fillRect l="-14806" r="-206739"/>
            </a:stretch>
          </a:blipFill>
        </p:spPr>
      </p:sp>
      <p:grpSp>
        <p:nvGrpSpPr>
          <p:cNvPr id="3" name="Group 3"/>
          <p:cNvGrpSpPr/>
          <p:nvPr/>
        </p:nvGrpSpPr>
        <p:grpSpPr>
          <a:xfrm>
            <a:off x="1418166" y="4071680"/>
            <a:ext cx="4248273" cy="2143640"/>
            <a:chOff x="0" y="0"/>
            <a:chExt cx="5664364" cy="2858187"/>
          </a:xfrm>
        </p:grpSpPr>
        <p:sp>
          <p:nvSpPr>
            <p:cNvPr id="4" name="AutoShape 4"/>
            <p:cNvSpPr/>
            <p:nvPr/>
          </p:nvSpPr>
          <p:spPr>
            <a:xfrm>
              <a:off x="0" y="0"/>
              <a:ext cx="5664364" cy="2858187"/>
            </a:xfrm>
            <a:prstGeom prst="rect">
              <a:avLst/>
            </a:prstGeom>
            <a:solidFill>
              <a:srgbClr val="00356B"/>
            </a:solidFill>
          </p:spPr>
        </p:sp>
        <p:sp>
          <p:nvSpPr>
            <p:cNvPr id="5" name="TextBox 5"/>
            <p:cNvSpPr txBox="1"/>
            <p:nvPr/>
          </p:nvSpPr>
          <p:spPr>
            <a:xfrm>
              <a:off x="454550" y="566128"/>
              <a:ext cx="4755265" cy="171640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a:rPr>
                <a:t>eHRAF</a:t>
              </a:r>
            </a:p>
            <a:p>
              <a:pPr algn="ctr">
                <a:lnSpc>
                  <a:spcPts val="5039"/>
                </a:lnSpc>
              </a:pPr>
              <a:r>
                <a:rPr lang="en-US" sz="4199" spc="83">
                  <a:solidFill>
                    <a:srgbClr val="FFFFFF"/>
                  </a:solidFill>
                  <a:latin typeface="Aileron Heavy"/>
                </a:rPr>
                <a:t>Archaeology</a:t>
              </a:r>
            </a:p>
          </p:txBody>
        </p:sp>
      </p:grpSp>
      <p:sp>
        <p:nvSpPr>
          <p:cNvPr id="6" name="TextBox 6"/>
          <p:cNvSpPr txBox="1"/>
          <p:nvPr/>
        </p:nvSpPr>
        <p:spPr>
          <a:xfrm>
            <a:off x="6169269" y="2047993"/>
            <a:ext cx="11403805" cy="4742815"/>
          </a:xfrm>
          <a:prstGeom prst="rect">
            <a:avLst/>
          </a:prstGeom>
        </p:spPr>
        <p:txBody>
          <a:bodyPr lIns="0" tIns="0" rIns="0" bIns="0" rtlCol="0" anchor="t">
            <a:spAutoFit/>
          </a:bodyPr>
          <a:lstStyle/>
          <a:p>
            <a:pPr>
              <a:lnSpc>
                <a:spcPts val="4160"/>
              </a:lnSpc>
            </a:pPr>
            <a:r>
              <a:rPr lang="en-US" sz="3200" spc="320">
                <a:solidFill>
                  <a:srgbClr val="00356B"/>
                </a:solidFill>
                <a:latin typeface="Aileron"/>
              </a:rPr>
              <a:t>A brief overview for traditions in eHRAF Archaeology is provided in the form of </a:t>
            </a:r>
            <a:r>
              <a:rPr lang="en-US" sz="3200" spc="320">
                <a:solidFill>
                  <a:srgbClr val="00356B"/>
                </a:solidFill>
                <a:latin typeface="Aileron Bold"/>
              </a:rPr>
              <a:t>Tradition Summaries</a:t>
            </a:r>
            <a:r>
              <a:rPr lang="en-US" sz="3200" spc="320">
                <a:solidFill>
                  <a:srgbClr val="00356B"/>
                </a:solidFill>
                <a:latin typeface="Aileron"/>
              </a:rPr>
              <a:t>. </a:t>
            </a:r>
          </a:p>
          <a:p>
            <a:pPr>
              <a:lnSpc>
                <a:spcPts val="4160"/>
              </a:lnSpc>
            </a:pPr>
            <a:endParaRPr lang="en-US" sz="3200" spc="320">
              <a:solidFill>
                <a:srgbClr val="00356B"/>
              </a:solidFill>
              <a:latin typeface="Aileron"/>
            </a:endParaRPr>
          </a:p>
          <a:p>
            <a:pPr>
              <a:lnSpc>
                <a:spcPts val="4160"/>
              </a:lnSpc>
            </a:pPr>
            <a:r>
              <a:rPr lang="en-US" sz="3200" spc="320">
                <a:solidFill>
                  <a:srgbClr val="00356B"/>
                </a:solidFill>
                <a:latin typeface="Aileron"/>
              </a:rPr>
              <a:t>The format, general outline, and headings are the same for each summary. You will find a basic overview about the tradition, such as its time period, location, history, environment, and sociopolitical organization. </a:t>
            </a:r>
          </a:p>
        </p:txBody>
      </p:sp>
      <p:sp>
        <p:nvSpPr>
          <p:cNvPr id="7" name="TextBox 7"/>
          <p:cNvSpPr txBox="1"/>
          <p:nvPr/>
        </p:nvSpPr>
        <p:spPr>
          <a:xfrm>
            <a:off x="6169269" y="470535"/>
            <a:ext cx="11424756" cy="1106805"/>
          </a:xfrm>
          <a:prstGeom prst="rect">
            <a:avLst/>
          </a:prstGeom>
        </p:spPr>
        <p:txBody>
          <a:bodyPr lIns="0" tIns="0" rIns="0" bIns="0" rtlCol="0" anchor="t">
            <a:spAutoFit/>
          </a:bodyPr>
          <a:lstStyle/>
          <a:p>
            <a:pPr algn="r">
              <a:lnSpc>
                <a:spcPts val="8640"/>
              </a:lnSpc>
            </a:pPr>
            <a:r>
              <a:rPr lang="en-US" sz="7200" spc="144">
                <a:solidFill>
                  <a:srgbClr val="00356B"/>
                </a:solidFill>
                <a:latin typeface="Aileron Heavy"/>
              </a:rPr>
              <a:t>Tradition Summaries </a:t>
            </a:r>
          </a:p>
        </p:txBody>
      </p:sp>
      <p:sp>
        <p:nvSpPr>
          <p:cNvPr id="8" name="TextBox 8"/>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00356B"/>
                </a:solidFill>
                <a:latin typeface="Aileron Bold"/>
              </a:rPr>
              <a:t>To find a tradition summary, go to the</a:t>
            </a:r>
            <a:r>
              <a:rPr lang="en-US" sz="3200" spc="320">
                <a:solidFill>
                  <a:srgbClr val="00356B"/>
                </a:solidFill>
                <a:latin typeface="Aileron"/>
              </a:rPr>
              <a:t> Browse Traditions</a:t>
            </a:r>
            <a:r>
              <a:rPr lang="en-US" sz="3200" spc="320">
                <a:solidFill>
                  <a:srgbClr val="00356B"/>
                </a:solidFill>
                <a:latin typeface="Aileron Bold"/>
              </a:rPr>
              <a:t> tab and enter the tradition name into the box, then click on </a:t>
            </a:r>
            <a:r>
              <a:rPr lang="en-US" sz="3200" spc="320">
                <a:solidFill>
                  <a:srgbClr val="00356B"/>
                </a:solidFill>
                <a:latin typeface="Aileron"/>
              </a:rPr>
              <a:t>Tradition Summary </a:t>
            </a:r>
            <a:r>
              <a:rPr lang="en-US" sz="3200" spc="320">
                <a:solidFill>
                  <a:srgbClr val="00356B"/>
                </a:solidFill>
                <a:latin typeface="Aileron Bold"/>
              </a:rPr>
              <a:t>below the tradition name to read 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1868</Words>
  <Application>Microsoft Office PowerPoint</Application>
  <PresentationFormat>Custom</PresentationFormat>
  <Paragraphs>206</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Aileron Bold</vt:lpstr>
      <vt:lpstr>Aileron</vt:lpstr>
      <vt:lpstr>Aileron Ultra-Bold</vt:lpstr>
      <vt:lpstr>Aileron Heavy</vt:lpstr>
      <vt:lpstr>Arial</vt:lpstr>
      <vt:lpstr>Aileron Bold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 Great Discoveries: Cahokia v2</dc:title>
  <dc:creator>Matthew Longcore</dc:creator>
  <cp:lastModifiedBy>Matthew Longcore</cp:lastModifiedBy>
  <cp:revision>2</cp:revision>
  <dcterms:created xsi:type="dcterms:W3CDTF">2006-08-16T00:00:00Z</dcterms:created>
  <dcterms:modified xsi:type="dcterms:W3CDTF">2023-07-11T18:19:17Z</dcterms:modified>
  <dc:identifier>DAFoWhRBz9U</dc:identifier>
</cp:coreProperties>
</file>