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8288000" cy="10287000"/>
  <p:notesSz cx="6858000" cy="9144000"/>
  <p:embeddedFontLst>
    <p:embeddedFont>
      <p:font typeface="Aileron Heavy" panose="020B0604020202020204" charset="0"/>
      <p:regular r:id="rId39"/>
    </p:embeddedFont>
    <p:embeddedFont>
      <p:font typeface="Aileron Ultra-Bold" panose="020B0604020202020204" charset="0"/>
      <p:regular r:id="rId40"/>
    </p:embeddedFont>
    <p:embeddedFont>
      <p:font typeface="Aileron Bold Italics" panose="020B0604020202020204" charset="0"/>
      <p:regular r:id="rId41"/>
    </p:embeddedFont>
    <p:embeddedFont>
      <p:font typeface="Aileron Bold" panose="020B0604020202020204" charset="0"/>
      <p:regular r:id="rId42"/>
    </p:embeddedFont>
    <p:embeddedFont>
      <p:font typeface="Aileron" panose="020B0604020202020204" charset="0"/>
      <p:regular r:id="rId43"/>
    </p:embeddedFon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hraf.yale.edu"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m5OFvvgdEgk" TargetMode="External"/><Relationship Id="rId3" Type="http://schemas.openxmlformats.org/officeDocument/2006/relationships/image" Target="../media/image8.png"/><Relationship Id="rId7" Type="http://schemas.openxmlformats.org/officeDocument/2006/relationships/hyperlink" Target="https://www.youtube.com/watch?v=gxD32LRC1QE"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hyperlink" Target="https://www.youtube.com/watch?v=Gdgw8wyh24I" TargetMode="External"/><Relationship Id="rId5" Type="http://schemas.openxmlformats.org/officeDocument/2006/relationships/hyperlink" Target="https://www.youtube.com/watch?v=cnMa-Sm9H4k" TargetMode="Externa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hyperlink" Target="https://www.npr.org/2012/01/01/143653050/finders-not-keepers-yale-returns-artifacts-to-peru" TargetMode="External"/><Relationship Id="rId3" Type="http://schemas.openxmlformats.org/officeDocument/2006/relationships/hyperlink" Target="https://www.nationalgeographic.com/travel/world-heritage/machu-picchu/" TargetMode="External"/><Relationship Id="rId7" Type="http://schemas.openxmlformats.org/officeDocument/2006/relationships/hyperlink" Target="https://www.npr.org/2011/07/24/138603939/retracing-an-explorers-footsteps-to-machu-picchu" TargetMode="Externa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hyperlink" Target="https://www.npr.org/sections/pictureshow/2011/07/25/137856889/photos-machu-picchu-100-years-ago" TargetMode="External"/><Relationship Id="rId5" Type="http://schemas.openxmlformats.org/officeDocument/2006/relationships/hyperlink" Target="https://www.peru.travel/en/news/machu-picchu-myths-and-truths-on-the-national-geographic-screen" TargetMode="External"/><Relationship Id="rId4" Type="http://schemas.openxmlformats.org/officeDocument/2006/relationships/hyperlink" Target="https://www.nationalgeographic.com/history/archaeology/machu-picchu-mystery/"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636070" cy="10287000"/>
          </a:xfrm>
          <a:custGeom>
            <a:avLst/>
            <a:gdLst/>
            <a:ahLst/>
            <a:cxnLst/>
            <a:rect l="l" t="t" r="r" b="b"/>
            <a:pathLst>
              <a:path w="8636070" h="10287000">
                <a:moveTo>
                  <a:pt x="0" y="0"/>
                </a:moveTo>
                <a:lnTo>
                  <a:pt x="8636070" y="0"/>
                </a:lnTo>
                <a:lnTo>
                  <a:pt x="8636070" y="10287000"/>
                </a:lnTo>
                <a:lnTo>
                  <a:pt x="0" y="10287000"/>
                </a:lnTo>
                <a:lnTo>
                  <a:pt x="0" y="0"/>
                </a:lnTo>
                <a:close/>
              </a:path>
            </a:pathLst>
          </a:custGeom>
          <a:blipFill>
            <a:blip r:embed="rId2"/>
            <a:stretch>
              <a:fillRect l="-29411" r="-29411"/>
            </a:stretch>
          </a:blipFill>
        </p:spPr>
      </p:sp>
      <p:sp>
        <p:nvSpPr>
          <p:cNvPr id="3" name="Freeform 3"/>
          <p:cNvSpPr/>
          <p:nvPr/>
        </p:nvSpPr>
        <p:spPr>
          <a:xfrm>
            <a:off x="9815825" y="1389107"/>
            <a:ext cx="7217821" cy="7508786"/>
          </a:xfrm>
          <a:custGeom>
            <a:avLst/>
            <a:gdLst/>
            <a:ahLst/>
            <a:cxnLst/>
            <a:rect l="l" t="t" r="r" b="b"/>
            <a:pathLst>
              <a:path w="7217821" h="7508786">
                <a:moveTo>
                  <a:pt x="0" y="0"/>
                </a:moveTo>
                <a:lnTo>
                  <a:pt x="7217821" y="0"/>
                </a:lnTo>
                <a:lnTo>
                  <a:pt x="7217821" y="7508786"/>
                </a:lnTo>
                <a:lnTo>
                  <a:pt x="0" y="7508786"/>
                </a:lnTo>
                <a:lnTo>
                  <a:pt x="0" y="0"/>
                </a:lnTo>
                <a:close/>
              </a:path>
            </a:pathLst>
          </a:custGeom>
          <a:blipFill>
            <a:blip r:embed="rId3">
              <a:alphaModFix amt="4000"/>
            </a:blip>
            <a:stretch>
              <a:fillRect/>
            </a:stretch>
          </a:blipFill>
        </p:spPr>
      </p:sp>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791935" y="2957513"/>
            <a:ext cx="9265601" cy="4371975"/>
          </a:xfrm>
          <a:prstGeom prst="rect">
            <a:avLst/>
          </a:prstGeom>
        </p:spPr>
        <p:txBody>
          <a:bodyPr lIns="0" tIns="0" rIns="0" bIns="0" rtlCol="0" anchor="t">
            <a:spAutoFit/>
          </a:bodyPr>
          <a:lstStyle/>
          <a:p>
            <a:pPr algn="ctr">
              <a:lnSpc>
                <a:spcPts val="11519"/>
              </a:lnSpc>
            </a:pPr>
            <a:r>
              <a:rPr lang="en-US" sz="9600">
                <a:solidFill>
                  <a:srgbClr val="00356B"/>
                </a:solidFill>
                <a:latin typeface="Aileron Heavy"/>
              </a:rPr>
              <a:t>Great Discoveries:</a:t>
            </a:r>
          </a:p>
          <a:p>
            <a:pPr algn="ctr">
              <a:lnSpc>
                <a:spcPts val="11519"/>
              </a:lnSpc>
            </a:pPr>
            <a:r>
              <a:rPr lang="en-US" sz="9600">
                <a:solidFill>
                  <a:srgbClr val="00356B"/>
                </a:solidFill>
                <a:latin typeface="Aileron Heavy"/>
              </a:rPr>
              <a:t>Machu Picchu</a:t>
            </a:r>
          </a:p>
        </p:txBody>
      </p:sp>
      <p:sp>
        <p:nvSpPr>
          <p:cNvPr id="8" name="TextBox 8"/>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a:rPr>
              <a:t>Human Relations Area Files</a:t>
            </a:r>
          </a:p>
          <a:p>
            <a:pPr algn="r">
              <a:lnSpc>
                <a:spcPts val="2420"/>
              </a:lnSpc>
            </a:pPr>
            <a:r>
              <a:rPr lang="en-US" sz="2200" spc="153">
                <a:solidFill>
                  <a:srgbClr val="000000"/>
                </a:solidFill>
                <a:latin typeface="Aileron"/>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12207" y="0"/>
            <a:ext cx="9175793" cy="10287000"/>
          </a:xfrm>
          <a:custGeom>
            <a:avLst/>
            <a:gdLst/>
            <a:ahLst/>
            <a:cxnLst/>
            <a:rect l="l" t="t" r="r" b="b"/>
            <a:pathLst>
              <a:path w="9175793" h="10287000">
                <a:moveTo>
                  <a:pt x="0" y="0"/>
                </a:moveTo>
                <a:lnTo>
                  <a:pt x="9175793" y="0"/>
                </a:lnTo>
                <a:lnTo>
                  <a:pt x="9175793" y="10287000"/>
                </a:lnTo>
                <a:lnTo>
                  <a:pt x="0" y="10287000"/>
                </a:lnTo>
                <a:lnTo>
                  <a:pt x="0" y="0"/>
                </a:lnTo>
                <a:close/>
              </a:path>
            </a:pathLst>
          </a:custGeom>
          <a:blipFill>
            <a:blip r:embed="rId2"/>
            <a:stretch>
              <a:fillRect l="-6220" r="-5890"/>
            </a:stretch>
          </a:blipFill>
        </p:spPr>
      </p:sp>
      <p:grpSp>
        <p:nvGrpSpPr>
          <p:cNvPr id="3" name="Group 3"/>
          <p:cNvGrpSpPr/>
          <p:nvPr/>
        </p:nvGrpSpPr>
        <p:grpSpPr>
          <a:xfrm>
            <a:off x="15523723" y="0"/>
            <a:ext cx="2764277" cy="1129336"/>
            <a:chOff x="0" y="0"/>
            <a:chExt cx="3685703" cy="1505782"/>
          </a:xfrm>
        </p:grpSpPr>
        <p:sp>
          <p:nvSpPr>
            <p:cNvPr id="4" name="AutoShape 4"/>
            <p:cNvSpPr/>
            <p:nvPr/>
          </p:nvSpPr>
          <p:spPr>
            <a:xfrm>
              <a:off x="0" y="0"/>
              <a:ext cx="3685703" cy="1505782"/>
            </a:xfrm>
            <a:prstGeom prst="rect">
              <a:avLst/>
            </a:prstGeom>
            <a:solidFill>
              <a:srgbClr val="00356B"/>
            </a:solidFill>
          </p:spPr>
        </p:sp>
        <p:sp>
          <p:nvSpPr>
            <p:cNvPr id="5" name="TextBox 5"/>
            <p:cNvSpPr txBox="1"/>
            <p:nvPr/>
          </p:nvSpPr>
          <p:spPr>
            <a:xfrm>
              <a:off x="366923" y="370621"/>
              <a:ext cx="2951857" cy="707390"/>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1</a:t>
              </a:r>
            </a:p>
          </p:txBody>
        </p:sp>
      </p:grpSp>
      <p:sp>
        <p:nvSpPr>
          <p:cNvPr id="6" name="TextBox 6"/>
          <p:cNvSpPr txBox="1"/>
          <p:nvPr/>
        </p:nvSpPr>
        <p:spPr>
          <a:xfrm>
            <a:off x="269278" y="1920787"/>
            <a:ext cx="8444678" cy="1764030"/>
          </a:xfrm>
          <a:prstGeom prst="rect">
            <a:avLst/>
          </a:prstGeom>
        </p:spPr>
        <p:txBody>
          <a:bodyPr lIns="0" tIns="0" rIns="0" bIns="0" rtlCol="0" anchor="t">
            <a:spAutoFit/>
          </a:bodyPr>
          <a:lstStyle/>
          <a:p>
            <a:pPr>
              <a:lnSpc>
                <a:spcPts val="4680"/>
              </a:lnSpc>
            </a:pPr>
            <a:r>
              <a:rPr lang="en-US" sz="3600" spc="288">
                <a:solidFill>
                  <a:srgbClr val="00356B"/>
                </a:solidFill>
                <a:latin typeface="Aileron"/>
              </a:rPr>
              <a:t>Begin by learning more about the </a:t>
            </a:r>
            <a:r>
              <a:rPr lang="en-US" sz="3600" spc="288">
                <a:solidFill>
                  <a:srgbClr val="00356B"/>
                </a:solidFill>
                <a:latin typeface="Aileron Bold"/>
              </a:rPr>
              <a:t>Inka.</a:t>
            </a:r>
            <a:r>
              <a:rPr lang="en-US" sz="3600" spc="288">
                <a:solidFill>
                  <a:srgbClr val="00356B"/>
                </a:solidFill>
                <a:latin typeface="Aileron"/>
              </a:rPr>
              <a:t> First, read the eHRAF Tradition Summary:</a:t>
            </a:r>
          </a:p>
        </p:txBody>
      </p:sp>
      <p:sp>
        <p:nvSpPr>
          <p:cNvPr id="7" name="TextBox 7"/>
          <p:cNvSpPr txBox="1"/>
          <p:nvPr/>
        </p:nvSpPr>
        <p:spPr>
          <a:xfrm>
            <a:off x="269278" y="6536552"/>
            <a:ext cx="8444678" cy="2354580"/>
          </a:xfrm>
          <a:prstGeom prst="rect">
            <a:avLst/>
          </a:prstGeom>
        </p:spPr>
        <p:txBody>
          <a:bodyPr lIns="0" tIns="0" rIns="0" bIns="0" rtlCol="0" anchor="t">
            <a:spAutoFit/>
          </a:bodyPr>
          <a:lstStyle/>
          <a:p>
            <a:pPr>
              <a:lnSpc>
                <a:spcPts val="4680"/>
              </a:lnSpc>
            </a:pPr>
            <a:r>
              <a:rPr lang="en-US" sz="3600" spc="288">
                <a:solidFill>
                  <a:srgbClr val="00356B"/>
                </a:solidFill>
                <a:latin typeface="Aileron"/>
              </a:rPr>
              <a:t>Then, write a brief description of the Inka indicating any significant archaeological elements that stand out to you.</a:t>
            </a:r>
          </a:p>
        </p:txBody>
      </p:sp>
      <p:sp>
        <p:nvSpPr>
          <p:cNvPr id="8" name="TextBox 8"/>
          <p:cNvSpPr txBox="1"/>
          <p:nvPr/>
        </p:nvSpPr>
        <p:spPr>
          <a:xfrm>
            <a:off x="269278" y="472276"/>
            <a:ext cx="8444678" cy="821055"/>
          </a:xfrm>
          <a:prstGeom prst="rect">
            <a:avLst/>
          </a:prstGeom>
        </p:spPr>
        <p:txBody>
          <a:bodyPr lIns="0" tIns="0" rIns="0" bIns="0" rtlCol="0" anchor="t">
            <a:spAutoFit/>
          </a:bodyPr>
          <a:lstStyle/>
          <a:p>
            <a:pPr>
              <a:lnSpc>
                <a:spcPts val="6719"/>
              </a:lnSpc>
            </a:pPr>
            <a:r>
              <a:rPr lang="en-US" sz="4800" spc="192">
                <a:solidFill>
                  <a:srgbClr val="00356B"/>
                </a:solidFill>
                <a:latin typeface="Aileron Bold"/>
              </a:rPr>
              <a:t>Inka (SE80)</a:t>
            </a:r>
          </a:p>
        </p:txBody>
      </p:sp>
      <p:grpSp>
        <p:nvGrpSpPr>
          <p:cNvPr id="9" name="Group 9"/>
          <p:cNvGrpSpPr/>
          <p:nvPr/>
        </p:nvGrpSpPr>
        <p:grpSpPr>
          <a:xfrm>
            <a:off x="269278" y="4656773"/>
            <a:ext cx="8237853" cy="973455"/>
            <a:chOff x="0" y="0"/>
            <a:chExt cx="10983804" cy="1297940"/>
          </a:xfrm>
        </p:grpSpPr>
        <p:sp>
          <p:nvSpPr>
            <p:cNvPr id="10" name="TextBox 10"/>
            <p:cNvSpPr txBox="1"/>
            <p:nvPr/>
          </p:nvSpPr>
          <p:spPr>
            <a:xfrm>
              <a:off x="785764" y="2540"/>
              <a:ext cx="10198041" cy="1295400"/>
            </a:xfrm>
            <a:prstGeom prst="rect">
              <a:avLst/>
            </a:prstGeom>
          </p:spPr>
          <p:txBody>
            <a:bodyPr lIns="0" tIns="0" rIns="0" bIns="0" rtlCol="0" anchor="t">
              <a:spAutoFit/>
            </a:bodyPr>
            <a:lstStyle/>
            <a:p>
              <a:pPr>
                <a:lnSpc>
                  <a:spcPts val="3840"/>
                </a:lnSpc>
              </a:pPr>
              <a:r>
                <a:rPr lang="en-US" sz="3200" u="sng" spc="256">
                  <a:solidFill>
                    <a:srgbClr val="00356B"/>
                  </a:solidFill>
                  <a:latin typeface="Aileron"/>
                </a:rPr>
                <a:t>https://ehrafarchaeology.yale.edu/document?id=se80-000</a:t>
              </a:r>
            </a:p>
          </p:txBody>
        </p:sp>
        <p:sp>
          <p:nvSpPr>
            <p:cNvPr id="11" name="TextBox 11"/>
            <p:cNvSpPr txBox="1"/>
            <p:nvPr/>
          </p:nvSpPr>
          <p:spPr>
            <a:xfrm>
              <a:off x="0" y="76200"/>
              <a:ext cx="733477"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06" b="7706"/>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2: Selected Readings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9525"/>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4887750"/>
            <a:ext cx="18288000" cy="6327951"/>
          </a:xfrm>
          <a:custGeom>
            <a:avLst/>
            <a:gdLst/>
            <a:ahLst/>
            <a:cxnLst/>
            <a:rect l="l" t="t" r="r" b="b"/>
            <a:pathLst>
              <a:path w="18288000" h="6327951">
                <a:moveTo>
                  <a:pt x="0" y="0"/>
                </a:moveTo>
                <a:lnTo>
                  <a:pt x="18288000" y="0"/>
                </a:lnTo>
                <a:lnTo>
                  <a:pt x="18288000" y="6327951"/>
                </a:lnTo>
                <a:lnTo>
                  <a:pt x="0" y="6327951"/>
                </a:lnTo>
                <a:lnTo>
                  <a:pt x="0" y="0"/>
                </a:lnTo>
                <a:close/>
              </a:path>
            </a:pathLst>
          </a:custGeom>
          <a:blipFill>
            <a:blip r:embed="rId2"/>
            <a:stretch>
              <a:fillRect r="-2497"/>
            </a:stretch>
          </a:blipFill>
        </p:spPr>
      </p:sp>
      <p:grpSp>
        <p:nvGrpSpPr>
          <p:cNvPr id="6" name="Group 6"/>
          <p:cNvGrpSpPr/>
          <p:nvPr/>
        </p:nvGrpSpPr>
        <p:grpSpPr>
          <a:xfrm rot="6593844">
            <a:off x="15809236" y="3241777"/>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2532907"/>
            <a:ext cx="17648215" cy="506730"/>
          </a:xfrm>
          <a:prstGeom prst="rect">
            <a:avLst/>
          </a:prstGeom>
        </p:spPr>
        <p:txBody>
          <a:bodyPr lIns="0" tIns="0" rIns="0" bIns="0" rtlCol="0" anchor="t">
            <a:spAutoFit/>
          </a:bodyPr>
          <a:lstStyle/>
          <a:p>
            <a:pPr>
              <a:lnSpc>
                <a:spcPts val="4000"/>
              </a:lnSpc>
            </a:pPr>
            <a:r>
              <a:rPr lang="en-US" sz="3200" spc="83">
                <a:solidFill>
                  <a:srgbClr val="00356B"/>
                </a:solidFill>
                <a:latin typeface="Aileron"/>
              </a:rPr>
              <a:t>For example:</a:t>
            </a:r>
          </a:p>
        </p:txBody>
      </p:sp>
      <p:sp>
        <p:nvSpPr>
          <p:cNvPr id="10" name="TextBox 10"/>
          <p:cNvSpPr txBox="1"/>
          <p:nvPr/>
        </p:nvSpPr>
        <p:spPr>
          <a:xfrm>
            <a:off x="1232198" y="1354563"/>
            <a:ext cx="15092163" cy="906145"/>
          </a:xfrm>
          <a:prstGeom prst="rect">
            <a:avLst/>
          </a:prstGeom>
        </p:spPr>
        <p:txBody>
          <a:bodyPr lIns="0" tIns="0" rIns="0" bIns="0" rtlCol="0" anchor="t">
            <a:spAutoFit/>
          </a:bodyPr>
          <a:lstStyle/>
          <a:p>
            <a:pPr>
              <a:lnSpc>
                <a:spcPts val="3520"/>
              </a:lnSpc>
            </a:pPr>
            <a:r>
              <a:rPr lang="en-US" sz="3200">
                <a:solidFill>
                  <a:srgbClr val="00356B"/>
                </a:solidFill>
                <a:latin typeface="Aileron Ultra-Bold"/>
              </a:rPr>
              <a:t>First, follow the permalinks provided in the activities below to get to the relevant documents.</a:t>
            </a:r>
          </a:p>
        </p:txBody>
      </p:sp>
      <p:sp>
        <p:nvSpPr>
          <p:cNvPr id="11" name="TextBox 11"/>
          <p:cNvSpPr txBox="1"/>
          <p:nvPr/>
        </p:nvSpPr>
        <p:spPr>
          <a:xfrm>
            <a:off x="3066023" y="3345769"/>
            <a:ext cx="12155954" cy="411543"/>
          </a:xfrm>
          <a:prstGeom prst="rect">
            <a:avLst/>
          </a:prstGeom>
        </p:spPr>
        <p:txBody>
          <a:bodyPr lIns="0" tIns="0" rIns="0" bIns="0" rtlCol="0" anchor="t">
            <a:spAutoFit/>
          </a:bodyPr>
          <a:lstStyle/>
          <a:p>
            <a:pPr>
              <a:lnSpc>
                <a:spcPts val="3072"/>
              </a:lnSpc>
            </a:pPr>
            <a:r>
              <a:rPr lang="en-US" sz="3200">
                <a:solidFill>
                  <a:srgbClr val="00356B"/>
                </a:solidFill>
                <a:latin typeface="Aileron Ultra-Bold"/>
              </a:rPr>
              <a:t>https://ehrafarchaeology.yale.edu/document?id=nt76-001</a:t>
            </a:r>
          </a:p>
        </p:txBody>
      </p:sp>
      <p:sp>
        <p:nvSpPr>
          <p:cNvPr id="12" name="TextBox 12"/>
          <p:cNvSpPr txBox="1"/>
          <p:nvPr/>
        </p:nvSpPr>
        <p:spPr>
          <a:xfrm>
            <a:off x="1232198" y="4187224"/>
            <a:ext cx="17648215" cy="411543"/>
          </a:xfrm>
          <a:prstGeom prst="rect">
            <a:avLst/>
          </a:prstGeom>
        </p:spPr>
        <p:txBody>
          <a:bodyPr lIns="0" tIns="0" rIns="0" bIns="0" rtlCol="0" anchor="t">
            <a:spAutoFit/>
          </a:bodyPr>
          <a:lstStyle/>
          <a:p>
            <a:pPr>
              <a:lnSpc>
                <a:spcPts val="3072"/>
              </a:lnSpc>
            </a:pPr>
            <a:r>
              <a:rPr lang="en-US" sz="3200">
                <a:solidFill>
                  <a:srgbClr val="00356B"/>
                </a:solidFill>
                <a:latin typeface="Aileron Ultra-Bold"/>
              </a:rPr>
              <a:t>Then, use the Page List dropdown menu to navigate to the required page(s). </a:t>
            </a:r>
          </a:p>
        </p:txBody>
      </p:sp>
      <p:sp>
        <p:nvSpPr>
          <p:cNvPr id="13" name="TextBox 13"/>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Ultra-Bold"/>
              </a:rPr>
              <a:t>To read documents or pages in eHRAF:</a:t>
            </a:r>
          </a:p>
        </p:txBody>
      </p:sp>
      <p:sp>
        <p:nvSpPr>
          <p:cNvPr id="14" name="TextBox 14"/>
          <p:cNvSpPr txBox="1"/>
          <p:nvPr/>
        </p:nvSpPr>
        <p:spPr>
          <a:xfrm>
            <a:off x="2355312" y="3345769"/>
            <a:ext cx="550108" cy="411543"/>
          </a:xfrm>
          <a:prstGeom prst="rect">
            <a:avLst/>
          </a:prstGeom>
        </p:spPr>
        <p:txBody>
          <a:bodyPr lIns="0" tIns="0" rIns="0" bIns="0" rtlCol="0" anchor="t">
            <a:spAutoFit/>
          </a:bodyPr>
          <a:lstStyle/>
          <a:p>
            <a:pPr>
              <a:lnSpc>
                <a:spcPts val="3072"/>
              </a:lnSpc>
            </a:pPr>
            <a:r>
              <a:rPr lang="en-US" sz="3200">
                <a:solidFill>
                  <a:srgbClr val="00356B"/>
                </a:solidFill>
                <a:ea typeface="Aileron Ultra-Bold"/>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0"/>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6132799"/>
            <a:ext cx="18288000" cy="4154201"/>
          </a:xfrm>
          <a:custGeom>
            <a:avLst/>
            <a:gdLst/>
            <a:ahLst/>
            <a:cxnLst/>
            <a:rect l="l" t="t" r="r" b="b"/>
            <a:pathLst>
              <a:path w="18288000" h="4154201">
                <a:moveTo>
                  <a:pt x="0" y="0"/>
                </a:moveTo>
                <a:lnTo>
                  <a:pt x="18288000" y="0"/>
                </a:lnTo>
                <a:lnTo>
                  <a:pt x="18288000" y="4154201"/>
                </a:lnTo>
                <a:lnTo>
                  <a:pt x="0" y="4154201"/>
                </a:lnTo>
                <a:lnTo>
                  <a:pt x="0" y="0"/>
                </a:lnTo>
                <a:close/>
              </a:path>
            </a:pathLst>
          </a:custGeom>
          <a:blipFill>
            <a:blip r:embed="rId2"/>
            <a:stretch>
              <a:fillRect l="-24329"/>
            </a:stretch>
          </a:blipFill>
        </p:spPr>
      </p:sp>
      <p:grpSp>
        <p:nvGrpSpPr>
          <p:cNvPr id="6" name="Group 6"/>
          <p:cNvGrpSpPr/>
          <p:nvPr/>
        </p:nvGrpSpPr>
        <p:grpSpPr>
          <a:xfrm rot="-8681848">
            <a:off x="15754529" y="7701599"/>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1131043"/>
            <a:ext cx="15092163" cy="1353185"/>
          </a:xfrm>
          <a:prstGeom prst="rect">
            <a:avLst/>
          </a:prstGeom>
        </p:spPr>
        <p:txBody>
          <a:bodyPr lIns="0" tIns="0" rIns="0" bIns="0" rtlCol="0" anchor="t">
            <a:spAutoFit/>
          </a:bodyPr>
          <a:lstStyle/>
          <a:p>
            <a:pPr>
              <a:lnSpc>
                <a:spcPts val="3520"/>
              </a:lnSpc>
            </a:pPr>
            <a:r>
              <a:rPr lang="en-US" sz="3200">
                <a:solidFill>
                  <a:srgbClr val="00356B"/>
                </a:solidFill>
                <a:latin typeface="Aileron"/>
              </a:rPr>
              <a:t>Follow these steps if you are having trouble with permalinks from off campus while using a proxy or VPN service, or if you have been provided with a HRAF-issued username and password.</a:t>
            </a:r>
          </a:p>
        </p:txBody>
      </p:sp>
      <p:sp>
        <p:nvSpPr>
          <p:cNvPr id="10" name="TextBox 10"/>
          <p:cNvSpPr txBox="1"/>
          <p:nvPr/>
        </p:nvSpPr>
        <p:spPr>
          <a:xfrm>
            <a:off x="1232198" y="4108642"/>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Enter the author's last name into the Filter Index box.</a:t>
            </a:r>
          </a:p>
        </p:txBody>
      </p:sp>
      <p:sp>
        <p:nvSpPr>
          <p:cNvPr id="11" name="TextBox 11"/>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Ultra-Bold"/>
              </a:rPr>
              <a:t>Finding documents without permalinks</a:t>
            </a:r>
          </a:p>
        </p:txBody>
      </p:sp>
      <p:sp>
        <p:nvSpPr>
          <p:cNvPr id="12" name="TextBox 12"/>
          <p:cNvSpPr txBox="1"/>
          <p:nvPr/>
        </p:nvSpPr>
        <p:spPr>
          <a:xfrm>
            <a:off x="1232198" y="2764478"/>
            <a:ext cx="15364529"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Sign in via your library proxy or VPN, or using the HRAF-issued credentials.</a:t>
            </a:r>
          </a:p>
        </p:txBody>
      </p:sp>
      <p:sp>
        <p:nvSpPr>
          <p:cNvPr id="13" name="TextBox 13"/>
          <p:cNvSpPr txBox="1"/>
          <p:nvPr/>
        </p:nvSpPr>
        <p:spPr>
          <a:xfrm>
            <a:off x="1232198" y="4780724"/>
            <a:ext cx="15490435" cy="801751"/>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Click on the required title to access the document, then select the page number from the Page List dropdown menu as shown above.</a:t>
            </a:r>
          </a:p>
        </p:txBody>
      </p:sp>
      <p:sp>
        <p:nvSpPr>
          <p:cNvPr id="14" name="TextBox 14"/>
          <p:cNvSpPr txBox="1"/>
          <p:nvPr/>
        </p:nvSpPr>
        <p:spPr>
          <a:xfrm>
            <a:off x="1232198" y="3436560"/>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Go to the Browse Documents tab.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48885" y="0"/>
            <a:ext cx="6639115" cy="10287000"/>
          </a:xfrm>
          <a:custGeom>
            <a:avLst/>
            <a:gdLst/>
            <a:ahLst/>
            <a:cxnLst/>
            <a:rect l="l" t="t" r="r" b="b"/>
            <a:pathLst>
              <a:path w="6639115" h="10287000">
                <a:moveTo>
                  <a:pt x="0" y="0"/>
                </a:moveTo>
                <a:lnTo>
                  <a:pt x="6639115" y="0"/>
                </a:lnTo>
                <a:lnTo>
                  <a:pt x="6639115" y="10287000"/>
                </a:lnTo>
                <a:lnTo>
                  <a:pt x="0" y="10287000"/>
                </a:lnTo>
                <a:lnTo>
                  <a:pt x="0" y="0"/>
                </a:lnTo>
                <a:close/>
              </a:path>
            </a:pathLst>
          </a:custGeom>
          <a:blipFill>
            <a:blip r:embed="rId2"/>
            <a:stretch>
              <a:fillRect l="-63683" r="-42909"/>
            </a:stretch>
          </a:blipFill>
        </p:spPr>
      </p:sp>
      <p:grpSp>
        <p:nvGrpSpPr>
          <p:cNvPr id="3" name="Group 3"/>
          <p:cNvGrpSpPr/>
          <p:nvPr/>
        </p:nvGrpSpPr>
        <p:grpSpPr>
          <a:xfrm>
            <a:off x="14964426" y="3493"/>
            <a:ext cx="3323574" cy="1122351"/>
            <a:chOff x="0" y="0"/>
            <a:chExt cx="4431431" cy="1496468"/>
          </a:xfrm>
        </p:grpSpPr>
        <p:sp>
          <p:nvSpPr>
            <p:cNvPr id="4" name="AutoShape 4"/>
            <p:cNvSpPr/>
            <p:nvPr/>
          </p:nvSpPr>
          <p:spPr>
            <a:xfrm>
              <a:off x="0" y="0"/>
              <a:ext cx="4431431" cy="1496468"/>
            </a:xfrm>
            <a:prstGeom prst="rect">
              <a:avLst/>
            </a:prstGeom>
            <a:solidFill>
              <a:srgbClr val="00356B"/>
            </a:solidFill>
          </p:spPr>
        </p:sp>
        <p:sp>
          <p:nvSpPr>
            <p:cNvPr id="5" name="TextBox 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2</a:t>
              </a:r>
            </a:p>
          </p:txBody>
        </p:sp>
      </p:grpSp>
      <p:sp>
        <p:nvSpPr>
          <p:cNvPr id="6" name="TextBox 6"/>
          <p:cNvSpPr txBox="1"/>
          <p:nvPr/>
        </p:nvSpPr>
        <p:spPr>
          <a:xfrm>
            <a:off x="509149" y="605461"/>
            <a:ext cx="10804516" cy="1038225"/>
          </a:xfrm>
          <a:prstGeom prst="rect">
            <a:avLst/>
          </a:prstGeom>
        </p:spPr>
        <p:txBody>
          <a:bodyPr lIns="0" tIns="0" rIns="0" bIns="0" rtlCol="0" anchor="t">
            <a:spAutoFit/>
          </a:bodyPr>
          <a:lstStyle/>
          <a:p>
            <a:pPr>
              <a:lnSpc>
                <a:spcPts val="4079"/>
              </a:lnSpc>
            </a:pPr>
            <a:r>
              <a:rPr lang="en-US" sz="3399" spc="339">
                <a:solidFill>
                  <a:srgbClr val="00356B"/>
                </a:solidFill>
                <a:latin typeface="Aileron Bold Italics"/>
              </a:rPr>
              <a:t>The Sacred Landscape of the Inca: </a:t>
            </a:r>
          </a:p>
          <a:p>
            <a:pPr>
              <a:lnSpc>
                <a:spcPts val="4079"/>
              </a:lnSpc>
            </a:pPr>
            <a:r>
              <a:rPr lang="en-US" sz="3400" spc="340">
                <a:solidFill>
                  <a:srgbClr val="00356B"/>
                </a:solidFill>
                <a:latin typeface="Aileron Bold Italics"/>
              </a:rPr>
              <a:t>The Cusco Ceque System </a:t>
            </a:r>
            <a:r>
              <a:rPr lang="en-US" sz="3400" spc="340">
                <a:solidFill>
                  <a:srgbClr val="00356B"/>
                </a:solidFill>
                <a:latin typeface="Aileron Bold"/>
              </a:rPr>
              <a:t>(Bauer 1998)</a:t>
            </a:r>
          </a:p>
        </p:txBody>
      </p:sp>
      <p:sp>
        <p:nvSpPr>
          <p:cNvPr id="7" name="TextBox 7"/>
          <p:cNvSpPr txBox="1"/>
          <p:nvPr/>
        </p:nvSpPr>
        <p:spPr>
          <a:xfrm>
            <a:off x="400264" y="3439477"/>
            <a:ext cx="12187299" cy="1457325"/>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1" lvl="1" indent="-345440">
              <a:lnSpc>
                <a:spcPts val="3840"/>
              </a:lnSpc>
              <a:buFont typeface="Arial"/>
              <a:buChar char="•"/>
            </a:pPr>
            <a:r>
              <a:rPr lang="en-US" sz="3200" spc="320">
                <a:solidFill>
                  <a:srgbClr val="00356B"/>
                </a:solidFill>
                <a:latin typeface="Aileron"/>
              </a:rPr>
              <a:t>69, The Eighth Ceque of Chinchaysuyu</a:t>
            </a:r>
          </a:p>
          <a:p>
            <a:pPr marL="690880" lvl="1" indent="-345440">
              <a:lnSpc>
                <a:spcPts val="3840"/>
              </a:lnSpc>
              <a:buFont typeface="Arial"/>
              <a:buChar char="•"/>
            </a:pPr>
            <a:r>
              <a:rPr lang="en-US" sz="3200" spc="320">
                <a:solidFill>
                  <a:srgbClr val="00356B"/>
                </a:solidFill>
                <a:latin typeface="Aileron"/>
              </a:rPr>
              <a:t>145, Evidence of Other Inca Ceques</a:t>
            </a:r>
          </a:p>
        </p:txBody>
      </p:sp>
      <p:sp>
        <p:nvSpPr>
          <p:cNvPr id="8" name="TextBox 8"/>
          <p:cNvSpPr txBox="1"/>
          <p:nvPr/>
        </p:nvSpPr>
        <p:spPr>
          <a:xfrm>
            <a:off x="509149" y="5649780"/>
            <a:ext cx="11139736" cy="52387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Tradition Summary: Inca </a:t>
            </a:r>
            <a:r>
              <a:rPr lang="en-US" sz="3400" spc="340">
                <a:solidFill>
                  <a:srgbClr val="00356B"/>
                </a:solidFill>
                <a:latin typeface="Aileron Bold"/>
              </a:rPr>
              <a:t>(Bray 2004)</a:t>
            </a:r>
          </a:p>
        </p:txBody>
      </p:sp>
      <p:sp>
        <p:nvSpPr>
          <p:cNvPr id="9" name="TextBox 9"/>
          <p:cNvSpPr txBox="1"/>
          <p:nvPr/>
        </p:nvSpPr>
        <p:spPr>
          <a:xfrm>
            <a:off x="400264" y="8372546"/>
            <a:ext cx="12405069" cy="97536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 </a:t>
            </a:r>
          </a:p>
          <a:p>
            <a:pPr marL="690880" lvl="1" indent="-345440">
              <a:lnSpc>
                <a:spcPts val="3840"/>
              </a:lnSpc>
              <a:buFont typeface="Arial"/>
              <a:buChar char="•"/>
            </a:pPr>
            <a:r>
              <a:rPr lang="en-US" sz="3200" spc="320">
                <a:solidFill>
                  <a:srgbClr val="00356B"/>
                </a:solidFill>
                <a:latin typeface="Aileron"/>
              </a:rPr>
              <a:t>4, Settlement System, Machu Piccu</a:t>
            </a:r>
          </a:p>
        </p:txBody>
      </p:sp>
      <p:grpSp>
        <p:nvGrpSpPr>
          <p:cNvPr id="10" name="Group 10"/>
          <p:cNvGrpSpPr/>
          <p:nvPr/>
        </p:nvGrpSpPr>
        <p:grpSpPr>
          <a:xfrm>
            <a:off x="1173747" y="1983468"/>
            <a:ext cx="10368442" cy="1062990"/>
            <a:chOff x="0" y="0"/>
            <a:chExt cx="13824590" cy="1417320"/>
          </a:xfrm>
        </p:grpSpPr>
        <p:sp>
          <p:nvSpPr>
            <p:cNvPr id="11" name="TextBox 11"/>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https://ehrafarchaeology.yale.edu/document?id=se80-014</a:t>
              </a:r>
            </a:p>
          </p:txBody>
        </p:sp>
        <p:sp>
          <p:nvSpPr>
            <p:cNvPr id="12" name="TextBox 12"/>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13" name="Group 13"/>
          <p:cNvGrpSpPr/>
          <p:nvPr/>
        </p:nvGrpSpPr>
        <p:grpSpPr>
          <a:xfrm>
            <a:off x="1173747" y="6733583"/>
            <a:ext cx="10368442" cy="1062990"/>
            <a:chOff x="0" y="0"/>
            <a:chExt cx="13824590" cy="1417320"/>
          </a:xfrm>
        </p:grpSpPr>
        <p:sp>
          <p:nvSpPr>
            <p:cNvPr id="14" name="TextBox 14"/>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https://ehrafarchaeology.yale.edu/document?id=se80-000</a:t>
              </a:r>
            </a:p>
          </p:txBody>
        </p:sp>
        <p:sp>
          <p:nvSpPr>
            <p:cNvPr id="15" name="TextBox 15"/>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30887" y="774182"/>
            <a:ext cx="10804516" cy="52387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Inka settlement planning </a:t>
            </a:r>
            <a:r>
              <a:rPr lang="en-US" sz="3400" spc="340">
                <a:solidFill>
                  <a:srgbClr val="00356B"/>
                </a:solidFill>
                <a:latin typeface="Aileron Bold"/>
              </a:rPr>
              <a:t>(Hyslop 1990)</a:t>
            </a:r>
          </a:p>
        </p:txBody>
      </p:sp>
      <p:sp>
        <p:nvSpPr>
          <p:cNvPr id="3" name="TextBox 3"/>
          <p:cNvSpPr txBox="1"/>
          <p:nvPr/>
        </p:nvSpPr>
        <p:spPr>
          <a:xfrm>
            <a:off x="6622002" y="3348166"/>
            <a:ext cx="11536168" cy="146304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0" lvl="1" indent="-345440">
              <a:lnSpc>
                <a:spcPts val="3840"/>
              </a:lnSpc>
              <a:buFont typeface="Arial"/>
              <a:buChar char="•"/>
            </a:pPr>
            <a:r>
              <a:rPr lang="en-US" sz="3200" spc="320">
                <a:solidFill>
                  <a:srgbClr val="00356B"/>
                </a:solidFill>
                <a:latin typeface="Aileron"/>
              </a:rPr>
              <a:t>108, Stones and Architecture in the Cuzco Arean</a:t>
            </a:r>
          </a:p>
          <a:p>
            <a:pPr marL="690880" lvl="1" indent="-345440">
              <a:lnSpc>
                <a:spcPts val="3840"/>
              </a:lnSpc>
              <a:buFont typeface="Arial"/>
              <a:buChar char="•"/>
            </a:pPr>
            <a:r>
              <a:rPr lang="en-US" sz="3200" spc="320">
                <a:solidFill>
                  <a:srgbClr val="00356B"/>
                </a:solidFill>
                <a:latin typeface="Aileron"/>
              </a:rPr>
              <a:t>110, 112, Machu Picchu</a:t>
            </a:r>
          </a:p>
        </p:txBody>
      </p:sp>
      <p:sp>
        <p:nvSpPr>
          <p:cNvPr id="4" name="TextBox 4"/>
          <p:cNvSpPr txBox="1"/>
          <p:nvPr/>
        </p:nvSpPr>
        <p:spPr>
          <a:xfrm>
            <a:off x="6730887" y="5304152"/>
            <a:ext cx="1113973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Inca culture at the time of the Spanish conquest. </a:t>
            </a:r>
            <a:r>
              <a:rPr lang="en-US" sz="3400" spc="340">
                <a:solidFill>
                  <a:srgbClr val="00356B"/>
                </a:solidFill>
                <a:latin typeface="Aileron Bold"/>
              </a:rPr>
              <a:t>(Rowe 1946)</a:t>
            </a:r>
          </a:p>
        </p:txBody>
      </p:sp>
      <p:sp>
        <p:nvSpPr>
          <p:cNvPr id="5" name="TextBox 5"/>
          <p:cNvSpPr txBox="1"/>
          <p:nvPr/>
        </p:nvSpPr>
        <p:spPr>
          <a:xfrm>
            <a:off x="6622002" y="8040252"/>
            <a:ext cx="11376369" cy="146304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1" lvl="1" indent="-345440">
              <a:lnSpc>
                <a:spcPts val="3840"/>
              </a:lnSpc>
              <a:buFont typeface="Arial"/>
              <a:buChar char="•"/>
            </a:pPr>
            <a:r>
              <a:rPr lang="en-US" sz="3200" spc="320">
                <a:solidFill>
                  <a:srgbClr val="00356B"/>
                </a:solidFill>
                <a:latin typeface="Aileron"/>
              </a:rPr>
              <a:t>200, Late Inca Period (including Machu Picchu)</a:t>
            </a:r>
          </a:p>
          <a:p>
            <a:pPr marL="690880" lvl="1" indent="-345440">
              <a:lnSpc>
                <a:spcPts val="3840"/>
              </a:lnSpc>
              <a:buFont typeface="Arial"/>
              <a:buChar char="•"/>
            </a:pPr>
            <a:r>
              <a:rPr lang="en-US" sz="3200" spc="320">
                <a:solidFill>
                  <a:srgbClr val="00356B"/>
                </a:solidFill>
                <a:latin typeface="Aileron"/>
              </a:rPr>
              <a:t>222-233, Houses and Architecture</a:t>
            </a:r>
          </a:p>
        </p:txBody>
      </p:sp>
      <p:grpSp>
        <p:nvGrpSpPr>
          <p:cNvPr id="6" name="Group 6"/>
          <p:cNvGrpSpPr/>
          <p:nvPr/>
        </p:nvGrpSpPr>
        <p:grpSpPr>
          <a:xfrm>
            <a:off x="7395485" y="1895015"/>
            <a:ext cx="10368442" cy="1062990"/>
            <a:chOff x="0" y="0"/>
            <a:chExt cx="13824590" cy="1417320"/>
          </a:xfrm>
        </p:grpSpPr>
        <p:sp>
          <p:nvSpPr>
            <p:cNvPr id="7" name="TextBox 7"/>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https://ehrafarchaeology.yale.edu/document?id=se80-016</a:t>
              </a:r>
            </a:p>
          </p:txBody>
        </p:sp>
        <p:sp>
          <p:nvSpPr>
            <p:cNvPr id="8" name="TextBox 8"/>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9" name="Group 9"/>
          <p:cNvGrpSpPr/>
          <p:nvPr/>
        </p:nvGrpSpPr>
        <p:grpSpPr>
          <a:xfrm>
            <a:off x="7395485" y="6645129"/>
            <a:ext cx="10368442" cy="1062990"/>
            <a:chOff x="0" y="0"/>
            <a:chExt cx="13824590" cy="1417320"/>
          </a:xfrm>
        </p:grpSpPr>
        <p:sp>
          <p:nvSpPr>
            <p:cNvPr id="10" name="TextBox 10"/>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https://ehrafarchaeology.yale.edu/document?id=se80-001</a:t>
              </a:r>
            </a:p>
          </p:txBody>
        </p:sp>
        <p:sp>
          <p:nvSpPr>
            <p:cNvPr id="11" name="TextBox 11"/>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
        <p:nvSpPr>
          <p:cNvPr id="12" name="Freeform 12"/>
          <p:cNvSpPr/>
          <p:nvPr/>
        </p:nvSpPr>
        <p:spPr>
          <a:xfrm>
            <a:off x="0" y="0"/>
            <a:ext cx="6238993" cy="10287000"/>
          </a:xfrm>
          <a:custGeom>
            <a:avLst/>
            <a:gdLst/>
            <a:ahLst/>
            <a:cxnLst/>
            <a:rect l="l" t="t" r="r" b="b"/>
            <a:pathLst>
              <a:path w="6238993" h="10287000">
                <a:moveTo>
                  <a:pt x="0" y="0"/>
                </a:moveTo>
                <a:lnTo>
                  <a:pt x="6238993" y="0"/>
                </a:lnTo>
                <a:lnTo>
                  <a:pt x="6238993" y="10287000"/>
                </a:lnTo>
                <a:lnTo>
                  <a:pt x="0" y="10287000"/>
                </a:lnTo>
                <a:lnTo>
                  <a:pt x="0" y="0"/>
                </a:lnTo>
                <a:close/>
              </a:path>
            </a:pathLst>
          </a:custGeom>
          <a:blipFill>
            <a:blip r:embed="rId2"/>
            <a:stretch>
              <a:fillRect l="-40461" r="-152662"/>
            </a:stretch>
          </a:blipFill>
        </p:spPr>
      </p:sp>
      <p:grpSp>
        <p:nvGrpSpPr>
          <p:cNvPr id="13" name="Group 13"/>
          <p:cNvGrpSpPr/>
          <p:nvPr/>
        </p:nvGrpSpPr>
        <p:grpSpPr>
          <a:xfrm>
            <a:off x="0" y="0"/>
            <a:ext cx="3323574" cy="1122351"/>
            <a:chOff x="0" y="0"/>
            <a:chExt cx="4431431" cy="1496468"/>
          </a:xfrm>
        </p:grpSpPr>
        <p:sp>
          <p:nvSpPr>
            <p:cNvPr id="14" name="AutoShape 14"/>
            <p:cNvSpPr/>
            <p:nvPr/>
          </p:nvSpPr>
          <p:spPr>
            <a:xfrm>
              <a:off x="0" y="0"/>
              <a:ext cx="4431431" cy="1496468"/>
            </a:xfrm>
            <a:prstGeom prst="rect">
              <a:avLst/>
            </a:prstGeom>
            <a:solidFill>
              <a:srgbClr val="00356B"/>
            </a:solidFill>
          </p:spPr>
        </p:sp>
        <p:sp>
          <p:nvSpPr>
            <p:cNvPr id="15" name="TextBox 1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2</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38" b="21875"/>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endParaRPr lang="en-US" sz="5600" spc="100">
              <a:solidFill>
                <a:srgbClr val="FFFFFF"/>
              </a:solidFill>
              <a:latin typeface="Aileron"/>
            </a:endParaRPr>
          </a:p>
        </p:txBody>
      </p:sp>
      <p:grpSp>
        <p:nvGrpSpPr>
          <p:cNvPr id="4" name="Group 4"/>
          <p:cNvGrpSpPr/>
          <p:nvPr/>
        </p:nvGrpSpPr>
        <p:grpSpPr>
          <a:xfrm>
            <a:off x="3189403" y="3332231"/>
            <a:ext cx="12118707" cy="3047102"/>
            <a:chOff x="0" y="0"/>
            <a:chExt cx="16158275" cy="4062803"/>
          </a:xfrm>
        </p:grpSpPr>
        <p:sp>
          <p:nvSpPr>
            <p:cNvPr id="5" name="AutoShape 5"/>
            <p:cNvSpPr/>
            <p:nvPr/>
          </p:nvSpPr>
          <p:spPr>
            <a:xfrm>
              <a:off x="0" y="0"/>
              <a:ext cx="16158275" cy="4062803"/>
            </a:xfrm>
            <a:prstGeom prst="rect">
              <a:avLst/>
            </a:prstGeom>
            <a:solidFill>
              <a:srgbClr val="00356B"/>
            </a:solidFill>
          </p:spPr>
        </p:sp>
        <p:sp>
          <p:nvSpPr>
            <p:cNvPr id="6" name="TextBox 6"/>
            <p:cNvSpPr txBox="1"/>
            <p:nvPr/>
          </p:nvSpPr>
          <p:spPr>
            <a:xfrm>
              <a:off x="773114" y="951791"/>
              <a:ext cx="14612047"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3: Advanced Search</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374674" y="-11006"/>
            <a:ext cx="10913326" cy="10287000"/>
          </a:xfrm>
          <a:prstGeom prst="rect">
            <a:avLst/>
          </a:prstGeom>
          <a:solidFill>
            <a:srgbClr val="00356B"/>
          </a:solidFill>
        </p:spPr>
      </p:sp>
      <p:sp>
        <p:nvSpPr>
          <p:cNvPr id="3" name="Freeform 3"/>
          <p:cNvSpPr/>
          <p:nvPr/>
        </p:nvSpPr>
        <p:spPr>
          <a:xfrm>
            <a:off x="0" y="0"/>
            <a:ext cx="7374674" cy="10287000"/>
          </a:xfrm>
          <a:custGeom>
            <a:avLst/>
            <a:gdLst/>
            <a:ahLst/>
            <a:cxnLst/>
            <a:rect l="l" t="t" r="r" b="b"/>
            <a:pathLst>
              <a:path w="7374674" h="10287000">
                <a:moveTo>
                  <a:pt x="0" y="0"/>
                </a:moveTo>
                <a:lnTo>
                  <a:pt x="7374674" y="0"/>
                </a:lnTo>
                <a:lnTo>
                  <a:pt x="7374674" y="10287000"/>
                </a:lnTo>
                <a:lnTo>
                  <a:pt x="0" y="10287000"/>
                </a:lnTo>
                <a:lnTo>
                  <a:pt x="0" y="0"/>
                </a:lnTo>
                <a:close/>
              </a:path>
            </a:pathLst>
          </a:custGeom>
          <a:blipFill>
            <a:blip r:embed="rId2"/>
            <a:stretch>
              <a:fillRect l="-89233" r="-20133"/>
            </a:stretch>
          </a:blipFill>
        </p:spPr>
      </p:sp>
      <p:sp>
        <p:nvSpPr>
          <p:cNvPr id="4" name="TextBox 4"/>
          <p:cNvSpPr txBox="1"/>
          <p:nvPr/>
        </p:nvSpPr>
        <p:spPr>
          <a:xfrm>
            <a:off x="8203011" y="447171"/>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a:rPr>
              <a:t>Part 3: </a:t>
            </a:r>
          </a:p>
          <a:p>
            <a:pPr algn="r">
              <a:lnSpc>
                <a:spcPts val="6600"/>
              </a:lnSpc>
            </a:pPr>
            <a:r>
              <a:rPr lang="en-US" sz="5500" spc="110">
                <a:solidFill>
                  <a:srgbClr val="FFFFFF"/>
                </a:solidFill>
                <a:latin typeface="Aileron Heavy"/>
              </a:rPr>
              <a:t>Advanced Search</a:t>
            </a:r>
          </a:p>
        </p:txBody>
      </p:sp>
      <p:sp>
        <p:nvSpPr>
          <p:cNvPr id="5" name="TextBox 5"/>
          <p:cNvSpPr txBox="1"/>
          <p:nvPr/>
        </p:nvSpPr>
        <p:spPr>
          <a:xfrm>
            <a:off x="7631329" y="2486018"/>
            <a:ext cx="10400017" cy="7004685"/>
          </a:xfrm>
          <a:prstGeom prst="rect">
            <a:avLst/>
          </a:prstGeom>
        </p:spPr>
        <p:txBody>
          <a:bodyPr lIns="0" tIns="0" rIns="0" bIns="0" rtlCol="0" anchor="t">
            <a:spAutoFit/>
          </a:bodyPr>
          <a:lstStyle/>
          <a:p>
            <a:pPr>
              <a:lnSpc>
                <a:spcPts val="5040"/>
              </a:lnSpc>
            </a:pPr>
            <a:r>
              <a:rPr lang="en-US" sz="3600" spc="288">
                <a:solidFill>
                  <a:srgbClr val="FFFFFF"/>
                </a:solidFill>
                <a:latin typeface="Aileron"/>
              </a:rPr>
              <a:t>Now that you have read selected passages from eHRAF Archaeology, dig deeper with </a:t>
            </a:r>
            <a:r>
              <a:rPr lang="en-US" sz="3600" spc="288">
                <a:solidFill>
                  <a:srgbClr val="FFFFFF"/>
                </a:solidFill>
                <a:latin typeface="Aileron Bold"/>
              </a:rPr>
              <a:t>Advanced Search</a:t>
            </a:r>
            <a:r>
              <a:rPr lang="en-US" sz="3600" spc="288">
                <a:solidFill>
                  <a:srgbClr val="FFFFFF"/>
                </a:solidFill>
                <a:latin typeface="Aileron"/>
              </a:rPr>
              <a:t>. This will enable you to find specific passages in documents that have been indexed by HRAF anthropologists at the paragraph level.</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On the following slide, you will find an example of an advanced search. Try this search and then experiment with different subjects and/or keywords.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47576" y="0"/>
            <a:ext cx="6840424" cy="10287000"/>
          </a:xfrm>
          <a:custGeom>
            <a:avLst/>
            <a:gdLst/>
            <a:ahLst/>
            <a:cxnLst/>
            <a:rect l="l" t="t" r="r" b="b"/>
            <a:pathLst>
              <a:path w="6840424" h="10287000">
                <a:moveTo>
                  <a:pt x="0" y="0"/>
                </a:moveTo>
                <a:lnTo>
                  <a:pt x="6840424" y="0"/>
                </a:lnTo>
                <a:lnTo>
                  <a:pt x="6840424" y="10287000"/>
                </a:lnTo>
                <a:lnTo>
                  <a:pt x="0" y="10287000"/>
                </a:lnTo>
                <a:lnTo>
                  <a:pt x="0" y="0"/>
                </a:lnTo>
                <a:close/>
              </a:path>
            </a:pathLst>
          </a:custGeom>
          <a:blipFill>
            <a:blip r:embed="rId2"/>
            <a:stretch>
              <a:fillRect l="-64146" r="-61361"/>
            </a:stretch>
          </a:blipFill>
        </p:spPr>
      </p:sp>
      <p:sp>
        <p:nvSpPr>
          <p:cNvPr id="3" name="AutoShape 3"/>
          <p:cNvSpPr/>
          <p:nvPr/>
        </p:nvSpPr>
        <p:spPr>
          <a:xfrm rot="-10800000">
            <a:off x="0" y="0"/>
            <a:ext cx="11447576" cy="10287000"/>
          </a:xfrm>
          <a:prstGeom prst="rect">
            <a:avLst/>
          </a:prstGeom>
          <a:solidFill>
            <a:srgbClr val="00356B"/>
          </a:solidFill>
        </p:spPr>
      </p:sp>
      <p:sp>
        <p:nvSpPr>
          <p:cNvPr id="4" name="TextBox 4"/>
          <p:cNvSpPr txBox="1"/>
          <p:nvPr/>
        </p:nvSpPr>
        <p:spPr>
          <a:xfrm>
            <a:off x="441038" y="2829034"/>
            <a:ext cx="10686941" cy="254508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Traditions column, select </a:t>
            </a:r>
            <a:r>
              <a:rPr lang="en-US" sz="3600" spc="215">
                <a:solidFill>
                  <a:srgbClr val="FFFFFF"/>
                </a:solidFill>
                <a:latin typeface="Aileron Bold"/>
              </a:rPr>
              <a:t>Inka (SE80)</a:t>
            </a:r>
            <a:r>
              <a:rPr lang="en-US" sz="3600" spc="215">
                <a:solidFill>
                  <a:srgbClr val="FFFFFF"/>
                </a:solidFill>
                <a:latin typeface="Aileron"/>
              </a:rPr>
              <a:t>. In the Add Subjects column, select the major subject categories </a:t>
            </a:r>
            <a:r>
              <a:rPr lang="en-US" sz="3600" spc="215">
                <a:solidFill>
                  <a:srgbClr val="FFFFFF"/>
                </a:solidFill>
                <a:latin typeface="Aileron Bold"/>
              </a:rPr>
              <a:t>Building and Construction (330) </a:t>
            </a:r>
            <a:r>
              <a:rPr lang="en-US" sz="3600" spc="215">
                <a:solidFill>
                  <a:srgbClr val="FFFFFF"/>
                </a:solidFill>
                <a:latin typeface="Aileron"/>
              </a:rPr>
              <a:t>and </a:t>
            </a:r>
            <a:r>
              <a:rPr lang="en-US" sz="3600" spc="215">
                <a:solidFill>
                  <a:srgbClr val="FFFFFF"/>
                </a:solidFill>
                <a:latin typeface="Aileron Bold"/>
              </a:rPr>
              <a:t>Structures (340)</a:t>
            </a:r>
            <a:r>
              <a:rPr lang="en-US" sz="3600" spc="215">
                <a:solidFill>
                  <a:srgbClr val="FFFFFF"/>
                </a:solidFill>
                <a:latin typeface="Aileron"/>
              </a:rPr>
              <a:t>.</a:t>
            </a:r>
          </a:p>
        </p:txBody>
      </p:sp>
      <p:sp>
        <p:nvSpPr>
          <p:cNvPr id="5" name="TextBox 5"/>
          <p:cNvSpPr txBox="1"/>
          <p:nvPr/>
        </p:nvSpPr>
        <p:spPr>
          <a:xfrm>
            <a:off x="441038" y="569193"/>
            <a:ext cx="9521123" cy="16859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a:rPr>
              <a:t>Part 3: </a:t>
            </a:r>
          </a:p>
          <a:p>
            <a:pPr algn="just">
              <a:lnSpc>
                <a:spcPts val="6600"/>
              </a:lnSpc>
            </a:pPr>
            <a:r>
              <a:rPr lang="en-US" sz="5500" spc="110">
                <a:solidFill>
                  <a:srgbClr val="FFFFFF"/>
                </a:solidFill>
                <a:latin typeface="Aileron Heavy"/>
              </a:rPr>
              <a:t>Advanced Search</a:t>
            </a:r>
          </a:p>
        </p:txBody>
      </p:sp>
      <p:sp>
        <p:nvSpPr>
          <p:cNvPr id="6" name="TextBox 6"/>
          <p:cNvSpPr txBox="1"/>
          <p:nvPr/>
        </p:nvSpPr>
        <p:spPr>
          <a:xfrm>
            <a:off x="441038" y="8446242"/>
            <a:ext cx="10686941" cy="62484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Keyword section, type "</a:t>
            </a:r>
            <a:r>
              <a:rPr lang="en-US" sz="3600" spc="215">
                <a:solidFill>
                  <a:srgbClr val="FFFFFF"/>
                </a:solidFill>
                <a:latin typeface="Aileron Bold"/>
              </a:rPr>
              <a:t>Machu Picchu"</a:t>
            </a:r>
            <a:r>
              <a:rPr lang="en-US" sz="3600" spc="215">
                <a:solidFill>
                  <a:srgbClr val="FFFFFF"/>
                </a:solidFill>
                <a:latin typeface="Aileron"/>
              </a:rPr>
              <a:t>.</a:t>
            </a:r>
          </a:p>
        </p:txBody>
      </p:sp>
      <p:sp>
        <p:nvSpPr>
          <p:cNvPr id="7" name="TextBox 7"/>
          <p:cNvSpPr txBox="1"/>
          <p:nvPr/>
        </p:nvSpPr>
        <p:spPr>
          <a:xfrm>
            <a:off x="441038" y="5924975"/>
            <a:ext cx="10686941" cy="190500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These categories include information about </a:t>
            </a:r>
            <a:r>
              <a:rPr lang="en-US" sz="3600" spc="215">
                <a:solidFill>
                  <a:srgbClr val="FFFFFF"/>
                </a:solidFill>
                <a:latin typeface="Aileron Bold"/>
              </a:rPr>
              <a:t>Construction (331)</a:t>
            </a:r>
            <a:r>
              <a:rPr lang="en-US" sz="3600" spc="215">
                <a:solidFill>
                  <a:srgbClr val="FFFFFF"/>
                </a:solidFill>
                <a:latin typeface="Aileron"/>
              </a:rPr>
              <a:t>, </a:t>
            </a:r>
            <a:r>
              <a:rPr lang="en-US" sz="3600" spc="215">
                <a:solidFill>
                  <a:srgbClr val="FFFFFF"/>
                </a:solidFill>
                <a:latin typeface="Aileron Bold"/>
              </a:rPr>
              <a:t>Masonry (333)</a:t>
            </a:r>
            <a:r>
              <a:rPr lang="en-US" sz="3600" spc="215">
                <a:solidFill>
                  <a:srgbClr val="FFFFFF"/>
                </a:solidFill>
                <a:latin typeface="Aileron"/>
              </a:rPr>
              <a:t>, </a:t>
            </a:r>
            <a:r>
              <a:rPr lang="en-US" sz="3600" spc="215">
                <a:solidFill>
                  <a:srgbClr val="FFFFFF"/>
                </a:solidFill>
                <a:latin typeface="Aileron Bold"/>
              </a:rPr>
              <a:t>Architecture (341)</a:t>
            </a:r>
            <a:r>
              <a:rPr lang="en-US" sz="3600" spc="215">
                <a:solidFill>
                  <a:srgbClr val="FFFFFF"/>
                </a:solidFill>
                <a:latin typeface="Aileron"/>
              </a:rPr>
              <a:t>, and </a:t>
            </a:r>
            <a:r>
              <a:rPr lang="en-US" sz="3600" spc="215">
                <a:solidFill>
                  <a:srgbClr val="FFFFFF"/>
                </a:solidFill>
                <a:latin typeface="Aileron Bold"/>
              </a:rPr>
              <a:t>Dwellings (342)</a:t>
            </a:r>
            <a:r>
              <a:rPr lang="en-US" sz="3600" spc="215">
                <a:solidFill>
                  <a:srgbClr val="FFFFFF"/>
                </a:solidFill>
                <a:latin typeface="Aileron"/>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911422">
            <a:off x="8008999" y="6355721"/>
            <a:ext cx="2270002" cy="366267"/>
            <a:chOff x="0" y="0"/>
            <a:chExt cx="8091434" cy="1305560"/>
          </a:xfrm>
        </p:grpSpPr>
        <p:sp>
          <p:nvSpPr>
            <p:cNvPr id="3" name="Freeform 3"/>
            <p:cNvSpPr/>
            <p:nvPr/>
          </p:nvSpPr>
          <p:spPr>
            <a:xfrm>
              <a:off x="0" y="-27940"/>
              <a:ext cx="8110483" cy="1360170"/>
            </a:xfrm>
            <a:custGeom>
              <a:avLst/>
              <a:gdLst/>
              <a:ahLst/>
              <a:cxnLst/>
              <a:rect l="l" t="t" r="r" b="b"/>
              <a:pathLst>
                <a:path w="8110483" h="1360170">
                  <a:moveTo>
                    <a:pt x="8035554" y="579120"/>
                  </a:moveTo>
                  <a:lnTo>
                    <a:pt x="7335783" y="55880"/>
                  </a:lnTo>
                  <a:cubicBezTo>
                    <a:pt x="7262123" y="0"/>
                    <a:pt x="7201164" y="30480"/>
                    <a:pt x="7201164" y="123190"/>
                  </a:cubicBezTo>
                  <a:lnTo>
                    <a:pt x="7201164"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7199692" y="805180"/>
                  </a:lnTo>
                  <a:lnTo>
                    <a:pt x="7199692" y="1236980"/>
                  </a:lnTo>
                  <a:cubicBezTo>
                    <a:pt x="7199692" y="1329690"/>
                    <a:pt x="7260854" y="1360170"/>
                    <a:pt x="7334514" y="1304290"/>
                  </a:cubicBezTo>
                  <a:lnTo>
                    <a:pt x="8035554" y="779780"/>
                  </a:lnTo>
                  <a:cubicBezTo>
                    <a:pt x="8110483" y="726440"/>
                    <a:pt x="8110483" y="635000"/>
                    <a:pt x="8035554" y="579120"/>
                  </a:cubicBezTo>
                  <a:close/>
                </a:path>
              </a:pathLst>
            </a:custGeom>
            <a:solidFill>
              <a:srgbClr val="00356B"/>
            </a:solidFill>
          </p:spPr>
        </p:sp>
      </p:grpSp>
      <p:grpSp>
        <p:nvGrpSpPr>
          <p:cNvPr id="4" name="Group 4"/>
          <p:cNvGrpSpPr/>
          <p:nvPr/>
        </p:nvGrpSpPr>
        <p:grpSpPr>
          <a:xfrm>
            <a:off x="11151298" y="705925"/>
            <a:ext cx="7136702" cy="1032816"/>
            <a:chOff x="0" y="0"/>
            <a:chExt cx="9515602" cy="1377088"/>
          </a:xfrm>
        </p:grpSpPr>
        <p:sp>
          <p:nvSpPr>
            <p:cNvPr id="5" name="AutoShape 5"/>
            <p:cNvSpPr/>
            <p:nvPr/>
          </p:nvSpPr>
          <p:spPr>
            <a:xfrm>
              <a:off x="0" y="0"/>
              <a:ext cx="9515602" cy="1377088"/>
            </a:xfrm>
            <a:prstGeom prst="rect">
              <a:avLst/>
            </a:prstGeom>
            <a:solidFill>
              <a:srgbClr val="00356B"/>
            </a:solidFill>
          </p:spPr>
        </p:sp>
        <p:sp>
          <p:nvSpPr>
            <p:cNvPr id="6" name="TextBox 6"/>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ADVANCED SEARCH</a:t>
              </a:r>
            </a:p>
          </p:txBody>
        </p:sp>
      </p:grpSp>
      <p:grpSp>
        <p:nvGrpSpPr>
          <p:cNvPr id="7" name="Group 7"/>
          <p:cNvGrpSpPr/>
          <p:nvPr/>
        </p:nvGrpSpPr>
        <p:grpSpPr>
          <a:xfrm rot="-5911422">
            <a:off x="13773517" y="6355721"/>
            <a:ext cx="2519144" cy="366267"/>
            <a:chOff x="0" y="0"/>
            <a:chExt cx="8979503" cy="1305560"/>
          </a:xfrm>
        </p:grpSpPr>
        <p:sp>
          <p:nvSpPr>
            <p:cNvPr id="8" name="Freeform 8"/>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0356B"/>
            </a:solidFill>
          </p:spPr>
        </p:sp>
      </p:grpSp>
      <p:sp>
        <p:nvSpPr>
          <p:cNvPr id="9" name="AutoShape 9"/>
          <p:cNvSpPr/>
          <p:nvPr/>
        </p:nvSpPr>
        <p:spPr>
          <a:xfrm rot="-10800000">
            <a:off x="6470461" y="7681038"/>
            <a:ext cx="5975291" cy="1846698"/>
          </a:xfrm>
          <a:prstGeom prst="rect">
            <a:avLst/>
          </a:prstGeom>
          <a:solidFill>
            <a:srgbClr val="FFFFFF"/>
          </a:solidFill>
        </p:spPr>
      </p:sp>
      <p:sp>
        <p:nvSpPr>
          <p:cNvPr id="10" name="AutoShape 10"/>
          <p:cNvSpPr/>
          <p:nvPr/>
        </p:nvSpPr>
        <p:spPr>
          <a:xfrm rot="-10800000">
            <a:off x="12644178" y="7909584"/>
            <a:ext cx="5513428" cy="1618152"/>
          </a:xfrm>
          <a:prstGeom prst="rect">
            <a:avLst/>
          </a:prstGeom>
          <a:solidFill>
            <a:srgbClr val="FFFFFF"/>
          </a:solidFill>
        </p:spPr>
      </p:sp>
      <p:sp>
        <p:nvSpPr>
          <p:cNvPr id="11" name="AutoShape 11"/>
          <p:cNvSpPr/>
          <p:nvPr/>
        </p:nvSpPr>
        <p:spPr>
          <a:xfrm rot="-10800000">
            <a:off x="269000" y="7583165"/>
            <a:ext cx="5975291" cy="1465174"/>
          </a:xfrm>
          <a:prstGeom prst="rect">
            <a:avLst/>
          </a:prstGeom>
          <a:solidFill>
            <a:srgbClr val="FFFFFF"/>
          </a:solidFill>
        </p:spPr>
      </p:sp>
      <p:grpSp>
        <p:nvGrpSpPr>
          <p:cNvPr id="12" name="Group 12"/>
          <p:cNvGrpSpPr/>
          <p:nvPr/>
        </p:nvGrpSpPr>
        <p:grpSpPr>
          <a:xfrm rot="-5911422">
            <a:off x="911102" y="6478916"/>
            <a:ext cx="2270002" cy="366267"/>
            <a:chOff x="0" y="0"/>
            <a:chExt cx="8091434" cy="1305560"/>
          </a:xfrm>
        </p:grpSpPr>
        <p:sp>
          <p:nvSpPr>
            <p:cNvPr id="13" name="Freeform 13"/>
            <p:cNvSpPr/>
            <p:nvPr/>
          </p:nvSpPr>
          <p:spPr>
            <a:xfrm>
              <a:off x="0" y="-27940"/>
              <a:ext cx="8110483" cy="1360170"/>
            </a:xfrm>
            <a:custGeom>
              <a:avLst/>
              <a:gdLst/>
              <a:ahLst/>
              <a:cxnLst/>
              <a:rect l="l" t="t" r="r" b="b"/>
              <a:pathLst>
                <a:path w="8110483" h="1360170">
                  <a:moveTo>
                    <a:pt x="8035554" y="579120"/>
                  </a:moveTo>
                  <a:lnTo>
                    <a:pt x="7335783" y="55880"/>
                  </a:lnTo>
                  <a:cubicBezTo>
                    <a:pt x="7262123" y="0"/>
                    <a:pt x="7201164" y="30480"/>
                    <a:pt x="7201164" y="123190"/>
                  </a:cubicBezTo>
                  <a:lnTo>
                    <a:pt x="7201164"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7199692" y="805180"/>
                  </a:lnTo>
                  <a:lnTo>
                    <a:pt x="7199692" y="1236980"/>
                  </a:lnTo>
                  <a:cubicBezTo>
                    <a:pt x="7199692" y="1329690"/>
                    <a:pt x="7260854" y="1360170"/>
                    <a:pt x="7334514" y="1304290"/>
                  </a:cubicBezTo>
                  <a:lnTo>
                    <a:pt x="8035554" y="779780"/>
                  </a:lnTo>
                  <a:cubicBezTo>
                    <a:pt x="8110483" y="726440"/>
                    <a:pt x="8110483" y="635000"/>
                    <a:pt x="8035554" y="579120"/>
                  </a:cubicBezTo>
                  <a:close/>
                </a:path>
              </a:pathLst>
            </a:custGeom>
            <a:solidFill>
              <a:srgbClr val="00356B"/>
            </a:solidFill>
          </p:spPr>
        </p:sp>
      </p:grpSp>
      <p:sp>
        <p:nvSpPr>
          <p:cNvPr id="14" name="Freeform 14"/>
          <p:cNvSpPr/>
          <p:nvPr/>
        </p:nvSpPr>
        <p:spPr>
          <a:xfrm>
            <a:off x="-31890" y="2172618"/>
            <a:ext cx="18319890" cy="3101486"/>
          </a:xfrm>
          <a:custGeom>
            <a:avLst/>
            <a:gdLst/>
            <a:ahLst/>
            <a:cxnLst/>
            <a:rect l="l" t="t" r="r" b="b"/>
            <a:pathLst>
              <a:path w="18319890" h="3101486">
                <a:moveTo>
                  <a:pt x="0" y="0"/>
                </a:moveTo>
                <a:lnTo>
                  <a:pt x="18319890" y="0"/>
                </a:lnTo>
                <a:lnTo>
                  <a:pt x="18319890" y="3101486"/>
                </a:lnTo>
                <a:lnTo>
                  <a:pt x="0" y="3101486"/>
                </a:lnTo>
                <a:lnTo>
                  <a:pt x="0" y="0"/>
                </a:lnTo>
                <a:close/>
              </a:path>
            </a:pathLst>
          </a:custGeom>
          <a:blipFill>
            <a:blip r:embed="rId2"/>
            <a:stretch>
              <a:fillRect/>
            </a:stretch>
          </a:blipFill>
        </p:spPr>
      </p:sp>
      <p:sp>
        <p:nvSpPr>
          <p:cNvPr id="15" name="TextBox 15"/>
          <p:cNvSpPr txBox="1"/>
          <p:nvPr/>
        </p:nvSpPr>
        <p:spPr>
          <a:xfrm>
            <a:off x="6660274" y="8480535"/>
            <a:ext cx="5595664" cy="13811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subjects: </a:t>
            </a:r>
          </a:p>
          <a:p>
            <a:pPr>
              <a:lnSpc>
                <a:spcPts val="3600"/>
              </a:lnSpc>
            </a:pPr>
            <a:r>
              <a:rPr lang="en-US" sz="3000" spc="30">
                <a:solidFill>
                  <a:srgbClr val="00356B"/>
                </a:solidFill>
                <a:latin typeface="Aileron"/>
              </a:rPr>
              <a:t>Building and Construction (330)</a:t>
            </a:r>
          </a:p>
          <a:p>
            <a:pPr>
              <a:lnSpc>
                <a:spcPts val="3600"/>
              </a:lnSpc>
            </a:pPr>
            <a:r>
              <a:rPr lang="en-US" sz="3000" spc="30">
                <a:solidFill>
                  <a:srgbClr val="00356B"/>
                </a:solidFill>
                <a:latin typeface="Aileron"/>
              </a:rPr>
              <a:t>Structures (340)</a:t>
            </a:r>
          </a:p>
        </p:txBody>
      </p:sp>
      <p:sp>
        <p:nvSpPr>
          <p:cNvPr id="16" name="TextBox 16"/>
          <p:cNvSpPr txBox="1"/>
          <p:nvPr/>
        </p:nvSpPr>
        <p:spPr>
          <a:xfrm>
            <a:off x="13191679" y="8791575"/>
            <a:ext cx="4965927" cy="9239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keywords:</a:t>
            </a:r>
          </a:p>
          <a:p>
            <a:pPr>
              <a:lnSpc>
                <a:spcPts val="3600"/>
              </a:lnSpc>
            </a:pPr>
            <a:r>
              <a:rPr lang="en-US" sz="3000" spc="30">
                <a:solidFill>
                  <a:srgbClr val="00356B"/>
                </a:solidFill>
                <a:latin typeface="Aileron"/>
              </a:rPr>
              <a:t>"Machu Picchu"</a:t>
            </a:r>
          </a:p>
        </p:txBody>
      </p:sp>
      <p:sp>
        <p:nvSpPr>
          <p:cNvPr id="17" name="TextBox 17"/>
          <p:cNvSpPr txBox="1"/>
          <p:nvPr/>
        </p:nvSpPr>
        <p:spPr>
          <a:xfrm>
            <a:off x="484272" y="8709135"/>
            <a:ext cx="5595664" cy="9239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tradition: </a:t>
            </a:r>
          </a:p>
          <a:p>
            <a:pPr>
              <a:lnSpc>
                <a:spcPts val="3600"/>
              </a:lnSpc>
            </a:pPr>
            <a:r>
              <a:rPr lang="en-US" sz="3000" spc="30">
                <a:solidFill>
                  <a:srgbClr val="00356B"/>
                </a:solidFill>
                <a:latin typeface="Aileron"/>
              </a:rPr>
              <a:t>Inka (SE80)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sp>
        <p:nvSpPr>
          <p:cNvPr id="3" name="Freeform 3"/>
          <p:cNvSpPr/>
          <p:nvPr/>
        </p:nvSpPr>
        <p:spPr>
          <a:xfrm>
            <a:off x="1543204" y="1028700"/>
            <a:ext cx="8250252" cy="8433726"/>
          </a:xfrm>
          <a:custGeom>
            <a:avLst/>
            <a:gdLst/>
            <a:ahLst/>
            <a:cxnLst/>
            <a:rect l="l" t="t" r="r" b="b"/>
            <a:pathLst>
              <a:path w="8250252" h="8433726">
                <a:moveTo>
                  <a:pt x="0" y="0"/>
                </a:moveTo>
                <a:lnTo>
                  <a:pt x="8250252" y="0"/>
                </a:lnTo>
                <a:lnTo>
                  <a:pt x="8250252" y="8433726"/>
                </a:lnTo>
                <a:lnTo>
                  <a:pt x="0" y="8433726"/>
                </a:lnTo>
                <a:lnTo>
                  <a:pt x="0" y="0"/>
                </a:lnTo>
                <a:close/>
              </a:path>
            </a:pathLst>
          </a:custGeom>
          <a:blipFill>
            <a:blip r:embed="rId2"/>
            <a:stretch>
              <a:fillRect l="-30333" r="-30333"/>
            </a:stretch>
          </a:blipFill>
        </p:spPr>
      </p:sp>
      <p:sp>
        <p:nvSpPr>
          <p:cNvPr id="4" name="AutoShape 4"/>
          <p:cNvSpPr/>
          <p:nvPr/>
        </p:nvSpPr>
        <p:spPr>
          <a:xfrm>
            <a:off x="666490" y="4174337"/>
            <a:ext cx="1753429" cy="1938326"/>
          </a:xfrm>
          <a:prstGeom prst="rect">
            <a:avLst/>
          </a:prstGeom>
          <a:solidFill>
            <a:srgbClr val="00356B"/>
          </a:solidFill>
        </p:spPr>
      </p:sp>
      <p:sp>
        <p:nvSpPr>
          <p:cNvPr id="5" name="TextBox 5"/>
          <p:cNvSpPr txBox="1"/>
          <p:nvPr/>
        </p:nvSpPr>
        <p:spPr>
          <a:xfrm>
            <a:off x="11522931" y="4420497"/>
            <a:ext cx="6560448" cy="4512945"/>
          </a:xfrm>
          <a:prstGeom prst="rect">
            <a:avLst/>
          </a:prstGeom>
        </p:spPr>
        <p:txBody>
          <a:bodyPr lIns="0" tIns="0" rIns="0" bIns="0" rtlCol="0" anchor="t">
            <a:spAutoFit/>
          </a:bodyPr>
          <a:lstStyle/>
          <a:p>
            <a:pPr marL="690881" lvl="1" indent="-345440">
              <a:lnSpc>
                <a:spcPts val="5120"/>
              </a:lnSpc>
              <a:buFont typeface="Arial"/>
              <a:buChar char="•"/>
            </a:pPr>
            <a:r>
              <a:rPr lang="en-US" sz="3200" spc="32">
                <a:solidFill>
                  <a:srgbClr val="FFFFFF"/>
                </a:solidFill>
                <a:latin typeface="Aileron"/>
              </a:rPr>
              <a:t>Learn about Machu Picchu</a:t>
            </a:r>
          </a:p>
          <a:p>
            <a:pPr marL="690881" lvl="1" indent="-345440">
              <a:lnSpc>
                <a:spcPts val="5120"/>
              </a:lnSpc>
              <a:buFont typeface="Arial"/>
              <a:buChar char="•"/>
            </a:pPr>
            <a:r>
              <a:rPr lang="en-US" sz="3200" spc="32">
                <a:solidFill>
                  <a:srgbClr val="FFFFFF"/>
                </a:solidFill>
                <a:latin typeface="Aileron"/>
              </a:rPr>
              <a:t>Read passages in eHRAF Archaeology</a:t>
            </a:r>
          </a:p>
          <a:p>
            <a:pPr marL="690881" lvl="1" indent="-345440">
              <a:lnSpc>
                <a:spcPts val="5120"/>
              </a:lnSpc>
              <a:buFont typeface="Arial"/>
              <a:buChar char="•"/>
            </a:pPr>
            <a:r>
              <a:rPr lang="en-US" sz="3200" spc="32">
                <a:solidFill>
                  <a:srgbClr val="FFFFFF"/>
                </a:solidFill>
                <a:latin typeface="Aileron"/>
              </a:rPr>
              <a:t>Answer questions about this archaeological discovery</a:t>
            </a:r>
          </a:p>
          <a:p>
            <a:pPr marL="690880" lvl="1" indent="-345440">
              <a:lnSpc>
                <a:spcPts val="5120"/>
              </a:lnSpc>
              <a:buFont typeface="Arial"/>
              <a:buChar char="•"/>
            </a:pPr>
            <a:r>
              <a:rPr lang="en-US" sz="3200" spc="32">
                <a:solidFill>
                  <a:srgbClr val="FFFFFF"/>
                </a:solidFill>
                <a:latin typeface="Aileron"/>
              </a:rPr>
              <a:t>Find out what makes Machu Picchu a "Great Discovery"</a:t>
            </a:r>
          </a:p>
        </p:txBody>
      </p:sp>
      <p:sp>
        <p:nvSpPr>
          <p:cNvPr id="6" name="TextBox 6"/>
          <p:cNvSpPr txBox="1"/>
          <p:nvPr/>
        </p:nvSpPr>
        <p:spPr>
          <a:xfrm>
            <a:off x="1543204" y="4852987"/>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Bold"/>
              </a:rPr>
              <a:t>Topics We'll Cover</a:t>
            </a:r>
          </a:p>
        </p:txBody>
      </p:sp>
      <p:sp>
        <p:nvSpPr>
          <p:cNvPr id="7" name="TextBox 7"/>
          <p:cNvSpPr txBox="1"/>
          <p:nvPr/>
        </p:nvSpPr>
        <p:spPr>
          <a:xfrm>
            <a:off x="12696174"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49154"/>
          <a:stretch>
            <a:fillRect/>
          </a:stretch>
        </p:blipFill>
        <p:spPr>
          <a:xfrm>
            <a:off x="0" y="0"/>
            <a:ext cx="18288000" cy="10287000"/>
          </a:xfrm>
          <a:prstGeom prst="rect">
            <a:avLst/>
          </a:prstGeom>
        </p:spPr>
      </p:pic>
      <p:grpSp>
        <p:nvGrpSpPr>
          <p:cNvPr id="3" name="Group 3"/>
          <p:cNvGrpSpPr/>
          <p:nvPr/>
        </p:nvGrpSpPr>
        <p:grpSpPr>
          <a:xfrm>
            <a:off x="11151298" y="1028700"/>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2604"/>
          <a:stretch>
            <a:fillRect/>
          </a:stretch>
        </p:blipFill>
        <p:spPr>
          <a:xfrm>
            <a:off x="0" y="0"/>
            <a:ext cx="18288000" cy="10287000"/>
          </a:xfrm>
          <a:prstGeom prst="rect">
            <a:avLst/>
          </a:prstGeom>
        </p:spPr>
      </p:pic>
      <p:grpSp>
        <p:nvGrpSpPr>
          <p:cNvPr id="3" name="Group 3"/>
          <p:cNvGrpSpPr/>
          <p:nvPr/>
        </p:nvGrpSpPr>
        <p:grpSpPr>
          <a:xfrm>
            <a:off x="11151298" y="512292"/>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8534"/>
          <a:stretch>
            <a:fillRect/>
          </a:stretch>
        </p:blipFill>
        <p:spPr>
          <a:xfrm>
            <a:off x="0" y="0"/>
            <a:ext cx="18288000" cy="10287000"/>
          </a:xfrm>
          <a:prstGeom prst="rect">
            <a:avLst/>
          </a:prstGeom>
        </p:spPr>
      </p:pic>
      <p:grpSp>
        <p:nvGrpSpPr>
          <p:cNvPr id="3" name="Group 3"/>
          <p:cNvGrpSpPr/>
          <p:nvPr/>
        </p:nvGrpSpPr>
        <p:grpSpPr>
          <a:xfrm>
            <a:off x="11151298" y="512292"/>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FULL CONTEXT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413"/>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4: Assignment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38714" r="-52128"/>
            </a:stretch>
          </a:blipFill>
        </p:spPr>
      </p:sp>
      <p:grpSp>
        <p:nvGrpSpPr>
          <p:cNvPr id="4" name="Group 4"/>
          <p:cNvGrpSpPr/>
          <p:nvPr/>
        </p:nvGrpSpPr>
        <p:grpSpPr>
          <a:xfrm>
            <a:off x="0" y="3493"/>
            <a:ext cx="4255029" cy="1122351"/>
            <a:chOff x="0" y="0"/>
            <a:chExt cx="5673372" cy="1496468"/>
          </a:xfrm>
        </p:grpSpPr>
        <p:sp>
          <p:nvSpPr>
            <p:cNvPr id="5" name="AutoShape 5"/>
            <p:cNvSpPr/>
            <p:nvPr/>
          </p:nvSpPr>
          <p:spPr>
            <a:xfrm>
              <a:off x="0" y="0"/>
              <a:ext cx="5673372" cy="1496468"/>
            </a:xfrm>
            <a:prstGeom prst="rect">
              <a:avLst/>
            </a:prstGeom>
            <a:solidFill>
              <a:srgbClr val="00356B"/>
            </a:solidFill>
          </p:spPr>
        </p:sp>
        <p:sp>
          <p:nvSpPr>
            <p:cNvPr id="6" name="TextBox 6"/>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ASSIGNMENT</a:t>
              </a:r>
            </a:p>
          </p:txBody>
        </p:sp>
      </p:grpSp>
      <p:sp>
        <p:nvSpPr>
          <p:cNvPr id="7" name="TextBox 7"/>
          <p:cNvSpPr txBox="1"/>
          <p:nvPr/>
        </p:nvSpPr>
        <p:spPr>
          <a:xfrm>
            <a:off x="8370042" y="1049644"/>
            <a:ext cx="9633391" cy="8305800"/>
          </a:xfrm>
          <a:prstGeom prst="rect">
            <a:avLst/>
          </a:prstGeom>
        </p:spPr>
        <p:txBody>
          <a:bodyPr lIns="0" tIns="0" rIns="0" bIns="0" rtlCol="0" anchor="t">
            <a:spAutoFit/>
          </a:bodyPr>
          <a:lstStyle/>
          <a:p>
            <a:pPr>
              <a:lnSpc>
                <a:spcPts val="5040"/>
              </a:lnSpc>
            </a:pPr>
            <a:r>
              <a:rPr lang="en-US" sz="3600" spc="288">
                <a:solidFill>
                  <a:srgbClr val="FFFFFF"/>
                </a:solidFill>
                <a:latin typeface="Aileron"/>
              </a:rPr>
              <a:t>The purpose of this assignment is to present a report summarizing your findings about this great discovery.</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This can be done in the form of a group project or an individual paper.</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Groups can divide the questions that follow, with each student contributing information about a specfic question.</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Consider making a slideshow presentation to ilustrate your findings.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729147" y="4484232"/>
            <a:ext cx="5854260" cy="4251325"/>
          </a:xfrm>
          <a:prstGeom prst="rect">
            <a:avLst/>
          </a:prstGeom>
        </p:spPr>
        <p:txBody>
          <a:bodyPr lIns="0" tIns="0" rIns="0" bIns="0" rtlCol="0" anchor="t">
            <a:spAutoFit/>
          </a:bodyPr>
          <a:lstStyle/>
          <a:p>
            <a:pPr marL="863600" lvl="1" indent="-431800">
              <a:lnSpc>
                <a:spcPts val="5600"/>
              </a:lnSpc>
              <a:buFont typeface="Arial"/>
              <a:buChar char="•"/>
            </a:pPr>
            <a:r>
              <a:rPr lang="en-US" sz="4000" spc="400">
                <a:solidFill>
                  <a:srgbClr val="FFFFFF"/>
                </a:solidFill>
                <a:latin typeface="Aileron Heavy"/>
              </a:rPr>
              <a:t>Who?</a:t>
            </a:r>
          </a:p>
          <a:p>
            <a:pPr marL="863600" lvl="1" indent="-431800">
              <a:lnSpc>
                <a:spcPts val="5600"/>
              </a:lnSpc>
              <a:buFont typeface="Arial"/>
              <a:buChar char="•"/>
            </a:pPr>
            <a:r>
              <a:rPr lang="en-US" sz="4000" spc="400">
                <a:solidFill>
                  <a:srgbClr val="FFFFFF"/>
                </a:solidFill>
                <a:latin typeface="Aileron Heavy"/>
              </a:rPr>
              <a:t>What?</a:t>
            </a:r>
          </a:p>
          <a:p>
            <a:pPr marL="863600" lvl="1" indent="-431800">
              <a:lnSpc>
                <a:spcPts val="5600"/>
              </a:lnSpc>
              <a:buFont typeface="Arial"/>
              <a:buChar char="•"/>
            </a:pPr>
            <a:r>
              <a:rPr lang="en-US" sz="4000" spc="400">
                <a:solidFill>
                  <a:srgbClr val="FFFFFF"/>
                </a:solidFill>
                <a:latin typeface="Aileron Heavy"/>
              </a:rPr>
              <a:t>Where?</a:t>
            </a:r>
          </a:p>
          <a:p>
            <a:pPr marL="863600" lvl="1" indent="-431800">
              <a:lnSpc>
                <a:spcPts val="5600"/>
              </a:lnSpc>
              <a:buFont typeface="Arial"/>
              <a:buChar char="•"/>
            </a:pPr>
            <a:r>
              <a:rPr lang="en-US" sz="4000" spc="400">
                <a:solidFill>
                  <a:srgbClr val="FFFFFF"/>
                </a:solidFill>
                <a:latin typeface="Aileron Heavy"/>
              </a:rPr>
              <a:t>When?</a:t>
            </a:r>
          </a:p>
          <a:p>
            <a:pPr marL="863600" lvl="1" indent="-431800">
              <a:lnSpc>
                <a:spcPts val="5600"/>
              </a:lnSpc>
              <a:buFont typeface="Arial"/>
              <a:buChar char="•"/>
            </a:pPr>
            <a:r>
              <a:rPr lang="en-US" sz="4000" spc="400">
                <a:solidFill>
                  <a:srgbClr val="FFFFFF"/>
                </a:solidFill>
                <a:latin typeface="Aileron Heavy"/>
              </a:rPr>
              <a:t>How?</a:t>
            </a:r>
          </a:p>
          <a:p>
            <a:pPr marL="863600" lvl="1" indent="-431800">
              <a:lnSpc>
                <a:spcPts val="5600"/>
              </a:lnSpc>
              <a:buFont typeface="Arial"/>
              <a:buChar char="•"/>
            </a:pPr>
            <a:r>
              <a:rPr lang="en-US" sz="4000" spc="400">
                <a:solidFill>
                  <a:srgbClr val="FFFFFF"/>
                </a:solidFill>
                <a:latin typeface="Aileron Heavy"/>
              </a:rPr>
              <a:t>Why?</a:t>
            </a:r>
          </a:p>
        </p:txBody>
      </p:sp>
      <p:sp>
        <p:nvSpPr>
          <p:cNvPr id="4" name="TextBox 4"/>
          <p:cNvSpPr txBox="1"/>
          <p:nvPr/>
        </p:nvSpPr>
        <p:spPr>
          <a:xfrm>
            <a:off x="729147" y="1225570"/>
            <a:ext cx="8444678" cy="236982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Your final report describing Machu Picchu should have 6 sections which correspond to these 6 types of questions:</a:t>
            </a:r>
          </a:p>
        </p:txBody>
      </p:sp>
      <p:sp>
        <p:nvSpPr>
          <p:cNvPr id="5" name="Freeform 5"/>
          <p:cNvSpPr/>
          <p:nvPr/>
        </p:nvSpPr>
        <p:spPr>
          <a:xfrm>
            <a:off x="10202525"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50062" r="-50062"/>
            </a:stretch>
          </a:blipFill>
        </p:spPr>
      </p:sp>
      <p:grpSp>
        <p:nvGrpSpPr>
          <p:cNvPr id="6" name="Group 6"/>
          <p:cNvGrpSpPr/>
          <p:nvPr/>
        </p:nvGrpSpPr>
        <p:grpSpPr>
          <a:xfrm>
            <a:off x="14032971" y="0"/>
            <a:ext cx="4255029" cy="1122351"/>
            <a:chOff x="0" y="0"/>
            <a:chExt cx="5673372" cy="1496468"/>
          </a:xfrm>
        </p:grpSpPr>
        <p:sp>
          <p:nvSpPr>
            <p:cNvPr id="7" name="AutoShape 7"/>
            <p:cNvSpPr/>
            <p:nvPr/>
          </p:nvSpPr>
          <p:spPr>
            <a:xfrm>
              <a:off x="0" y="0"/>
              <a:ext cx="5673372" cy="1496468"/>
            </a:xfrm>
            <a:prstGeom prst="rect">
              <a:avLst/>
            </a:prstGeom>
            <a:solidFill>
              <a:srgbClr val="00356B"/>
            </a:solidFill>
          </p:spPr>
        </p:sp>
        <p:sp>
          <p:nvSpPr>
            <p:cNvPr id="8" name="TextBox 8"/>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ASSIGNMENT</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1905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9141" r="-9141"/>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1</a:t>
              </a:r>
            </a:p>
          </p:txBody>
        </p:sp>
      </p:grpSp>
      <p:sp>
        <p:nvSpPr>
          <p:cNvPr id="7" name="TextBox 7"/>
          <p:cNvSpPr txBox="1"/>
          <p:nvPr/>
        </p:nvSpPr>
        <p:spPr>
          <a:xfrm>
            <a:off x="8821523" y="1801813"/>
            <a:ext cx="8890441" cy="296418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Who are the main archaeologists associated with this discovery? Describe their biographical information, education and training, publications, etc.</a:t>
            </a:r>
          </a:p>
        </p:txBody>
      </p:sp>
      <p:sp>
        <p:nvSpPr>
          <p:cNvPr id="8" name="TextBox 8"/>
          <p:cNvSpPr txBox="1"/>
          <p:nvPr/>
        </p:nvSpPr>
        <p:spPr>
          <a:xfrm>
            <a:off x="8821523" y="515138"/>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Who?</a:t>
            </a:r>
          </a:p>
        </p:txBody>
      </p:sp>
      <p:sp>
        <p:nvSpPr>
          <p:cNvPr id="9" name="TextBox 9"/>
          <p:cNvSpPr txBox="1"/>
          <p:nvPr/>
        </p:nvSpPr>
        <p:spPr>
          <a:xfrm>
            <a:off x="8821523" y="5490845"/>
            <a:ext cx="8730428" cy="35585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Who are the people studied? Describe how people lived during this time at this place, such as: social stratification, divison of labor, gender roles, economic life, food and subsistence, religious practices.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b="-39731"/>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2</a:t>
              </a:r>
            </a:p>
          </p:txBody>
        </p:sp>
      </p:grpSp>
      <p:sp>
        <p:nvSpPr>
          <p:cNvPr id="7" name="TextBox 7"/>
          <p:cNvSpPr txBox="1"/>
          <p:nvPr/>
        </p:nvSpPr>
        <p:spPr>
          <a:xfrm>
            <a:off x="8597790" y="2453571"/>
            <a:ext cx="9353308"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What did the archaeologists discover?</a:t>
            </a:r>
          </a:p>
        </p:txBody>
      </p:sp>
      <p:sp>
        <p:nvSpPr>
          <p:cNvPr id="8" name="TextBox 8"/>
          <p:cNvSpPr txBox="1"/>
          <p:nvPr/>
        </p:nvSpPr>
        <p:spPr>
          <a:xfrm>
            <a:off x="9144000" y="517043"/>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What?</a:t>
            </a:r>
          </a:p>
        </p:txBody>
      </p:sp>
      <p:sp>
        <p:nvSpPr>
          <p:cNvPr id="9" name="TextBox 9"/>
          <p:cNvSpPr txBox="1"/>
          <p:nvPr/>
        </p:nvSpPr>
        <p:spPr>
          <a:xfrm>
            <a:off x="8597790" y="5620813"/>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material culture, structures, artifacts, etc.</a:t>
            </a:r>
          </a:p>
        </p:txBody>
      </p:sp>
      <p:sp>
        <p:nvSpPr>
          <p:cNvPr id="10" name="TextBox 10"/>
          <p:cNvSpPr txBox="1"/>
          <p:nvPr/>
        </p:nvSpPr>
        <p:spPr>
          <a:xfrm>
            <a:off x="8597790" y="3672992"/>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Provide a general description of the archaeological site. </a:t>
            </a:r>
          </a:p>
        </p:txBody>
      </p:sp>
      <p:sp>
        <p:nvSpPr>
          <p:cNvPr id="11" name="TextBox 11"/>
          <p:cNvSpPr txBox="1"/>
          <p:nvPr/>
        </p:nvSpPr>
        <p:spPr>
          <a:xfrm>
            <a:off x="8597790" y="7636689"/>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Include relevant photos and/or interpretive artistic renderings.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415885" y="2258207"/>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Where is the site located?</a:t>
            </a:r>
          </a:p>
        </p:txBody>
      </p:sp>
      <p:sp>
        <p:nvSpPr>
          <p:cNvPr id="4" name="TextBox 4"/>
          <p:cNvSpPr txBox="1"/>
          <p:nvPr/>
        </p:nvSpPr>
        <p:spPr>
          <a:xfrm>
            <a:off x="413572" y="622935"/>
            <a:ext cx="8730428" cy="725805"/>
          </a:xfrm>
          <a:prstGeom prst="rect">
            <a:avLst/>
          </a:prstGeom>
        </p:spPr>
        <p:txBody>
          <a:bodyPr lIns="0" tIns="0" rIns="0" bIns="0" rtlCol="0" anchor="t">
            <a:spAutoFit/>
          </a:bodyPr>
          <a:lstStyle/>
          <a:p>
            <a:pPr>
              <a:lnSpc>
                <a:spcPts val="5880"/>
              </a:lnSpc>
            </a:pPr>
            <a:r>
              <a:rPr lang="en-US" sz="4200" spc="168">
                <a:solidFill>
                  <a:srgbClr val="FFFFFF"/>
                </a:solidFill>
                <a:latin typeface="Aileron Bold"/>
              </a:rPr>
              <a:t>Where?</a:t>
            </a:r>
          </a:p>
        </p:txBody>
      </p:sp>
      <p:sp>
        <p:nvSpPr>
          <p:cNvPr id="5" name="TextBox 5"/>
          <p:cNvSpPr txBox="1"/>
          <p:nvPr/>
        </p:nvSpPr>
        <p:spPr>
          <a:xfrm>
            <a:off x="415885" y="3396371"/>
            <a:ext cx="9449738"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geography of this discovery, its location in the contemporary world, size, scope, etc.</a:t>
            </a:r>
          </a:p>
        </p:txBody>
      </p:sp>
      <p:sp>
        <p:nvSpPr>
          <p:cNvPr id="6" name="TextBox 6"/>
          <p:cNvSpPr txBox="1"/>
          <p:nvPr/>
        </p:nvSpPr>
        <p:spPr>
          <a:xfrm>
            <a:off x="415885" y="5723255"/>
            <a:ext cx="9533082"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Does the location have strategic importance?</a:t>
            </a:r>
          </a:p>
        </p:txBody>
      </p:sp>
      <p:sp>
        <p:nvSpPr>
          <p:cNvPr id="7" name="TextBox 7"/>
          <p:cNvSpPr txBox="1"/>
          <p:nvPr/>
        </p:nvSpPr>
        <p:spPr>
          <a:xfrm>
            <a:off x="415885" y="7455779"/>
            <a:ext cx="936639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the physical environment and natural resources shape cultural practices?</a:t>
            </a:r>
          </a:p>
        </p:txBody>
      </p:sp>
      <p:sp>
        <p:nvSpPr>
          <p:cNvPr id="8" name="Freeform 8"/>
          <p:cNvSpPr/>
          <p:nvPr/>
        </p:nvSpPr>
        <p:spPr>
          <a:xfrm>
            <a:off x="10202525"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589" r="-18013"/>
            </a:stretch>
          </a:blipFill>
        </p:spPr>
      </p:sp>
      <p:grpSp>
        <p:nvGrpSpPr>
          <p:cNvPr id="9" name="Group 9"/>
          <p:cNvGrpSpPr/>
          <p:nvPr/>
        </p:nvGrpSpPr>
        <p:grpSpPr>
          <a:xfrm>
            <a:off x="14461596" y="3493"/>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3</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34818" r="-34818"/>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4</a:t>
              </a:r>
            </a:p>
          </p:txBody>
        </p:sp>
      </p:grpSp>
      <p:sp>
        <p:nvSpPr>
          <p:cNvPr id="7" name="TextBox 7"/>
          <p:cNvSpPr txBox="1"/>
          <p:nvPr/>
        </p:nvSpPr>
        <p:spPr>
          <a:xfrm>
            <a:off x="8442000" y="2633345"/>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When were the discoveries made?</a:t>
            </a:r>
          </a:p>
        </p:txBody>
      </p:sp>
      <p:sp>
        <p:nvSpPr>
          <p:cNvPr id="8" name="TextBox 8"/>
          <p:cNvSpPr txBox="1"/>
          <p:nvPr/>
        </p:nvSpPr>
        <p:spPr>
          <a:xfrm>
            <a:off x="8821523" y="66103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When?</a:t>
            </a:r>
          </a:p>
        </p:txBody>
      </p:sp>
      <p:sp>
        <p:nvSpPr>
          <p:cNvPr id="9" name="TextBox 9"/>
          <p:cNvSpPr txBox="1"/>
          <p:nvPr/>
        </p:nvSpPr>
        <p:spPr>
          <a:xfrm>
            <a:off x="8442000" y="3845519"/>
            <a:ext cx="9407523"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When in human history do archaeologists believe that this site can be dated to?</a:t>
            </a:r>
          </a:p>
        </p:txBody>
      </p:sp>
      <p:sp>
        <p:nvSpPr>
          <p:cNvPr id="10" name="TextBox 10"/>
          <p:cNvSpPr txBox="1"/>
          <p:nvPr/>
        </p:nvSpPr>
        <p:spPr>
          <a:xfrm>
            <a:off x="8442000" y="6246414"/>
            <a:ext cx="9407523" cy="236982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relative time period, what preceded it, and what followed it. What does this represent in terms of cultural evolution and progress?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5000"/>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745688"/>
            <a:ext cx="10959035" cy="824198"/>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Bold"/>
              </a:rPr>
              <a:t>MACHU PICCHU</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398526" y="2116441"/>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archaeologists excavate, analyze, and interpret this site?</a:t>
            </a:r>
          </a:p>
        </p:txBody>
      </p:sp>
      <p:sp>
        <p:nvSpPr>
          <p:cNvPr id="4" name="TextBox 4"/>
          <p:cNvSpPr txBox="1"/>
          <p:nvPr/>
        </p:nvSpPr>
        <p:spPr>
          <a:xfrm>
            <a:off x="413572" y="513551"/>
            <a:ext cx="8730428" cy="687705"/>
          </a:xfrm>
          <a:prstGeom prst="rect">
            <a:avLst/>
          </a:prstGeom>
        </p:spPr>
        <p:txBody>
          <a:bodyPr lIns="0" tIns="0" rIns="0" bIns="0" rtlCol="0" anchor="t">
            <a:spAutoFit/>
          </a:bodyPr>
          <a:lstStyle/>
          <a:p>
            <a:pPr>
              <a:lnSpc>
                <a:spcPts val="5460"/>
              </a:lnSpc>
            </a:pPr>
            <a:r>
              <a:rPr lang="en-US" sz="4200" spc="336">
                <a:solidFill>
                  <a:srgbClr val="FFFFFF"/>
                </a:solidFill>
                <a:latin typeface="Aileron Bold"/>
              </a:rPr>
              <a:t>How?</a:t>
            </a:r>
          </a:p>
        </p:txBody>
      </p:sp>
      <p:sp>
        <p:nvSpPr>
          <p:cNvPr id="5" name="TextBox 5"/>
          <p:cNvSpPr txBox="1"/>
          <p:nvPr/>
        </p:nvSpPr>
        <p:spPr>
          <a:xfrm>
            <a:off x="398526" y="3707121"/>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Tell us about the scientific methods used for excavation and analysis of the materials founds.</a:t>
            </a:r>
          </a:p>
        </p:txBody>
      </p:sp>
      <p:sp>
        <p:nvSpPr>
          <p:cNvPr id="6" name="TextBox 6"/>
          <p:cNvSpPr txBox="1"/>
          <p:nvPr/>
        </p:nvSpPr>
        <p:spPr>
          <a:xfrm>
            <a:off x="398526" y="5892160"/>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What technologies were utilized by the people who lived during this archaeological time period?</a:t>
            </a:r>
          </a:p>
        </p:txBody>
      </p:sp>
      <p:sp>
        <p:nvSpPr>
          <p:cNvPr id="7" name="TextBox 7"/>
          <p:cNvSpPr txBox="1"/>
          <p:nvPr/>
        </p:nvSpPr>
        <p:spPr>
          <a:xfrm>
            <a:off x="398526" y="8077200"/>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they construct buildings and make artifacts (lithics, pottery, etc.)?</a:t>
            </a:r>
          </a:p>
        </p:txBody>
      </p:sp>
      <p:sp>
        <p:nvSpPr>
          <p:cNvPr id="8" name="Freeform 8"/>
          <p:cNvSpPr/>
          <p:nvPr/>
        </p:nvSpPr>
        <p:spPr>
          <a:xfrm>
            <a:off x="10202525" y="9525"/>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70095" r="-56088"/>
            </a:stretch>
          </a:blipFill>
        </p:spPr>
      </p:sp>
      <p:grpSp>
        <p:nvGrpSpPr>
          <p:cNvPr id="9" name="Group 9"/>
          <p:cNvGrpSpPr/>
          <p:nvPr/>
        </p:nvGrpSpPr>
        <p:grpSpPr>
          <a:xfrm>
            <a:off x="14461596" y="0"/>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5</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90782"/>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6</a:t>
              </a:r>
            </a:p>
          </p:txBody>
        </p:sp>
      </p:grpSp>
      <p:sp>
        <p:nvSpPr>
          <p:cNvPr id="7" name="TextBox 7"/>
          <p:cNvSpPr txBox="1"/>
          <p:nvPr/>
        </p:nvSpPr>
        <p:spPr>
          <a:xfrm>
            <a:off x="8517890" y="2695713"/>
            <a:ext cx="952737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Why is this archaeological site considered a “great discovery”?</a:t>
            </a:r>
          </a:p>
        </p:txBody>
      </p:sp>
      <p:sp>
        <p:nvSpPr>
          <p:cNvPr id="8" name="TextBox 8"/>
          <p:cNvSpPr txBox="1"/>
          <p:nvPr/>
        </p:nvSpPr>
        <p:spPr>
          <a:xfrm>
            <a:off x="8916363" y="98107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Why?</a:t>
            </a:r>
          </a:p>
        </p:txBody>
      </p:sp>
      <p:sp>
        <p:nvSpPr>
          <p:cNvPr id="9" name="TextBox 9"/>
          <p:cNvSpPr txBox="1"/>
          <p:nvPr/>
        </p:nvSpPr>
        <p:spPr>
          <a:xfrm>
            <a:off x="8517890" y="4806281"/>
            <a:ext cx="9034061"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how this site is important in terms of its place in human history.</a:t>
            </a:r>
          </a:p>
        </p:txBody>
      </p:sp>
      <p:sp>
        <p:nvSpPr>
          <p:cNvPr id="10" name="TextBox 10"/>
          <p:cNvSpPr txBox="1"/>
          <p:nvPr/>
        </p:nvSpPr>
        <p:spPr>
          <a:xfrm>
            <a:off x="8578840" y="7090204"/>
            <a:ext cx="9067951" cy="176403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Why should this great discovery be preserved and who should be responsible for preservation?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References</a:t>
            </a:r>
          </a:p>
        </p:txBody>
      </p:sp>
      <p:sp>
        <p:nvSpPr>
          <p:cNvPr id="4" name="TextBox 4"/>
          <p:cNvSpPr txBox="1"/>
          <p:nvPr/>
        </p:nvSpPr>
        <p:spPr>
          <a:xfrm>
            <a:off x="4113476" y="4364287"/>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Hyslop, John. 1990. Inka Settlement Planning. Austin: University of Texas Press. https://ehrafarchaeology.yale.edu/document?id=se80-016.</a:t>
            </a:r>
          </a:p>
        </p:txBody>
      </p:sp>
      <p:sp>
        <p:nvSpPr>
          <p:cNvPr id="5" name="TextBox 5"/>
          <p:cNvSpPr txBox="1"/>
          <p:nvPr/>
        </p:nvSpPr>
        <p:spPr>
          <a:xfrm>
            <a:off x="4113476" y="2707702"/>
            <a:ext cx="13105252" cy="976630"/>
          </a:xfrm>
          <a:prstGeom prst="rect">
            <a:avLst/>
          </a:prstGeom>
        </p:spPr>
        <p:txBody>
          <a:bodyPr lIns="0" tIns="0" rIns="0" bIns="0" rtlCol="0" anchor="t">
            <a:spAutoFit/>
          </a:bodyPr>
          <a:lstStyle/>
          <a:p>
            <a:pPr>
              <a:lnSpc>
                <a:spcPts val="3919"/>
              </a:lnSpc>
            </a:pPr>
            <a:r>
              <a:rPr lang="en-US" sz="2800">
                <a:solidFill>
                  <a:srgbClr val="FFFFFF"/>
                </a:solidFill>
                <a:latin typeface="Aileron"/>
              </a:rPr>
              <a:t>Bray, Tamara L. 2004. “Tradition Summary: Inca.” New Haven, Conn.: HRAF. https://ehrafarchaeology.yale.edu/document?id=se80-000.</a:t>
            </a:r>
          </a:p>
        </p:txBody>
      </p:sp>
      <p:sp>
        <p:nvSpPr>
          <p:cNvPr id="6" name="TextBox 6"/>
          <p:cNvSpPr txBox="1"/>
          <p:nvPr/>
        </p:nvSpPr>
        <p:spPr>
          <a:xfrm>
            <a:off x="4113476" y="8488418"/>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Special thanks to the National Geographic Society and National Public Radio for the short videos and articles featured in this eHRAF Workbook.</a:t>
            </a:r>
          </a:p>
        </p:txBody>
      </p:sp>
      <p:sp>
        <p:nvSpPr>
          <p:cNvPr id="7" name="TextBox 7"/>
          <p:cNvSpPr txBox="1"/>
          <p:nvPr/>
        </p:nvSpPr>
        <p:spPr>
          <a:xfrm>
            <a:off x="4154048" y="5951657"/>
            <a:ext cx="13105252" cy="18218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Rowe, John Howland. 1946. "Inca Culture at the Time of the Spanish Conquest." In Handbook of South American Indians, Edited by Julian H. Steward, v. 2:183–330. Washington: U.S. G.P.O. https://ehrafarchaeology.yale.edu/document?id=se80-001.</a:t>
            </a:r>
          </a:p>
        </p:txBody>
      </p:sp>
      <p:sp>
        <p:nvSpPr>
          <p:cNvPr id="8" name="TextBox 8"/>
          <p:cNvSpPr txBox="1"/>
          <p:nvPr/>
        </p:nvSpPr>
        <p:spPr>
          <a:xfrm>
            <a:off x="4113476" y="691708"/>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Bauer, Brian S. 1998. The Sacred Landscape of the Inca: The Cusco Ceque System. Austin: University of Texas Press. https://ehrafarchaeology.yale.edu/document?id=se80-014.</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54048" y="4675505"/>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Temple of the Sun or Torreón, Public domain, via Wikimedia Commons: https://commons.wikimedia.org/wiki/File:Machupicchu_intihuatana.JPG</a:t>
            </a:r>
          </a:p>
        </p:txBody>
      </p:sp>
      <p:sp>
        <p:nvSpPr>
          <p:cNvPr id="5" name="TextBox 5"/>
          <p:cNvSpPr txBox="1"/>
          <p:nvPr/>
        </p:nvSpPr>
        <p:spPr>
          <a:xfrm>
            <a:off x="4154048" y="2554646"/>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Interior of an Inca building, featuring trapezoidal windows by Martin St-Amant (S23678), CC BY-SA 3.0 via Wikimedia Commons: https://commons.wikimedia.org/wiki/File:124_-_Machu_Picchu_-_Juin_2009.jpg</a:t>
            </a:r>
          </a:p>
        </p:txBody>
      </p:sp>
      <p:sp>
        <p:nvSpPr>
          <p:cNvPr id="6" name="TextBox 6"/>
          <p:cNvSpPr txBox="1"/>
          <p:nvPr/>
        </p:nvSpPr>
        <p:spPr>
          <a:xfrm>
            <a:off x="4113476" y="8173162"/>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Hiram Bingham III in 1916. Harris &amp; Ewing, photographer, Public domain, via Wikimedia Commons:</a:t>
            </a:r>
          </a:p>
          <a:p>
            <a:pPr>
              <a:lnSpc>
                <a:spcPts val="3640"/>
              </a:lnSpc>
            </a:pPr>
            <a:r>
              <a:rPr lang="en-US" sz="2800" spc="28">
                <a:solidFill>
                  <a:srgbClr val="FFFFFF"/>
                </a:solidFill>
                <a:latin typeface="Aileron"/>
              </a:rPr>
              <a:t>https://commons.wikimedia.org/wiki/File:Hiram_Bingham_III_in_1916.jpg</a:t>
            </a:r>
          </a:p>
        </p:txBody>
      </p:sp>
      <p:sp>
        <p:nvSpPr>
          <p:cNvPr id="7" name="TextBox 7"/>
          <p:cNvSpPr txBox="1"/>
          <p:nvPr/>
        </p:nvSpPr>
        <p:spPr>
          <a:xfrm>
            <a:off x="4154048" y="6154365"/>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The National Geographic Magazine, April, 1913: https://www.doaks.org/</a:t>
            </a:r>
          </a:p>
          <a:p>
            <a:pPr>
              <a:lnSpc>
                <a:spcPts val="3640"/>
              </a:lnSpc>
            </a:pPr>
            <a:r>
              <a:rPr lang="en-US" sz="2800" spc="28">
                <a:solidFill>
                  <a:srgbClr val="FFFFFF"/>
                </a:solidFill>
                <a:latin typeface="Aileron"/>
              </a:rPr>
              <a:t>research/library-archives/dumbarton-oaks-archives/collections/ephemera/in-the-wonderland-of-peru-the-national-geographic-magazine-april-1913  </a:t>
            </a:r>
          </a:p>
        </p:txBody>
      </p:sp>
      <p:sp>
        <p:nvSpPr>
          <p:cNvPr id="8" name="TextBox 8"/>
          <p:cNvSpPr txBox="1"/>
          <p:nvPr/>
        </p:nvSpPr>
        <p:spPr>
          <a:xfrm>
            <a:off x="4113476" y="691708"/>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Hiram Bingham III at his tent door near Machu Picchu in 1912, Public domain, via Wikimedia Commons: https://commons.wikimedia.org/wiki/</a:t>
            </a:r>
          </a:p>
          <a:p>
            <a:pPr>
              <a:lnSpc>
                <a:spcPts val="3640"/>
              </a:lnSpc>
            </a:pPr>
            <a:r>
              <a:rPr lang="en-US" sz="2800" spc="28">
                <a:solidFill>
                  <a:srgbClr val="FFFFFF"/>
                </a:solidFill>
                <a:latin typeface="Aileron"/>
              </a:rPr>
              <a:t>File:Hiram_Bingham_III_at_his_tent_door_near_Machu_Picchu_in_1912.jpg.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54048" y="4195255"/>
            <a:ext cx="13105252" cy="2304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Silver tupus collected on Bingham's 1912 expedition, on display at the Museo Machu Picchu, Pi3.124, CC BY-SA 4.0, via Wikimedia Commons:  https://commons.wikimedia.org/wiki/File:Silver_tupus_collected_on_Bingham%27s_1912_expedition_to_Macchu_Picchu.jpg</a:t>
            </a:r>
          </a:p>
        </p:txBody>
      </p:sp>
      <p:sp>
        <p:nvSpPr>
          <p:cNvPr id="5" name="TextBox 5"/>
          <p:cNvSpPr txBox="1"/>
          <p:nvPr/>
        </p:nvSpPr>
        <p:spPr>
          <a:xfrm>
            <a:off x="4154048" y="2268380"/>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UNESCO World Heritage emblem; Designer: Michel Olyff. Uploaded by Siyuwj, Public domain, via Wikimedia Commons: https://commons.wikimedia.org/wiki/File:World_Heritage_Logo_global.svg</a:t>
            </a:r>
          </a:p>
        </p:txBody>
      </p:sp>
      <p:sp>
        <p:nvSpPr>
          <p:cNvPr id="6" name="TextBox 6"/>
          <p:cNvSpPr txBox="1"/>
          <p:nvPr/>
        </p:nvSpPr>
        <p:spPr>
          <a:xfrm>
            <a:off x="4113476" y="6471095"/>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Map of Machu Picchu by Hobe / Holger Behr, Public domain, via Wikimedia Commons: https://commons.wikimedia.org/wiki/File:Karta_MachuPicchu.PNG</a:t>
            </a:r>
          </a:p>
        </p:txBody>
      </p:sp>
      <p:sp>
        <p:nvSpPr>
          <p:cNvPr id="7" name="TextBox 7"/>
          <p:cNvSpPr txBox="1"/>
          <p:nvPr/>
        </p:nvSpPr>
        <p:spPr>
          <a:xfrm>
            <a:off x="4154048" y="477395"/>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Terraces used for farming at Machu Picchu, RAF-YYC from Calgary, Canada, CC BY-SA 2.0, via Wikimedia Commons: https://commons.wikimedia.org/wiki/File:Machu_Picchu_(3833992683).jpg</a:t>
            </a:r>
          </a:p>
        </p:txBody>
      </p:sp>
      <p:sp>
        <p:nvSpPr>
          <p:cNvPr id="8" name="TextBox 8"/>
          <p:cNvSpPr txBox="1"/>
          <p:nvPr/>
        </p:nvSpPr>
        <p:spPr>
          <a:xfrm>
            <a:off x="4154048" y="7886065"/>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View of the residential section of Machu Picchu, Christophe Meneboeuf - XtoF, CC BY-SA 3.0, via Wikimedia Commons: https://en.wikipedia.org/</a:t>
            </a:r>
          </a:p>
          <a:p>
            <a:pPr>
              <a:lnSpc>
                <a:spcPts val="3640"/>
              </a:lnSpc>
            </a:pPr>
            <a:r>
              <a:rPr lang="en-US" sz="2800" spc="28">
                <a:solidFill>
                  <a:srgbClr val="FFFFFF"/>
                </a:solidFill>
                <a:latin typeface="Aileron"/>
              </a:rPr>
              <a:t>wiki/Machu_Picchu#/media/File:MachuPicchu_Residential_(pixinn.net).jpg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54048" y="2762862"/>
            <a:ext cx="13105252" cy="1967230"/>
          </a:xfrm>
          <a:prstGeom prst="rect">
            <a:avLst/>
          </a:prstGeom>
        </p:spPr>
        <p:txBody>
          <a:bodyPr lIns="0" tIns="0" rIns="0" bIns="0" rtlCol="0" anchor="t">
            <a:spAutoFit/>
          </a:bodyPr>
          <a:lstStyle/>
          <a:p>
            <a:pPr>
              <a:lnSpc>
                <a:spcPts val="3919"/>
              </a:lnSpc>
            </a:pPr>
            <a:r>
              <a:rPr lang="en-US" sz="2799">
                <a:solidFill>
                  <a:srgbClr val="FFFFFF"/>
                </a:solidFill>
                <a:latin typeface="Aileron"/>
              </a:rPr>
              <a:t>Manco Capac, First Inca, 1 of 14 Portraits of Inca Kings, Brooklyn Museum, Public domain, via Wikimedia Commons: https://commons.wikimedia.org/</a:t>
            </a:r>
          </a:p>
          <a:p>
            <a:pPr>
              <a:lnSpc>
                <a:spcPts val="3919"/>
              </a:lnSpc>
            </a:pPr>
            <a:r>
              <a:rPr lang="en-US" sz="2800">
                <a:solidFill>
                  <a:srgbClr val="FFFFFF"/>
                </a:solidFill>
                <a:latin typeface="Aileron"/>
              </a:rPr>
              <a:t>wiki/File:Brooklyn_Museum_Manco_Capac,_First_Inca,_1_of_14_Portraits_of_Inca_Kings_-_overall.jpg</a:t>
            </a:r>
          </a:p>
        </p:txBody>
      </p:sp>
      <p:sp>
        <p:nvSpPr>
          <p:cNvPr id="5" name="TextBox 5"/>
          <p:cNvSpPr txBox="1"/>
          <p:nvPr/>
        </p:nvSpPr>
        <p:spPr>
          <a:xfrm>
            <a:off x="4154048" y="5479769"/>
            <a:ext cx="13105252" cy="18218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Artifact collected on Bingham's 1912 expedition, on display at the Museo Machu Picchu by Pi3.124, CC BY-SA 4.0 via Wikimedia Commons:  https://commons.wikimedia.org/wiki/File:Artifact_collected_on_Bingham%27s_1912_expedition_to_Macchu_Picchu.jpg</a:t>
            </a:r>
          </a:p>
        </p:txBody>
      </p:sp>
      <p:sp>
        <p:nvSpPr>
          <p:cNvPr id="6" name="TextBox 6"/>
          <p:cNvSpPr txBox="1"/>
          <p:nvPr/>
        </p:nvSpPr>
        <p:spPr>
          <a:xfrm>
            <a:off x="4154048" y="617219"/>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Interior of an Inca building, featuring trapezoidal windows, Martin St-Amant (S23678), CC BY-SA 3.0, via Wikimedia Commons: https://commons.wikimedia.org/wiki/File:124_-_Machu_Picchu_-_Juin_2009.jpg</a:t>
            </a:r>
          </a:p>
        </p:txBody>
      </p:sp>
      <p:sp>
        <p:nvSpPr>
          <p:cNvPr id="7" name="TextBox 7"/>
          <p:cNvSpPr txBox="1"/>
          <p:nvPr/>
        </p:nvSpPr>
        <p:spPr>
          <a:xfrm>
            <a:off x="4154048" y="8160385"/>
            <a:ext cx="13343377"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Machu Picchu location via Wikimedia Commons:</a:t>
            </a:r>
          </a:p>
          <a:p>
            <a:pPr>
              <a:lnSpc>
                <a:spcPts val="3640"/>
              </a:lnSpc>
            </a:pPr>
            <a:r>
              <a:rPr lang="en-US" sz="2800" spc="28">
                <a:solidFill>
                  <a:srgbClr val="FFFFFF"/>
                </a:solidFill>
                <a:latin typeface="Aileron"/>
              </a:rPr>
              <a:t>https://upload.wikimedia.org/wikipedia/commons/d/dd/Machu_Picchu_Locn.png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54048" y="3221811"/>
            <a:ext cx="13105252" cy="18218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Another artifact collected on Bingham's 1912 expedition, on display at the Museo Machu Picchu, Pi3.124, CC BY-SA 4.0, via Wikimedia Commons:  https://commons.wikimedia.org/wiki/File:Another_artifact_collected_on_Bingham%27s_1912_expedition_to_Macchu_Picchu.jpg</a:t>
            </a:r>
          </a:p>
        </p:txBody>
      </p:sp>
      <p:sp>
        <p:nvSpPr>
          <p:cNvPr id="5" name="TextBox 5"/>
          <p:cNvSpPr txBox="1"/>
          <p:nvPr/>
        </p:nvSpPr>
        <p:spPr>
          <a:xfrm>
            <a:off x="4113476" y="831726"/>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Intihuatana Solar Clock by Jordan Klein from San Francisco, USA, CC BY 2.0 via Wikimedia Commons: https://commons.wikimedia.org/wiki/File:Intihuatana_Solar_Clock.jpg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5090" y="504914"/>
            <a:ext cx="7217821" cy="7508786"/>
          </a:xfrm>
          <a:custGeom>
            <a:avLst/>
            <a:gdLst/>
            <a:ahLst/>
            <a:cxnLst/>
            <a:rect l="l" t="t" r="r" b="b"/>
            <a:pathLst>
              <a:path w="7217821" h="7508786">
                <a:moveTo>
                  <a:pt x="0" y="0"/>
                </a:moveTo>
                <a:lnTo>
                  <a:pt x="7217820" y="0"/>
                </a:lnTo>
                <a:lnTo>
                  <a:pt x="7217820" y="7508786"/>
                </a:lnTo>
                <a:lnTo>
                  <a:pt x="0" y="7508786"/>
                </a:lnTo>
                <a:lnTo>
                  <a:pt x="0" y="0"/>
                </a:lnTo>
                <a:close/>
              </a:path>
            </a:pathLst>
          </a:custGeom>
          <a:blipFill>
            <a:blip r:embed="rId2">
              <a:alphaModFix amt="4000"/>
            </a:blip>
            <a:stretch>
              <a:fillRect/>
            </a:stretch>
          </a:blipFill>
        </p:spPr>
      </p:sp>
      <p:sp>
        <p:nvSpPr>
          <p:cNvPr id="3" name="TextBox 3"/>
          <p:cNvSpPr txBox="1"/>
          <p:nvPr/>
        </p:nvSpPr>
        <p:spPr>
          <a:xfrm>
            <a:off x="4511199" y="2064747"/>
            <a:ext cx="9265601" cy="4389120"/>
          </a:xfrm>
          <a:prstGeom prst="rect">
            <a:avLst/>
          </a:prstGeom>
        </p:spPr>
        <p:txBody>
          <a:bodyPr lIns="0" tIns="0" rIns="0" bIns="0" rtlCol="0" anchor="t">
            <a:spAutoFit/>
          </a:bodyPr>
          <a:lstStyle/>
          <a:p>
            <a:pPr algn="ctr">
              <a:lnSpc>
                <a:spcPts val="11519"/>
              </a:lnSpc>
            </a:pPr>
            <a:r>
              <a:rPr lang="en-US" sz="9600">
                <a:solidFill>
                  <a:srgbClr val="00356B"/>
                </a:solidFill>
                <a:latin typeface="Aileron Heavy"/>
              </a:rPr>
              <a:t>Great Discoveries: Machu Picchu</a:t>
            </a:r>
          </a:p>
        </p:txBody>
      </p:sp>
      <p:grpSp>
        <p:nvGrpSpPr>
          <p:cNvPr id="4" name="Group 4"/>
          <p:cNvGrpSpPr/>
          <p:nvPr/>
        </p:nvGrpSpPr>
        <p:grpSpPr>
          <a:xfrm>
            <a:off x="398074" y="8623131"/>
            <a:ext cx="6878657" cy="843619"/>
            <a:chOff x="0" y="0"/>
            <a:chExt cx="9171543" cy="1124825"/>
          </a:xfrm>
        </p:grpSpPr>
        <p:sp>
          <p:nvSpPr>
            <p:cNvPr id="5" name="AutoShape 5"/>
            <p:cNvSpPr/>
            <p:nvPr/>
          </p:nvSpPr>
          <p:spPr>
            <a:xfrm>
              <a:off x="0" y="0"/>
              <a:ext cx="9171543"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00356B"/>
                </a:solidFill>
                <a:latin typeface="Aileron Bold"/>
              </a:rPr>
              <a:t>Human Relations Area Files</a:t>
            </a:r>
          </a:p>
          <a:p>
            <a:pPr algn="r">
              <a:lnSpc>
                <a:spcPts val="3080"/>
              </a:lnSpc>
            </a:pPr>
            <a:r>
              <a:rPr lang="en-US" sz="2800" spc="196">
                <a:solidFill>
                  <a:srgbClr val="00356B"/>
                </a:solidFill>
                <a:latin typeface="Aileron"/>
              </a:rPr>
              <a:t>at Yale University</a:t>
            </a:r>
          </a:p>
        </p:txBody>
      </p:sp>
      <p:sp>
        <p:nvSpPr>
          <p:cNvPr id="8" name="TextBox 8"/>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00356B"/>
                </a:solidFill>
                <a:latin typeface="Aileron"/>
              </a:rPr>
              <a:t>Produced by</a:t>
            </a:r>
          </a:p>
        </p:txBody>
      </p:sp>
      <p:sp>
        <p:nvSpPr>
          <p:cNvPr id="9" name="TextBox 9"/>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00356B"/>
                </a:solidFill>
                <a:latin typeface="Aileron"/>
                <a:hlinkClick r:id="rId3" tooltip="http://hraf.yale.edu"/>
              </a:rPr>
              <a:t>hraf.yale.edu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6232" y="418301"/>
            <a:ext cx="10666228" cy="5571490"/>
          </a:xfrm>
          <a:prstGeom prst="rect">
            <a:avLst/>
          </a:prstGeom>
        </p:spPr>
        <p:txBody>
          <a:bodyPr lIns="0" tIns="0" rIns="0" bIns="0" rtlCol="0" anchor="t">
            <a:spAutoFit/>
          </a:bodyPr>
          <a:lstStyle/>
          <a:p>
            <a:pPr>
              <a:lnSpc>
                <a:spcPts val="4940"/>
              </a:lnSpc>
            </a:pPr>
            <a:r>
              <a:rPr lang="en-US" sz="3800" spc="380">
                <a:solidFill>
                  <a:srgbClr val="00356B"/>
                </a:solidFill>
                <a:latin typeface="Aileron Bold"/>
              </a:rPr>
              <a:t>Machu Picchu</a:t>
            </a:r>
            <a:r>
              <a:rPr lang="en-US" sz="3800" spc="380">
                <a:solidFill>
                  <a:srgbClr val="00356B"/>
                </a:solidFill>
                <a:latin typeface="Aileron"/>
              </a:rPr>
              <a:t> was an Inka (also spelled "Inca") city in the southern part of Peru. It was built around 1450 A.D. and abandoned less than a century later, at the time of the Spanish Conquest. It was located in the vicinity of Cuzco, the Inka capital. The purpose of the Machu Picchu is debated: was it a residence for the king, or an astronomical obervatory?</a:t>
            </a:r>
          </a:p>
        </p:txBody>
      </p:sp>
      <p:sp>
        <p:nvSpPr>
          <p:cNvPr id="3" name="Freeform 3"/>
          <p:cNvSpPr/>
          <p:nvPr/>
        </p:nvSpPr>
        <p:spPr>
          <a:xfrm>
            <a:off x="12373188"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5726" r="-5726"/>
            </a:stretch>
          </a:blipFill>
        </p:spPr>
      </p:sp>
      <p:sp>
        <p:nvSpPr>
          <p:cNvPr id="4" name="AutoShape 4"/>
          <p:cNvSpPr/>
          <p:nvPr/>
        </p:nvSpPr>
        <p:spPr>
          <a:xfrm>
            <a:off x="11122338" y="3974312"/>
            <a:ext cx="2781579" cy="2338376"/>
          </a:xfrm>
          <a:prstGeom prst="rect">
            <a:avLst/>
          </a:prstGeom>
          <a:solidFill>
            <a:srgbClr val="00356B"/>
          </a:solidFill>
        </p:spPr>
      </p:sp>
      <p:sp>
        <p:nvSpPr>
          <p:cNvPr id="5" name="TextBox 5"/>
          <p:cNvSpPr txBox="1"/>
          <p:nvPr/>
        </p:nvSpPr>
        <p:spPr>
          <a:xfrm>
            <a:off x="226232" y="6289828"/>
            <a:ext cx="11738988" cy="3714115"/>
          </a:xfrm>
          <a:prstGeom prst="rect">
            <a:avLst/>
          </a:prstGeom>
        </p:spPr>
        <p:txBody>
          <a:bodyPr lIns="0" tIns="0" rIns="0" bIns="0" rtlCol="0" anchor="t">
            <a:spAutoFit/>
          </a:bodyPr>
          <a:lstStyle/>
          <a:p>
            <a:pPr>
              <a:lnSpc>
                <a:spcPts val="4940"/>
              </a:lnSpc>
            </a:pPr>
            <a:r>
              <a:rPr lang="en-US" sz="3800" spc="380">
                <a:solidFill>
                  <a:srgbClr val="00356B"/>
                </a:solidFill>
                <a:latin typeface="Aileron Bold"/>
              </a:rPr>
              <a:t>Hiram Bingham</a:t>
            </a:r>
            <a:r>
              <a:rPr lang="en-US" sz="3800" spc="380">
                <a:solidFill>
                  <a:srgbClr val="00356B"/>
                </a:solidFill>
                <a:latin typeface="Aileron"/>
              </a:rPr>
              <a:t>, a Yale University professor, is credited for the "discovery" of Machu Picchu. However, he did not actually discover it. The ruins of the city were shown to him by locals, who already knew that it was there.</a:t>
            </a:r>
          </a:p>
        </p:txBody>
      </p:sp>
      <p:sp>
        <p:nvSpPr>
          <p:cNvPr id="6" name="TextBox 6"/>
          <p:cNvSpPr txBox="1"/>
          <p:nvPr/>
        </p:nvSpPr>
        <p:spPr>
          <a:xfrm>
            <a:off x="11545911" y="4572000"/>
            <a:ext cx="1934433" cy="113347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Bold"/>
              </a:rPr>
              <a:t>Did you know?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00356B"/>
          </a:solidFill>
        </p:spPr>
      </p:sp>
      <p:sp>
        <p:nvSpPr>
          <p:cNvPr id="3" name="TextBox 3"/>
          <p:cNvSpPr txBox="1"/>
          <p:nvPr/>
        </p:nvSpPr>
        <p:spPr>
          <a:xfrm>
            <a:off x="8117875" y="1972406"/>
            <a:ext cx="9854906" cy="7719060"/>
          </a:xfrm>
          <a:prstGeom prst="rect">
            <a:avLst/>
          </a:prstGeom>
        </p:spPr>
        <p:txBody>
          <a:bodyPr lIns="0" tIns="0" rIns="0" bIns="0" rtlCol="0" anchor="t">
            <a:spAutoFit/>
          </a:bodyPr>
          <a:lstStyle/>
          <a:p>
            <a:pPr>
              <a:lnSpc>
                <a:spcPts val="4680"/>
              </a:lnSpc>
            </a:pPr>
            <a:r>
              <a:rPr lang="en-US" sz="3600" spc="215">
                <a:solidFill>
                  <a:srgbClr val="FFFFFF"/>
                </a:solidFill>
                <a:latin typeface="Aileron"/>
              </a:rPr>
              <a:t>Bingham excavated Machu Picchu in 1912, 1914, and 1915. He wrote articles and books about his findings.  </a:t>
            </a:r>
          </a:p>
          <a:p>
            <a:pPr>
              <a:lnSpc>
                <a:spcPts val="4680"/>
              </a:lnSpc>
            </a:pPr>
            <a:endParaRPr lang="en-US" sz="3600" spc="215">
              <a:solidFill>
                <a:srgbClr val="FFFFFF"/>
              </a:solidFill>
              <a:latin typeface="Aileron"/>
            </a:endParaRPr>
          </a:p>
          <a:p>
            <a:pPr>
              <a:lnSpc>
                <a:spcPts val="4680"/>
              </a:lnSpc>
            </a:pPr>
            <a:r>
              <a:rPr lang="en-US" sz="3600" spc="215">
                <a:solidFill>
                  <a:srgbClr val="FFFFFF"/>
                </a:solidFill>
                <a:latin typeface="Aileron"/>
              </a:rPr>
              <a:t>Machu Picchu is a spectacular site. It is divided into what appears to have been residential and royal districts. </a:t>
            </a:r>
          </a:p>
          <a:p>
            <a:pPr>
              <a:lnSpc>
                <a:spcPts val="4680"/>
              </a:lnSpc>
            </a:pPr>
            <a:endParaRPr lang="en-US" sz="3600" spc="215">
              <a:solidFill>
                <a:srgbClr val="FFFFFF"/>
              </a:solidFill>
              <a:latin typeface="Aileron"/>
            </a:endParaRPr>
          </a:p>
          <a:p>
            <a:pPr>
              <a:lnSpc>
                <a:spcPts val="4680"/>
              </a:lnSpc>
            </a:pPr>
            <a:r>
              <a:rPr lang="en-US" sz="3600" spc="215">
                <a:solidFill>
                  <a:srgbClr val="FFFFFF"/>
                </a:solidFill>
                <a:latin typeface="Aileron"/>
              </a:rPr>
              <a:t>The Temple of the Sun includes a tower, known as the Torreón, which may have been an observatory. Expert stonemasons cut and fitted stones together so perfectly that no mortar was needed. </a:t>
            </a:r>
          </a:p>
        </p:txBody>
      </p:sp>
      <p:sp>
        <p:nvSpPr>
          <p:cNvPr id="4" name="TextBox 4"/>
          <p:cNvSpPr txBox="1"/>
          <p:nvPr/>
        </p:nvSpPr>
        <p:spPr>
          <a:xfrm>
            <a:off x="8342494" y="561975"/>
            <a:ext cx="9405667"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Machu Picchu</a:t>
            </a:r>
          </a:p>
        </p:txBody>
      </p:sp>
      <p:sp>
        <p:nvSpPr>
          <p:cNvPr id="5" name="Freeform 5"/>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t="-5090" b="-8331"/>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Freeform 2"/>
          <p:cNvSpPr/>
          <p:nvPr/>
        </p:nvSpPr>
        <p:spPr>
          <a:xfrm>
            <a:off x="12373188"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20002" r="-20002"/>
            </a:stretch>
          </a:blipFill>
        </p:spPr>
      </p:sp>
      <p:sp>
        <p:nvSpPr>
          <p:cNvPr id="3" name="TextBox 3"/>
          <p:cNvSpPr txBox="1"/>
          <p:nvPr/>
        </p:nvSpPr>
        <p:spPr>
          <a:xfrm>
            <a:off x="456110" y="850058"/>
            <a:ext cx="11499666" cy="1106805"/>
          </a:xfrm>
          <a:prstGeom prst="rect">
            <a:avLst/>
          </a:prstGeom>
        </p:spPr>
        <p:txBody>
          <a:bodyPr lIns="0" tIns="0" rIns="0" bIns="0" rtlCol="0" anchor="t">
            <a:spAutoFit/>
          </a:bodyPr>
          <a:lstStyle/>
          <a:p>
            <a:pPr>
              <a:lnSpc>
                <a:spcPts val="4320"/>
              </a:lnSpc>
            </a:pPr>
            <a:r>
              <a:rPr lang="en-US" sz="3600" spc="288">
                <a:solidFill>
                  <a:srgbClr val="FFFFFF"/>
                </a:solidFill>
                <a:latin typeface="Aileron"/>
              </a:rPr>
              <a:t>To get started, review these short videos and articles about Machu Picchu:</a:t>
            </a:r>
          </a:p>
        </p:txBody>
      </p:sp>
      <p:grpSp>
        <p:nvGrpSpPr>
          <p:cNvPr id="4" name="Group 4"/>
          <p:cNvGrpSpPr/>
          <p:nvPr/>
        </p:nvGrpSpPr>
        <p:grpSpPr>
          <a:xfrm>
            <a:off x="456110" y="2746962"/>
            <a:ext cx="11657405" cy="548640"/>
            <a:chOff x="0" y="0"/>
            <a:chExt cx="15543207" cy="731520"/>
          </a:xfrm>
        </p:grpSpPr>
        <p:sp>
          <p:nvSpPr>
            <p:cNvPr id="5" name="Freeform 5"/>
            <p:cNvSpPr/>
            <p:nvPr/>
          </p:nvSpPr>
          <p:spPr>
            <a:xfrm>
              <a:off x="0" y="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1675143" y="-9525"/>
              <a:ext cx="13868063" cy="700405"/>
            </a:xfrm>
            <a:prstGeom prst="rect">
              <a:avLst/>
            </a:prstGeom>
          </p:spPr>
          <p:txBody>
            <a:bodyPr lIns="0" tIns="0" rIns="0" bIns="0" rtlCol="0" anchor="t">
              <a:spAutoFit/>
            </a:bodyPr>
            <a:lstStyle/>
            <a:p>
              <a:pPr>
                <a:lnSpc>
                  <a:spcPts val="4079"/>
                </a:lnSpc>
              </a:pPr>
              <a:r>
                <a:rPr lang="en-US" sz="3400" u="sng" spc="272">
                  <a:solidFill>
                    <a:srgbClr val="FFFFFF"/>
                  </a:solidFill>
                  <a:latin typeface="Aileron Bold"/>
                  <a:hlinkClick r:id="rId5" tooltip="https://www.youtube.com/watch?v=cnMa-Sm9H4k"/>
                </a:rPr>
                <a:t>Machu Picchu 101 | National Geographic</a:t>
              </a:r>
              <a:r>
                <a:rPr lang="en-US" sz="3400" spc="272">
                  <a:solidFill>
                    <a:srgbClr val="FFFFFF"/>
                  </a:solidFill>
                  <a:latin typeface="Aileron"/>
                </a:rPr>
                <a:t> </a:t>
              </a:r>
            </a:p>
          </p:txBody>
        </p:sp>
      </p:grpSp>
      <p:grpSp>
        <p:nvGrpSpPr>
          <p:cNvPr id="7" name="Group 7"/>
          <p:cNvGrpSpPr/>
          <p:nvPr/>
        </p:nvGrpSpPr>
        <p:grpSpPr>
          <a:xfrm>
            <a:off x="456110" y="4101601"/>
            <a:ext cx="11777254" cy="1036320"/>
            <a:chOff x="0" y="0"/>
            <a:chExt cx="15703006" cy="1381760"/>
          </a:xfrm>
        </p:grpSpPr>
        <p:sp>
          <p:nvSpPr>
            <p:cNvPr id="8" name="TextBox 8"/>
            <p:cNvSpPr txBox="1"/>
            <p:nvPr/>
          </p:nvSpPr>
          <p:spPr>
            <a:xfrm>
              <a:off x="1675143" y="-9525"/>
              <a:ext cx="14027862" cy="1391285"/>
            </a:xfrm>
            <a:prstGeom prst="rect">
              <a:avLst/>
            </a:prstGeom>
          </p:spPr>
          <p:txBody>
            <a:bodyPr lIns="0" tIns="0" rIns="0" bIns="0" rtlCol="0" anchor="t">
              <a:spAutoFit/>
            </a:bodyPr>
            <a:lstStyle/>
            <a:p>
              <a:pPr>
                <a:lnSpc>
                  <a:spcPts val="4079"/>
                </a:lnSpc>
              </a:pPr>
              <a:r>
                <a:rPr lang="en-US" sz="3400" u="sng" spc="272">
                  <a:solidFill>
                    <a:srgbClr val="FFFFFF"/>
                  </a:solidFill>
                  <a:latin typeface="Aileron Bold"/>
                  <a:hlinkClick r:id="rId6" tooltip="https://www.youtube.com/watch?v=Gdgw8wyh24I"/>
                </a:rPr>
                <a:t>Cradle of Gold: The Story of Hiram Bingham </a:t>
              </a:r>
            </a:p>
            <a:p>
              <a:pPr>
                <a:lnSpc>
                  <a:spcPts val="4079"/>
                </a:lnSpc>
              </a:pPr>
              <a:r>
                <a:rPr lang="en-US" sz="3400" u="sng" spc="272">
                  <a:solidFill>
                    <a:srgbClr val="FFFFFF"/>
                  </a:solidFill>
                  <a:latin typeface="Aileron Bold"/>
                  <a:hlinkClick r:id="rId6" tooltip="https://www.youtube.com/watch?v=Gdgw8wyh24I"/>
                </a:rPr>
                <a:t>and Machu Picchu | National Geographic</a:t>
              </a:r>
              <a:r>
                <a:rPr lang="en-US" sz="3400" spc="272">
                  <a:solidFill>
                    <a:srgbClr val="FFFFFF"/>
                  </a:solidFill>
                  <a:latin typeface="Aileron"/>
                </a:rPr>
                <a:t> </a:t>
              </a:r>
            </a:p>
          </p:txBody>
        </p:sp>
        <p:sp>
          <p:nvSpPr>
            <p:cNvPr id="9" name="Freeform 9"/>
            <p:cNvSpPr/>
            <p:nvPr/>
          </p:nvSpPr>
          <p:spPr>
            <a:xfrm>
              <a:off x="0" y="32512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0" name="Group 10"/>
          <p:cNvGrpSpPr/>
          <p:nvPr/>
        </p:nvGrpSpPr>
        <p:grpSpPr>
          <a:xfrm>
            <a:off x="456110" y="5989640"/>
            <a:ext cx="11657405" cy="1036320"/>
            <a:chOff x="0" y="0"/>
            <a:chExt cx="15543207" cy="1381760"/>
          </a:xfrm>
        </p:grpSpPr>
        <p:sp>
          <p:nvSpPr>
            <p:cNvPr id="11" name="TextBox 11"/>
            <p:cNvSpPr txBox="1"/>
            <p:nvPr/>
          </p:nvSpPr>
          <p:spPr>
            <a:xfrm>
              <a:off x="1675143" y="-9525"/>
              <a:ext cx="13868063" cy="1391285"/>
            </a:xfrm>
            <a:prstGeom prst="rect">
              <a:avLst/>
            </a:prstGeom>
          </p:spPr>
          <p:txBody>
            <a:bodyPr lIns="0" tIns="0" rIns="0" bIns="0" rtlCol="0" anchor="t">
              <a:spAutoFit/>
            </a:bodyPr>
            <a:lstStyle/>
            <a:p>
              <a:pPr>
                <a:lnSpc>
                  <a:spcPts val="4079"/>
                </a:lnSpc>
              </a:pPr>
              <a:r>
                <a:rPr lang="en-US" sz="3400" u="sng" spc="272">
                  <a:solidFill>
                    <a:srgbClr val="FFFFFF"/>
                  </a:solidFill>
                  <a:latin typeface="Aileron Bold"/>
                  <a:hlinkClick r:id="rId7" tooltip="https://www.youtube.com/watch?v=gxD32LRC1QE"/>
                </a:rPr>
                <a:t>Space Archaeology: A New Frontier of Exploration | National Geographic</a:t>
              </a:r>
            </a:p>
          </p:txBody>
        </p:sp>
        <p:sp>
          <p:nvSpPr>
            <p:cNvPr id="12" name="Freeform 12"/>
            <p:cNvSpPr/>
            <p:nvPr/>
          </p:nvSpPr>
          <p:spPr>
            <a:xfrm>
              <a:off x="0" y="32512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3" name="Group 13"/>
          <p:cNvGrpSpPr/>
          <p:nvPr/>
        </p:nvGrpSpPr>
        <p:grpSpPr>
          <a:xfrm>
            <a:off x="456110" y="7877679"/>
            <a:ext cx="10958284" cy="1036320"/>
            <a:chOff x="0" y="0"/>
            <a:chExt cx="14611046" cy="1381760"/>
          </a:xfrm>
        </p:grpSpPr>
        <p:sp>
          <p:nvSpPr>
            <p:cNvPr id="14" name="TextBox 14"/>
            <p:cNvSpPr txBox="1"/>
            <p:nvPr/>
          </p:nvSpPr>
          <p:spPr>
            <a:xfrm>
              <a:off x="1675143" y="-9525"/>
              <a:ext cx="12935902" cy="1391285"/>
            </a:xfrm>
            <a:prstGeom prst="rect">
              <a:avLst/>
            </a:prstGeom>
          </p:spPr>
          <p:txBody>
            <a:bodyPr lIns="0" tIns="0" rIns="0" bIns="0" rtlCol="0" anchor="t">
              <a:spAutoFit/>
            </a:bodyPr>
            <a:lstStyle/>
            <a:p>
              <a:pPr>
                <a:lnSpc>
                  <a:spcPts val="4079"/>
                </a:lnSpc>
              </a:pPr>
              <a:r>
                <a:rPr lang="en-US" sz="3400" u="sng" spc="272">
                  <a:solidFill>
                    <a:srgbClr val="FFFFFF"/>
                  </a:solidFill>
                  <a:latin typeface="Aileron Bold"/>
                  <a:hlinkClick r:id="rId8" tooltip="https://www.youtube.com/watch?v=m5OFvvgdEgk"/>
                </a:rPr>
                <a:t>Agreement by Yale &amp; UNSAAC: </a:t>
              </a:r>
            </a:p>
            <a:p>
              <a:pPr>
                <a:lnSpc>
                  <a:spcPts val="4079"/>
                </a:lnSpc>
              </a:pPr>
              <a:r>
                <a:rPr lang="en-US" sz="3400" u="sng" spc="272">
                  <a:solidFill>
                    <a:srgbClr val="FFFFFF"/>
                  </a:solidFill>
                  <a:latin typeface="Aileron Bold"/>
                  <a:hlinkClick r:id="rId8" tooltip="https://www.youtube.com/watch?v=m5OFvvgdEgk"/>
                </a:rPr>
                <a:t>Study of Machu Picchu &amp; Inca Culture</a:t>
              </a:r>
            </a:p>
          </p:txBody>
        </p:sp>
        <p:sp>
          <p:nvSpPr>
            <p:cNvPr id="15" name="Freeform 15"/>
            <p:cNvSpPr/>
            <p:nvPr/>
          </p:nvSpPr>
          <p:spPr>
            <a:xfrm>
              <a:off x="0" y="32512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Freeform 2"/>
          <p:cNvSpPr/>
          <p:nvPr/>
        </p:nvSpPr>
        <p:spPr>
          <a:xfrm>
            <a:off x="0"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75004" r="-85874"/>
            </a:stretch>
          </a:blipFill>
        </p:spPr>
      </p:sp>
      <p:sp>
        <p:nvSpPr>
          <p:cNvPr id="3" name="TextBox 3"/>
          <p:cNvSpPr txBox="1"/>
          <p:nvPr/>
        </p:nvSpPr>
        <p:spPr>
          <a:xfrm>
            <a:off x="9957677" y="470535"/>
            <a:ext cx="7665853" cy="558165"/>
          </a:xfrm>
          <a:prstGeom prst="rect">
            <a:avLst/>
          </a:prstGeom>
        </p:spPr>
        <p:txBody>
          <a:bodyPr lIns="0" tIns="0" rIns="0" bIns="0" rtlCol="0" anchor="t">
            <a:spAutoFit/>
          </a:bodyPr>
          <a:lstStyle/>
          <a:p>
            <a:pPr algn="r">
              <a:lnSpc>
                <a:spcPts val="4320"/>
              </a:lnSpc>
            </a:pPr>
            <a:r>
              <a:rPr lang="en-US" sz="3600" spc="288">
                <a:solidFill>
                  <a:srgbClr val="FFFFFF"/>
                </a:solidFill>
                <a:latin typeface="Aileron Bold"/>
              </a:rPr>
              <a:t>NATIONAL GEOGRAPHIC</a:t>
            </a:r>
          </a:p>
        </p:txBody>
      </p:sp>
      <p:sp>
        <p:nvSpPr>
          <p:cNvPr id="4" name="TextBox 4"/>
          <p:cNvSpPr txBox="1"/>
          <p:nvPr/>
        </p:nvSpPr>
        <p:spPr>
          <a:xfrm>
            <a:off x="6545397" y="1534325"/>
            <a:ext cx="10438937" cy="55816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3" tooltip="https://www.nationalgeographic.com/travel/world-heritage/machu-picchu/"/>
              </a:rPr>
              <a:t>Travel - World Heritage: Machu Picchu</a:t>
            </a:r>
          </a:p>
        </p:txBody>
      </p:sp>
      <p:sp>
        <p:nvSpPr>
          <p:cNvPr id="5" name="TextBox 5"/>
          <p:cNvSpPr txBox="1"/>
          <p:nvPr/>
        </p:nvSpPr>
        <p:spPr>
          <a:xfrm>
            <a:off x="6545397" y="2576760"/>
            <a:ext cx="10438937" cy="55816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4" tooltip="https://www.nationalgeographic.com/history/archaeology/machu-picchu-mystery/"/>
              </a:rPr>
              <a:t>Machu Picchu Mystery</a:t>
            </a:r>
          </a:p>
        </p:txBody>
      </p:sp>
      <p:sp>
        <p:nvSpPr>
          <p:cNvPr id="6" name="TextBox 6"/>
          <p:cNvSpPr txBox="1"/>
          <p:nvPr/>
        </p:nvSpPr>
        <p:spPr>
          <a:xfrm>
            <a:off x="6545397" y="3684049"/>
            <a:ext cx="10438937" cy="55816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5" tooltip="https://www.peru.travel/en/news/machu-picchu-myths-and-truths-on-the-national-geographic-screen"/>
              </a:rPr>
              <a:t>Myths and Truths on the Nat Geo Screen</a:t>
            </a:r>
          </a:p>
        </p:txBody>
      </p:sp>
      <p:sp>
        <p:nvSpPr>
          <p:cNvPr id="7" name="TextBox 7"/>
          <p:cNvSpPr txBox="1"/>
          <p:nvPr/>
        </p:nvSpPr>
        <p:spPr>
          <a:xfrm>
            <a:off x="9957677" y="5133975"/>
            <a:ext cx="7808728" cy="558165"/>
          </a:xfrm>
          <a:prstGeom prst="rect">
            <a:avLst/>
          </a:prstGeom>
        </p:spPr>
        <p:txBody>
          <a:bodyPr lIns="0" tIns="0" rIns="0" bIns="0" rtlCol="0" anchor="t">
            <a:spAutoFit/>
          </a:bodyPr>
          <a:lstStyle/>
          <a:p>
            <a:pPr algn="r">
              <a:lnSpc>
                <a:spcPts val="4320"/>
              </a:lnSpc>
            </a:pPr>
            <a:r>
              <a:rPr lang="en-US" sz="3600" spc="288">
                <a:solidFill>
                  <a:srgbClr val="FFFFFF"/>
                </a:solidFill>
                <a:latin typeface="Aileron Bold"/>
              </a:rPr>
              <a:t>NATIONAL PUBLIC RADIO</a:t>
            </a:r>
          </a:p>
        </p:txBody>
      </p:sp>
      <p:sp>
        <p:nvSpPr>
          <p:cNvPr id="8" name="TextBox 8"/>
          <p:cNvSpPr txBox="1"/>
          <p:nvPr/>
        </p:nvSpPr>
        <p:spPr>
          <a:xfrm>
            <a:off x="6545397" y="6086903"/>
            <a:ext cx="10438937" cy="55816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6" tooltip="https://www.npr.org/sections/pictureshow/2011/07/25/137856889/photos-machu-picchu-100-years-ago"/>
              </a:rPr>
              <a:t>Photos: Machu Picchu 100 Years Ago</a:t>
            </a:r>
          </a:p>
        </p:txBody>
      </p:sp>
      <p:sp>
        <p:nvSpPr>
          <p:cNvPr id="9" name="TextBox 9"/>
          <p:cNvSpPr txBox="1"/>
          <p:nvPr/>
        </p:nvSpPr>
        <p:spPr>
          <a:xfrm>
            <a:off x="6545397" y="7146718"/>
            <a:ext cx="10958284" cy="110680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7" tooltip="https://www.npr.org/2011/07/24/138603939/retracing-an-explorers-footsteps-to-machu-picchu"/>
              </a:rPr>
              <a:t>Retracing An Explorer's Footsteps to Machu Picchu</a:t>
            </a:r>
          </a:p>
        </p:txBody>
      </p:sp>
      <p:sp>
        <p:nvSpPr>
          <p:cNvPr id="10" name="TextBox 10"/>
          <p:cNvSpPr txBox="1"/>
          <p:nvPr/>
        </p:nvSpPr>
        <p:spPr>
          <a:xfrm>
            <a:off x="6545397" y="8702358"/>
            <a:ext cx="11078134" cy="110680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8" tooltip="https://www.npr.org/2012/01/01/143653050/finders-not-keepers-yale-returns-artifacts-to-peru"/>
              </a:rPr>
              <a:t>Finders Not Keepers: Yale Returns Artifacts To Peru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340460"/>
            <a:ext cx="10959035" cy="163465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1: Tradition Summary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797344" cy="10287000"/>
          </a:xfrm>
          <a:custGeom>
            <a:avLst/>
            <a:gdLst/>
            <a:ahLst/>
            <a:cxnLst/>
            <a:rect l="l" t="t" r="r" b="b"/>
            <a:pathLst>
              <a:path w="4797344" h="10287000">
                <a:moveTo>
                  <a:pt x="0" y="0"/>
                </a:moveTo>
                <a:lnTo>
                  <a:pt x="4797344" y="0"/>
                </a:lnTo>
                <a:lnTo>
                  <a:pt x="4797344" y="10287000"/>
                </a:lnTo>
                <a:lnTo>
                  <a:pt x="0" y="10287000"/>
                </a:lnTo>
                <a:lnTo>
                  <a:pt x="0" y="0"/>
                </a:lnTo>
                <a:close/>
              </a:path>
            </a:pathLst>
          </a:custGeom>
          <a:blipFill>
            <a:blip r:embed="rId2"/>
            <a:stretch>
              <a:fillRect l="-19170" r="-202375"/>
            </a:stretch>
          </a:blipFill>
        </p:spPr>
      </p:sp>
      <p:grpSp>
        <p:nvGrpSpPr>
          <p:cNvPr id="3" name="Group 3"/>
          <p:cNvGrpSpPr/>
          <p:nvPr/>
        </p:nvGrpSpPr>
        <p:grpSpPr>
          <a:xfrm>
            <a:off x="1418166" y="4071680"/>
            <a:ext cx="4248273" cy="2143640"/>
            <a:chOff x="0" y="0"/>
            <a:chExt cx="5664364" cy="2858187"/>
          </a:xfrm>
        </p:grpSpPr>
        <p:sp>
          <p:nvSpPr>
            <p:cNvPr id="4" name="AutoShape 4"/>
            <p:cNvSpPr/>
            <p:nvPr/>
          </p:nvSpPr>
          <p:spPr>
            <a:xfrm>
              <a:off x="0" y="0"/>
              <a:ext cx="5664364" cy="2858187"/>
            </a:xfrm>
            <a:prstGeom prst="rect">
              <a:avLst/>
            </a:prstGeom>
            <a:solidFill>
              <a:srgbClr val="00356B"/>
            </a:solidFill>
          </p:spPr>
        </p:sp>
        <p:sp>
          <p:nvSpPr>
            <p:cNvPr id="5" name="TextBox 5"/>
            <p:cNvSpPr txBox="1"/>
            <p:nvPr/>
          </p:nvSpPr>
          <p:spPr>
            <a:xfrm>
              <a:off x="454550" y="566128"/>
              <a:ext cx="4755265" cy="171640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a:rPr>
                <a:t>eHRAF</a:t>
              </a:r>
            </a:p>
            <a:p>
              <a:pPr algn="ctr">
                <a:lnSpc>
                  <a:spcPts val="5039"/>
                </a:lnSpc>
              </a:pPr>
              <a:r>
                <a:rPr lang="en-US" sz="4199" spc="83">
                  <a:solidFill>
                    <a:srgbClr val="FFFFFF"/>
                  </a:solidFill>
                  <a:latin typeface="Aileron Heavy"/>
                </a:rPr>
                <a:t>Archaeology</a:t>
              </a:r>
            </a:p>
          </p:txBody>
        </p:sp>
      </p:grpSp>
      <p:sp>
        <p:nvSpPr>
          <p:cNvPr id="6" name="TextBox 6"/>
          <p:cNvSpPr txBox="1"/>
          <p:nvPr/>
        </p:nvSpPr>
        <p:spPr>
          <a:xfrm>
            <a:off x="6169269" y="470535"/>
            <a:ext cx="11424756" cy="1106805"/>
          </a:xfrm>
          <a:prstGeom prst="rect">
            <a:avLst/>
          </a:prstGeom>
        </p:spPr>
        <p:txBody>
          <a:bodyPr lIns="0" tIns="0" rIns="0" bIns="0" rtlCol="0" anchor="t">
            <a:spAutoFit/>
          </a:bodyPr>
          <a:lstStyle/>
          <a:p>
            <a:pPr algn="r">
              <a:lnSpc>
                <a:spcPts val="8640"/>
              </a:lnSpc>
            </a:pPr>
            <a:r>
              <a:rPr lang="en-US" sz="7200" spc="144">
                <a:solidFill>
                  <a:srgbClr val="00356B"/>
                </a:solidFill>
                <a:latin typeface="Aileron Heavy"/>
              </a:rPr>
              <a:t>Tradition Summaries </a:t>
            </a:r>
          </a:p>
        </p:txBody>
      </p:sp>
      <p:sp>
        <p:nvSpPr>
          <p:cNvPr id="7" name="TextBox 7"/>
          <p:cNvSpPr txBox="1"/>
          <p:nvPr/>
        </p:nvSpPr>
        <p:spPr>
          <a:xfrm>
            <a:off x="6169269" y="7362321"/>
            <a:ext cx="11718074" cy="2113661"/>
          </a:xfrm>
          <a:prstGeom prst="rect">
            <a:avLst/>
          </a:prstGeom>
        </p:spPr>
        <p:txBody>
          <a:bodyPr lIns="0" tIns="0" rIns="0" bIns="0" rtlCol="0" anchor="t">
            <a:spAutoFit/>
          </a:bodyPr>
          <a:lstStyle/>
          <a:p>
            <a:pPr>
              <a:lnSpc>
                <a:spcPts val="4192"/>
              </a:lnSpc>
            </a:pPr>
            <a:r>
              <a:rPr lang="en-US" sz="3200" spc="320">
                <a:solidFill>
                  <a:srgbClr val="00356B"/>
                </a:solidFill>
                <a:latin typeface="Aileron Bold"/>
              </a:rPr>
              <a:t>To find a tradition summary, go to the</a:t>
            </a:r>
            <a:r>
              <a:rPr lang="en-US" sz="3200" spc="320">
                <a:solidFill>
                  <a:srgbClr val="00356B"/>
                </a:solidFill>
                <a:latin typeface="Aileron"/>
              </a:rPr>
              <a:t> Browse Traditions</a:t>
            </a:r>
            <a:r>
              <a:rPr lang="en-US" sz="3200" spc="320">
                <a:solidFill>
                  <a:srgbClr val="00356B"/>
                </a:solidFill>
                <a:latin typeface="Aileron Bold"/>
              </a:rPr>
              <a:t> tab and enter the tradition name into the box, then click on </a:t>
            </a:r>
            <a:r>
              <a:rPr lang="en-US" sz="3200" spc="320">
                <a:solidFill>
                  <a:srgbClr val="00356B"/>
                </a:solidFill>
                <a:latin typeface="Aileron"/>
              </a:rPr>
              <a:t>Tradition Summary </a:t>
            </a:r>
            <a:r>
              <a:rPr lang="en-US" sz="3200" spc="320">
                <a:solidFill>
                  <a:srgbClr val="00356B"/>
                </a:solidFill>
                <a:latin typeface="Aileron Bold"/>
              </a:rPr>
              <a:t>below the tradition name to read it.</a:t>
            </a:r>
          </a:p>
        </p:txBody>
      </p:sp>
      <p:sp>
        <p:nvSpPr>
          <p:cNvPr id="8" name="TextBox 8"/>
          <p:cNvSpPr txBox="1"/>
          <p:nvPr/>
        </p:nvSpPr>
        <p:spPr>
          <a:xfrm>
            <a:off x="6169269" y="2047993"/>
            <a:ext cx="11403805" cy="4742815"/>
          </a:xfrm>
          <a:prstGeom prst="rect">
            <a:avLst/>
          </a:prstGeom>
        </p:spPr>
        <p:txBody>
          <a:bodyPr lIns="0" tIns="0" rIns="0" bIns="0" rtlCol="0" anchor="t">
            <a:spAutoFit/>
          </a:bodyPr>
          <a:lstStyle/>
          <a:p>
            <a:pPr>
              <a:lnSpc>
                <a:spcPts val="4160"/>
              </a:lnSpc>
            </a:pPr>
            <a:r>
              <a:rPr lang="en-US" sz="3200" spc="320">
                <a:solidFill>
                  <a:srgbClr val="00356B"/>
                </a:solidFill>
                <a:latin typeface="Aileron"/>
              </a:rPr>
              <a:t>A brief overview for traditions in eHRAF Archaeology is provided in the form of </a:t>
            </a:r>
            <a:r>
              <a:rPr lang="en-US" sz="3200" spc="320">
                <a:solidFill>
                  <a:srgbClr val="00356B"/>
                </a:solidFill>
                <a:latin typeface="Aileron Bold"/>
              </a:rPr>
              <a:t>Tradition Summaries</a:t>
            </a:r>
            <a:r>
              <a:rPr lang="en-US" sz="3200" spc="320">
                <a:solidFill>
                  <a:srgbClr val="00356B"/>
                </a:solidFill>
                <a:latin typeface="Aileron"/>
              </a:rPr>
              <a:t>. </a:t>
            </a:r>
          </a:p>
          <a:p>
            <a:pPr>
              <a:lnSpc>
                <a:spcPts val="4160"/>
              </a:lnSpc>
            </a:pPr>
            <a:endParaRPr lang="en-US" sz="3200" spc="320">
              <a:solidFill>
                <a:srgbClr val="00356B"/>
              </a:solidFill>
              <a:latin typeface="Aileron"/>
            </a:endParaRPr>
          </a:p>
          <a:p>
            <a:pPr>
              <a:lnSpc>
                <a:spcPts val="4160"/>
              </a:lnSpc>
            </a:pPr>
            <a:r>
              <a:rPr lang="en-US" sz="3200" spc="320">
                <a:solidFill>
                  <a:srgbClr val="00356B"/>
                </a:solidFill>
                <a:latin typeface="Aileron"/>
              </a:rPr>
              <a:t>The format, general outline, and headings are the same for each summary. You will find a basic overview about the tradition, such as its time period, location, history, environment, and sociopolitical organization.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1966</Words>
  <Application>Microsoft Office PowerPoint</Application>
  <PresentationFormat>Custom</PresentationFormat>
  <Paragraphs>205</Paragraphs>
  <Slides>37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Aileron Heavy</vt:lpstr>
      <vt:lpstr>Aileron Ultra-Bold</vt:lpstr>
      <vt:lpstr>Aileron Bold Italics</vt:lpstr>
      <vt:lpstr>Aileron Bold</vt:lpstr>
      <vt:lpstr>Aileron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eHRAF Workbook - Great Discoveries: Machu Picchu v2</dc:title>
  <dc:creator>Matthew Longcore</dc:creator>
  <cp:lastModifiedBy>Matthew Longcore</cp:lastModifiedBy>
  <cp:revision>2</cp:revision>
  <dcterms:created xsi:type="dcterms:W3CDTF">2006-08-16T00:00:00Z</dcterms:created>
  <dcterms:modified xsi:type="dcterms:W3CDTF">2023-07-11T18:46:36Z</dcterms:modified>
  <dc:identifier>DAFoWo8vUuI</dc:identifier>
</cp:coreProperties>
</file>