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Aileron Heavy" panose="020B0604020202020204" charset="0"/>
      <p:regular r:id="rId38"/>
    </p:embeddedFont>
    <p:embeddedFont>
      <p:font typeface="Aileron Bold Italics" panose="020B0604020202020204" charset="0"/>
      <p:regular r:id="rId39"/>
    </p:embeddedFont>
    <p:embeddedFont>
      <p:font typeface="Aileron Bold" panose="020B0604020202020204" charset="0"/>
      <p:regular r:id="rId40"/>
    </p:embeddedFont>
    <p:embeddedFont>
      <p:font typeface="Aileron" panose="020B0604020202020204" charset="0"/>
      <p:regular r:id="rId41"/>
    </p:embeddedFont>
    <p:embeddedFont>
      <p:font typeface="Calibri" panose="020F0502020204030204" pitchFamily="34" charset="0"/>
      <p:regular r:id="rId42"/>
      <p:bold r:id="rId43"/>
      <p:italic r:id="rId44"/>
      <p:boldItalic r:id="rId45"/>
    </p:embeddedFont>
    <p:embeddedFont>
      <p:font typeface="Aileron Ultra-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dqzScCfV274" TargetMode="External"/><Relationship Id="rId3" Type="http://schemas.openxmlformats.org/officeDocument/2006/relationships/image" Target="../media/image8.png"/><Relationship Id="rId7" Type="http://schemas.openxmlformats.org/officeDocument/2006/relationships/hyperlink" Target="https://www.youtube.com/watch?v=xIWxJc-4Hqs"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youtube.com/watch?v=Qrbsz-7gns8" TargetMode="External"/><Relationship Id="rId5" Type="http://schemas.openxmlformats.org/officeDocument/2006/relationships/hyperlink" Target="https://www.youtube.com/watch?v=Sq3SSWjCLQc" TargetMode="External"/><Relationship Id="rId10" Type="http://schemas.openxmlformats.org/officeDocument/2006/relationships/hyperlink" Target="https://www.youtube.com/watch?v=YvLs3gDLCOI" TargetMode="External"/><Relationship Id="rId4" Type="http://schemas.openxmlformats.org/officeDocument/2006/relationships/image" Target="../media/image9.svg"/><Relationship Id="rId9" Type="http://schemas.openxmlformats.org/officeDocument/2006/relationships/hyperlink" Target="https://www.youtube.com/watch?v=Tb00L_xLGII"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pbs.org/wgbh/nova/mayacode/" TargetMode="External"/><Relationship Id="rId3" Type="http://schemas.openxmlformats.org/officeDocument/2006/relationships/hyperlink" Target="https://www.thoughtco.com/maya-books-overview-2136169" TargetMode="External"/><Relationship Id="rId7" Type="http://schemas.openxmlformats.org/officeDocument/2006/relationships/hyperlink" Target="https://www.archaeology.org/issues/44-1211/features/maya-2012/305-groiler-dresden-codex" TargetMode="Externa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news.yale.edu/2017/01/18/authenticating-oldest-book-americas" TargetMode="External"/><Relationship Id="rId5" Type="http://schemas.openxmlformats.org/officeDocument/2006/relationships/hyperlink" Target="https://nightfirefilms.org/breakingthemayacode/" TargetMode="External"/><Relationship Id="rId4" Type="http://schemas.openxmlformats.org/officeDocument/2006/relationships/hyperlink" Target="http://mayacodices.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130"/>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t="-1927" b="-23425"/>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3177540"/>
            <a:ext cx="9265601" cy="402717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a:rPr>
              <a:t>Great Discoveries:</a:t>
            </a:r>
          </a:p>
          <a:p>
            <a:pPr algn="ctr">
              <a:lnSpc>
                <a:spcPts val="10560"/>
              </a:lnSpc>
            </a:pPr>
            <a:r>
              <a:rPr lang="en-US" sz="9600">
                <a:solidFill>
                  <a:srgbClr val="00356B"/>
                </a:solidFill>
                <a:latin typeface="Aileron Heavy"/>
              </a:rPr>
              <a:t>Maya Codices</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37382" y="9525"/>
            <a:ext cx="8250618" cy="10287000"/>
          </a:xfrm>
          <a:custGeom>
            <a:avLst/>
            <a:gdLst/>
            <a:ahLst/>
            <a:cxnLst/>
            <a:rect l="l" t="t" r="r" b="b"/>
            <a:pathLst>
              <a:path w="8250618" h="10287000">
                <a:moveTo>
                  <a:pt x="0" y="0"/>
                </a:moveTo>
                <a:lnTo>
                  <a:pt x="8250618" y="0"/>
                </a:lnTo>
                <a:lnTo>
                  <a:pt x="8250618" y="10287000"/>
                </a:lnTo>
                <a:lnTo>
                  <a:pt x="0" y="10287000"/>
                </a:lnTo>
                <a:lnTo>
                  <a:pt x="0" y="0"/>
                </a:lnTo>
                <a:close/>
              </a:path>
            </a:pathLst>
          </a:custGeom>
          <a:blipFill>
            <a:blip r:embed="rId2"/>
            <a:stretch>
              <a:fillRect t="-9891" b="-9891"/>
            </a:stretch>
          </a:blipFill>
        </p:spPr>
      </p:sp>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1</a:t>
              </a:r>
            </a:p>
          </p:txBody>
        </p:sp>
      </p:grpSp>
      <p:sp>
        <p:nvSpPr>
          <p:cNvPr id="6" name="TextBox 6"/>
          <p:cNvSpPr txBox="1"/>
          <p:nvPr/>
        </p:nvSpPr>
        <p:spPr>
          <a:xfrm>
            <a:off x="269278" y="1417561"/>
            <a:ext cx="9069214"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First, read the following eHRAF Tradition Summaries. Then, write a brief description of the Maya.</a:t>
            </a:r>
          </a:p>
        </p:txBody>
      </p:sp>
      <p:sp>
        <p:nvSpPr>
          <p:cNvPr id="7" name="TextBox 7"/>
          <p:cNvSpPr txBox="1"/>
          <p:nvPr/>
        </p:nvSpPr>
        <p:spPr>
          <a:xfrm>
            <a:off x="269278" y="5718408"/>
            <a:ext cx="9413910" cy="582930"/>
          </a:xfrm>
          <a:prstGeom prst="rect">
            <a:avLst/>
          </a:prstGeom>
        </p:spPr>
        <p:txBody>
          <a:bodyPr lIns="0" tIns="0" rIns="0" bIns="0" rtlCol="0" anchor="t">
            <a:spAutoFit/>
          </a:bodyPr>
          <a:lstStyle/>
          <a:p>
            <a:pPr>
              <a:lnSpc>
                <a:spcPts val="4680"/>
              </a:lnSpc>
            </a:pPr>
            <a:r>
              <a:rPr lang="en-US" sz="3600" spc="288">
                <a:solidFill>
                  <a:srgbClr val="00356B"/>
                </a:solidFill>
                <a:latin typeface="Aileron Bold"/>
              </a:rPr>
              <a:t>Classic Maya (NY53)</a:t>
            </a:r>
          </a:p>
        </p:txBody>
      </p:sp>
      <p:sp>
        <p:nvSpPr>
          <p:cNvPr id="8" name="TextBox 8"/>
          <p:cNvSpPr txBox="1"/>
          <p:nvPr/>
        </p:nvSpPr>
        <p:spPr>
          <a:xfrm>
            <a:off x="269278" y="305424"/>
            <a:ext cx="8874722" cy="826770"/>
          </a:xfrm>
          <a:prstGeom prst="rect">
            <a:avLst/>
          </a:prstGeom>
        </p:spPr>
        <p:txBody>
          <a:bodyPr lIns="0" tIns="0" rIns="0" bIns="0" rtlCol="0" anchor="t">
            <a:spAutoFit/>
          </a:bodyPr>
          <a:lstStyle/>
          <a:p>
            <a:pPr>
              <a:lnSpc>
                <a:spcPts val="6719"/>
              </a:lnSpc>
            </a:pPr>
            <a:r>
              <a:rPr lang="en-US" sz="4800" spc="192">
                <a:solidFill>
                  <a:srgbClr val="00356B"/>
                </a:solidFill>
                <a:latin typeface="Aileron Bold"/>
              </a:rPr>
              <a:t>Maya</a:t>
            </a:r>
          </a:p>
        </p:txBody>
      </p:sp>
      <p:grpSp>
        <p:nvGrpSpPr>
          <p:cNvPr id="9" name="Group 9"/>
          <p:cNvGrpSpPr/>
          <p:nvPr/>
        </p:nvGrpSpPr>
        <p:grpSpPr>
          <a:xfrm>
            <a:off x="269278" y="4179570"/>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https://ehrafarchaeology.yale.edu/document?id=ny52-000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2" name="Group 12"/>
          <p:cNvGrpSpPr/>
          <p:nvPr/>
        </p:nvGrpSpPr>
        <p:grpSpPr>
          <a:xfrm>
            <a:off x="269278" y="6475571"/>
            <a:ext cx="8237853" cy="973455"/>
            <a:chOff x="0" y="0"/>
            <a:chExt cx="10983804" cy="1297940"/>
          </a:xfrm>
        </p:grpSpPr>
        <p:sp>
          <p:nvSpPr>
            <p:cNvPr id="13" name="TextBox 13"/>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https://ehrafarchaeology.yale.edu/document?id=ny53-000</a:t>
              </a:r>
            </a:p>
          </p:txBody>
        </p:sp>
        <p:sp>
          <p:nvSpPr>
            <p:cNvPr id="14" name="TextBox 14"/>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5" name="Group 15"/>
          <p:cNvGrpSpPr/>
          <p:nvPr/>
        </p:nvGrpSpPr>
        <p:grpSpPr>
          <a:xfrm>
            <a:off x="269278" y="8771573"/>
            <a:ext cx="8237853" cy="973455"/>
            <a:chOff x="0" y="0"/>
            <a:chExt cx="10983804" cy="1297940"/>
          </a:xfrm>
        </p:grpSpPr>
        <p:sp>
          <p:nvSpPr>
            <p:cNvPr id="16" name="TextBox 16"/>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https://ehrafarchaeology.yale.edu/document?id=ny54-000</a:t>
              </a:r>
            </a:p>
          </p:txBody>
        </p:sp>
        <p:sp>
          <p:nvSpPr>
            <p:cNvPr id="17" name="TextBox 17"/>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8" name="TextBox 18"/>
          <p:cNvSpPr txBox="1"/>
          <p:nvPr/>
        </p:nvSpPr>
        <p:spPr>
          <a:xfrm>
            <a:off x="269278" y="3467007"/>
            <a:ext cx="9413910" cy="582930"/>
          </a:xfrm>
          <a:prstGeom prst="rect">
            <a:avLst/>
          </a:prstGeom>
        </p:spPr>
        <p:txBody>
          <a:bodyPr lIns="0" tIns="0" rIns="0" bIns="0" rtlCol="0" anchor="t">
            <a:spAutoFit/>
          </a:bodyPr>
          <a:lstStyle/>
          <a:p>
            <a:pPr>
              <a:lnSpc>
                <a:spcPts val="4680"/>
              </a:lnSpc>
            </a:pPr>
            <a:r>
              <a:rPr lang="en-US" sz="3600" spc="288">
                <a:solidFill>
                  <a:srgbClr val="00356B"/>
                </a:solidFill>
                <a:latin typeface="Aileron Bold"/>
              </a:rPr>
              <a:t>Preclassic Maya (NY52)</a:t>
            </a:r>
          </a:p>
        </p:txBody>
      </p:sp>
      <p:sp>
        <p:nvSpPr>
          <p:cNvPr id="19" name="TextBox 19"/>
          <p:cNvSpPr txBox="1"/>
          <p:nvPr/>
        </p:nvSpPr>
        <p:spPr>
          <a:xfrm>
            <a:off x="269278" y="7969810"/>
            <a:ext cx="9413910" cy="582930"/>
          </a:xfrm>
          <a:prstGeom prst="rect">
            <a:avLst/>
          </a:prstGeom>
        </p:spPr>
        <p:txBody>
          <a:bodyPr lIns="0" tIns="0" rIns="0" bIns="0" rtlCol="0" anchor="t">
            <a:spAutoFit/>
          </a:bodyPr>
          <a:lstStyle/>
          <a:p>
            <a:pPr>
              <a:lnSpc>
                <a:spcPts val="4680"/>
              </a:lnSpc>
            </a:pPr>
            <a:r>
              <a:rPr lang="en-US" sz="3600" spc="288">
                <a:solidFill>
                  <a:srgbClr val="00356B"/>
                </a:solidFill>
                <a:latin typeface="Aileron Bold"/>
              </a:rPr>
              <a:t>Postclassic Maya (NY54)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196"/>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809236" y="3241777"/>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803906" y="7582087"/>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0"/>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b="-2578"/>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9149" y="601969"/>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Olmec and Maya: A Study in Relationships </a:t>
            </a:r>
            <a:r>
              <a:rPr lang="en-US" sz="3400" spc="340">
                <a:solidFill>
                  <a:srgbClr val="00356B"/>
                </a:solidFill>
                <a:latin typeface="Aileron Bold"/>
              </a:rPr>
              <a:t>(Coe 1977)</a:t>
            </a:r>
          </a:p>
        </p:txBody>
      </p:sp>
      <p:sp>
        <p:nvSpPr>
          <p:cNvPr id="7" name="TextBox 7"/>
          <p:cNvSpPr txBox="1"/>
          <p:nvPr/>
        </p:nvSpPr>
        <p:spPr>
          <a:xfrm>
            <a:off x="509149" y="3343547"/>
            <a:ext cx="11033041"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a:t>
            </a:r>
          </a:p>
          <a:p>
            <a:pPr marL="690881" lvl="1" indent="-345440">
              <a:lnSpc>
                <a:spcPts val="3840"/>
              </a:lnSpc>
              <a:buFont typeface="Arial"/>
              <a:buChar char="•"/>
            </a:pPr>
            <a:r>
              <a:rPr lang="en-US" sz="3200" spc="320">
                <a:solidFill>
                  <a:srgbClr val="00356B"/>
                </a:solidFill>
                <a:latin typeface="Aileron"/>
              </a:rPr>
              <a:t>186–190, Olmec-Maya Homologies</a:t>
            </a:r>
          </a:p>
          <a:p>
            <a:pPr marL="690880" lvl="1" indent="-345440">
              <a:lnSpc>
                <a:spcPts val="3840"/>
              </a:lnSpc>
              <a:buFont typeface="Arial"/>
              <a:buChar char="•"/>
            </a:pPr>
            <a:r>
              <a:rPr lang="en-US" sz="3200" spc="320">
                <a:solidFill>
                  <a:srgbClr val="00356B"/>
                </a:solidFill>
                <a:latin typeface="Aileron"/>
              </a:rPr>
              <a:t>192–194, The Uniqueness of Maya Civilization</a:t>
            </a:r>
          </a:p>
        </p:txBody>
      </p:sp>
      <p:sp>
        <p:nvSpPr>
          <p:cNvPr id="8" name="TextBox 8"/>
          <p:cNvSpPr txBox="1"/>
          <p:nvPr/>
        </p:nvSpPr>
        <p:spPr>
          <a:xfrm>
            <a:off x="509149" y="5592874"/>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Tikal, a Handbook of the Ancient Maya Ruins </a:t>
            </a:r>
            <a:r>
              <a:rPr lang="en-US" sz="3400" spc="340">
                <a:solidFill>
                  <a:srgbClr val="00356B"/>
                </a:solidFill>
                <a:latin typeface="Aileron Bold"/>
              </a:rPr>
              <a:t>(Coe and Villalta 1988)</a:t>
            </a:r>
          </a:p>
        </p:txBody>
      </p:sp>
      <p:sp>
        <p:nvSpPr>
          <p:cNvPr id="9" name="TextBox 9"/>
          <p:cNvSpPr txBox="1"/>
          <p:nvPr/>
        </p:nvSpPr>
        <p:spPr>
          <a:xfrm>
            <a:off x="400264" y="8592122"/>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37–40, Plaza and Terrace Monuments</a:t>
            </a:r>
          </a:p>
        </p:txBody>
      </p:sp>
      <p:grpSp>
        <p:nvGrpSpPr>
          <p:cNvPr id="10" name="Group 10"/>
          <p:cNvGrpSpPr/>
          <p:nvPr/>
        </p:nvGrpSpPr>
        <p:grpSpPr>
          <a:xfrm>
            <a:off x="1173747" y="2018230"/>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https://ehrafarchaeology.yale.edu/document?id=ny52-035</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6973556"/>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https://ehrafarchaeology.yale.edu/document?id=ny53-012</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592033" y="501015"/>
            <a:ext cx="11192840"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Scribes, Warriors, and Kings: The City of Copán and the Ancient Maya</a:t>
            </a:r>
            <a:r>
              <a:rPr lang="en-US" sz="3400" spc="340">
                <a:solidFill>
                  <a:srgbClr val="00356B"/>
                </a:solidFill>
                <a:latin typeface="Aileron Bold"/>
              </a:rPr>
              <a:t> (Fash 1991)</a:t>
            </a:r>
          </a:p>
        </p:txBody>
      </p:sp>
      <p:sp>
        <p:nvSpPr>
          <p:cNvPr id="3" name="TextBox 3"/>
          <p:cNvSpPr txBox="1"/>
          <p:nvPr/>
        </p:nvSpPr>
        <p:spPr>
          <a:xfrm>
            <a:off x="6592033" y="2979540"/>
            <a:ext cx="11536168" cy="242887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1" lvl="1" indent="-345440">
              <a:lnSpc>
                <a:spcPts val="3840"/>
              </a:lnSpc>
              <a:buFont typeface="Arial"/>
              <a:buChar char="•"/>
            </a:pPr>
            <a:r>
              <a:rPr lang="en-US" sz="3200" spc="320">
                <a:solidFill>
                  <a:srgbClr val="00356B"/>
                </a:solidFill>
                <a:latin typeface="Aileron"/>
              </a:rPr>
              <a:t>9–10, The Mystery of the Maya, the Dresden, Madrid, and Paris Codices</a:t>
            </a:r>
          </a:p>
          <a:p>
            <a:pPr marL="690880" lvl="1" indent="-345440">
              <a:lnSpc>
                <a:spcPts val="3840"/>
              </a:lnSpc>
              <a:buFont typeface="Arial"/>
              <a:buChar char="•"/>
            </a:pPr>
            <a:r>
              <a:rPr lang="en-US" sz="3200" spc="320">
                <a:solidFill>
                  <a:srgbClr val="00356B"/>
                </a:solidFill>
                <a:latin typeface="Aileron"/>
              </a:rPr>
              <a:t>12–13, 15, Mesoamerica and the Maya, Mayan languages</a:t>
            </a:r>
          </a:p>
        </p:txBody>
      </p:sp>
      <p:sp>
        <p:nvSpPr>
          <p:cNvPr id="4" name="TextBox 4"/>
          <p:cNvSpPr txBox="1"/>
          <p:nvPr/>
        </p:nvSpPr>
        <p:spPr>
          <a:xfrm>
            <a:off x="6592033" y="6029962"/>
            <a:ext cx="11536168"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Ruins of Coba </a:t>
            </a:r>
            <a:r>
              <a:rPr lang="en-US" sz="3400" spc="340">
                <a:solidFill>
                  <a:srgbClr val="00356B"/>
                </a:solidFill>
                <a:latin typeface="Aileron Bold"/>
              </a:rPr>
              <a:t>(Folan 1983)</a:t>
            </a:r>
          </a:p>
        </p:txBody>
      </p:sp>
      <p:sp>
        <p:nvSpPr>
          <p:cNvPr id="5" name="TextBox 5"/>
          <p:cNvSpPr txBox="1"/>
          <p:nvPr/>
        </p:nvSpPr>
        <p:spPr>
          <a:xfrm>
            <a:off x="6592033" y="8277916"/>
            <a:ext cx="11376369"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80–81, Stelae and other hieroglyphic monuments, the three surviving Maya codices</a:t>
            </a:r>
          </a:p>
        </p:txBody>
      </p:sp>
      <p:grpSp>
        <p:nvGrpSpPr>
          <p:cNvPr id="6" name="Group 6"/>
          <p:cNvGrpSpPr/>
          <p:nvPr/>
        </p:nvGrpSpPr>
        <p:grpSpPr>
          <a:xfrm>
            <a:off x="7416431" y="1756793"/>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https://ehrafarchaeology.yale.edu/document?id=ny53-005</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9" name="Group 9"/>
          <p:cNvGrpSpPr/>
          <p:nvPr/>
        </p:nvGrpSpPr>
        <p:grpSpPr>
          <a:xfrm>
            <a:off x="7416431" y="6926762"/>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https://ehrafarchaeology.yale.edu/document?id=ny53-021</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2" name="Freeform 12"/>
          <p:cNvSpPr/>
          <p:nvPr/>
        </p:nvSpPr>
        <p:spPr>
          <a:xfrm>
            <a:off x="0" y="0"/>
            <a:ext cx="6238993" cy="10287000"/>
          </a:xfrm>
          <a:custGeom>
            <a:avLst/>
            <a:gdLst/>
            <a:ahLst/>
            <a:cxnLst/>
            <a:rect l="l" t="t" r="r" b="b"/>
            <a:pathLst>
              <a:path w="6238993" h="10287000">
                <a:moveTo>
                  <a:pt x="0" y="0"/>
                </a:moveTo>
                <a:lnTo>
                  <a:pt x="6238993" y="0"/>
                </a:lnTo>
                <a:lnTo>
                  <a:pt x="6238993" y="10287000"/>
                </a:lnTo>
                <a:lnTo>
                  <a:pt x="0" y="10287000"/>
                </a:lnTo>
                <a:lnTo>
                  <a:pt x="0" y="0"/>
                </a:lnTo>
                <a:close/>
              </a:path>
            </a:pathLst>
          </a:custGeom>
          <a:blipFill>
            <a:blip r:embed="rId2"/>
            <a:stretch>
              <a:fillRect l="-40927" r="-40927"/>
            </a:stretch>
          </a:blipFill>
        </p:spPr>
      </p:sp>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9525"/>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l="-53296" r="-53296"/>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9149" y="601969"/>
            <a:ext cx="10804516"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Ancient Maya </a:t>
            </a:r>
            <a:r>
              <a:rPr lang="en-US" sz="3400" spc="340">
                <a:solidFill>
                  <a:srgbClr val="00356B"/>
                </a:solidFill>
                <a:latin typeface="Aileron Bold"/>
              </a:rPr>
              <a:t>(Sharer and Morley 1994)</a:t>
            </a:r>
          </a:p>
        </p:txBody>
      </p:sp>
      <p:sp>
        <p:nvSpPr>
          <p:cNvPr id="7" name="TextBox 7"/>
          <p:cNvSpPr txBox="1"/>
          <p:nvPr/>
        </p:nvSpPr>
        <p:spPr>
          <a:xfrm>
            <a:off x="509149" y="2886921"/>
            <a:ext cx="11033041" cy="194310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a:t>
            </a:r>
          </a:p>
          <a:p>
            <a:pPr marL="690880" lvl="1" indent="-345440">
              <a:lnSpc>
                <a:spcPts val="3840"/>
              </a:lnSpc>
              <a:buFont typeface="Arial"/>
              <a:buChar char="•"/>
            </a:pPr>
            <a:r>
              <a:rPr lang="en-US" sz="3200" spc="320">
                <a:solidFill>
                  <a:srgbClr val="00356B"/>
                </a:solidFill>
                <a:latin typeface="Aileron"/>
              </a:rPr>
              <a:t>597-600, 603–617, Ancient Maya Writing, Pre-Columbian Maya Texts, Dresden, Madrid, Paris Codices, Deciphering Maya Writing, Knorozov</a:t>
            </a:r>
          </a:p>
        </p:txBody>
      </p:sp>
      <p:sp>
        <p:nvSpPr>
          <p:cNvPr id="8" name="TextBox 8"/>
          <p:cNvSpPr txBox="1"/>
          <p:nvPr/>
        </p:nvSpPr>
        <p:spPr>
          <a:xfrm>
            <a:off x="509149" y="5604177"/>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The Art and Iconography of the Xochicalco Stele </a:t>
            </a:r>
            <a:r>
              <a:rPr lang="en-US" sz="3400" spc="340">
                <a:solidFill>
                  <a:srgbClr val="00356B"/>
                </a:solidFill>
                <a:latin typeface="Aileron Bold"/>
              </a:rPr>
              <a:t>(Smith 2000)</a:t>
            </a:r>
          </a:p>
        </p:txBody>
      </p:sp>
      <p:sp>
        <p:nvSpPr>
          <p:cNvPr id="9" name="TextBox 9"/>
          <p:cNvSpPr txBox="1"/>
          <p:nvPr/>
        </p:nvSpPr>
        <p:spPr>
          <a:xfrm>
            <a:off x="400264" y="8485002"/>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85–87, Madrid, Dresden, and Paris Codices</a:t>
            </a:r>
          </a:p>
        </p:txBody>
      </p:sp>
      <p:grpSp>
        <p:nvGrpSpPr>
          <p:cNvPr id="10" name="Group 10"/>
          <p:cNvGrpSpPr/>
          <p:nvPr/>
        </p:nvGrpSpPr>
        <p:grpSpPr>
          <a:xfrm>
            <a:off x="1173747" y="1463972"/>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https://ehrafarchaeology.yale.edu/document?id=ny53-002</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7068209"/>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https://ehrafarchaeology.yale.edu/document?id=nu93-036</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3469"/>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0356B"/>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l="-42993" r="-42993"/>
            </a:stretch>
          </a:blipFill>
        </p:spPr>
      </p:sp>
      <p:sp>
        <p:nvSpPr>
          <p:cNvPr id="4" name="TextBox 4"/>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On the following slide, you will find an example of an advanced search. Try this search and then experiment with different subjects and/or keywords.</a:t>
            </a:r>
          </a:p>
        </p:txBody>
      </p:sp>
      <p:sp>
        <p:nvSpPr>
          <p:cNvPr id="5" name="TextBox 5"/>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9525"/>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27318" r="-27318"/>
            </a:stretch>
          </a:blipFill>
        </p:spPr>
      </p:sp>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5" name="TextBox 5"/>
          <p:cNvSpPr txBox="1"/>
          <p:nvPr/>
        </p:nvSpPr>
        <p:spPr>
          <a:xfrm>
            <a:off x="441038" y="8000956"/>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Keywords section, select:</a:t>
            </a:r>
          </a:p>
        </p:txBody>
      </p:sp>
      <p:sp>
        <p:nvSpPr>
          <p:cNvPr id="6" name="TextBox 6"/>
          <p:cNvSpPr txBox="1"/>
          <p:nvPr/>
        </p:nvSpPr>
        <p:spPr>
          <a:xfrm>
            <a:off x="441038" y="2815077"/>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section, select:</a:t>
            </a:r>
          </a:p>
        </p:txBody>
      </p:sp>
      <p:sp>
        <p:nvSpPr>
          <p:cNvPr id="7" name="TextBox 7"/>
          <p:cNvSpPr txBox="1"/>
          <p:nvPr/>
        </p:nvSpPr>
        <p:spPr>
          <a:xfrm>
            <a:off x="1028700" y="3719380"/>
            <a:ext cx="9321206" cy="1899285"/>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Classic Maya (NY53)</a:t>
            </a:r>
          </a:p>
          <a:p>
            <a:pPr>
              <a:lnSpc>
                <a:spcPts val="5040"/>
              </a:lnSpc>
            </a:pPr>
            <a:r>
              <a:rPr lang="en-US" sz="3600" spc="215">
                <a:solidFill>
                  <a:srgbClr val="FFFFFF"/>
                </a:solidFill>
                <a:latin typeface="Aileron Bold"/>
              </a:rPr>
              <a:t>Postclassic Maya (NY54)</a:t>
            </a:r>
          </a:p>
          <a:p>
            <a:pPr>
              <a:lnSpc>
                <a:spcPts val="5040"/>
              </a:lnSpc>
            </a:pPr>
            <a:r>
              <a:rPr lang="en-US" sz="3600" spc="215">
                <a:solidFill>
                  <a:srgbClr val="FFFFFF"/>
                </a:solidFill>
                <a:latin typeface="Aileron Bold"/>
              </a:rPr>
              <a:t>Preclassic Maya (NY52)</a:t>
            </a:r>
          </a:p>
        </p:txBody>
      </p:sp>
      <p:sp>
        <p:nvSpPr>
          <p:cNvPr id="8" name="TextBox 8"/>
          <p:cNvSpPr txBox="1"/>
          <p:nvPr/>
        </p:nvSpPr>
        <p:spPr>
          <a:xfrm>
            <a:off x="1028700" y="8908732"/>
            <a:ext cx="9321206"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code* codices</a:t>
            </a:r>
          </a:p>
        </p:txBody>
      </p:sp>
      <p:sp>
        <p:nvSpPr>
          <p:cNvPr id="9" name="TextBox 9"/>
          <p:cNvSpPr txBox="1"/>
          <p:nvPr/>
        </p:nvSpPr>
        <p:spPr>
          <a:xfrm>
            <a:off x="441038" y="6136963"/>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Subjects section, select:</a:t>
            </a:r>
          </a:p>
        </p:txBody>
      </p:sp>
      <p:sp>
        <p:nvSpPr>
          <p:cNvPr id="10" name="TextBox 10"/>
          <p:cNvSpPr txBox="1"/>
          <p:nvPr/>
        </p:nvSpPr>
        <p:spPr>
          <a:xfrm>
            <a:off x="1028700" y="6986295"/>
            <a:ext cx="9321206"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Writing (212)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229600"/>
          </a:xfrm>
          <a:custGeom>
            <a:avLst/>
            <a:gdLst/>
            <a:ahLst/>
            <a:cxnLst/>
            <a:rect l="l" t="t" r="r" b="b"/>
            <a:pathLst>
              <a:path w="8250252" h="8229600">
                <a:moveTo>
                  <a:pt x="0" y="0"/>
                </a:moveTo>
                <a:lnTo>
                  <a:pt x="8250252" y="0"/>
                </a:lnTo>
                <a:lnTo>
                  <a:pt x="8250252" y="8229600"/>
                </a:lnTo>
                <a:lnTo>
                  <a:pt x="0" y="8229600"/>
                </a:lnTo>
                <a:lnTo>
                  <a:pt x="0" y="0"/>
                </a:lnTo>
                <a:close/>
              </a:path>
            </a:pathLst>
          </a:custGeom>
          <a:blipFill>
            <a:blip r:embed="rId2"/>
            <a:stretch>
              <a:fillRect l="-11106" r="-38382"/>
            </a:stretch>
          </a:blipFill>
        </p:spPr>
      </p:sp>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4763135"/>
            <a:ext cx="6559979" cy="449516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the Maya Codices</a:t>
            </a:r>
          </a:p>
          <a:p>
            <a:pPr marL="690881" lvl="1" indent="-345440">
              <a:lnSpc>
                <a:spcPts val="5120"/>
              </a:lnSpc>
              <a:buFont typeface="Arial"/>
              <a:buChar char="•"/>
            </a:pPr>
            <a:r>
              <a:rPr lang="en-US" sz="3200" spc="32">
                <a:solidFill>
                  <a:srgbClr val="FFFFFF"/>
                </a:solidFill>
                <a:latin typeface="Aileron"/>
              </a:rPr>
              <a:t>Read passages in eHRAF Archaeology</a:t>
            </a:r>
          </a:p>
          <a:p>
            <a:pPr marL="690881" lvl="1" indent="-345440">
              <a:lnSpc>
                <a:spcPts val="5120"/>
              </a:lnSpc>
              <a:buFont typeface="Arial"/>
              <a:buChar char="•"/>
            </a:pPr>
            <a:r>
              <a:rPr lang="en-US" sz="3200" spc="32">
                <a:solidFill>
                  <a:srgbClr val="FFFFFF"/>
                </a:solidFill>
                <a:latin typeface="Aileron"/>
              </a:rPr>
              <a:t>Answer questions about this archaeological discovery</a:t>
            </a:r>
          </a:p>
          <a:p>
            <a:pPr marL="690880" lvl="1" indent="-345440">
              <a:lnSpc>
                <a:spcPts val="5120"/>
              </a:lnSpc>
              <a:buFont typeface="Arial"/>
              <a:buChar char="•"/>
            </a:pPr>
            <a:r>
              <a:rPr lang="en-US" sz="3200" spc="32">
                <a:solidFill>
                  <a:srgbClr val="FFFFFF"/>
                </a:solidFill>
                <a:latin typeface="Aileron"/>
              </a:rPr>
              <a:t>Find out what makes the Maya Codices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5" name="Group 5"/>
          <p:cNvGrpSpPr/>
          <p:nvPr/>
        </p:nvGrpSpPr>
        <p:grpSpPr>
          <a:xfrm>
            <a:off x="12618258" y="8464547"/>
            <a:ext cx="5513428" cy="1348716"/>
            <a:chOff x="0" y="0"/>
            <a:chExt cx="7351238" cy="1798288"/>
          </a:xfrm>
        </p:grpSpPr>
        <p:sp>
          <p:nvSpPr>
            <p:cNvPr id="6" name="AutoShape 6"/>
            <p:cNvSpPr/>
            <p:nvPr/>
          </p:nvSpPr>
          <p:spPr>
            <a:xfrm rot="-10800000">
              <a:off x="0" y="0"/>
              <a:ext cx="7351238" cy="1798288"/>
            </a:xfrm>
            <a:prstGeom prst="rect">
              <a:avLst/>
            </a:prstGeom>
            <a:solidFill>
              <a:srgbClr val="FFFFFF"/>
            </a:solidFill>
          </p:spPr>
        </p:sp>
        <p:sp>
          <p:nvSpPr>
            <p:cNvPr id="7" name="TextBox 7"/>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keywords:</a:t>
              </a:r>
            </a:p>
            <a:p>
              <a:pPr>
                <a:lnSpc>
                  <a:spcPts val="3600"/>
                </a:lnSpc>
              </a:pPr>
              <a:r>
                <a:rPr lang="en-US" sz="3000" spc="30">
                  <a:solidFill>
                    <a:srgbClr val="00356B"/>
                  </a:solidFill>
                  <a:latin typeface="Aileron"/>
                </a:rPr>
                <a:t>code* codices</a:t>
              </a:r>
            </a:p>
          </p:txBody>
        </p:sp>
      </p:grpSp>
      <p:grpSp>
        <p:nvGrpSpPr>
          <p:cNvPr id="8" name="Group 8"/>
          <p:cNvGrpSpPr/>
          <p:nvPr/>
        </p:nvGrpSpPr>
        <p:grpSpPr>
          <a:xfrm rot="-5911422">
            <a:off x="14334245" y="6762896"/>
            <a:ext cx="2868900" cy="366267"/>
            <a:chOff x="0" y="0"/>
            <a:chExt cx="10226207" cy="1305560"/>
          </a:xfrm>
        </p:grpSpPr>
        <p:sp>
          <p:nvSpPr>
            <p:cNvPr id="9" name="Freeform 9"/>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10" name="Group 10"/>
          <p:cNvGrpSpPr/>
          <p:nvPr/>
        </p:nvGrpSpPr>
        <p:grpSpPr>
          <a:xfrm>
            <a:off x="244579" y="8179172"/>
            <a:ext cx="5975291" cy="1846698"/>
            <a:chOff x="0" y="0"/>
            <a:chExt cx="7967054" cy="2462264"/>
          </a:xfrm>
        </p:grpSpPr>
        <p:sp>
          <p:nvSpPr>
            <p:cNvPr id="11" name="AutoShape 11"/>
            <p:cNvSpPr/>
            <p:nvPr/>
          </p:nvSpPr>
          <p:spPr>
            <a:xfrm rot="-10800000">
              <a:off x="0" y="0"/>
              <a:ext cx="7967054" cy="2462264"/>
            </a:xfrm>
            <a:prstGeom prst="rect">
              <a:avLst/>
            </a:prstGeom>
            <a:solidFill>
              <a:srgbClr val="FFFFFF"/>
            </a:solidFill>
          </p:spPr>
        </p:sp>
        <p:sp>
          <p:nvSpPr>
            <p:cNvPr id="12" name="TextBox 12"/>
            <p:cNvSpPr txBox="1"/>
            <p:nvPr/>
          </p:nvSpPr>
          <p:spPr>
            <a:xfrm>
              <a:off x="253085" y="2407"/>
              <a:ext cx="7460885" cy="24479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traditions: </a:t>
              </a:r>
            </a:p>
            <a:p>
              <a:pPr>
                <a:lnSpc>
                  <a:spcPts val="3600"/>
                </a:lnSpc>
              </a:pPr>
              <a:r>
                <a:rPr lang="en-US" sz="3000" spc="30">
                  <a:solidFill>
                    <a:srgbClr val="00356B"/>
                  </a:solidFill>
                  <a:latin typeface="Aileron"/>
                </a:rPr>
                <a:t>Classic Maya (NY53)</a:t>
              </a:r>
            </a:p>
            <a:p>
              <a:pPr>
                <a:lnSpc>
                  <a:spcPts val="3600"/>
                </a:lnSpc>
              </a:pPr>
              <a:r>
                <a:rPr lang="en-US" sz="3000" spc="30">
                  <a:solidFill>
                    <a:srgbClr val="00356B"/>
                  </a:solidFill>
                  <a:latin typeface="Aileron"/>
                </a:rPr>
                <a:t>Postclassic Maya (NY54)</a:t>
              </a:r>
            </a:p>
            <a:p>
              <a:pPr>
                <a:lnSpc>
                  <a:spcPts val="3600"/>
                </a:lnSpc>
              </a:pPr>
              <a:r>
                <a:rPr lang="en-US" sz="3000" spc="30">
                  <a:solidFill>
                    <a:srgbClr val="00356B"/>
                  </a:solidFill>
                  <a:latin typeface="Aileron"/>
                </a:rPr>
                <a:t>Preclassic Maya (NY52)</a:t>
              </a:r>
            </a:p>
          </p:txBody>
        </p:sp>
      </p:grpSp>
      <p:grpSp>
        <p:nvGrpSpPr>
          <p:cNvPr id="13" name="Group 13"/>
          <p:cNvGrpSpPr/>
          <p:nvPr/>
        </p:nvGrpSpPr>
        <p:grpSpPr>
          <a:xfrm rot="-5911422">
            <a:off x="3066240" y="6550289"/>
            <a:ext cx="2868900" cy="366267"/>
            <a:chOff x="0" y="0"/>
            <a:chExt cx="10226207" cy="1305560"/>
          </a:xfrm>
        </p:grpSpPr>
        <p:sp>
          <p:nvSpPr>
            <p:cNvPr id="14" name="Freeform 14"/>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15" name="Group 15"/>
          <p:cNvGrpSpPr/>
          <p:nvPr/>
        </p:nvGrpSpPr>
        <p:grpSpPr>
          <a:xfrm>
            <a:off x="6431418" y="8391779"/>
            <a:ext cx="5975291" cy="1421483"/>
            <a:chOff x="0" y="0"/>
            <a:chExt cx="7967054" cy="1895311"/>
          </a:xfrm>
        </p:grpSpPr>
        <p:sp>
          <p:nvSpPr>
            <p:cNvPr id="16" name="AutoShape 16"/>
            <p:cNvSpPr/>
            <p:nvPr/>
          </p:nvSpPr>
          <p:spPr>
            <a:xfrm rot="-10800000">
              <a:off x="0" y="0"/>
              <a:ext cx="7967054" cy="1895311"/>
            </a:xfrm>
            <a:prstGeom prst="rect">
              <a:avLst/>
            </a:prstGeom>
            <a:solidFill>
              <a:srgbClr val="FFFFFF"/>
            </a:solidFill>
          </p:spPr>
        </p:sp>
        <p:sp>
          <p:nvSpPr>
            <p:cNvPr id="17" name="TextBox 17"/>
            <p:cNvSpPr txBox="1"/>
            <p:nvPr/>
          </p:nvSpPr>
          <p:spPr>
            <a:xfrm>
              <a:off x="253085" y="338055"/>
              <a:ext cx="7460885" cy="1219200"/>
            </a:xfrm>
            <a:prstGeom prst="rect">
              <a:avLst/>
            </a:prstGeom>
          </p:spPr>
          <p:txBody>
            <a:bodyPr lIns="0" tIns="0" rIns="0" bIns="0" rtlCol="0" anchor="t">
              <a:spAutoFit/>
            </a:bodyPr>
            <a:lstStyle/>
            <a:p>
              <a:pPr>
                <a:lnSpc>
                  <a:spcPts val="3599"/>
                </a:lnSpc>
              </a:pPr>
              <a:r>
                <a:rPr lang="en-US" sz="2999" spc="29">
                  <a:solidFill>
                    <a:srgbClr val="00356B"/>
                  </a:solidFill>
                  <a:latin typeface="Aileron Bold"/>
                </a:rPr>
                <a:t>Add subject: </a:t>
              </a:r>
            </a:p>
            <a:p>
              <a:pPr>
                <a:lnSpc>
                  <a:spcPts val="3599"/>
                </a:lnSpc>
              </a:pPr>
              <a:r>
                <a:rPr lang="en-US" sz="2999" spc="29">
                  <a:solidFill>
                    <a:srgbClr val="00356B"/>
                  </a:solidFill>
                  <a:latin typeface="Aileron"/>
                </a:rPr>
                <a:t>Writing (212)</a:t>
              </a:r>
            </a:p>
          </p:txBody>
        </p:sp>
      </p:grpSp>
      <p:grpSp>
        <p:nvGrpSpPr>
          <p:cNvPr id="18" name="Group 18"/>
          <p:cNvGrpSpPr/>
          <p:nvPr/>
        </p:nvGrpSpPr>
        <p:grpSpPr>
          <a:xfrm rot="-5911422">
            <a:off x="8532942" y="6762896"/>
            <a:ext cx="2868900" cy="366267"/>
            <a:chOff x="0" y="0"/>
            <a:chExt cx="10226207" cy="1305560"/>
          </a:xfrm>
        </p:grpSpPr>
        <p:sp>
          <p:nvSpPr>
            <p:cNvPr id="19" name="Freeform 19"/>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sp>
        <p:nvSpPr>
          <p:cNvPr id="20" name="Freeform 20"/>
          <p:cNvSpPr/>
          <p:nvPr/>
        </p:nvSpPr>
        <p:spPr>
          <a:xfrm>
            <a:off x="0" y="2163711"/>
            <a:ext cx="18288000" cy="3185868"/>
          </a:xfrm>
          <a:custGeom>
            <a:avLst/>
            <a:gdLst/>
            <a:ahLst/>
            <a:cxnLst/>
            <a:rect l="l" t="t" r="r" b="b"/>
            <a:pathLst>
              <a:path w="18288000" h="3185868">
                <a:moveTo>
                  <a:pt x="0" y="0"/>
                </a:moveTo>
                <a:lnTo>
                  <a:pt x="18288000" y="0"/>
                </a:lnTo>
                <a:lnTo>
                  <a:pt x="18288000" y="3185868"/>
                </a:lnTo>
                <a:lnTo>
                  <a:pt x="0" y="3185868"/>
                </a:lnTo>
                <a:lnTo>
                  <a:pt x="0" y="0"/>
                </a:lnTo>
                <a:close/>
              </a:path>
            </a:pathLst>
          </a:custGeom>
          <a:blipFill>
            <a:blip r:embed="rId2"/>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145" r="15322"/>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095" r="18095"/>
          <a:stretch>
            <a:fillRect/>
          </a:stretch>
        </p:blipFill>
        <p:spPr>
          <a:xfrm>
            <a:off x="0" y="0"/>
            <a:ext cx="18288000" cy="10287000"/>
          </a:xfrm>
          <a:prstGeom prst="rect">
            <a:avLst/>
          </a:prstGeom>
        </p:spPr>
      </p:pic>
      <p:grpSp>
        <p:nvGrpSpPr>
          <p:cNvPr id="3" name="Group 3"/>
          <p:cNvGrpSpPr/>
          <p:nvPr/>
        </p:nvGrpSpPr>
        <p:grpSpPr>
          <a:xfrm>
            <a:off x="11151298" y="673029"/>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1289"/>
          <a:stretch>
            <a:fillRect/>
          </a:stretch>
        </p:blipFill>
        <p:spPr>
          <a:xfrm>
            <a:off x="0" y="0"/>
            <a:ext cx="18288000" cy="10287000"/>
          </a:xfrm>
          <a:prstGeom prst="rect">
            <a:avLst/>
          </a:prstGeom>
        </p:spPr>
      </p:pic>
      <p:grpSp>
        <p:nvGrpSpPr>
          <p:cNvPr id="3" name="Group 3"/>
          <p:cNvGrpSpPr/>
          <p:nvPr/>
        </p:nvGrpSpPr>
        <p:grpSpPr>
          <a:xfrm>
            <a:off x="11151298" y="673029"/>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8714" r="-52128"/>
            </a:stretch>
          </a:blipFill>
        </p:spPr>
      </p:sp>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The purpose of this assignment is to present a report summarizing your findings about this great discovery.</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This can be done in the form of a group project or an individual paper.</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Groups can divide the questions that follow, with each student contributing information about a specific question.</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Consider making a slideshow presentation to illustrate your findings.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a:rPr>
              <a:t>Who?</a:t>
            </a:r>
          </a:p>
          <a:p>
            <a:pPr marL="863600" lvl="1" indent="-431800">
              <a:lnSpc>
                <a:spcPts val="5600"/>
              </a:lnSpc>
              <a:buFont typeface="Arial"/>
              <a:buChar char="•"/>
            </a:pPr>
            <a:r>
              <a:rPr lang="en-US" sz="4000" spc="400">
                <a:solidFill>
                  <a:srgbClr val="FFFFFF"/>
                </a:solidFill>
                <a:latin typeface="Aileron Heavy"/>
              </a:rPr>
              <a:t>What?</a:t>
            </a:r>
          </a:p>
          <a:p>
            <a:pPr marL="863600" lvl="1" indent="-431800">
              <a:lnSpc>
                <a:spcPts val="5600"/>
              </a:lnSpc>
              <a:buFont typeface="Arial"/>
              <a:buChar char="•"/>
            </a:pPr>
            <a:r>
              <a:rPr lang="en-US" sz="4000" spc="400">
                <a:solidFill>
                  <a:srgbClr val="FFFFFF"/>
                </a:solidFill>
                <a:latin typeface="Aileron Heavy"/>
              </a:rPr>
              <a:t>Where?</a:t>
            </a:r>
          </a:p>
          <a:p>
            <a:pPr marL="863600" lvl="1" indent="-431800">
              <a:lnSpc>
                <a:spcPts val="5600"/>
              </a:lnSpc>
              <a:buFont typeface="Arial"/>
              <a:buChar char="•"/>
            </a:pPr>
            <a:r>
              <a:rPr lang="en-US" sz="4000" spc="400">
                <a:solidFill>
                  <a:srgbClr val="FFFFFF"/>
                </a:solidFill>
                <a:latin typeface="Aileron Heavy"/>
              </a:rPr>
              <a:t>When?</a:t>
            </a:r>
          </a:p>
          <a:p>
            <a:pPr marL="863600" lvl="1" indent="-431800">
              <a:lnSpc>
                <a:spcPts val="5600"/>
              </a:lnSpc>
              <a:buFont typeface="Arial"/>
              <a:buChar char="•"/>
            </a:pPr>
            <a:r>
              <a:rPr lang="en-US" sz="4000" spc="400">
                <a:solidFill>
                  <a:srgbClr val="FFFFFF"/>
                </a:solidFill>
                <a:latin typeface="Aileron Heavy"/>
              </a:rPr>
              <a:t>How?</a:t>
            </a:r>
          </a:p>
          <a:p>
            <a:pPr marL="863600" lvl="1" indent="-431800">
              <a:lnSpc>
                <a:spcPts val="5600"/>
              </a:lnSpc>
              <a:buFont typeface="Arial"/>
              <a:buChar char="•"/>
            </a:pPr>
            <a:r>
              <a:rPr lang="en-US" sz="4000" spc="400">
                <a:solidFill>
                  <a:srgbClr val="FFFFFF"/>
                </a:solidFill>
                <a:latin typeface="Aileron Heavy"/>
              </a:rPr>
              <a:t>Why?</a:t>
            </a:r>
          </a:p>
        </p:txBody>
      </p:sp>
      <p:sp>
        <p:nvSpPr>
          <p:cNvPr id="4" name="TextBox 4"/>
          <p:cNvSpPr txBox="1"/>
          <p:nvPr/>
        </p:nvSpPr>
        <p:spPr>
          <a:xfrm>
            <a:off x="729147" y="836404"/>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Your final report describing the </a:t>
            </a:r>
            <a:r>
              <a:rPr lang="en-US" sz="3600" spc="288">
                <a:solidFill>
                  <a:srgbClr val="FFFFFF"/>
                </a:solidFill>
                <a:latin typeface="Aileron Bold"/>
              </a:rPr>
              <a:t>Maya Codices</a:t>
            </a:r>
            <a:r>
              <a:rPr lang="en-US" sz="3600" spc="288">
                <a:solidFill>
                  <a:srgbClr val="FFFFFF"/>
                </a:solidFill>
                <a:latin typeface="Aileron"/>
              </a:rPr>
              <a:t> should have 6 sections which correspond to these 6 types of questions:</a:t>
            </a:r>
          </a:p>
        </p:txBody>
      </p:sp>
      <p:sp>
        <p:nvSpPr>
          <p:cNvPr id="5" name="Freeform 5"/>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41114" r="-28523"/>
            </a:stretch>
          </a:blipFill>
        </p:spPr>
      </p:sp>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36049"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main archaeologists associated with this discovery? Describe their biographical information, education and training, publications, etc.</a:t>
            </a:r>
          </a:p>
        </p:txBody>
      </p:sp>
      <p:sp>
        <p:nvSpPr>
          <p:cNvPr id="4" name="TextBox 4"/>
          <p:cNvSpPr txBox="1"/>
          <p:nvPr/>
        </p:nvSpPr>
        <p:spPr>
          <a:xfrm>
            <a:off x="736049" y="515138"/>
            <a:ext cx="8730428" cy="687705"/>
          </a:xfrm>
          <a:prstGeom prst="rect">
            <a:avLst/>
          </a:prstGeom>
        </p:spPr>
        <p:txBody>
          <a:bodyPr lIns="0" tIns="0" rIns="0" bIns="0" rtlCol="0" anchor="t">
            <a:spAutoFit/>
          </a:bodyPr>
          <a:lstStyle/>
          <a:p>
            <a:pPr algn="just">
              <a:lnSpc>
                <a:spcPts val="5460"/>
              </a:lnSpc>
            </a:pPr>
            <a:r>
              <a:rPr lang="en-US" sz="4200" spc="336">
                <a:solidFill>
                  <a:srgbClr val="FFFFFF"/>
                </a:solidFill>
                <a:latin typeface="Aileron Bold"/>
              </a:rPr>
              <a:t>Who?</a:t>
            </a:r>
          </a:p>
        </p:txBody>
      </p:sp>
      <p:sp>
        <p:nvSpPr>
          <p:cNvPr id="5" name="TextBox 5"/>
          <p:cNvSpPr txBox="1"/>
          <p:nvPr/>
        </p:nvSpPr>
        <p:spPr>
          <a:xfrm>
            <a:off x="736049"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people studied? Describe how people lived during this time at this place, such as: social stratification, division of labor, gender roles, economic life, food and subsistence, religious practices.</a:t>
            </a:r>
          </a:p>
        </p:txBody>
      </p:sp>
      <p:sp>
        <p:nvSpPr>
          <p:cNvPr id="6" name="Freeform 6"/>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42991" t="-214" r="-37257" b="-6041"/>
            </a:stretch>
          </a:blipFill>
        </p:spPr>
      </p:sp>
      <p:grpSp>
        <p:nvGrpSpPr>
          <p:cNvPr id="7" name="Group 7"/>
          <p:cNvGrpSpPr/>
          <p:nvPr/>
        </p:nvGrpSpPr>
        <p:grpSpPr>
          <a:xfrm>
            <a:off x="14461596" y="0"/>
            <a:ext cx="3826404" cy="1122351"/>
            <a:chOff x="0" y="0"/>
            <a:chExt cx="5101872" cy="1496468"/>
          </a:xfrm>
        </p:grpSpPr>
        <p:sp>
          <p:nvSpPr>
            <p:cNvPr id="8" name="AutoShape 8"/>
            <p:cNvSpPr/>
            <p:nvPr/>
          </p:nvSpPr>
          <p:spPr>
            <a:xfrm>
              <a:off x="0" y="0"/>
              <a:ext cx="5101872" cy="1496468"/>
            </a:xfrm>
            <a:prstGeom prst="rect">
              <a:avLst/>
            </a:prstGeom>
            <a:solidFill>
              <a:srgbClr val="00356B"/>
            </a:solidFill>
          </p:spPr>
        </p:sp>
        <p:sp>
          <p:nvSpPr>
            <p:cNvPr id="9" name="TextBox 9"/>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1</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26971" r="-64349"/>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Include relevant photos and/or interpretive artistic renderings.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 physical environment and natural resources shape cultural practices?</a:t>
            </a:r>
          </a:p>
        </p:txBody>
      </p:sp>
      <p:sp>
        <p:nvSpPr>
          <p:cNvPr id="8" name="Freeform 8"/>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1987" r="-67649"/>
            </a:stretch>
          </a:blipFill>
        </p:spPr>
      </p:sp>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3</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4972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MAYA CODICES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8078" b="-8078"/>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relative time period, what preceded it, and what followed it. What does this represent in terms of cultural evolution and progress?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they construct buildings and make artifacts (lithics, pottery, etc.)?</a:t>
            </a:r>
          </a:p>
        </p:txBody>
      </p:sp>
      <p:sp>
        <p:nvSpPr>
          <p:cNvPr id="8" name="Freeform 8"/>
          <p:cNvSpPr/>
          <p:nvPr/>
        </p:nvSpPr>
        <p:spPr>
          <a:xfrm>
            <a:off x="10202525" y="9525"/>
            <a:ext cx="8085475" cy="10277475"/>
          </a:xfrm>
          <a:custGeom>
            <a:avLst/>
            <a:gdLst/>
            <a:ahLst/>
            <a:cxnLst/>
            <a:rect l="l" t="t" r="r" b="b"/>
            <a:pathLst>
              <a:path w="8085475" h="10277475">
                <a:moveTo>
                  <a:pt x="0" y="0"/>
                </a:moveTo>
                <a:lnTo>
                  <a:pt x="8085475" y="0"/>
                </a:lnTo>
                <a:lnTo>
                  <a:pt x="8085475" y="10277475"/>
                </a:lnTo>
                <a:lnTo>
                  <a:pt x="0" y="10277475"/>
                </a:lnTo>
                <a:lnTo>
                  <a:pt x="0" y="0"/>
                </a:lnTo>
                <a:close/>
              </a:path>
            </a:pathLst>
          </a:custGeom>
          <a:blipFill>
            <a:blip r:embed="rId2"/>
            <a:stretch>
              <a:fillRect l="-38945" r="-52198"/>
            </a:stretch>
          </a:blipFill>
        </p:spPr>
      </p:sp>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5</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78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6</a:t>
              </a:r>
            </a:p>
          </p:txBody>
        </p:sp>
      </p:grpSp>
      <p:sp>
        <p:nvSpPr>
          <p:cNvPr id="7" name="TextBox 7"/>
          <p:cNvSpPr txBox="1"/>
          <p:nvPr/>
        </p:nvSpPr>
        <p:spPr>
          <a:xfrm>
            <a:off x="8517890" y="2541517"/>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is this archaeological site considered a “great discovery”?</a:t>
            </a:r>
          </a:p>
        </p:txBody>
      </p:sp>
      <p:sp>
        <p:nvSpPr>
          <p:cNvPr id="8" name="TextBox 8"/>
          <p:cNvSpPr txBox="1"/>
          <p:nvPr/>
        </p:nvSpPr>
        <p:spPr>
          <a:xfrm>
            <a:off x="8916363" y="758179"/>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Why?</a:t>
            </a:r>
          </a:p>
        </p:txBody>
      </p:sp>
      <p:sp>
        <p:nvSpPr>
          <p:cNvPr id="9" name="TextBox 9"/>
          <p:cNvSpPr txBox="1"/>
          <p:nvPr/>
        </p:nvSpPr>
        <p:spPr>
          <a:xfrm>
            <a:off x="8517890" y="4652085"/>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how this site is important in terms of its place in human history.</a:t>
            </a:r>
          </a:p>
        </p:txBody>
      </p:sp>
      <p:sp>
        <p:nvSpPr>
          <p:cNvPr id="10" name="TextBox 10"/>
          <p:cNvSpPr txBox="1"/>
          <p:nvPr/>
        </p:nvSpPr>
        <p:spPr>
          <a:xfrm>
            <a:off x="8578840" y="6936008"/>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should this great discovery be preserved and who should be responsible for preservation?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References</a:t>
            </a:r>
          </a:p>
        </p:txBody>
      </p:sp>
      <p:sp>
        <p:nvSpPr>
          <p:cNvPr id="4" name="TextBox 4"/>
          <p:cNvSpPr txBox="1"/>
          <p:nvPr/>
        </p:nvSpPr>
        <p:spPr>
          <a:xfrm>
            <a:off x="4093190" y="1879232"/>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Coe, William R., and Rudy Larios Villalta. 1988. Tikal, a Handbook of the Ancient Maya Ruins: With a Guide Map. Philadelphia: University Museum, University of Pennsylvania. https://ehrafarchaeology.yale.edu/document?id=ny53-012.</a:t>
            </a:r>
          </a:p>
        </p:txBody>
      </p:sp>
      <p:sp>
        <p:nvSpPr>
          <p:cNvPr id="5" name="TextBox 5"/>
          <p:cNvSpPr txBox="1"/>
          <p:nvPr/>
        </p:nvSpPr>
        <p:spPr>
          <a:xfrm>
            <a:off x="4113476" y="332105"/>
            <a:ext cx="13145824"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Coe, Michael D. 1977. "Olmec and Maya: A Study in Relationships."  In The Origins of Maya Civilization, 183–95. Albuquerque: University of New Mexico Press. https://ehrafarchaeology.yale.edu/document?id=ny52-035. </a:t>
            </a:r>
          </a:p>
        </p:txBody>
      </p:sp>
      <p:sp>
        <p:nvSpPr>
          <p:cNvPr id="6" name="TextBox 6"/>
          <p:cNvSpPr txBox="1"/>
          <p:nvPr/>
        </p:nvSpPr>
        <p:spPr>
          <a:xfrm>
            <a:off x="4113476" y="3533675"/>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Fash, William Leonard. 1991. "Scribes, Warriors, and Kings: The City of Copán and the Ancient Maya." In New Aspects of Antiquity, 192. New York, N. Y.: Thames and Hudson. https://ehrafarchaeology.yale.edu/document?id=ny53-005. </a:t>
            </a:r>
          </a:p>
        </p:txBody>
      </p:sp>
      <p:sp>
        <p:nvSpPr>
          <p:cNvPr id="7" name="TextBox 7"/>
          <p:cNvSpPr txBox="1"/>
          <p:nvPr/>
        </p:nvSpPr>
        <p:spPr>
          <a:xfrm>
            <a:off x="4113476" y="5188117"/>
            <a:ext cx="12890936"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Folan, William J. 1983. "The Ruins of Coba." In Cobá, a Classic Maya Metropolis, 65–87. New York: Academic Press. https://ehrafarchaeology.yale.edu/document?id=ny53-021.</a:t>
            </a:r>
          </a:p>
        </p:txBody>
      </p:sp>
      <p:sp>
        <p:nvSpPr>
          <p:cNvPr id="8" name="TextBox 8"/>
          <p:cNvSpPr txBox="1"/>
          <p:nvPr/>
        </p:nvSpPr>
        <p:spPr>
          <a:xfrm>
            <a:off x="4093190" y="8418262"/>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Smith, Virginia. 2000. "The Art and Iconography of the Xochicalco Stele."  In The Xochicalco Mapping Project, vol. 2:83–101. Salt Lake City: University of Utah Press. https://ehrafarchaeology.yale.edu/document?id=nu93-036. </a:t>
            </a:r>
          </a:p>
        </p:txBody>
      </p:sp>
      <p:sp>
        <p:nvSpPr>
          <p:cNvPr id="9" name="TextBox 9"/>
          <p:cNvSpPr txBox="1"/>
          <p:nvPr/>
        </p:nvSpPr>
        <p:spPr>
          <a:xfrm>
            <a:off x="4093190" y="6871135"/>
            <a:ext cx="13145824"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Sharer, Robert J., and Sylvanus Griswold Morley. 1994. The Ancient Maya. Stanford, Calif.: Stanford University Press. https://ehrafarchaeology.yale.edu/document?id=ny53-002.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1970496"/>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Classic Maya Stucco Glyph "Head Variant," Forgotten Temple, Gary Todd, CC0, via Wikimedia Commons: https://commons.wikimedia.org/wiki/File: Classic_Maya_</a:t>
            </a:r>
          </a:p>
          <a:p>
            <a:pPr>
              <a:lnSpc>
                <a:spcPts val="3919"/>
              </a:lnSpc>
            </a:pPr>
            <a:r>
              <a:rPr lang="en-US" sz="2799">
                <a:solidFill>
                  <a:srgbClr val="FFFFFF"/>
                </a:solidFill>
                <a:latin typeface="Aileron"/>
              </a:rPr>
              <a:t>Stucco_Glyph_%22Head_Variant,%22_Forgotten_Temple,_Palenque.jpg</a:t>
            </a:r>
          </a:p>
        </p:txBody>
      </p:sp>
      <p:sp>
        <p:nvSpPr>
          <p:cNvPr id="5" name="TextBox 5"/>
          <p:cNvSpPr txBox="1"/>
          <p:nvPr/>
        </p:nvSpPr>
        <p:spPr>
          <a:xfrm>
            <a:off x="4113476" y="5898696"/>
            <a:ext cx="12917726"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Dresden Codex, page 9, Public domain, via Wikimedia Commons:</a:t>
            </a:r>
          </a:p>
          <a:p>
            <a:pPr>
              <a:lnSpc>
                <a:spcPts val="3640"/>
              </a:lnSpc>
            </a:pPr>
            <a:r>
              <a:rPr lang="en-US" sz="2800" spc="28">
                <a:solidFill>
                  <a:srgbClr val="FFFFFF"/>
                </a:solidFill>
                <a:latin typeface="Aileron"/>
              </a:rPr>
              <a:t>https://commons.wikimedia.org/wiki/File:Dresden_Codex_p09.jpg</a:t>
            </a:r>
          </a:p>
        </p:txBody>
      </p:sp>
      <p:sp>
        <p:nvSpPr>
          <p:cNvPr id="6" name="TextBox 6"/>
          <p:cNvSpPr txBox="1"/>
          <p:nvPr/>
        </p:nvSpPr>
        <p:spPr>
          <a:xfrm>
            <a:off x="4113476" y="3988254"/>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Lacambalam, CC BY-SA 4.0, via Wikimedia Commons: https://commons.wikimedia.org/wiki/File:</a:t>
            </a:r>
          </a:p>
          <a:p>
            <a:pPr>
              <a:lnSpc>
                <a:spcPts val="3640"/>
              </a:lnSpc>
            </a:pPr>
            <a:r>
              <a:rPr lang="en-US" sz="2800" spc="28">
                <a:solidFill>
                  <a:srgbClr val="FFFFFF"/>
                </a:solidFill>
                <a:latin typeface="Aileron"/>
              </a:rPr>
              <a:t>L%C3%A1minas_8_y_9_del_C%C3%B3dice_de_Dresden.jpg</a:t>
            </a:r>
          </a:p>
        </p:txBody>
      </p:sp>
      <p:sp>
        <p:nvSpPr>
          <p:cNvPr id="7" name="TextBox 7"/>
          <p:cNvSpPr txBox="1"/>
          <p:nvPr/>
        </p:nvSpPr>
        <p:spPr>
          <a:xfrm>
            <a:off x="4113476" y="545828"/>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Grolier Codex, page 6, Maya Civilization, Public domain, via Wikimedia Commons: https://commons.wikimedia.org/wiki/File:Grolier_Codex,_page_6.jpg</a:t>
            </a:r>
          </a:p>
        </p:txBody>
      </p:sp>
      <p:sp>
        <p:nvSpPr>
          <p:cNvPr id="8" name="TextBox 8"/>
          <p:cNvSpPr txBox="1"/>
          <p:nvPr/>
        </p:nvSpPr>
        <p:spPr>
          <a:xfrm>
            <a:off x="4113476" y="7351939"/>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Madrid Codex 6, Simon Burchell, CC BY-SA 3.0, via Wikimedia Commons:</a:t>
            </a:r>
          </a:p>
          <a:p>
            <a:pPr>
              <a:lnSpc>
                <a:spcPts val="3640"/>
              </a:lnSpc>
            </a:pPr>
            <a:r>
              <a:rPr lang="en-US" sz="2800" spc="28">
                <a:solidFill>
                  <a:srgbClr val="FFFFFF"/>
                </a:solidFill>
                <a:latin typeface="Aileron"/>
              </a:rPr>
              <a:t>https://commons.wikimedia.org/wiki/File:Madrid_Codex_6.JPG </a:t>
            </a:r>
          </a:p>
        </p:txBody>
      </p:sp>
      <p:sp>
        <p:nvSpPr>
          <p:cNvPr id="9" name="TextBox 9"/>
          <p:cNvSpPr txBox="1"/>
          <p:nvPr/>
        </p:nvSpPr>
        <p:spPr>
          <a:xfrm>
            <a:off x="4113476" y="8805182"/>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Maya map, Kmusser, CC BY-SA 3.0, via Wikimedia Commons:</a:t>
            </a:r>
          </a:p>
          <a:p>
            <a:pPr>
              <a:lnSpc>
                <a:spcPts val="3640"/>
              </a:lnSpc>
            </a:pPr>
            <a:r>
              <a:rPr lang="en-US" sz="2800" spc="28">
                <a:solidFill>
                  <a:srgbClr val="FFFFFF"/>
                </a:solidFill>
                <a:latin typeface="Aileron"/>
              </a:rPr>
              <a:t>https://commons.wikimedia.org/wiki/File:Mayamap.png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1905459"/>
            <a:ext cx="13587463"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Día Internacional de los Pueblos Indígenas, Cancillería Ecuador, CC BY-SA 2.0, via Wikimedia Commons: https://commons.wikimedia.org/wiki/File:</a:t>
            </a:r>
          </a:p>
          <a:p>
            <a:pPr>
              <a:lnSpc>
                <a:spcPts val="3639"/>
              </a:lnSpc>
            </a:pPr>
            <a:r>
              <a:rPr lang="en-US" sz="2799" spc="27">
                <a:solidFill>
                  <a:srgbClr val="FFFFFF"/>
                </a:solidFill>
                <a:latin typeface="Aileron"/>
              </a:rPr>
              <a:t>D%C3%ADa_Internacional_de_los_Pueblos_Ind%C3%ADgenas_(7852553230).jpg</a:t>
            </a:r>
          </a:p>
        </p:txBody>
      </p:sp>
      <p:sp>
        <p:nvSpPr>
          <p:cNvPr id="5" name="TextBox 5"/>
          <p:cNvSpPr txBox="1"/>
          <p:nvPr/>
        </p:nvSpPr>
        <p:spPr>
          <a:xfrm>
            <a:off x="4113476" y="56070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Paris Codex, pages 23-24, Public domain, via Wikimedia Commons:</a:t>
            </a:r>
          </a:p>
          <a:p>
            <a:pPr>
              <a:lnSpc>
                <a:spcPts val="3639"/>
              </a:lnSpc>
            </a:pPr>
            <a:r>
              <a:rPr lang="en-US" sz="2799" spc="27">
                <a:solidFill>
                  <a:srgbClr val="FFFFFF"/>
                </a:solidFill>
                <a:latin typeface="Aileron"/>
              </a:rPr>
              <a:t>https://en.wikipedia.org/wiki/File:Paris_Codex,_pages_23-24.jpg</a:t>
            </a:r>
          </a:p>
        </p:txBody>
      </p:sp>
      <p:sp>
        <p:nvSpPr>
          <p:cNvPr id="6" name="TextBox 6"/>
          <p:cNvSpPr txBox="1"/>
          <p:nvPr/>
        </p:nvSpPr>
        <p:spPr>
          <a:xfrm>
            <a:off x="4113476" y="3707413"/>
            <a:ext cx="13319568"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Maya mask, Wolfgang Sauber, CC BY-SA 3.0, via Wikimedia Commons:</a:t>
            </a:r>
          </a:p>
          <a:p>
            <a:pPr>
              <a:lnSpc>
                <a:spcPts val="3639"/>
              </a:lnSpc>
            </a:pPr>
            <a:r>
              <a:rPr lang="en-US" sz="2799" spc="27">
                <a:solidFill>
                  <a:srgbClr val="FFFFFF"/>
                </a:solidFill>
                <a:latin typeface="Aileron"/>
              </a:rPr>
              <a:t>https://commons.wikimedia.org/wiki/File:Maya-Maske.jpg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2293347"/>
            <a:ext cx="9265601" cy="4027170"/>
          </a:xfrm>
          <a:prstGeom prst="rect">
            <a:avLst/>
          </a:prstGeom>
        </p:spPr>
        <p:txBody>
          <a:bodyPr lIns="0" tIns="0" rIns="0" bIns="0" rtlCol="0" anchor="t">
            <a:spAutoFit/>
          </a:bodyPr>
          <a:lstStyle/>
          <a:p>
            <a:pPr algn="ctr">
              <a:lnSpc>
                <a:spcPts val="10560"/>
              </a:lnSpc>
            </a:pPr>
            <a:r>
              <a:rPr lang="en-US" sz="9600">
                <a:solidFill>
                  <a:srgbClr val="00356B"/>
                </a:solidFill>
                <a:latin typeface="Aileron Heavy"/>
              </a:rPr>
              <a:t>Great Discoveries: Maya Codices</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Bold"/>
              </a:rPr>
              <a:t>Human Relations Area Files</a:t>
            </a:r>
          </a:p>
          <a:p>
            <a:pPr algn="r">
              <a:lnSpc>
                <a:spcPts val="3080"/>
              </a:lnSpc>
            </a:pPr>
            <a:r>
              <a:rPr lang="en-US" sz="2800" spc="196">
                <a:solidFill>
                  <a:srgbClr val="00356B"/>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376555"/>
            <a:ext cx="10467976" cy="9448165"/>
          </a:xfrm>
          <a:prstGeom prst="rect">
            <a:avLst/>
          </a:prstGeom>
        </p:spPr>
        <p:txBody>
          <a:bodyPr lIns="0" tIns="0" rIns="0" bIns="0" rtlCol="0" anchor="t">
            <a:spAutoFit/>
          </a:bodyPr>
          <a:lstStyle/>
          <a:p>
            <a:pPr>
              <a:lnSpc>
                <a:spcPts val="5320"/>
              </a:lnSpc>
            </a:pPr>
            <a:r>
              <a:rPr lang="en-US" sz="3800" spc="342">
                <a:solidFill>
                  <a:srgbClr val="00356B"/>
                </a:solidFill>
                <a:latin typeface="Aileron"/>
              </a:rPr>
              <a:t>The </a:t>
            </a:r>
            <a:r>
              <a:rPr lang="en-US" sz="3800" spc="342">
                <a:solidFill>
                  <a:srgbClr val="00356B"/>
                </a:solidFill>
                <a:latin typeface="Aileron Bold"/>
              </a:rPr>
              <a:t>Maya civilization</a:t>
            </a:r>
            <a:r>
              <a:rPr lang="en-US" sz="3800" spc="342">
                <a:solidFill>
                  <a:srgbClr val="00356B"/>
                </a:solidFill>
                <a:latin typeface="Aileron"/>
              </a:rPr>
              <a:t> was an ancient Mesoamerican civilization noted for its architecture, art, astronomy, calendar, mathematics, and logosyllabic script—the most sophisticated writing system in the pre-Columbian Americas. </a:t>
            </a:r>
          </a:p>
          <a:p>
            <a:pPr>
              <a:lnSpc>
                <a:spcPts val="5320"/>
              </a:lnSpc>
            </a:pPr>
            <a:r>
              <a:rPr lang="en-US" sz="3800" spc="342">
                <a:solidFill>
                  <a:srgbClr val="00356B"/>
                </a:solidFill>
                <a:latin typeface="Aileron Bold"/>
              </a:rPr>
              <a:t>Maya codices</a:t>
            </a:r>
            <a:r>
              <a:rPr lang="en-US" sz="3800" spc="342">
                <a:solidFill>
                  <a:srgbClr val="00356B"/>
                </a:solidFill>
                <a:latin typeface="Aileron"/>
              </a:rPr>
              <a:t> (singular codex) are folding books written by professional scribes in hieroglyphic script on bark paper. Spanish conquistadors and Catholic priests destroyed most of the codices in the 16th century. The few remaining codices have been named for the cities where they eventually settled. </a:t>
            </a:r>
          </a:p>
        </p:txBody>
      </p:sp>
      <p:sp>
        <p:nvSpPr>
          <p:cNvPr id="3" name="Freeform 3"/>
          <p:cNvSpPr/>
          <p:nvPr/>
        </p:nvSpPr>
        <p:spPr>
          <a:xfrm>
            <a:off x="12513127" y="0"/>
            <a:ext cx="5774873" cy="10287000"/>
          </a:xfrm>
          <a:custGeom>
            <a:avLst/>
            <a:gdLst/>
            <a:ahLst/>
            <a:cxnLst/>
            <a:rect l="l" t="t" r="r" b="b"/>
            <a:pathLst>
              <a:path w="5774873" h="10287000">
                <a:moveTo>
                  <a:pt x="0" y="0"/>
                </a:moveTo>
                <a:lnTo>
                  <a:pt x="5774873" y="0"/>
                </a:lnTo>
                <a:lnTo>
                  <a:pt x="5774873" y="10287000"/>
                </a:lnTo>
                <a:lnTo>
                  <a:pt x="0" y="10287000"/>
                </a:lnTo>
                <a:lnTo>
                  <a:pt x="0" y="0"/>
                </a:lnTo>
                <a:close/>
              </a:path>
            </a:pathLst>
          </a:custGeom>
          <a:blipFill>
            <a:blip r:embed="rId2"/>
            <a:stretch>
              <a:fillRect l="-2423" t="-10416" b="-13068"/>
            </a:stretch>
          </a:blipFill>
        </p:spPr>
      </p:sp>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400050"/>
            <a:ext cx="9854906" cy="944118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Colonial officials and the Catholic Church, notably Bishop Diego de Landa, destroyed Maya texts wherever they were found. Three pre-Columbian books dated to the Postclassic period were well preserved. These are known as the Dresden Codex, the Madrid Codex, and the Paris Codex. A fourth book, known as the Grolier Codex, emerged in the 1970s and remained controversial until it was authenticated in 2015. The late archaeologist Michael Coe, a Yale professor and Mayanist scholar, published findings supporting its authenticity. A research study using X-rays, UV imaging, and microscopic analysis authenticated the Grolier Codex.</a:t>
            </a:r>
          </a:p>
        </p:txBody>
      </p:sp>
      <p:sp>
        <p:nvSpPr>
          <p:cNvPr id="4" name="Freeform 4"/>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7437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7973" r="-7973"/>
            </a:stretch>
          </a:blipFill>
        </p:spPr>
      </p:sp>
      <p:sp>
        <p:nvSpPr>
          <p:cNvPr id="3" name="TextBox 3"/>
          <p:cNvSpPr txBox="1"/>
          <p:nvPr/>
        </p:nvSpPr>
        <p:spPr>
          <a:xfrm>
            <a:off x="456110" y="912919"/>
            <a:ext cx="11499666" cy="552450"/>
          </a:xfrm>
          <a:prstGeom prst="rect">
            <a:avLst/>
          </a:prstGeom>
        </p:spPr>
        <p:txBody>
          <a:bodyPr lIns="0" tIns="0" rIns="0" bIns="0" rtlCol="0" anchor="t">
            <a:spAutoFit/>
          </a:bodyPr>
          <a:lstStyle/>
          <a:p>
            <a:pPr>
              <a:lnSpc>
                <a:spcPts val="4320"/>
              </a:lnSpc>
            </a:pPr>
            <a:r>
              <a:rPr lang="en-US" sz="3600" spc="288">
                <a:solidFill>
                  <a:srgbClr val="FFFFFF"/>
                </a:solidFill>
                <a:latin typeface="Aileron"/>
              </a:rPr>
              <a:t>Review these videos about the Maya Codices:</a:t>
            </a:r>
          </a:p>
        </p:txBody>
      </p:sp>
      <p:grpSp>
        <p:nvGrpSpPr>
          <p:cNvPr id="4" name="Group 4"/>
          <p:cNvGrpSpPr/>
          <p:nvPr/>
        </p:nvGrpSpPr>
        <p:grpSpPr>
          <a:xfrm>
            <a:off x="456110" y="2466685"/>
            <a:ext cx="11657405" cy="561023"/>
            <a:chOff x="0" y="0"/>
            <a:chExt cx="15543207" cy="748030"/>
          </a:xfrm>
        </p:grpSpPr>
        <p:sp>
          <p:nvSpPr>
            <p:cNvPr id="5" name="Freeform 5"/>
            <p:cNvSpPr/>
            <p:nvPr/>
          </p:nvSpPr>
          <p:spPr>
            <a:xfrm>
              <a:off x="0" y="1651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youtube.com/watch?v=Sq3SSWjCLQc"/>
                </a:rPr>
                <a:t>Breaking the Maya Code</a:t>
              </a:r>
            </a:p>
          </p:txBody>
        </p:sp>
      </p:grpSp>
      <p:grpSp>
        <p:nvGrpSpPr>
          <p:cNvPr id="7" name="Group 7"/>
          <p:cNvGrpSpPr/>
          <p:nvPr/>
        </p:nvGrpSpPr>
        <p:grpSpPr>
          <a:xfrm>
            <a:off x="456110" y="3714344"/>
            <a:ext cx="11777254" cy="548640"/>
            <a:chOff x="0" y="0"/>
            <a:chExt cx="15703006" cy="731520"/>
          </a:xfrm>
        </p:grpSpPr>
        <p:sp>
          <p:nvSpPr>
            <p:cNvPr id="8" name="TextBox 8"/>
            <p:cNvSpPr txBox="1"/>
            <p:nvPr/>
          </p:nvSpPr>
          <p:spPr>
            <a:xfrm>
              <a:off x="1675143" y="-5715"/>
              <a:ext cx="14027862"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youtube.com/watch?v=Qrbsz-7gns8"/>
                </a:rPr>
                <a:t>Cracking the Maya Code</a:t>
              </a:r>
            </a:p>
          </p:txBody>
        </p:sp>
        <p:sp>
          <p:nvSpPr>
            <p:cNvPr id="9" name="Freeform 9"/>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4949621"/>
            <a:ext cx="11657405" cy="548640"/>
            <a:chOff x="0" y="0"/>
            <a:chExt cx="15543207" cy="731520"/>
          </a:xfrm>
        </p:grpSpPr>
        <p:sp>
          <p:nvSpPr>
            <p:cNvPr id="11" name="TextBox 11"/>
            <p:cNvSpPr txBox="1"/>
            <p:nvPr/>
          </p:nvSpPr>
          <p:spPr>
            <a:xfrm>
              <a:off x="1675143" y="-571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youtube.com/watch?v=xIWxJc-4Hqs"/>
                </a:rPr>
                <a:t>Deciphering the Maya Code</a:t>
              </a:r>
            </a:p>
          </p:txBody>
        </p:sp>
        <p:sp>
          <p:nvSpPr>
            <p:cNvPr id="12" name="Freeform 12"/>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6184897"/>
            <a:ext cx="10958284" cy="548640"/>
            <a:chOff x="0" y="0"/>
            <a:chExt cx="14611046" cy="731520"/>
          </a:xfrm>
        </p:grpSpPr>
        <p:sp>
          <p:nvSpPr>
            <p:cNvPr id="14" name="TextBox 14"/>
            <p:cNvSpPr txBox="1"/>
            <p:nvPr/>
          </p:nvSpPr>
          <p:spPr>
            <a:xfrm>
              <a:off x="1675143" y="-5715"/>
              <a:ext cx="12935902"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youtube.com/watch?v=dqzScCfV274"/>
                </a:rPr>
                <a:t>Deciphering the Maya Script</a:t>
              </a:r>
            </a:p>
          </p:txBody>
        </p:sp>
        <p:sp>
          <p:nvSpPr>
            <p:cNvPr id="15" name="Freeform 15"/>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6" name="Group 16"/>
          <p:cNvGrpSpPr/>
          <p:nvPr/>
        </p:nvGrpSpPr>
        <p:grpSpPr>
          <a:xfrm>
            <a:off x="456110" y="7420174"/>
            <a:ext cx="11499666" cy="575745"/>
            <a:chOff x="0" y="0"/>
            <a:chExt cx="15332888" cy="767660"/>
          </a:xfrm>
        </p:grpSpPr>
        <p:sp>
          <p:nvSpPr>
            <p:cNvPr id="17" name="TextBox 17"/>
            <p:cNvSpPr txBox="1"/>
            <p:nvPr/>
          </p:nvSpPr>
          <p:spPr>
            <a:xfrm>
              <a:off x="1757902" y="-5527"/>
              <a:ext cx="13574986" cy="769188"/>
            </a:xfrm>
            <a:prstGeom prst="rect">
              <a:avLst/>
            </a:prstGeom>
          </p:spPr>
          <p:txBody>
            <a:bodyPr lIns="0" tIns="0" rIns="0" bIns="0" rtlCol="0" anchor="t">
              <a:spAutoFit/>
            </a:bodyPr>
            <a:lstStyle/>
            <a:p>
              <a:pPr>
                <a:lnSpc>
                  <a:spcPts val="4533"/>
                </a:lnSpc>
              </a:pPr>
              <a:r>
                <a:rPr lang="en-US" sz="3777" u="sng" spc="302">
                  <a:solidFill>
                    <a:srgbClr val="FFFFFF"/>
                  </a:solidFill>
                  <a:latin typeface="Aileron Bold"/>
                  <a:hlinkClick r:id="rId9" tooltip="https://www.youtube.com/watch?v=Tb00L_xLGII"/>
                </a:rPr>
                <a:t>Maya Writing</a:t>
              </a:r>
            </a:p>
          </p:txBody>
        </p:sp>
        <p:sp>
          <p:nvSpPr>
            <p:cNvPr id="18" name="Freeform 18"/>
            <p:cNvSpPr/>
            <p:nvPr/>
          </p:nvSpPr>
          <p:spPr>
            <a:xfrm>
              <a:off x="0" y="0"/>
              <a:ext cx="1188189" cy="767660"/>
            </a:xfrm>
            <a:custGeom>
              <a:avLst/>
              <a:gdLst/>
              <a:ahLst/>
              <a:cxnLst/>
              <a:rect l="l" t="t" r="r" b="b"/>
              <a:pathLst>
                <a:path w="1188189" h="767660">
                  <a:moveTo>
                    <a:pt x="0" y="0"/>
                  </a:moveTo>
                  <a:lnTo>
                    <a:pt x="1188189" y="0"/>
                  </a:lnTo>
                  <a:lnTo>
                    <a:pt x="1188189" y="767660"/>
                  </a:lnTo>
                  <a:lnTo>
                    <a:pt x="0" y="7676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9" name="Group 19"/>
          <p:cNvGrpSpPr/>
          <p:nvPr/>
        </p:nvGrpSpPr>
        <p:grpSpPr>
          <a:xfrm>
            <a:off x="456110" y="8682555"/>
            <a:ext cx="11499666" cy="575745"/>
            <a:chOff x="0" y="0"/>
            <a:chExt cx="15332888" cy="767660"/>
          </a:xfrm>
        </p:grpSpPr>
        <p:sp>
          <p:nvSpPr>
            <p:cNvPr id="20" name="TextBox 20"/>
            <p:cNvSpPr txBox="1"/>
            <p:nvPr/>
          </p:nvSpPr>
          <p:spPr>
            <a:xfrm>
              <a:off x="1757902" y="-5527"/>
              <a:ext cx="13574986" cy="769188"/>
            </a:xfrm>
            <a:prstGeom prst="rect">
              <a:avLst/>
            </a:prstGeom>
          </p:spPr>
          <p:txBody>
            <a:bodyPr lIns="0" tIns="0" rIns="0" bIns="0" rtlCol="0" anchor="t">
              <a:spAutoFit/>
            </a:bodyPr>
            <a:lstStyle/>
            <a:p>
              <a:pPr>
                <a:lnSpc>
                  <a:spcPts val="4533"/>
                </a:lnSpc>
              </a:pPr>
              <a:r>
                <a:rPr lang="en-US" sz="3777" u="sng" spc="302">
                  <a:solidFill>
                    <a:srgbClr val="FFFFFF"/>
                  </a:solidFill>
                  <a:latin typeface="Aileron Bold"/>
                  <a:hlinkClick r:id="rId10" tooltip="https://www.youtube.com/watch?v=YvLs3gDLCOI"/>
                </a:rPr>
                <a:t>The Decipherment of Maya Script</a:t>
              </a:r>
            </a:p>
          </p:txBody>
        </p:sp>
        <p:sp>
          <p:nvSpPr>
            <p:cNvPr id="21" name="Freeform 21"/>
            <p:cNvSpPr/>
            <p:nvPr/>
          </p:nvSpPr>
          <p:spPr>
            <a:xfrm>
              <a:off x="0" y="0"/>
              <a:ext cx="1188189" cy="767660"/>
            </a:xfrm>
            <a:custGeom>
              <a:avLst/>
              <a:gdLst/>
              <a:ahLst/>
              <a:cxnLst/>
              <a:rect l="l" t="t" r="r" b="b"/>
              <a:pathLst>
                <a:path w="1188189" h="767660">
                  <a:moveTo>
                    <a:pt x="0" y="0"/>
                  </a:moveTo>
                  <a:lnTo>
                    <a:pt x="1188189" y="0"/>
                  </a:lnTo>
                  <a:lnTo>
                    <a:pt x="1188189" y="767660"/>
                  </a:lnTo>
                  <a:lnTo>
                    <a:pt x="0" y="7676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5219" r="-15219"/>
            </a:stretch>
          </a:blipFill>
        </p:spPr>
      </p:sp>
      <p:sp>
        <p:nvSpPr>
          <p:cNvPr id="3" name="TextBox 3"/>
          <p:cNvSpPr txBox="1"/>
          <p:nvPr/>
        </p:nvSpPr>
        <p:spPr>
          <a:xfrm>
            <a:off x="7322316" y="473392"/>
            <a:ext cx="10301214"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Articles about the Maya Codices</a:t>
            </a:r>
          </a:p>
        </p:txBody>
      </p:sp>
      <p:sp>
        <p:nvSpPr>
          <p:cNvPr id="4" name="TextBox 4"/>
          <p:cNvSpPr txBox="1"/>
          <p:nvPr/>
        </p:nvSpPr>
        <p:spPr>
          <a:xfrm>
            <a:off x="6665246" y="4845790"/>
            <a:ext cx="10438937"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www.thoughtco.com/maya-books-overview-2136169"/>
              </a:rPr>
              <a:t>The Four Surviving Maya Codices</a:t>
            </a:r>
          </a:p>
        </p:txBody>
      </p:sp>
      <p:sp>
        <p:nvSpPr>
          <p:cNvPr id="5" name="TextBox 5"/>
          <p:cNvSpPr txBox="1"/>
          <p:nvPr/>
        </p:nvSpPr>
        <p:spPr>
          <a:xfrm>
            <a:off x="6665246" y="6191218"/>
            <a:ext cx="10171043"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mayacodices.org"/>
              </a:rPr>
              <a:t>The Maya Hieroglyphic Codices</a:t>
            </a:r>
          </a:p>
        </p:txBody>
      </p:sp>
      <p:sp>
        <p:nvSpPr>
          <p:cNvPr id="6" name="TextBox 6"/>
          <p:cNvSpPr txBox="1"/>
          <p:nvPr/>
        </p:nvSpPr>
        <p:spPr>
          <a:xfrm>
            <a:off x="6665246" y="7536646"/>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nightfirefilms.org/breakingthemayacode/"/>
              </a:rPr>
              <a:t>Breaking the Maya Code</a:t>
            </a:r>
          </a:p>
        </p:txBody>
      </p:sp>
      <p:sp>
        <p:nvSpPr>
          <p:cNvPr id="7" name="TextBox 7"/>
          <p:cNvSpPr txBox="1"/>
          <p:nvPr/>
        </p:nvSpPr>
        <p:spPr>
          <a:xfrm>
            <a:off x="6665246" y="1612010"/>
            <a:ext cx="10958284"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news.yale.edu/2017/01/18/authenticating-oldest-book-americas"/>
              </a:rPr>
              <a:t>Authenticating the oldest book in the Americas</a:t>
            </a:r>
          </a:p>
        </p:txBody>
      </p:sp>
      <p:sp>
        <p:nvSpPr>
          <p:cNvPr id="8" name="TextBox 8"/>
          <p:cNvSpPr txBox="1"/>
          <p:nvPr/>
        </p:nvSpPr>
        <p:spPr>
          <a:xfrm>
            <a:off x="6665246" y="3500362"/>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archaeology.org/issues/44-1211/features/maya-2012/305-groiler-dresden-codex"/>
              </a:rPr>
              <a:t>The Maya Codices – Archaeology Magazine</a:t>
            </a:r>
          </a:p>
        </p:txBody>
      </p:sp>
      <p:sp>
        <p:nvSpPr>
          <p:cNvPr id="9" name="TextBox 9"/>
          <p:cNvSpPr txBox="1"/>
          <p:nvPr/>
        </p:nvSpPr>
        <p:spPr>
          <a:xfrm>
            <a:off x="6665246" y="8882074"/>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pbs.org/wgbh/nova/mayacode/"/>
              </a:rPr>
              <a:t>Cracking the Maya Code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0356B"/>
          </a:solidFill>
        </p:spPr>
      </p:sp>
      <p:sp>
        <p:nvSpPr>
          <p:cNvPr id="4" name="TextBox 4"/>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a:rPr>
              <a:t>A brief overview for traditions in eHRAF Archaeology is provided in the form of </a:t>
            </a:r>
            <a:r>
              <a:rPr lang="en-US" sz="3200" spc="320">
                <a:solidFill>
                  <a:srgbClr val="00356B"/>
                </a:solidFill>
                <a:latin typeface="Aileron Bold"/>
              </a:rPr>
              <a:t>Tradition Summaries</a:t>
            </a:r>
            <a:r>
              <a:rPr lang="en-US" sz="3200" spc="320">
                <a:solidFill>
                  <a:srgbClr val="00356B"/>
                </a:solidFill>
                <a:latin typeface="Aileron"/>
              </a:rPr>
              <a:t>. </a:t>
            </a:r>
          </a:p>
          <a:p>
            <a:pPr>
              <a:lnSpc>
                <a:spcPts val="4160"/>
              </a:lnSpc>
            </a:pPr>
            <a:endParaRPr lang="en-US" sz="3200" spc="320">
              <a:solidFill>
                <a:srgbClr val="00356B"/>
              </a:solidFill>
              <a:latin typeface="Aileron"/>
            </a:endParaRPr>
          </a:p>
          <a:p>
            <a:pPr>
              <a:lnSpc>
                <a:spcPts val="4160"/>
              </a:lnSpc>
            </a:pPr>
            <a:r>
              <a:rPr lang="en-US" sz="3200" spc="320">
                <a:solidFill>
                  <a:srgbClr val="00356B"/>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Bold"/>
              </a:rPr>
              <a:t>To find a tradition summary, go to the</a:t>
            </a:r>
            <a:r>
              <a:rPr lang="en-US" sz="3200" spc="320">
                <a:solidFill>
                  <a:srgbClr val="00356B"/>
                </a:solidFill>
                <a:latin typeface="Aileron"/>
              </a:rPr>
              <a:t> Browse Traditions</a:t>
            </a:r>
            <a:r>
              <a:rPr lang="en-US" sz="3200" spc="320">
                <a:solidFill>
                  <a:srgbClr val="00356B"/>
                </a:solidFill>
                <a:latin typeface="Aileron Bold"/>
              </a:rPr>
              <a:t> tab and enter the tradition name into the box, then click on </a:t>
            </a:r>
            <a:r>
              <a:rPr lang="en-US" sz="3200" spc="320">
                <a:solidFill>
                  <a:srgbClr val="00356B"/>
                </a:solidFill>
                <a:latin typeface="Aileron"/>
              </a:rPr>
              <a:t>Tradition Summary </a:t>
            </a:r>
            <a:r>
              <a:rPr lang="en-US" sz="3200" spc="320">
                <a:solidFill>
                  <a:srgbClr val="00356B"/>
                </a:solidFill>
                <a:latin typeface="Aileron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1852</Words>
  <Application>Microsoft Office PowerPoint</Application>
  <PresentationFormat>Custom</PresentationFormat>
  <Paragraphs>214</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Aileron Heavy</vt:lpstr>
      <vt:lpstr>Aileron Bold Italics</vt:lpstr>
      <vt:lpstr>Aileron Bold</vt:lpstr>
      <vt:lpstr>Aileron</vt:lpstr>
      <vt:lpstr>Arial</vt:lpstr>
      <vt:lpstr>Calibri</vt:lpstr>
      <vt:lpstr>Aileron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Great Discoveries: Maya Codices v2</dc:title>
  <dc:creator>Matthew Longcore</dc:creator>
  <cp:lastModifiedBy>Matthew Longcore</cp:lastModifiedBy>
  <cp:revision>2</cp:revision>
  <dcterms:created xsi:type="dcterms:W3CDTF">2006-08-16T00:00:00Z</dcterms:created>
  <dcterms:modified xsi:type="dcterms:W3CDTF">2023-07-11T18:52:27Z</dcterms:modified>
  <dc:identifier>DAFoWlrSeic</dc:identifier>
</cp:coreProperties>
</file>