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ileron" panose="020B0604020202020204" charset="0"/>
      <p:regular r:id="rId38"/>
    </p:embeddedFont>
    <p:embeddedFont>
      <p:font typeface="Aileron Ultra-Bold" panose="020B0604020202020204" charset="0"/>
      <p:regular r:id="rId39"/>
    </p:embeddedFont>
    <p:embeddedFont>
      <p:font typeface="Aileron Bold Italics" panose="020B0604020202020204" charset="0"/>
      <p:regular r:id="rId40"/>
    </p:embeddedFont>
    <p:embeddedFont>
      <p:font typeface="Aileron Bold" panose="020B0604020202020204" charset="0"/>
      <p:regular r:id="rId41"/>
    </p:embeddedFont>
    <p:embeddedFont>
      <p:font typeface="Calibri" panose="020F0502020204030204" pitchFamily="34" charset="0"/>
      <p:regular r:id="rId42"/>
      <p:bold r:id="rId43"/>
      <p:italic r:id="rId44"/>
      <p:boldItalic r:id="rId45"/>
    </p:embeddedFont>
    <p:embeddedFont>
      <p:font typeface="Aileron Heavy"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hrafarchaeology.yale.edu/document?id=nu95-043" TargetMode="External"/><Relationship Id="rId2" Type="http://schemas.openxmlformats.org/officeDocument/2006/relationships/hyperlink" Target="https://ehrafarchaeology.yale.edu/document?id=nu95-042" TargetMode="External"/><Relationship Id="rId1" Type="http://schemas.openxmlformats.org/officeDocument/2006/relationships/slideLayout" Target="../slideLayouts/slideLayout7.xml"/><Relationship Id="rId4" Type="http://schemas.openxmlformats.org/officeDocument/2006/relationships/hyperlink" Target="https://ehrafarchaeology.yale.edu/document?id=nu95-0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Olmec_Head_8.jpg" TargetMode="External"/><Relationship Id="rId2" Type="http://schemas.openxmlformats.org/officeDocument/2006/relationships/hyperlink" Target="https://www.canva.com/media/MADer9bG2xw"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Cabeza_olmeca,_Santiago_Tuxtla.jpg" TargetMode="External"/><Relationship Id="rId2" Type="http://schemas.openxmlformats.org/officeDocument/2006/relationships/hyperlink" Target="https://en.wikipedia.org/wiki/File:Olmec_Heartland_Overview_4.svg" TargetMode="External"/><Relationship Id="rId1" Type="http://schemas.openxmlformats.org/officeDocument/2006/relationships/slideLayout" Target="../slideLayouts/slideLayout7.xml"/><Relationship Id="rId5" Type="http://schemas.openxmlformats.org/officeDocument/2006/relationships/hyperlink" Target="https://commons.wikimedia.org/wiki/File:Olmec_Head,_Mexico,_c._1960.jpg" TargetMode="External"/><Relationship Id="rId4" Type="http://schemas.openxmlformats.org/officeDocument/2006/relationships/hyperlink" Target="https://commons.wikimedia.org/wiki/File:Olmec_Head_No._1_at_Xalapa,_Veracruz,_Mexico.jpg"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commons.wikimedia.org/wiki/File:San_Lorenzo_Monument_3.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8dnXmAyolvA" TargetMode="External"/><Relationship Id="rId3" Type="http://schemas.openxmlformats.org/officeDocument/2006/relationships/image" Target="../media/image8.png"/><Relationship Id="rId7" Type="http://schemas.openxmlformats.org/officeDocument/2006/relationships/hyperlink" Target="https://www.youtube.com/watch?v=lSO-bFwMx2I"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g_FKpi9T_cI" TargetMode="External"/><Relationship Id="rId5" Type="http://schemas.openxmlformats.org/officeDocument/2006/relationships/hyperlink" Target="https://www.youtube.com/watch?v=BRZL51_9XOs" TargetMode="External"/><Relationship Id="rId4" Type="http://schemas.openxmlformats.org/officeDocument/2006/relationships/image" Target="../media/image9.svg"/><Relationship Id="rId9" Type="http://schemas.openxmlformats.org/officeDocument/2006/relationships/hyperlink" Target="https://www.youtube.com/watch?v=DTqgksmmAuY"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hraf.yale.edu/olmec-in-ehraf-archaeology/" TargetMode="External"/><Relationship Id="rId7" Type="http://schemas.openxmlformats.org/officeDocument/2006/relationships/hyperlink" Target="https://www.ancient.eu/Olmec_Civilization/"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www.nationalgeographic.org/encyclopedia/olmec-civilization/" TargetMode="External"/><Relationship Id="rId5" Type="http://schemas.openxmlformats.org/officeDocument/2006/relationships/hyperlink" Target="https://www.theguardian.com/science/2019/oct/03/michael-coe-obituary" TargetMode="External"/><Relationship Id="rId4" Type="http://schemas.openxmlformats.org/officeDocument/2006/relationships/hyperlink" Target="https://peabody.yale.edu/exhibits/olmec-hea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13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16048" r="-10220"/>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495550"/>
            <a:ext cx="9265601" cy="539115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a:rPr>
              <a:t>Great Discoveries:</a:t>
            </a:r>
          </a:p>
          <a:p>
            <a:pPr algn="ctr">
              <a:lnSpc>
                <a:spcPts val="10560"/>
              </a:lnSpc>
            </a:pPr>
            <a:r>
              <a:rPr lang="en-US" sz="9600">
                <a:solidFill>
                  <a:srgbClr val="00356B"/>
                </a:solidFill>
                <a:latin typeface="Aileron Heavy"/>
              </a:rPr>
              <a:t>Olmec Colossal Heads</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9525"/>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l="-32844" r="-32844"/>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2095042"/>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the </a:t>
            </a:r>
            <a:r>
              <a:rPr lang="en-US" sz="3600" spc="288">
                <a:solidFill>
                  <a:srgbClr val="00356B"/>
                </a:solidFill>
                <a:latin typeface="Aileron Bold"/>
              </a:rPr>
              <a:t>Olmec</a:t>
            </a:r>
            <a:r>
              <a:rPr lang="en-US" sz="3600" spc="288">
                <a:solidFill>
                  <a:srgbClr val="00356B"/>
                </a:solidFill>
                <a:latin typeface="Aileron"/>
              </a:rPr>
              <a:t> tradition.</a:t>
            </a:r>
            <a:r>
              <a:rPr lang="en-US" sz="3600" spc="288">
                <a:solidFill>
                  <a:srgbClr val="00356B"/>
                </a:solidFill>
                <a:latin typeface="Aileron Bold"/>
              </a:rPr>
              <a:t> </a:t>
            </a:r>
            <a:r>
              <a:rPr lang="en-US" sz="3600" spc="288">
                <a:solidFill>
                  <a:srgbClr val="00356B"/>
                </a:solidFill>
                <a:latin typeface="Aileron"/>
              </a:rPr>
              <a:t>First, read the eHRAF Tradition Summary:</a:t>
            </a:r>
          </a:p>
        </p:txBody>
      </p:sp>
      <p:sp>
        <p:nvSpPr>
          <p:cNvPr id="7" name="TextBox 7"/>
          <p:cNvSpPr txBox="1"/>
          <p:nvPr/>
        </p:nvSpPr>
        <p:spPr>
          <a:xfrm>
            <a:off x="269278" y="6595328"/>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Olmec indicating any significant archaeological elements that stand out to you.</a:t>
            </a:r>
          </a:p>
        </p:txBody>
      </p:sp>
      <p:sp>
        <p:nvSpPr>
          <p:cNvPr id="8" name="TextBox 8"/>
          <p:cNvSpPr txBox="1"/>
          <p:nvPr/>
        </p:nvSpPr>
        <p:spPr>
          <a:xfrm>
            <a:off x="269278" y="472276"/>
            <a:ext cx="8874722"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 Olmec (NU95)</a:t>
            </a:r>
          </a:p>
        </p:txBody>
      </p:sp>
      <p:grpSp>
        <p:nvGrpSpPr>
          <p:cNvPr id="9" name="Group 9"/>
          <p:cNvGrpSpPr/>
          <p:nvPr/>
        </p:nvGrpSpPr>
        <p:grpSpPr>
          <a:xfrm>
            <a:off x="269278" y="475952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https://ehrafarchaeology.yale.edu/document?id=nu95-000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196"/>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l="-1248" r="-1248"/>
            </a:stretch>
          </a:blipFill>
        </p:spPr>
      </p:sp>
      <p:grpSp>
        <p:nvGrpSpPr>
          <p:cNvPr id="6" name="Group 6"/>
          <p:cNvGrpSpPr/>
          <p:nvPr/>
        </p:nvGrpSpPr>
        <p:grpSpPr>
          <a:xfrm rot="6593844">
            <a:off x="15843452" y="3485649"/>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2" name="TextBox 12"/>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3" name="TextBox 13"/>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738070" y="7582087"/>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5748" r="-5748"/>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805210"/>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Archaeology of San Lorenzo Tenochtitlán</a:t>
            </a:r>
            <a:r>
              <a:rPr lang="en-US" sz="3400" spc="340">
                <a:solidFill>
                  <a:srgbClr val="00356B"/>
                </a:solidFill>
                <a:latin typeface="Aileron Bold"/>
              </a:rPr>
              <a:t> (Coe and Diehl 1980)</a:t>
            </a:r>
          </a:p>
        </p:txBody>
      </p:sp>
      <p:sp>
        <p:nvSpPr>
          <p:cNvPr id="7" name="TextBox 7"/>
          <p:cNvSpPr txBox="1"/>
          <p:nvPr/>
        </p:nvSpPr>
        <p:spPr>
          <a:xfrm>
            <a:off x="509149" y="3696575"/>
            <a:ext cx="11033041"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0" lvl="1" indent="-345440">
              <a:lnSpc>
                <a:spcPts val="3840"/>
              </a:lnSpc>
              <a:buFont typeface="Arial"/>
              <a:buChar char="•"/>
            </a:pPr>
            <a:r>
              <a:rPr lang="en-US" sz="3200" spc="320">
                <a:solidFill>
                  <a:srgbClr val="00356B"/>
                </a:solidFill>
                <a:latin typeface="Aileron"/>
              </a:rPr>
              <a:t>3–10a, Introduction</a:t>
            </a:r>
          </a:p>
        </p:txBody>
      </p:sp>
      <p:sp>
        <p:nvSpPr>
          <p:cNvPr id="8" name="TextBox 8"/>
          <p:cNvSpPr txBox="1"/>
          <p:nvPr/>
        </p:nvSpPr>
        <p:spPr>
          <a:xfrm>
            <a:off x="509149" y="5828021"/>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Olmec World </a:t>
            </a:r>
            <a:r>
              <a:rPr lang="en-US" sz="3400" spc="340">
                <a:solidFill>
                  <a:srgbClr val="00356B"/>
                </a:solidFill>
                <a:latin typeface="Aileron Bold"/>
              </a:rPr>
              <a:t>(Bernal 1969)</a:t>
            </a:r>
          </a:p>
        </p:txBody>
      </p:sp>
      <p:sp>
        <p:nvSpPr>
          <p:cNvPr id="9" name="TextBox 9"/>
          <p:cNvSpPr txBox="1"/>
          <p:nvPr/>
        </p:nvSpPr>
        <p:spPr>
          <a:xfrm>
            <a:off x="400264" y="8614150"/>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56–57, The Colossal Heads</a:t>
            </a:r>
          </a:p>
        </p:txBody>
      </p:sp>
      <p:grpSp>
        <p:nvGrpSpPr>
          <p:cNvPr id="10" name="Group 10"/>
          <p:cNvGrpSpPr/>
          <p:nvPr/>
        </p:nvGrpSpPr>
        <p:grpSpPr>
          <a:xfrm>
            <a:off x="1173747" y="2238510"/>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https://ehrafarchaeology.yale.edu/document?id=nu95-042</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6951528"/>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https://ehrafarchaeology.yale.edu/document?id=nu95-001</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92033" y="594666"/>
            <a:ext cx="10904390"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Olmecs: America’s First Civilization</a:t>
            </a:r>
            <a:r>
              <a:rPr lang="en-US" sz="3400" spc="340">
                <a:solidFill>
                  <a:srgbClr val="00356B"/>
                </a:solidFill>
                <a:latin typeface="Aileron Bold"/>
              </a:rPr>
              <a:t>  (Diehl 2004)</a:t>
            </a:r>
          </a:p>
        </p:txBody>
      </p:sp>
      <p:sp>
        <p:nvSpPr>
          <p:cNvPr id="3" name="TextBox 3"/>
          <p:cNvSpPr txBox="1"/>
          <p:nvPr/>
        </p:nvSpPr>
        <p:spPr>
          <a:xfrm>
            <a:off x="6592033" y="3200400"/>
            <a:ext cx="11536168" cy="194310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7–10, Preface</a:t>
            </a:r>
          </a:p>
          <a:p>
            <a:pPr marL="690881" lvl="1" indent="-345440">
              <a:lnSpc>
                <a:spcPts val="3840"/>
              </a:lnSpc>
              <a:buFont typeface="Arial"/>
              <a:buChar char="•"/>
            </a:pPr>
            <a:r>
              <a:rPr lang="en-US" sz="3200" spc="320">
                <a:solidFill>
                  <a:srgbClr val="00356B"/>
                </a:solidFill>
                <a:latin typeface="Aileron"/>
              </a:rPr>
              <a:t>11–18, Introduction</a:t>
            </a:r>
          </a:p>
          <a:p>
            <a:pPr marL="690880" lvl="1" indent="-345440">
              <a:lnSpc>
                <a:spcPts val="3840"/>
              </a:lnSpc>
              <a:buFont typeface="Arial"/>
              <a:buChar char="•"/>
            </a:pPr>
            <a:r>
              <a:rPr lang="en-US" sz="3200" spc="320">
                <a:solidFill>
                  <a:srgbClr val="00356B"/>
                </a:solidFill>
                <a:latin typeface="Aileron"/>
              </a:rPr>
              <a:t>111–113, Colossal Heads</a:t>
            </a:r>
          </a:p>
        </p:txBody>
      </p:sp>
      <p:sp>
        <p:nvSpPr>
          <p:cNvPr id="4" name="TextBox 4"/>
          <p:cNvSpPr txBox="1"/>
          <p:nvPr/>
        </p:nvSpPr>
        <p:spPr>
          <a:xfrm>
            <a:off x="6592033" y="5592753"/>
            <a:ext cx="11536168"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Olmec Archaeology: A Half Century of Research and Its Accomplishments </a:t>
            </a:r>
            <a:r>
              <a:rPr lang="en-US" sz="3400" spc="340">
                <a:solidFill>
                  <a:srgbClr val="00356B"/>
                </a:solidFill>
                <a:latin typeface="Aileron Bold"/>
              </a:rPr>
              <a:t>(Grove 1997)</a:t>
            </a:r>
          </a:p>
        </p:txBody>
      </p:sp>
      <p:sp>
        <p:nvSpPr>
          <p:cNvPr id="5" name="TextBox 5"/>
          <p:cNvSpPr txBox="1"/>
          <p:nvPr/>
        </p:nvSpPr>
        <p:spPr>
          <a:xfrm>
            <a:off x="6592033" y="8277916"/>
            <a:ext cx="1137636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51–60, Introduction</a:t>
            </a:r>
          </a:p>
          <a:p>
            <a:pPr marL="690880" lvl="1" indent="-345440">
              <a:lnSpc>
                <a:spcPts val="3840"/>
              </a:lnSpc>
              <a:buFont typeface="Arial"/>
              <a:buChar char="•"/>
            </a:pPr>
            <a:r>
              <a:rPr lang="en-US" sz="3200" spc="320">
                <a:solidFill>
                  <a:srgbClr val="00356B"/>
                </a:solidFill>
                <a:latin typeface="Aileron"/>
              </a:rPr>
              <a:t>80–83, Monumental art</a:t>
            </a:r>
          </a:p>
        </p:txBody>
      </p:sp>
      <p:grpSp>
        <p:nvGrpSpPr>
          <p:cNvPr id="6" name="Group 6"/>
          <p:cNvGrpSpPr/>
          <p:nvPr/>
        </p:nvGrpSpPr>
        <p:grpSpPr>
          <a:xfrm>
            <a:off x="7416431" y="1888961"/>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https://ehrafarchaeology.yale.edu/document?id=nu95-043</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437376" y="6926762"/>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https://ehrafarchaeology.yale.edu/document?id=nu95-002</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16008" r="-21050"/>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17" b="1673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23512" r="-23512"/>
            </a:stretch>
          </a:blipFill>
        </p:spPr>
      </p:sp>
      <p:sp>
        <p:nvSpPr>
          <p:cNvPr id="4" name="TextBox 4"/>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
        <p:nvSpPr>
          <p:cNvPr id="5" name="TextBox 5"/>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9525"/>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6582" r="-6582"/>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5574206"/>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 category:</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8635365"/>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a:t>
            </a:r>
            <a:r>
              <a:rPr lang="en-US" sz="3600" spc="215">
                <a:solidFill>
                  <a:srgbClr val="FFFFFF"/>
                </a:solidFill>
                <a:latin typeface="Aileron Bold"/>
              </a:rPr>
              <a:t> colossal</a:t>
            </a:r>
            <a:r>
              <a:rPr lang="en-US" sz="3600" spc="215">
                <a:solidFill>
                  <a:srgbClr val="FFFFFF"/>
                </a:solidFill>
                <a:latin typeface="Aileron"/>
              </a:rPr>
              <a:t>.</a:t>
            </a:r>
          </a:p>
        </p:txBody>
      </p:sp>
      <p:sp>
        <p:nvSpPr>
          <p:cNvPr id="7" name="TextBox 7"/>
          <p:cNvSpPr txBox="1"/>
          <p:nvPr/>
        </p:nvSpPr>
        <p:spPr>
          <a:xfrm>
            <a:off x="1028700" y="7425515"/>
            <a:ext cx="8946730"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Visual arts (5311)</a:t>
            </a:r>
          </a:p>
        </p:txBody>
      </p:sp>
      <p:sp>
        <p:nvSpPr>
          <p:cNvPr id="8" name="TextBox 8"/>
          <p:cNvSpPr txBox="1"/>
          <p:nvPr/>
        </p:nvSpPr>
        <p:spPr>
          <a:xfrm>
            <a:off x="441038" y="2626252"/>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select the tradition name:</a:t>
            </a:r>
          </a:p>
        </p:txBody>
      </p:sp>
      <p:sp>
        <p:nvSpPr>
          <p:cNvPr id="9" name="TextBox 9"/>
          <p:cNvSpPr txBox="1"/>
          <p:nvPr/>
        </p:nvSpPr>
        <p:spPr>
          <a:xfrm>
            <a:off x="1028700" y="4374489"/>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Olmec (NU95)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557838"/>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rot="-5911422">
            <a:off x="12491403" y="6480095"/>
            <a:ext cx="2868900" cy="366267"/>
            <a:chOff x="0" y="0"/>
            <a:chExt cx="10226207" cy="1305560"/>
          </a:xfrm>
        </p:grpSpPr>
        <p:sp>
          <p:nvSpPr>
            <p:cNvPr id="6" name="Freeform 6"/>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7" name="Group 7"/>
          <p:cNvGrpSpPr/>
          <p:nvPr/>
        </p:nvGrpSpPr>
        <p:grpSpPr>
          <a:xfrm>
            <a:off x="6470989" y="8108978"/>
            <a:ext cx="5975291" cy="1846698"/>
            <a:chOff x="0" y="0"/>
            <a:chExt cx="7967054" cy="2462264"/>
          </a:xfrm>
        </p:grpSpPr>
        <p:sp>
          <p:nvSpPr>
            <p:cNvPr id="8" name="AutoShape 8"/>
            <p:cNvSpPr/>
            <p:nvPr/>
          </p:nvSpPr>
          <p:spPr>
            <a:xfrm rot="-10800000">
              <a:off x="0" y="0"/>
              <a:ext cx="7967054" cy="2462264"/>
            </a:xfrm>
            <a:prstGeom prst="rect">
              <a:avLst/>
            </a:prstGeom>
            <a:solidFill>
              <a:srgbClr val="FFFFFF"/>
            </a:solidFill>
          </p:spPr>
        </p:sp>
        <p:sp>
          <p:nvSpPr>
            <p:cNvPr id="9" name="TextBox 9"/>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 </a:t>
              </a:r>
            </a:p>
            <a:p>
              <a:pPr>
                <a:lnSpc>
                  <a:spcPts val="3600"/>
                </a:lnSpc>
              </a:pPr>
              <a:r>
                <a:rPr lang="en-US" sz="3000" spc="30">
                  <a:solidFill>
                    <a:srgbClr val="00356B"/>
                  </a:solidFill>
                  <a:latin typeface="Aileron"/>
                </a:rPr>
                <a:t>Visual arts (5311)</a:t>
              </a:r>
            </a:p>
          </p:txBody>
        </p:sp>
      </p:grpSp>
      <p:grpSp>
        <p:nvGrpSpPr>
          <p:cNvPr id="10" name="Group 10"/>
          <p:cNvGrpSpPr/>
          <p:nvPr/>
        </p:nvGrpSpPr>
        <p:grpSpPr>
          <a:xfrm>
            <a:off x="12617730" y="8357969"/>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 </a:t>
              </a:r>
            </a:p>
            <a:p>
              <a:pPr>
                <a:lnSpc>
                  <a:spcPts val="3600"/>
                </a:lnSpc>
              </a:pPr>
              <a:r>
                <a:rPr lang="en-US" sz="3000" spc="30">
                  <a:solidFill>
                    <a:srgbClr val="00356B"/>
                  </a:solidFill>
                  <a:latin typeface="Aileron"/>
                </a:rPr>
                <a:t>colossal</a:t>
              </a:r>
            </a:p>
          </p:txBody>
        </p:sp>
      </p:grpSp>
      <p:grpSp>
        <p:nvGrpSpPr>
          <p:cNvPr id="13" name="Group 13"/>
          <p:cNvGrpSpPr/>
          <p:nvPr/>
        </p:nvGrpSpPr>
        <p:grpSpPr>
          <a:xfrm>
            <a:off x="323720" y="8108978"/>
            <a:ext cx="5975291" cy="1846698"/>
            <a:chOff x="0" y="0"/>
            <a:chExt cx="7967054" cy="2462264"/>
          </a:xfrm>
        </p:grpSpPr>
        <p:sp>
          <p:nvSpPr>
            <p:cNvPr id="14" name="AutoShape 14"/>
            <p:cNvSpPr/>
            <p:nvPr/>
          </p:nvSpPr>
          <p:spPr>
            <a:xfrm rot="-10800000">
              <a:off x="0" y="0"/>
              <a:ext cx="7967054" cy="2462264"/>
            </a:xfrm>
            <a:prstGeom prst="rect">
              <a:avLst/>
            </a:prstGeom>
            <a:solidFill>
              <a:srgbClr val="FFFFFF"/>
            </a:solidFill>
          </p:spPr>
        </p:sp>
        <p:sp>
          <p:nvSpPr>
            <p:cNvPr id="15" name="TextBox 15"/>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 </a:t>
              </a:r>
            </a:p>
            <a:p>
              <a:pPr>
                <a:lnSpc>
                  <a:spcPts val="3600"/>
                </a:lnSpc>
              </a:pPr>
              <a:r>
                <a:rPr lang="en-US" sz="3000" spc="30">
                  <a:solidFill>
                    <a:srgbClr val="00356B"/>
                  </a:solidFill>
                  <a:latin typeface="Aileron"/>
                </a:rPr>
                <a:t>Olmec (NU95)</a:t>
              </a:r>
            </a:p>
          </p:txBody>
        </p:sp>
      </p:grpSp>
      <p:grpSp>
        <p:nvGrpSpPr>
          <p:cNvPr id="16" name="Group 16"/>
          <p:cNvGrpSpPr/>
          <p:nvPr/>
        </p:nvGrpSpPr>
        <p:grpSpPr>
          <a:xfrm rot="-5911422">
            <a:off x="6347544" y="6480095"/>
            <a:ext cx="2868900" cy="366267"/>
            <a:chOff x="0" y="0"/>
            <a:chExt cx="10226207" cy="1305560"/>
          </a:xfrm>
        </p:grpSpPr>
        <p:sp>
          <p:nvSpPr>
            <p:cNvPr id="17" name="Freeform 17"/>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8" name="Group 18"/>
          <p:cNvGrpSpPr/>
          <p:nvPr/>
        </p:nvGrpSpPr>
        <p:grpSpPr>
          <a:xfrm rot="-5911422">
            <a:off x="335145" y="6480095"/>
            <a:ext cx="2868900" cy="366267"/>
            <a:chOff x="0" y="0"/>
            <a:chExt cx="10226207" cy="1305560"/>
          </a:xfrm>
        </p:grpSpPr>
        <p:sp>
          <p:nvSpPr>
            <p:cNvPr id="19" name="Freeform 1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sp>
        <p:nvSpPr>
          <p:cNvPr id="20" name="Freeform 20"/>
          <p:cNvSpPr/>
          <p:nvPr/>
        </p:nvSpPr>
        <p:spPr>
          <a:xfrm>
            <a:off x="0" y="1838304"/>
            <a:ext cx="18288000" cy="3279611"/>
          </a:xfrm>
          <a:custGeom>
            <a:avLst/>
            <a:gdLst/>
            <a:ahLst/>
            <a:cxnLst/>
            <a:rect l="l" t="t" r="r" b="b"/>
            <a:pathLst>
              <a:path w="18288000" h="3279611">
                <a:moveTo>
                  <a:pt x="0" y="0"/>
                </a:moveTo>
                <a:lnTo>
                  <a:pt x="18288000" y="0"/>
                </a:lnTo>
                <a:lnTo>
                  <a:pt x="18288000" y="3279611"/>
                </a:lnTo>
                <a:lnTo>
                  <a:pt x="0" y="3279611"/>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229600"/>
          </a:xfrm>
          <a:custGeom>
            <a:avLst/>
            <a:gdLst/>
            <a:ahLst/>
            <a:cxnLst/>
            <a:rect l="l" t="t" r="r" b="b"/>
            <a:pathLst>
              <a:path w="8250252" h="8229600">
                <a:moveTo>
                  <a:pt x="0" y="0"/>
                </a:moveTo>
                <a:lnTo>
                  <a:pt x="8250252" y="0"/>
                </a:lnTo>
                <a:lnTo>
                  <a:pt x="8250252" y="8229600"/>
                </a:lnTo>
                <a:lnTo>
                  <a:pt x="0" y="8229600"/>
                </a:lnTo>
                <a:lnTo>
                  <a:pt x="0" y="0"/>
                </a:lnTo>
                <a:close/>
              </a:path>
            </a:pathLst>
          </a:custGeom>
          <a:blipFill>
            <a:blip r:embed="rId2"/>
            <a:stretch>
              <a:fillRect t="-9346" r="-9072"/>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3739559"/>
            <a:ext cx="6559979" cy="581342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the Olmec Colossal Heads</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the Olmec Colossal Heads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8389"/>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6137"/>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730"/>
          <a:stretch>
            <a:fillRect/>
          </a:stretch>
        </p:blipFill>
        <p:spPr>
          <a:xfrm>
            <a:off x="0" y="0"/>
            <a:ext cx="18288000" cy="10287000"/>
          </a:xfrm>
          <a:prstGeom prst="rect">
            <a:avLst/>
          </a:prstGeom>
        </p:spPr>
      </p:pic>
      <p:grpSp>
        <p:nvGrpSpPr>
          <p:cNvPr id="3" name="Group 3"/>
          <p:cNvGrpSpPr/>
          <p:nvPr/>
        </p:nvGrpSpPr>
        <p:grpSpPr>
          <a:xfrm>
            <a:off x="10953788" y="1463072"/>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22" t="7563" r="7918" b="26092"/>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the </a:t>
            </a:r>
            <a:r>
              <a:rPr lang="en-US" sz="3600" spc="288">
                <a:solidFill>
                  <a:srgbClr val="FFFFFF"/>
                </a:solidFill>
                <a:latin typeface="Aileron Bold"/>
              </a:rPr>
              <a:t>Olmec Colossal Heads</a:t>
            </a:r>
            <a:r>
              <a:rPr lang="en-US" sz="3600" spc="288">
                <a:solidFill>
                  <a:srgbClr val="FFFFFF"/>
                </a:solidFill>
                <a:latin typeface="Aileron"/>
              </a:rPr>
              <a:t> should have 6 sections which correspond to these 6 types of questions:</a:t>
            </a:r>
          </a:p>
        </p:txBody>
      </p:sp>
      <p:sp>
        <p:nvSpPr>
          <p:cNvPr id="5" name="Freeform 5"/>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76552" t="-13236" r="-36220"/>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10910" r="-10910"/>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3468" b="-3468"/>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7014" r="-7014"/>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4818" r="-34818"/>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000"/>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OLMEC COLOSSAL HEADS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77475"/>
          </a:xfrm>
          <a:custGeom>
            <a:avLst/>
            <a:gdLst/>
            <a:ahLst/>
            <a:cxnLst/>
            <a:rect l="l" t="t" r="r" b="b"/>
            <a:pathLst>
              <a:path w="8085475" h="10277475">
                <a:moveTo>
                  <a:pt x="0" y="0"/>
                </a:moveTo>
                <a:lnTo>
                  <a:pt x="8085475" y="0"/>
                </a:lnTo>
                <a:lnTo>
                  <a:pt x="8085475" y="10277475"/>
                </a:lnTo>
                <a:lnTo>
                  <a:pt x="0" y="10277475"/>
                </a:lnTo>
                <a:lnTo>
                  <a:pt x="0" y="0"/>
                </a:lnTo>
                <a:close/>
              </a:path>
            </a:pathLst>
          </a:custGeom>
          <a:blipFill>
            <a:blip r:embed="rId2"/>
            <a:stretch>
              <a:fillRect l="-5818" r="-1634" b="-12713"/>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13476" y="237297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Coe, Michael D., and Richard A. Diehl. 1980. “The Archaeology of San Lorenzo Tenochtitlán.” In In the Land of the Olmec, Vol. 1:viii, 416. Austin: University of Texas Press. </a:t>
            </a:r>
            <a:r>
              <a:rPr lang="en-US" sz="2800">
                <a:solidFill>
                  <a:srgbClr val="FFFFFF"/>
                </a:solidFill>
                <a:latin typeface="Aileron"/>
                <a:hlinkClick r:id="rId2" tooltip="https://ehrafarchaeology.yale.edu/document?id=nu95-042"/>
              </a:rPr>
              <a:t>https://ehrafarchaeology.yale.edu/document?id=nu95-042</a:t>
            </a:r>
            <a:r>
              <a:rPr lang="en-US" sz="2800">
                <a:solidFill>
                  <a:srgbClr val="FFFFFF"/>
                </a:solidFill>
                <a:latin typeface="Aileron"/>
              </a:rPr>
              <a:t>.</a:t>
            </a:r>
          </a:p>
        </p:txBody>
      </p:sp>
      <p:sp>
        <p:nvSpPr>
          <p:cNvPr id="5" name="TextBox 5"/>
          <p:cNvSpPr txBox="1"/>
          <p:nvPr/>
        </p:nvSpPr>
        <p:spPr>
          <a:xfrm>
            <a:off x="4113476" y="568486"/>
            <a:ext cx="13145824"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Bernal, Ignacio. 1969. The Olmec World. Berkeley: University of California Press. https://ehrafarchaeology.yale.edu/document?id=nu95-001.</a:t>
            </a:r>
          </a:p>
          <a:p>
            <a:pPr>
              <a:lnSpc>
                <a:spcPts val="3639"/>
              </a:lnSpc>
            </a:pPr>
            <a:r>
              <a:rPr lang="en-US" sz="2799" spc="27">
                <a:solidFill>
                  <a:srgbClr val="FFFFFF"/>
                </a:solidFill>
                <a:latin typeface="Aileron"/>
              </a:rPr>
              <a:t>The Colossal Heads, pages 56–57</a:t>
            </a:r>
          </a:p>
        </p:txBody>
      </p:sp>
      <p:sp>
        <p:nvSpPr>
          <p:cNvPr id="6" name="TextBox 6"/>
          <p:cNvSpPr txBox="1"/>
          <p:nvPr/>
        </p:nvSpPr>
        <p:spPr>
          <a:xfrm>
            <a:off x="4113476" y="42847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Diehl, Richard A. 2004. “The Olmecs: America’s First Civilization.” In Ancient Peoples and Places, 7–202. New York: Thames and Hudson. </a:t>
            </a:r>
            <a:r>
              <a:rPr lang="en-US" sz="2800">
                <a:solidFill>
                  <a:srgbClr val="FFFFFF"/>
                </a:solidFill>
                <a:latin typeface="Aileron"/>
                <a:hlinkClick r:id="rId3" tooltip="https://ehrafarchaeology.yale.edu/document?id=nu95-043"/>
              </a:rPr>
              <a:t>https://ehrafarchaeology.yale.edu/document?id=nu95-043</a:t>
            </a:r>
            <a:r>
              <a:rPr lang="en-US" sz="2800">
                <a:solidFill>
                  <a:srgbClr val="FFFFFF"/>
                </a:solidFill>
                <a:latin typeface="Aileron"/>
              </a:rPr>
              <a:t>.</a:t>
            </a:r>
          </a:p>
        </p:txBody>
      </p:sp>
      <p:sp>
        <p:nvSpPr>
          <p:cNvPr id="7" name="TextBox 7"/>
          <p:cNvSpPr txBox="1"/>
          <p:nvPr/>
        </p:nvSpPr>
        <p:spPr>
          <a:xfrm>
            <a:off x="4113476" y="61965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Grove, David C. 1997. “Olmec Archaeology: A Half Century of Research and Its Accomplishments.” Journal of World Prehistory Vol. 11: 51–101. </a:t>
            </a:r>
            <a:r>
              <a:rPr lang="en-US" sz="2800">
                <a:solidFill>
                  <a:srgbClr val="FFFFFF"/>
                </a:solidFill>
                <a:latin typeface="Aileron"/>
                <a:hlinkClick r:id="rId4" tooltip="https://ehrafarchaeology.yale.edu/document?id=nu95-002"/>
              </a:rPr>
              <a:t>https://ehrafarchaeology.yale.edu/document?id=nu95-002</a:t>
            </a:r>
            <a:r>
              <a:rPr lang="en-US" sz="2800">
                <a:solidFill>
                  <a:srgbClr val="FFFFFF"/>
                </a:solidFill>
                <a:latin typeface="Aileron"/>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1817370"/>
            <a:ext cx="13105252" cy="976630"/>
          </a:xfrm>
          <a:prstGeom prst="rect">
            <a:avLst/>
          </a:prstGeom>
        </p:spPr>
        <p:txBody>
          <a:bodyPr lIns="0" tIns="0" rIns="0" bIns="0" rtlCol="0" anchor="t">
            <a:spAutoFit/>
          </a:bodyPr>
          <a:lstStyle/>
          <a:p>
            <a:pPr>
              <a:lnSpc>
                <a:spcPts val="3919"/>
              </a:lnSpc>
            </a:pPr>
            <a:r>
              <a:rPr lang="en-US" sz="2799">
                <a:solidFill>
                  <a:srgbClr val="FFFFFF"/>
                </a:solidFill>
                <a:latin typeface="Aileron"/>
              </a:rPr>
              <a:t>Monument 1, Hajor, July 2001, CC BY-SA, via Wikimedia Commons:</a:t>
            </a:r>
          </a:p>
          <a:p>
            <a:pPr>
              <a:lnSpc>
                <a:spcPts val="3919"/>
              </a:lnSpc>
            </a:pPr>
            <a:r>
              <a:rPr lang="en-US" sz="2799">
                <a:solidFill>
                  <a:srgbClr val="FFFFFF"/>
                </a:solidFill>
                <a:latin typeface="Aileron"/>
              </a:rPr>
              <a:t>https://commons.wikimedia.org/wiki/File:Mexico.Tab.OlmecHead.01.jpg</a:t>
            </a:r>
          </a:p>
        </p:txBody>
      </p:sp>
      <p:sp>
        <p:nvSpPr>
          <p:cNvPr id="5" name="TextBox 5"/>
          <p:cNvSpPr txBox="1"/>
          <p:nvPr/>
        </p:nvSpPr>
        <p:spPr>
          <a:xfrm>
            <a:off x="4113476" y="4457065"/>
            <a:ext cx="12917726"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sculpture carved from stone, via Canva:</a:t>
            </a:r>
          </a:p>
          <a:p>
            <a:pPr>
              <a:lnSpc>
                <a:spcPts val="3640"/>
              </a:lnSpc>
            </a:pPr>
            <a:r>
              <a:rPr lang="en-US" sz="2800" spc="28">
                <a:solidFill>
                  <a:srgbClr val="FFFFFF"/>
                </a:solidFill>
                <a:latin typeface="Aileron"/>
                <a:hlinkClick r:id="rId2" tooltip="https://www.canva.com/media/MADer9bG2xw"/>
              </a:rPr>
              <a:t>https://www.canva.com/media/MADer9bG2xw</a:t>
            </a:r>
          </a:p>
        </p:txBody>
      </p:sp>
      <p:sp>
        <p:nvSpPr>
          <p:cNvPr id="6" name="TextBox 6"/>
          <p:cNvSpPr txBox="1"/>
          <p:nvPr/>
        </p:nvSpPr>
        <p:spPr>
          <a:xfrm>
            <a:off x="4113476" y="3171825"/>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La Venta Mosaic, Ruben Charles, CC BY 2.0, via Wikimedia Commons:</a:t>
            </a:r>
          </a:p>
          <a:p>
            <a:pPr>
              <a:lnSpc>
                <a:spcPts val="3639"/>
              </a:lnSpc>
            </a:pPr>
            <a:r>
              <a:rPr lang="en-US" sz="2799" spc="27">
                <a:solidFill>
                  <a:srgbClr val="FFFFFF"/>
                </a:solidFill>
                <a:latin typeface="Aileron"/>
              </a:rPr>
              <a:t>https://commons.wikimedia.org/wiki/File:La_Venta_Mosaic_(Ruben_Charles).jpg</a:t>
            </a:r>
          </a:p>
        </p:txBody>
      </p:sp>
      <p:sp>
        <p:nvSpPr>
          <p:cNvPr id="7" name="TextBox 7"/>
          <p:cNvSpPr txBox="1"/>
          <p:nvPr/>
        </p:nvSpPr>
        <p:spPr>
          <a:xfrm>
            <a:off x="4113476" y="560705"/>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Olmeca head in Villahermosa, Glysiak, CC BY-SA 4.0, via Wikimedia Commons:</a:t>
            </a:r>
          </a:p>
          <a:p>
            <a:pPr>
              <a:lnSpc>
                <a:spcPts val="3639"/>
              </a:lnSpc>
            </a:pPr>
            <a:r>
              <a:rPr lang="en-US" sz="2799" spc="27">
                <a:solidFill>
                  <a:srgbClr val="FFFFFF"/>
                </a:solidFill>
                <a:latin typeface="Aileron"/>
              </a:rPr>
              <a:t>https://commons.wikimedia.org/wiki/File:Olmeca_head_in_Villahermosa.jpg</a:t>
            </a:r>
          </a:p>
        </p:txBody>
      </p:sp>
      <p:sp>
        <p:nvSpPr>
          <p:cNvPr id="8" name="TextBox 8"/>
          <p:cNvSpPr txBox="1"/>
          <p:nvPr/>
        </p:nvSpPr>
        <p:spPr>
          <a:xfrm>
            <a:off x="4113476" y="57423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Head 8, Adam sk, CC BY-SA 3.0, via Wikimedia Commons:</a:t>
            </a:r>
          </a:p>
          <a:p>
            <a:pPr>
              <a:lnSpc>
                <a:spcPts val="3640"/>
              </a:lnSpc>
            </a:pPr>
            <a:r>
              <a:rPr lang="en-US" sz="2800" spc="28">
                <a:solidFill>
                  <a:srgbClr val="FFFFFF"/>
                </a:solidFill>
                <a:latin typeface="Aileron"/>
                <a:hlinkClick r:id="rId3" tooltip="https://commons.wikimedia.org/wiki/File:Olmec_Head_8.jpg"/>
              </a:rPr>
              <a:t>https://commons.wikimedia.org/wiki/File:Olmec_Head_8.jpg</a:t>
            </a:r>
          </a:p>
        </p:txBody>
      </p:sp>
      <p:sp>
        <p:nvSpPr>
          <p:cNvPr id="9" name="TextBox 9"/>
          <p:cNvSpPr txBox="1"/>
          <p:nvPr/>
        </p:nvSpPr>
        <p:spPr>
          <a:xfrm>
            <a:off x="4113476" y="702754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San Lorenzo Monument 4, Marshall Astor (Life on the Edge), CC BY-SA 2.0, via Wikimedia Commons:</a:t>
            </a:r>
          </a:p>
          <a:p>
            <a:pPr>
              <a:lnSpc>
                <a:spcPts val="3640"/>
              </a:lnSpc>
            </a:pPr>
            <a:r>
              <a:rPr lang="en-US" sz="2800" spc="28">
                <a:solidFill>
                  <a:srgbClr val="FFFFFF"/>
                </a:solidFill>
                <a:latin typeface="Aileron"/>
              </a:rPr>
              <a:t>https://commons.wikimedia.org/wiki/File:San_Lorenzo_Monument_4_crop.jpg</a:t>
            </a:r>
          </a:p>
        </p:txBody>
      </p:sp>
      <p:sp>
        <p:nvSpPr>
          <p:cNvPr id="10" name="TextBox 10"/>
          <p:cNvSpPr txBox="1"/>
          <p:nvPr/>
        </p:nvSpPr>
        <p:spPr>
          <a:xfrm>
            <a:off x="4113476" y="8741410"/>
            <a:ext cx="13587463" cy="976630"/>
          </a:xfrm>
          <a:prstGeom prst="rect">
            <a:avLst/>
          </a:prstGeom>
        </p:spPr>
        <p:txBody>
          <a:bodyPr lIns="0" tIns="0" rIns="0" bIns="0" rtlCol="0" anchor="t">
            <a:spAutoFit/>
          </a:bodyPr>
          <a:lstStyle/>
          <a:p>
            <a:pPr>
              <a:lnSpc>
                <a:spcPts val="3919"/>
              </a:lnSpc>
            </a:pPr>
            <a:r>
              <a:rPr lang="en-US" sz="2799">
                <a:solidFill>
                  <a:srgbClr val="FFFFFF"/>
                </a:solidFill>
                <a:latin typeface="Aileron"/>
              </a:rPr>
              <a:t>San Lorenzo Monumental Head 6, Maunus, CC BY-SA 3.0, via Wikimedia Commons:</a:t>
            </a:r>
          </a:p>
          <a:p>
            <a:pPr>
              <a:lnSpc>
                <a:spcPts val="3919"/>
              </a:lnSpc>
            </a:pPr>
            <a:r>
              <a:rPr lang="en-US" sz="2799">
                <a:solidFill>
                  <a:srgbClr val="FFFFFF"/>
                </a:solidFill>
                <a:latin typeface="Aileron"/>
              </a:rPr>
              <a:t>https://commons.wikimedia.org/wiki/File:OlmecheadMNAH.jpg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2121757"/>
            <a:ext cx="13587463"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Heartland Overview, Madman2001, via Wikimedia Commons:</a:t>
            </a:r>
          </a:p>
          <a:p>
            <a:pPr>
              <a:lnSpc>
                <a:spcPts val="3640"/>
              </a:lnSpc>
            </a:pPr>
            <a:r>
              <a:rPr lang="en-US" sz="2800" spc="28">
                <a:solidFill>
                  <a:srgbClr val="FFFFFF"/>
                </a:solidFill>
                <a:latin typeface="Aileron"/>
                <a:hlinkClick r:id="rId2" tooltip="https://en.wikipedia.org/wiki/File:Olmec_Heartland_Overview_4.svg"/>
              </a:rPr>
              <a:t>https://en.wikipedia.org/wiki/File:Olmec_Heartland_Overview_4.svg</a:t>
            </a:r>
          </a:p>
        </p:txBody>
      </p:sp>
      <p:sp>
        <p:nvSpPr>
          <p:cNvPr id="5" name="TextBox 5"/>
          <p:cNvSpPr txBox="1"/>
          <p:nvPr/>
        </p:nvSpPr>
        <p:spPr>
          <a:xfrm>
            <a:off x="4113476" y="33210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Cabeza olmeca, Santiago Tuxtla, Gunnar Wolf, CC BY-SA 3.0, via Wikimedia Commons:</a:t>
            </a:r>
          </a:p>
          <a:p>
            <a:pPr>
              <a:lnSpc>
                <a:spcPts val="3640"/>
              </a:lnSpc>
            </a:pPr>
            <a:r>
              <a:rPr lang="en-US" sz="2800" spc="28">
                <a:solidFill>
                  <a:srgbClr val="FFFFFF"/>
                </a:solidFill>
                <a:latin typeface="Aileron"/>
                <a:hlinkClick r:id="rId3" tooltip="https://commons.wikimedia.org/wiki/File:Cabeza_olmeca,_Santiago_Tuxtla.jpg"/>
              </a:rPr>
              <a:t>https://commons.wikimedia.org/wiki/File:Cabeza_olmeca,_Santiago_Tuxtla.jpg</a:t>
            </a:r>
          </a:p>
        </p:txBody>
      </p:sp>
      <p:sp>
        <p:nvSpPr>
          <p:cNvPr id="6" name="TextBox 6"/>
          <p:cNvSpPr txBox="1"/>
          <p:nvPr/>
        </p:nvSpPr>
        <p:spPr>
          <a:xfrm>
            <a:off x="4113476" y="3454209"/>
            <a:ext cx="13319568"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Head No. 1 at Xalapa, Veracruz, Mexico, Mesoamerican, CC BY-SA 4.0 , via Wikimedia Commons: </a:t>
            </a:r>
            <a:r>
              <a:rPr lang="en-US" sz="2800" spc="28">
                <a:solidFill>
                  <a:srgbClr val="FFFFFF"/>
                </a:solidFill>
                <a:latin typeface="Aileron"/>
                <a:hlinkClick r:id="rId4" tooltip="https://commons.wikimedia.org/wiki/File:Olmec_Head_No._1_at_Xalapa,_Veracruz,_Mexico.jpg"/>
              </a:rPr>
              <a:t>https://commons.wikimedia.org/wiki/File:</a:t>
            </a:r>
          </a:p>
          <a:p>
            <a:pPr>
              <a:lnSpc>
                <a:spcPts val="3640"/>
              </a:lnSpc>
            </a:pPr>
            <a:r>
              <a:rPr lang="en-US" sz="2800" spc="28">
                <a:solidFill>
                  <a:srgbClr val="FFFFFF"/>
                </a:solidFill>
                <a:latin typeface="Aileron"/>
                <a:hlinkClick r:id="rId4" tooltip="https://commons.wikimedia.org/wiki/File:Olmec_Head_No._1_at_Xalapa,_Veracruz,_Mexico.jpg"/>
              </a:rPr>
              <a:t>Olmec_Head_No._1_at_Xalapa,_Veracruz,_Mexico.jpg</a:t>
            </a:r>
          </a:p>
        </p:txBody>
      </p:sp>
      <p:sp>
        <p:nvSpPr>
          <p:cNvPr id="7" name="TextBox 7"/>
          <p:cNvSpPr txBox="1"/>
          <p:nvPr/>
        </p:nvSpPr>
        <p:spPr>
          <a:xfrm>
            <a:off x="4154048" y="7004937"/>
            <a:ext cx="13105252" cy="976630"/>
          </a:xfrm>
          <a:prstGeom prst="rect">
            <a:avLst/>
          </a:prstGeom>
        </p:spPr>
        <p:txBody>
          <a:bodyPr lIns="0" tIns="0" rIns="0" bIns="0" rtlCol="0" anchor="t">
            <a:spAutoFit/>
          </a:bodyPr>
          <a:lstStyle/>
          <a:p>
            <a:pPr>
              <a:lnSpc>
                <a:spcPts val="3919"/>
              </a:lnSpc>
            </a:pPr>
            <a:r>
              <a:rPr lang="en-US" sz="2799">
                <a:solidFill>
                  <a:srgbClr val="FFFFFF"/>
                </a:solidFill>
                <a:latin typeface="Aileron"/>
              </a:rPr>
              <a:t>La Venta Altar 5, Ruben Charles, CC BY 2.0, via Wikimedia Commons:</a:t>
            </a:r>
          </a:p>
          <a:p>
            <a:pPr>
              <a:lnSpc>
                <a:spcPts val="3919"/>
              </a:lnSpc>
            </a:pPr>
            <a:r>
              <a:rPr lang="en-US" sz="2799">
                <a:solidFill>
                  <a:srgbClr val="FFFFFF"/>
                </a:solidFill>
                <a:latin typeface="Aileron"/>
              </a:rPr>
              <a:t>https://commons.wikimedia.org/wiki/File:La_Venta_Altar_5_(Ruben_Charles).jpg</a:t>
            </a:r>
          </a:p>
        </p:txBody>
      </p:sp>
      <p:sp>
        <p:nvSpPr>
          <p:cNvPr id="8" name="TextBox 8"/>
          <p:cNvSpPr txBox="1"/>
          <p:nvPr/>
        </p:nvSpPr>
        <p:spPr>
          <a:xfrm>
            <a:off x="4154048" y="8406604"/>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Head, Mexico, c. 1960, Caldwell Kvaran Archives, CC BY-SA 3.0, via Wikimedia Commons:</a:t>
            </a:r>
          </a:p>
          <a:p>
            <a:pPr>
              <a:lnSpc>
                <a:spcPts val="3640"/>
              </a:lnSpc>
            </a:pPr>
            <a:r>
              <a:rPr lang="en-US" sz="2800" spc="28">
                <a:solidFill>
                  <a:srgbClr val="FFFFFF"/>
                </a:solidFill>
                <a:latin typeface="Aileron"/>
                <a:hlinkClick r:id="rId5" tooltip="https://commons.wikimedia.org/wiki/File:Olmec_Head,_Mexico,_c._1960.jpg"/>
              </a:rPr>
              <a:t>https://commons.wikimedia.org/wiki/File:Olmec_Head,_Mexico,_c._1960.jpg</a:t>
            </a:r>
          </a:p>
        </p:txBody>
      </p:sp>
      <p:sp>
        <p:nvSpPr>
          <p:cNvPr id="9" name="TextBox 9"/>
          <p:cNvSpPr txBox="1"/>
          <p:nvPr/>
        </p:nvSpPr>
        <p:spPr>
          <a:xfrm>
            <a:off x="4113476" y="5243860"/>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Cabeza olmeca, museo de San Andrés Tuxtla, Gunnar Wolf, CC BY-SA 3.0, via Wikimedia Commons: https://commons.wikimedia.org/wiki/File:</a:t>
            </a:r>
          </a:p>
          <a:p>
            <a:pPr>
              <a:lnSpc>
                <a:spcPts val="3639"/>
              </a:lnSpc>
            </a:pPr>
            <a:r>
              <a:rPr lang="en-US" sz="2799" spc="27">
                <a:solidFill>
                  <a:srgbClr val="FFFFFF"/>
                </a:solidFill>
                <a:latin typeface="Aileron"/>
              </a:rPr>
              <a:t>Cabeza_olmeca,_museo_de_San_Andr%C3%A9s_Tuxtla.JPG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552385"/>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Infantile Figure, Walters Art Museum, Public domain, via Wikimedia Commons:</a:t>
            </a:r>
          </a:p>
          <a:p>
            <a:pPr>
              <a:lnSpc>
                <a:spcPts val="3640"/>
              </a:lnSpc>
            </a:pPr>
            <a:r>
              <a:rPr lang="en-US" sz="2800" spc="28">
                <a:solidFill>
                  <a:srgbClr val="FFFFFF"/>
                </a:solidFill>
                <a:latin typeface="Aileron"/>
              </a:rPr>
              <a:t>https://commons.wikimedia.org/wiki/File:Olmec_-_Infantile_Figure_-_Walters_20092064_-_Three_Quarter.jpg</a:t>
            </a:r>
          </a:p>
        </p:txBody>
      </p:sp>
      <p:sp>
        <p:nvSpPr>
          <p:cNvPr id="5" name="TextBox 5"/>
          <p:cNvSpPr txBox="1"/>
          <p:nvPr/>
        </p:nvSpPr>
        <p:spPr>
          <a:xfrm>
            <a:off x="4154048" y="2519003"/>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Olmec-style mask from Tabasco, Michel wal, CC BY-SA 3.0, via Wikimedia Commons: https://commons.wikimedia.org/wiki/File:Olmec_mask_802.jpg</a:t>
            </a:r>
          </a:p>
        </p:txBody>
      </p:sp>
      <p:sp>
        <p:nvSpPr>
          <p:cNvPr id="6" name="TextBox 6"/>
          <p:cNvSpPr txBox="1"/>
          <p:nvPr/>
        </p:nvSpPr>
        <p:spPr>
          <a:xfrm>
            <a:off x="4154048" y="5509265"/>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San Lorenzo Monument, Maribel Ponce Ixba (frida27ponce), CC BY 2.0, via Wikimedia Commons:</a:t>
            </a:r>
          </a:p>
          <a:p>
            <a:pPr>
              <a:lnSpc>
                <a:spcPts val="3919"/>
              </a:lnSpc>
            </a:pPr>
            <a:r>
              <a:rPr lang="en-US" sz="2800">
                <a:solidFill>
                  <a:srgbClr val="FFFFFF"/>
                </a:solidFill>
                <a:latin typeface="Aileron"/>
                <a:hlinkClick r:id="rId2" tooltip="https://commons.wikimedia.org/wiki/File:San_Lorenzo_Monument_3.jpg"/>
              </a:rPr>
              <a:t>https://commons.wikimedia.org/wiki/File:San_Lorenzo_Monument_3.jpg</a:t>
            </a:r>
          </a:p>
        </p:txBody>
      </p:sp>
      <p:sp>
        <p:nvSpPr>
          <p:cNvPr id="7" name="TextBox 7"/>
          <p:cNvSpPr txBox="1"/>
          <p:nvPr/>
        </p:nvSpPr>
        <p:spPr>
          <a:xfrm>
            <a:off x="4154048" y="7583199"/>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Olmec warrior, Public domain, Via Wikimedia Commons:</a:t>
            </a:r>
          </a:p>
          <a:p>
            <a:pPr>
              <a:lnSpc>
                <a:spcPts val="3640"/>
              </a:lnSpc>
            </a:pPr>
            <a:r>
              <a:rPr lang="en-US" sz="2800" spc="28">
                <a:solidFill>
                  <a:srgbClr val="FFFFFF"/>
                </a:solidFill>
                <a:latin typeface="Aileron"/>
              </a:rPr>
              <a:t>https://en.wikipedia.org/wiki/File:Olmec_warrior.jpg </a:t>
            </a:r>
          </a:p>
        </p:txBody>
      </p:sp>
      <p:sp>
        <p:nvSpPr>
          <p:cNvPr id="8" name="TextBox 8"/>
          <p:cNvSpPr txBox="1"/>
          <p:nvPr/>
        </p:nvSpPr>
        <p:spPr>
          <a:xfrm>
            <a:off x="4154048" y="4028422"/>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Tres Zapotes Monument, HJPD, CC BY-SA 3.0, via Wikimedia Commons:</a:t>
            </a:r>
          </a:p>
          <a:p>
            <a:pPr>
              <a:lnSpc>
                <a:spcPts val="3640"/>
              </a:lnSpc>
            </a:pPr>
            <a:r>
              <a:rPr lang="en-US" sz="2800" spc="28">
                <a:solidFill>
                  <a:srgbClr val="FFFFFF"/>
                </a:solidFill>
                <a:latin typeface="Aileron"/>
              </a:rPr>
              <a:t>https://commons.wikimedia.org/wiki/File:Tres_Zapotes_Monument_A.jpg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1611357"/>
            <a:ext cx="9265601" cy="539115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a:rPr>
              <a:t>Great Discoveries: Olmec Colossal Heads</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276225"/>
            <a:ext cx="10666228" cy="9323705"/>
          </a:xfrm>
          <a:prstGeom prst="rect">
            <a:avLst/>
          </a:prstGeom>
        </p:spPr>
        <p:txBody>
          <a:bodyPr lIns="0" tIns="0" rIns="0" bIns="0" rtlCol="0" anchor="t">
            <a:spAutoFit/>
          </a:bodyPr>
          <a:lstStyle/>
          <a:p>
            <a:pPr>
              <a:lnSpc>
                <a:spcPts val="5320"/>
              </a:lnSpc>
            </a:pPr>
            <a:r>
              <a:rPr lang="en-US" sz="3800" spc="342">
                <a:solidFill>
                  <a:srgbClr val="00356B"/>
                </a:solidFill>
                <a:latin typeface="Aileron"/>
              </a:rPr>
              <a:t>The Olmec civilization dates from as early as 1500 BCE to about 400 BCE and is the earliest known Mesoamerican civilization. The Olmecs occupied the tropical lowlands of the modern-day Mexican states of Veracruz and Tabasco. The Olmec civilization centered on the San Lorenzo Tenochtitlán site near the coast in southeast Veracruz. The Olmecs laid many of the foundations for the civilizations that followed, and they played the Mesoamerican ballgame, a hallmark of nearly all subsequent Mesoamerican societies.</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9902" r="-60324"/>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695325"/>
            <a:ext cx="9854906" cy="885063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The most familiar aspect of the Olmecs is their artwork, especially the "colossal heads", stone representations of human heads sculpted from large basalt boulders. They range in height from 3.8 to 11.2 feet (1.17 to 3.4 meters). All portray mature adults with distinctive headdresses. The boulders were brought from the Sierra de Los Tuxtlas mountains of Veracruz. These extremely large slabs of stone were transported over large distances, but the method of transporting the stone to these sites remains unclear. It is believed that these monuments represent portraits of powerful individual Olmec rulers.</a:t>
            </a:r>
          </a:p>
        </p:txBody>
      </p:sp>
      <p:sp>
        <p:nvSpPr>
          <p:cNvPr id="4" name="Freeform 4"/>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4152" t="-12961" r="-53478"/>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0871" r="-10871"/>
            </a:stretch>
          </a:blipFill>
        </p:spPr>
      </p:sp>
      <p:sp>
        <p:nvSpPr>
          <p:cNvPr id="3" name="TextBox 3"/>
          <p:cNvSpPr txBox="1"/>
          <p:nvPr/>
        </p:nvSpPr>
        <p:spPr>
          <a:xfrm>
            <a:off x="456110" y="641457"/>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videos about the Olmec Colossal Heads:</a:t>
            </a:r>
          </a:p>
        </p:txBody>
      </p:sp>
      <p:grpSp>
        <p:nvGrpSpPr>
          <p:cNvPr id="4" name="Group 4"/>
          <p:cNvGrpSpPr/>
          <p:nvPr/>
        </p:nvGrpSpPr>
        <p:grpSpPr>
          <a:xfrm>
            <a:off x="456110" y="2466685"/>
            <a:ext cx="11657405" cy="561023"/>
            <a:chOff x="0" y="0"/>
            <a:chExt cx="15543207" cy="748030"/>
          </a:xfrm>
        </p:grpSpPr>
        <p:sp>
          <p:nvSpPr>
            <p:cNvPr id="5" name="Freeform 5"/>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BRZL51_9XOs"/>
                </a:rPr>
                <a:t>Art of the Olmec</a:t>
              </a:r>
            </a:p>
          </p:txBody>
        </p:sp>
      </p:grpSp>
      <p:grpSp>
        <p:nvGrpSpPr>
          <p:cNvPr id="7" name="Group 7"/>
          <p:cNvGrpSpPr/>
          <p:nvPr/>
        </p:nvGrpSpPr>
        <p:grpSpPr>
          <a:xfrm>
            <a:off x="456110" y="3957319"/>
            <a:ext cx="11777254" cy="548640"/>
            <a:chOff x="0" y="0"/>
            <a:chExt cx="15703006" cy="731520"/>
          </a:xfrm>
        </p:grpSpPr>
        <p:sp>
          <p:nvSpPr>
            <p:cNvPr id="8" name="TextBox 8"/>
            <p:cNvSpPr txBox="1"/>
            <p:nvPr/>
          </p:nvSpPr>
          <p:spPr>
            <a:xfrm>
              <a:off x="1675143" y="-5715"/>
              <a:ext cx="14027862"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g_FKpi9T_cI"/>
                </a:rPr>
                <a:t>Olmec Colossal Heads</a:t>
              </a:r>
            </a:p>
          </p:txBody>
        </p:sp>
        <p:sp>
          <p:nvSpPr>
            <p:cNvPr id="9" name="Freeform 9"/>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5435570"/>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lSO-bFwMx2I"/>
                </a:rPr>
                <a:t>The Olmec Legacy</a:t>
              </a:r>
            </a:p>
          </p:txBody>
        </p:sp>
        <p:sp>
          <p:nvSpPr>
            <p:cNvPr id="12" name="Freeform 12"/>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6913821"/>
            <a:ext cx="10958284" cy="548640"/>
            <a:chOff x="0" y="0"/>
            <a:chExt cx="14611046" cy="731520"/>
          </a:xfrm>
        </p:grpSpPr>
        <p:sp>
          <p:nvSpPr>
            <p:cNvPr id="14" name="TextBox 14"/>
            <p:cNvSpPr txBox="1"/>
            <p:nvPr/>
          </p:nvSpPr>
          <p:spPr>
            <a:xfrm>
              <a:off x="1675143" y="-5715"/>
              <a:ext cx="12935902"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8dnXmAyolvA"/>
                </a:rPr>
                <a:t>The Olmec Civilization</a:t>
              </a:r>
            </a:p>
          </p:txBody>
        </p:sp>
        <p:sp>
          <p:nvSpPr>
            <p:cNvPr id="15" name="Freeform 15"/>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6" name="Group 16"/>
          <p:cNvGrpSpPr/>
          <p:nvPr/>
        </p:nvGrpSpPr>
        <p:grpSpPr>
          <a:xfrm>
            <a:off x="456110" y="8392072"/>
            <a:ext cx="11499666" cy="575745"/>
            <a:chOff x="0" y="0"/>
            <a:chExt cx="15332888" cy="767660"/>
          </a:xfrm>
        </p:grpSpPr>
        <p:sp>
          <p:nvSpPr>
            <p:cNvPr id="17" name="TextBox 17"/>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a:solidFill>
                    <a:srgbClr val="FFFFFF"/>
                  </a:solidFill>
                  <a:latin typeface="Aileron Bold"/>
                  <a:hlinkClick r:id="rId9" tooltip="https://www.youtube.com/watch?v=DTqgksmmAuY"/>
                </a:rPr>
                <a:t>Olmecs (Culture of Ancient Mexico)</a:t>
              </a:r>
            </a:p>
          </p:txBody>
        </p:sp>
        <p:sp>
          <p:nvSpPr>
            <p:cNvPr id="18" name="Freeform 18"/>
            <p:cNvSpPr/>
            <p:nvPr/>
          </p:nvSpPr>
          <p:spPr>
            <a:xfrm>
              <a:off x="0" y="0"/>
              <a:ext cx="1188189" cy="767660"/>
            </a:xfrm>
            <a:custGeom>
              <a:avLst/>
              <a:gdLst/>
              <a:ahLst/>
              <a:cxnLst/>
              <a:rect l="l" t="t" r="r" b="b"/>
              <a:pathLst>
                <a:path w="1188189" h="767660">
                  <a:moveTo>
                    <a:pt x="0" y="0"/>
                  </a:moveTo>
                  <a:lnTo>
                    <a:pt x="1188189" y="0"/>
                  </a:lnTo>
                  <a:lnTo>
                    <a:pt x="1188189" y="767660"/>
                  </a:lnTo>
                  <a:lnTo>
                    <a:pt x="0" y="7676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0110" r="-10110"/>
            </a:stretch>
          </a:blipFill>
        </p:spPr>
      </p:sp>
      <p:sp>
        <p:nvSpPr>
          <p:cNvPr id="3" name="TextBox 3"/>
          <p:cNvSpPr txBox="1"/>
          <p:nvPr/>
        </p:nvSpPr>
        <p:spPr>
          <a:xfrm>
            <a:off x="7322316" y="473392"/>
            <a:ext cx="10301214"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the Olmec Colossal Heads</a:t>
            </a:r>
          </a:p>
        </p:txBody>
      </p:sp>
      <p:sp>
        <p:nvSpPr>
          <p:cNvPr id="4" name="TextBox 4"/>
          <p:cNvSpPr txBox="1"/>
          <p:nvPr/>
        </p:nvSpPr>
        <p:spPr>
          <a:xfrm>
            <a:off x="6545397" y="5261619"/>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hraf.yale.edu/olmec-in-ehraf-archaeology/"/>
              </a:rPr>
              <a:t>Olmec in eHRAF Archaeology</a:t>
            </a:r>
          </a:p>
        </p:txBody>
      </p:sp>
      <p:sp>
        <p:nvSpPr>
          <p:cNvPr id="5" name="TextBox 5"/>
          <p:cNvSpPr txBox="1"/>
          <p:nvPr/>
        </p:nvSpPr>
        <p:spPr>
          <a:xfrm>
            <a:off x="6545397" y="6712272"/>
            <a:ext cx="10171043"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peabody.yale.edu/exhibits/olmec-head"/>
              </a:rPr>
              <a:t>The Olmec Head – Yale Peabody Museum of Natural History</a:t>
            </a:r>
          </a:p>
        </p:txBody>
      </p:sp>
      <p:sp>
        <p:nvSpPr>
          <p:cNvPr id="6" name="TextBox 6"/>
          <p:cNvSpPr txBox="1"/>
          <p:nvPr/>
        </p:nvSpPr>
        <p:spPr>
          <a:xfrm>
            <a:off x="6545397" y="8705850"/>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theguardian.com/science/2019/oct/03/michael-coe-obituary"/>
              </a:rPr>
              <a:t>Michael Coe Obituary – The Guardian</a:t>
            </a:r>
          </a:p>
        </p:txBody>
      </p:sp>
      <p:sp>
        <p:nvSpPr>
          <p:cNvPr id="7" name="TextBox 7"/>
          <p:cNvSpPr txBox="1"/>
          <p:nvPr/>
        </p:nvSpPr>
        <p:spPr>
          <a:xfrm>
            <a:off x="6545397" y="1817388"/>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nationalgeographic.org/encyclopedia/olmec-civilization/"/>
              </a:rPr>
              <a:t>Olmec Civilization – National Geographic</a:t>
            </a:r>
          </a:p>
        </p:txBody>
      </p:sp>
      <p:sp>
        <p:nvSpPr>
          <p:cNvPr id="8" name="TextBox 8"/>
          <p:cNvSpPr txBox="1"/>
          <p:nvPr/>
        </p:nvSpPr>
        <p:spPr>
          <a:xfrm>
            <a:off x="6545397" y="3268041"/>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ancient.eu/Olmec_Civilization/"/>
              </a:rPr>
              <a:t>Olmec Civilization – World History Encyclopedia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20" b="1820"/>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1831</Words>
  <Application>Microsoft Office PowerPoint</Application>
  <PresentationFormat>Custom</PresentationFormat>
  <Paragraphs>207</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Aileron</vt:lpstr>
      <vt:lpstr>Aileron Ultra-Bold</vt:lpstr>
      <vt:lpstr>Aileron Bold Italics</vt:lpstr>
      <vt:lpstr>Arial</vt:lpstr>
      <vt:lpstr>Aileron Bold</vt:lpstr>
      <vt:lpstr>Calibri</vt:lpstr>
      <vt:lpstr>Aileron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Olmec Colossal Heads v2</dc:title>
  <dc:creator>Matthew Longcore</dc:creator>
  <cp:lastModifiedBy>Matthew Longcore</cp:lastModifiedBy>
  <cp:revision>2</cp:revision>
  <dcterms:created xsi:type="dcterms:W3CDTF">2006-08-16T00:00:00Z</dcterms:created>
  <dcterms:modified xsi:type="dcterms:W3CDTF">2023-07-11T18:59:26Z</dcterms:modified>
  <dc:identifier>DAFoWjmAxxE</dc:identifier>
</cp:coreProperties>
</file>