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18288000" cy="10287000"/>
  <p:notesSz cx="6858000" cy="9144000"/>
  <p:embeddedFontLst>
    <p:embeddedFont>
      <p:font typeface="Aileron Heavy" panose="020B0604020202020204" charset="0"/>
      <p:regular r:id="rId35"/>
    </p:embeddedFont>
    <p:embeddedFont>
      <p:font typeface="Aileron Bold Italics" panose="020B0604020202020204" charset="0"/>
      <p:regular r:id="rId36"/>
    </p:embeddedFont>
    <p:embeddedFont>
      <p:font typeface="Aileron Bold" panose="020B0604020202020204" charset="0"/>
      <p:regular r:id="rId37"/>
    </p:embeddedFont>
    <p:embeddedFont>
      <p:font typeface="Aileron" panose="020B0604020202020204" charset="0"/>
      <p:regular r:id="rId38"/>
    </p:embeddedFont>
    <p:embeddedFont>
      <p:font typeface="Aileron Ultra-Bold" panose="020B0604020202020204" charset="0"/>
      <p:regular r:id="rId39"/>
    </p:embeddedFont>
    <p:embeddedFont>
      <p:font typeface="Calibri" panose="020F050202020403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Vk3Mvd_AZHw" TargetMode="External"/><Relationship Id="rId3" Type="http://schemas.openxmlformats.org/officeDocument/2006/relationships/image" Target="../media/image8.png"/><Relationship Id="rId7" Type="http://schemas.openxmlformats.org/officeDocument/2006/relationships/hyperlink" Target="https://www.youtube.com/watch?v=Do3oFnaoYCM"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youtube.com/watch?v=yxobDyMQgdI" TargetMode="External"/><Relationship Id="rId5" Type="http://schemas.openxmlformats.org/officeDocument/2006/relationships/hyperlink" Target="https://www.youtube.com/watch?v=TMkoX1kfyDs" TargetMode="Externa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hyperlink" Target="https://www.nationalgeographic.com/history/article/giza-pyramids" TargetMode="External"/><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hyperlink" Target="https://www.penn.museum/sites/expedition/the-pennsylvania-yale-giza-project/" TargetMode="External"/><Relationship Id="rId5" Type="http://schemas.openxmlformats.org/officeDocument/2006/relationships/hyperlink" Target="https://www.si.edu/spotlight/ancient-egypt/pyramid" TargetMode="External"/><Relationship Id="rId4" Type="http://schemas.openxmlformats.org/officeDocument/2006/relationships/hyperlink" Target="https://news.harvard.edu/gazette/story/2012/03/giza-in-another-dimension-innovation-at-harvar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64617" r="-72870" b="-12895"/>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2228850"/>
            <a:ext cx="9265601" cy="5829300"/>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a:t>
            </a:r>
          </a:p>
          <a:p>
            <a:pPr algn="ctr">
              <a:lnSpc>
                <a:spcPts val="11519"/>
              </a:lnSpc>
            </a:pPr>
            <a:r>
              <a:rPr lang="en-US" sz="9600">
                <a:solidFill>
                  <a:srgbClr val="00356B"/>
                </a:solidFill>
                <a:latin typeface="Aileron Heavy"/>
              </a:rPr>
              <a:t>Pyramids </a:t>
            </a:r>
          </a:p>
          <a:p>
            <a:pPr algn="ctr">
              <a:lnSpc>
                <a:spcPts val="11519"/>
              </a:lnSpc>
            </a:pPr>
            <a:r>
              <a:rPr lang="en-US" sz="9600">
                <a:solidFill>
                  <a:srgbClr val="00356B"/>
                </a:solidFill>
                <a:latin typeface="Aileron Heavy"/>
              </a:rPr>
              <a:t>of Giza</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37382" y="0"/>
            <a:ext cx="8250618" cy="10287000"/>
          </a:xfrm>
          <a:custGeom>
            <a:avLst/>
            <a:gdLst/>
            <a:ahLst/>
            <a:cxnLst/>
            <a:rect l="l" t="t" r="r" b="b"/>
            <a:pathLst>
              <a:path w="8250618" h="10287000">
                <a:moveTo>
                  <a:pt x="0" y="0"/>
                </a:moveTo>
                <a:lnTo>
                  <a:pt x="8250618" y="0"/>
                </a:lnTo>
                <a:lnTo>
                  <a:pt x="8250618" y="10287000"/>
                </a:lnTo>
                <a:lnTo>
                  <a:pt x="0" y="10287000"/>
                </a:lnTo>
                <a:lnTo>
                  <a:pt x="0" y="0"/>
                </a:lnTo>
                <a:close/>
              </a:path>
            </a:pathLst>
          </a:custGeom>
          <a:blipFill>
            <a:blip r:embed="rId2"/>
            <a:stretch>
              <a:fillRect l="-122149"/>
            </a:stretch>
          </a:blipFill>
        </p:spPr>
      </p:sp>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1</a:t>
              </a:r>
            </a:p>
          </p:txBody>
        </p:sp>
      </p:grpSp>
      <p:sp>
        <p:nvSpPr>
          <p:cNvPr id="6" name="TextBox 6"/>
          <p:cNvSpPr txBox="1"/>
          <p:nvPr/>
        </p:nvSpPr>
        <p:spPr>
          <a:xfrm>
            <a:off x="441626" y="2104706"/>
            <a:ext cx="9069214" cy="176403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Begin by learning more about  </a:t>
            </a:r>
            <a:r>
              <a:rPr lang="en-US" sz="3600" spc="288">
                <a:solidFill>
                  <a:srgbClr val="00356B"/>
                </a:solidFill>
                <a:latin typeface="Aileron Bold"/>
              </a:rPr>
              <a:t>Protohistoric Egypt (MR80)</a:t>
            </a:r>
            <a:r>
              <a:rPr lang="en-US" sz="3600" spc="288">
                <a:solidFill>
                  <a:srgbClr val="00356B"/>
                </a:solidFill>
                <a:latin typeface="Aileron"/>
              </a:rPr>
              <a:t>.</a:t>
            </a:r>
            <a:r>
              <a:rPr lang="en-US" sz="3600" spc="288">
                <a:solidFill>
                  <a:srgbClr val="00356B"/>
                </a:solidFill>
                <a:latin typeface="Aileron Bold"/>
              </a:rPr>
              <a:t> </a:t>
            </a:r>
            <a:r>
              <a:rPr lang="en-US" sz="3600" spc="288">
                <a:solidFill>
                  <a:srgbClr val="00356B"/>
                </a:solidFill>
                <a:latin typeface="Aileron"/>
              </a:rPr>
              <a:t>First, read the eHRAF Tradition Summary:</a:t>
            </a:r>
          </a:p>
        </p:txBody>
      </p:sp>
      <p:sp>
        <p:nvSpPr>
          <p:cNvPr id="7" name="TextBox 7"/>
          <p:cNvSpPr txBox="1"/>
          <p:nvPr/>
        </p:nvSpPr>
        <p:spPr>
          <a:xfrm>
            <a:off x="441626" y="6763950"/>
            <a:ext cx="9413910"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Then, write a brief description of Protohistoric Egypt indicating any significant archaeological elements that stand out to you.</a:t>
            </a:r>
          </a:p>
        </p:txBody>
      </p:sp>
      <p:sp>
        <p:nvSpPr>
          <p:cNvPr id="8" name="TextBox 8"/>
          <p:cNvSpPr txBox="1"/>
          <p:nvPr/>
        </p:nvSpPr>
        <p:spPr>
          <a:xfrm>
            <a:off x="441626" y="567690"/>
            <a:ext cx="9069214" cy="826770"/>
          </a:xfrm>
          <a:prstGeom prst="rect">
            <a:avLst/>
          </a:prstGeom>
        </p:spPr>
        <p:txBody>
          <a:bodyPr lIns="0" tIns="0" rIns="0" bIns="0" rtlCol="0" anchor="t">
            <a:spAutoFit/>
          </a:bodyPr>
          <a:lstStyle/>
          <a:p>
            <a:pPr>
              <a:lnSpc>
                <a:spcPts val="6719"/>
              </a:lnSpc>
            </a:pPr>
            <a:r>
              <a:rPr lang="en-US" sz="4800" spc="192">
                <a:solidFill>
                  <a:srgbClr val="00356B"/>
                </a:solidFill>
                <a:latin typeface="Aileron Bold"/>
              </a:rPr>
              <a:t>	Protohistoric Egypt (MR80)</a:t>
            </a:r>
          </a:p>
        </p:txBody>
      </p:sp>
      <p:grpSp>
        <p:nvGrpSpPr>
          <p:cNvPr id="9" name="Group 9"/>
          <p:cNvGrpSpPr/>
          <p:nvPr/>
        </p:nvGrpSpPr>
        <p:grpSpPr>
          <a:xfrm>
            <a:off x="441626" y="4791052"/>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https://ehrafarchaeology.yale.edu/document?id=mr80-000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r="-2497"/>
            </a:stretch>
          </a:blipFill>
        </p:spPr>
      </p:sp>
      <p:grpSp>
        <p:nvGrpSpPr>
          <p:cNvPr id="6" name="Group 6"/>
          <p:cNvGrpSpPr/>
          <p:nvPr/>
        </p:nvGrpSpPr>
        <p:grpSpPr>
          <a:xfrm rot="6593844">
            <a:off x="15687011" y="330256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Ultra-Bold"/>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Ultra-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820366" y="7565628"/>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8885" y="0"/>
            <a:ext cx="6639115" cy="10287000"/>
          </a:xfrm>
          <a:custGeom>
            <a:avLst/>
            <a:gdLst/>
            <a:ahLst/>
            <a:cxnLst/>
            <a:rect l="l" t="t" r="r" b="b"/>
            <a:pathLst>
              <a:path w="6639115" h="10287000">
                <a:moveTo>
                  <a:pt x="0" y="0"/>
                </a:moveTo>
                <a:lnTo>
                  <a:pt x="6639115" y="0"/>
                </a:lnTo>
                <a:lnTo>
                  <a:pt x="6639115" y="10287000"/>
                </a:lnTo>
                <a:lnTo>
                  <a:pt x="0" y="10287000"/>
                </a:lnTo>
                <a:lnTo>
                  <a:pt x="0" y="0"/>
                </a:lnTo>
                <a:close/>
              </a:path>
            </a:pathLst>
          </a:custGeom>
          <a:blipFill>
            <a:blip r:embed="rId2"/>
            <a:stretch>
              <a:fillRect l="-16209"/>
            </a:stretch>
          </a:blipFill>
        </p:spPr>
      </p:sp>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
        <p:nvSpPr>
          <p:cNvPr id="6" name="TextBox 6"/>
          <p:cNvSpPr txBox="1"/>
          <p:nvPr/>
        </p:nvSpPr>
        <p:spPr>
          <a:xfrm>
            <a:off x="506959" y="864979"/>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“Egypt to the End of the Old Kingdom.”  </a:t>
            </a:r>
            <a:r>
              <a:rPr lang="en-US" sz="3400" spc="340">
                <a:solidFill>
                  <a:srgbClr val="00356B"/>
                </a:solidFill>
                <a:latin typeface="Aileron Bold"/>
              </a:rPr>
              <a:t>(Aldred 1992)</a:t>
            </a:r>
          </a:p>
        </p:txBody>
      </p:sp>
      <p:sp>
        <p:nvSpPr>
          <p:cNvPr id="7" name="TextBox 7"/>
          <p:cNvSpPr txBox="1"/>
          <p:nvPr/>
        </p:nvSpPr>
        <p:spPr>
          <a:xfrm>
            <a:off x="506959" y="3487923"/>
            <a:ext cx="10524041"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a:t>
            </a:r>
          </a:p>
          <a:p>
            <a:pPr marL="690881" lvl="1" indent="-345440">
              <a:lnSpc>
                <a:spcPts val="3840"/>
              </a:lnSpc>
              <a:buFont typeface="Arial"/>
              <a:buChar char="•"/>
            </a:pPr>
            <a:r>
              <a:rPr lang="en-US" sz="3200" spc="320">
                <a:solidFill>
                  <a:srgbClr val="00356B"/>
                </a:solidFill>
                <a:latin typeface="Aileron"/>
              </a:rPr>
              <a:t>81, 84-85, 87, 90, 92, 95, 98, 101-103,</a:t>
            </a:r>
          </a:p>
          <a:p>
            <a:pPr>
              <a:lnSpc>
                <a:spcPts val="3840"/>
              </a:lnSpc>
            </a:pPr>
            <a:r>
              <a:rPr lang="en-US" sz="3200" spc="320">
                <a:solidFill>
                  <a:srgbClr val="00356B"/>
                </a:solidFill>
                <a:latin typeface="Aileron"/>
              </a:rPr>
              <a:t>     The Giza Pyramids and The Later Buildings</a:t>
            </a:r>
          </a:p>
        </p:txBody>
      </p:sp>
      <p:sp>
        <p:nvSpPr>
          <p:cNvPr id="8" name="TextBox 8"/>
          <p:cNvSpPr txBox="1"/>
          <p:nvPr/>
        </p:nvSpPr>
        <p:spPr>
          <a:xfrm>
            <a:off x="506959" y="5939007"/>
            <a:ext cx="10295516" cy="1038225"/>
          </a:xfrm>
          <a:prstGeom prst="rect">
            <a:avLst/>
          </a:prstGeom>
        </p:spPr>
        <p:txBody>
          <a:bodyPr lIns="0" tIns="0" rIns="0" bIns="0" rtlCol="0" anchor="t">
            <a:spAutoFit/>
          </a:bodyPr>
          <a:lstStyle/>
          <a:p>
            <a:pPr>
              <a:lnSpc>
                <a:spcPts val="4079"/>
              </a:lnSpc>
            </a:pPr>
            <a:r>
              <a:rPr lang="en-US" sz="3399" spc="339">
                <a:solidFill>
                  <a:srgbClr val="00356B"/>
                </a:solidFill>
                <a:latin typeface="Aileron Bold Italics"/>
              </a:rPr>
              <a:t>Elephantine in the Old Kingdom. </a:t>
            </a:r>
          </a:p>
          <a:p>
            <a:pPr>
              <a:lnSpc>
                <a:spcPts val="4079"/>
              </a:lnSpc>
            </a:pPr>
            <a:r>
              <a:rPr lang="en-US" sz="3400" spc="340">
                <a:solidFill>
                  <a:srgbClr val="00356B"/>
                </a:solidFill>
                <a:latin typeface="Aileron Bold"/>
              </a:rPr>
              <a:t>(El-Dissouky 2004)</a:t>
            </a:r>
          </a:p>
        </p:txBody>
      </p:sp>
      <p:sp>
        <p:nvSpPr>
          <p:cNvPr id="9" name="TextBox 9"/>
          <p:cNvSpPr txBox="1"/>
          <p:nvPr/>
        </p:nvSpPr>
        <p:spPr>
          <a:xfrm>
            <a:off x="506959" y="8541751"/>
            <a:ext cx="11141926"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 </a:t>
            </a:r>
          </a:p>
          <a:p>
            <a:pPr marL="690880" lvl="1" indent="-345440">
              <a:lnSpc>
                <a:spcPts val="3840"/>
              </a:lnSpc>
              <a:buFont typeface="Arial"/>
              <a:buChar char="•"/>
            </a:pPr>
            <a:r>
              <a:rPr lang="en-US" sz="3200" spc="320">
                <a:solidFill>
                  <a:srgbClr val="00356B"/>
                </a:solidFill>
                <a:latin typeface="Aileron"/>
              </a:rPr>
              <a:t>86, Granite from Elephantine</a:t>
            </a:r>
          </a:p>
        </p:txBody>
      </p:sp>
      <p:grpSp>
        <p:nvGrpSpPr>
          <p:cNvPr id="10" name="Group 10"/>
          <p:cNvGrpSpPr/>
          <p:nvPr/>
        </p:nvGrpSpPr>
        <p:grpSpPr>
          <a:xfrm>
            <a:off x="1173747" y="2079640"/>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399" u="sng" spc="271">
                  <a:solidFill>
                    <a:srgbClr val="00356B"/>
                  </a:solidFill>
                  <a:latin typeface="Aileron"/>
                </a:rPr>
                <a:t>https://ehrafarchaeology.yale.edu/</a:t>
              </a:r>
            </a:p>
            <a:p>
              <a:pPr>
                <a:lnSpc>
                  <a:spcPts val="4079"/>
                </a:lnSpc>
              </a:pPr>
              <a:r>
                <a:rPr lang="en-US" sz="3400" u="sng" spc="272">
                  <a:solidFill>
                    <a:srgbClr val="00356B"/>
                  </a:solidFill>
                  <a:latin typeface="Aileron"/>
                </a:rPr>
                <a:t>document?id=mr80-007</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3" name="Group 13"/>
          <p:cNvGrpSpPr/>
          <p:nvPr/>
        </p:nvGrpSpPr>
        <p:grpSpPr>
          <a:xfrm>
            <a:off x="1173747" y="7185730"/>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399" u="sng" spc="271">
                  <a:solidFill>
                    <a:srgbClr val="00356B"/>
                  </a:solidFill>
                  <a:latin typeface="Aileron"/>
                </a:rPr>
                <a:t>https://ehrafarchaeology.yale.edu/</a:t>
              </a:r>
            </a:p>
            <a:p>
              <a:pPr>
                <a:lnSpc>
                  <a:spcPts val="4079"/>
                </a:lnSpc>
              </a:pPr>
              <a:r>
                <a:rPr lang="en-US" sz="3400" u="sng" spc="272">
                  <a:solidFill>
                    <a:srgbClr val="00356B"/>
                  </a:solidFill>
                  <a:latin typeface="Aileron"/>
                </a:rPr>
                <a:t>document?id=mr80-004</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51832" y="792868"/>
            <a:ext cx="10904390" cy="1564005"/>
          </a:xfrm>
          <a:prstGeom prst="rect">
            <a:avLst/>
          </a:prstGeom>
        </p:spPr>
        <p:txBody>
          <a:bodyPr lIns="0" tIns="0" rIns="0" bIns="0" rtlCol="0" anchor="t">
            <a:spAutoFit/>
          </a:bodyPr>
          <a:lstStyle/>
          <a:p>
            <a:pPr>
              <a:lnSpc>
                <a:spcPts val="4079"/>
              </a:lnSpc>
            </a:pPr>
            <a:r>
              <a:rPr lang="en-US" sz="3399" spc="339">
                <a:solidFill>
                  <a:srgbClr val="00356B"/>
                </a:solidFill>
                <a:latin typeface="Aileron Bold Italics"/>
              </a:rPr>
              <a:t>“Old Kingdom, Middle Kingdom, and Second Intermediate Period C. 2686-1552 BC”  </a:t>
            </a:r>
          </a:p>
          <a:p>
            <a:pPr>
              <a:lnSpc>
                <a:spcPts val="4079"/>
              </a:lnSpc>
            </a:pPr>
            <a:r>
              <a:rPr lang="en-US" sz="3400" spc="340">
                <a:solidFill>
                  <a:srgbClr val="00356B"/>
                </a:solidFill>
                <a:latin typeface="Aileron Bold"/>
              </a:rPr>
              <a:t>(Kemp 1983)</a:t>
            </a:r>
          </a:p>
        </p:txBody>
      </p:sp>
      <p:sp>
        <p:nvSpPr>
          <p:cNvPr id="3" name="TextBox 3"/>
          <p:cNvSpPr txBox="1"/>
          <p:nvPr/>
        </p:nvSpPr>
        <p:spPr>
          <a:xfrm>
            <a:off x="6751832" y="3954978"/>
            <a:ext cx="11536168"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76-79, The Royal Family</a:t>
            </a:r>
          </a:p>
        </p:txBody>
      </p:sp>
      <p:sp>
        <p:nvSpPr>
          <p:cNvPr id="4" name="TextBox 4"/>
          <p:cNvSpPr txBox="1"/>
          <p:nvPr/>
        </p:nvSpPr>
        <p:spPr>
          <a:xfrm>
            <a:off x="6751832" y="5894331"/>
            <a:ext cx="11139736" cy="52768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“Early Dynastic Egypt" </a:t>
            </a:r>
            <a:r>
              <a:rPr lang="en-US" sz="3400" spc="340">
                <a:solidFill>
                  <a:srgbClr val="00356B"/>
                </a:solidFill>
                <a:latin typeface="Aileron Bold"/>
              </a:rPr>
              <a:t>(Wilkinson 1999)</a:t>
            </a:r>
          </a:p>
        </p:txBody>
      </p:sp>
      <p:sp>
        <p:nvSpPr>
          <p:cNvPr id="5" name="TextBox 5"/>
          <p:cNvSpPr txBox="1"/>
          <p:nvPr/>
        </p:nvSpPr>
        <p:spPr>
          <a:xfrm>
            <a:off x="6730887" y="8140955"/>
            <a:ext cx="11376369"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183-186, Kingship</a:t>
            </a:r>
          </a:p>
        </p:txBody>
      </p:sp>
      <p:grpSp>
        <p:nvGrpSpPr>
          <p:cNvPr id="6" name="Group 6"/>
          <p:cNvGrpSpPr/>
          <p:nvPr/>
        </p:nvGrpSpPr>
        <p:grpSpPr>
          <a:xfrm>
            <a:off x="7335695" y="2597301"/>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399" u="sng" spc="271">
                  <a:solidFill>
                    <a:srgbClr val="00356B"/>
                  </a:solidFill>
                  <a:latin typeface="Aileron"/>
                </a:rPr>
                <a:t>https://ehrafarchaeology.yale.edu/</a:t>
              </a:r>
            </a:p>
            <a:p>
              <a:pPr>
                <a:lnSpc>
                  <a:spcPts val="4079"/>
                </a:lnSpc>
              </a:pPr>
              <a:r>
                <a:rPr lang="en-US" sz="3400" u="sng" spc="272">
                  <a:solidFill>
                    <a:srgbClr val="00356B"/>
                  </a:solidFill>
                  <a:latin typeface="Aileron"/>
                </a:rPr>
                <a:t>document?id=mr80-008</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9" name="Group 9"/>
          <p:cNvGrpSpPr/>
          <p:nvPr/>
        </p:nvGrpSpPr>
        <p:grpSpPr>
          <a:xfrm>
            <a:off x="7502180" y="6705995"/>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399" u="sng" spc="271">
                  <a:solidFill>
                    <a:srgbClr val="00356B"/>
                  </a:solidFill>
                  <a:latin typeface="Aileron"/>
                </a:rPr>
                <a:t>https://ehrafarchaeology.yale.edu/</a:t>
              </a:r>
            </a:p>
            <a:p>
              <a:pPr>
                <a:lnSpc>
                  <a:spcPts val="4079"/>
                </a:lnSpc>
              </a:pPr>
              <a:r>
                <a:rPr lang="en-US" sz="3400" u="sng" spc="272">
                  <a:solidFill>
                    <a:srgbClr val="00356B"/>
                  </a:solidFill>
                  <a:latin typeface="Aileron"/>
                </a:rPr>
                <a:t>document?id=se51-011</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
        <p:nvSpPr>
          <p:cNvPr id="12" name="Freeform 12"/>
          <p:cNvSpPr/>
          <p:nvPr/>
        </p:nvSpPr>
        <p:spPr>
          <a:xfrm>
            <a:off x="0" y="0"/>
            <a:ext cx="6238993" cy="10287000"/>
          </a:xfrm>
          <a:custGeom>
            <a:avLst/>
            <a:gdLst/>
            <a:ahLst/>
            <a:cxnLst/>
            <a:rect l="l" t="t" r="r" b="b"/>
            <a:pathLst>
              <a:path w="6238993" h="10287000">
                <a:moveTo>
                  <a:pt x="0" y="0"/>
                </a:moveTo>
                <a:lnTo>
                  <a:pt x="6238993" y="0"/>
                </a:lnTo>
                <a:lnTo>
                  <a:pt x="6238993" y="10287000"/>
                </a:lnTo>
                <a:lnTo>
                  <a:pt x="0" y="10287000"/>
                </a:lnTo>
                <a:lnTo>
                  <a:pt x="0" y="0"/>
                </a:lnTo>
                <a:close/>
              </a:path>
            </a:pathLst>
          </a:custGeom>
          <a:blipFill>
            <a:blip r:embed="rId2"/>
            <a:stretch>
              <a:fillRect r="-147478"/>
            </a:stretch>
          </a:blipFill>
        </p:spPr>
      </p:sp>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0111" r="10111"/>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00356B"/>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l="-70601" r="-38634"/>
            </a:stretch>
          </a:blipFill>
        </p:spPr>
      </p:sp>
      <p:sp>
        <p:nvSpPr>
          <p:cNvPr id="4" name="TextBox 4"/>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
        <p:nvSpPr>
          <p:cNvPr id="5" name="TextBox 5"/>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On the following slide, you will find an example of an advanced search. Try this search and then experiment with different subjects and/or keywords.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0"/>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128" r="-128"/>
            </a:stretch>
          </a:blipFill>
        </p:spPr>
      </p:sp>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3536026"/>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Traditions column, select the tradition: </a:t>
            </a:r>
            <a:r>
              <a:rPr lang="en-US" sz="3600" spc="215">
                <a:solidFill>
                  <a:srgbClr val="FFFFFF"/>
                </a:solidFill>
                <a:latin typeface="Aileron Bold"/>
              </a:rPr>
              <a:t>Protohistoric Egypt (MR80)</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7715896"/>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Keyword section, type </a:t>
            </a:r>
            <a:r>
              <a:rPr lang="en-US" sz="3600" spc="215">
                <a:solidFill>
                  <a:srgbClr val="FFFFFF"/>
                </a:solidFill>
                <a:latin typeface="Aileron Bold"/>
              </a:rPr>
              <a:t>Giza</a:t>
            </a:r>
            <a:r>
              <a:rPr lang="en-US" sz="3600" spc="215">
                <a:solidFill>
                  <a:srgbClr val="FFFFFF"/>
                </a:solidFill>
                <a:latin typeface="Aileron"/>
              </a:rPr>
              <a:t>.</a:t>
            </a:r>
          </a:p>
        </p:txBody>
      </p:sp>
      <p:sp>
        <p:nvSpPr>
          <p:cNvPr id="7" name="TextBox 7"/>
          <p:cNvSpPr txBox="1"/>
          <p:nvPr/>
        </p:nvSpPr>
        <p:spPr>
          <a:xfrm>
            <a:off x="441038" y="5584189"/>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Subjects column, select the subject category: </a:t>
            </a:r>
            <a:r>
              <a:rPr lang="en-US" sz="3600" spc="215">
                <a:solidFill>
                  <a:srgbClr val="FFFFFF"/>
                </a:solidFill>
                <a:latin typeface="Aileron Bold"/>
              </a:rPr>
              <a:t>Structures (340)</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5" name="Group 5"/>
          <p:cNvGrpSpPr/>
          <p:nvPr/>
        </p:nvGrpSpPr>
        <p:grpSpPr>
          <a:xfrm rot="-5911422">
            <a:off x="13460077" y="6899459"/>
            <a:ext cx="2519144" cy="366267"/>
            <a:chOff x="0" y="0"/>
            <a:chExt cx="8979503" cy="1305560"/>
          </a:xfrm>
        </p:grpSpPr>
        <p:sp>
          <p:nvSpPr>
            <p:cNvPr id="6" name="Freeform 6"/>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0356B"/>
            </a:solidFill>
          </p:spPr>
        </p:sp>
      </p:grpSp>
      <p:grpSp>
        <p:nvGrpSpPr>
          <p:cNvPr id="7" name="Group 7"/>
          <p:cNvGrpSpPr/>
          <p:nvPr/>
        </p:nvGrpSpPr>
        <p:grpSpPr>
          <a:xfrm>
            <a:off x="7188828" y="8106405"/>
            <a:ext cx="5975291" cy="1846698"/>
            <a:chOff x="0" y="0"/>
            <a:chExt cx="7967054" cy="2462264"/>
          </a:xfrm>
        </p:grpSpPr>
        <p:sp>
          <p:nvSpPr>
            <p:cNvPr id="8" name="AutoShape 8"/>
            <p:cNvSpPr/>
            <p:nvPr/>
          </p:nvSpPr>
          <p:spPr>
            <a:xfrm rot="-10800000">
              <a:off x="0" y="0"/>
              <a:ext cx="7967054" cy="2462264"/>
            </a:xfrm>
            <a:prstGeom prst="rect">
              <a:avLst/>
            </a:prstGeom>
            <a:solidFill>
              <a:srgbClr val="FFFFFF"/>
            </a:solidFill>
          </p:spPr>
        </p:sp>
        <p:sp>
          <p:nvSpPr>
            <p:cNvPr id="9" name="TextBox 9"/>
            <p:cNvSpPr txBox="1"/>
            <p:nvPr/>
          </p:nvSpPr>
          <p:spPr>
            <a:xfrm>
              <a:off x="253085" y="612007"/>
              <a:ext cx="7460885"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subject: </a:t>
              </a:r>
            </a:p>
            <a:p>
              <a:pPr>
                <a:lnSpc>
                  <a:spcPts val="3600"/>
                </a:lnSpc>
              </a:pPr>
              <a:r>
                <a:rPr lang="en-US" sz="3000" spc="30">
                  <a:solidFill>
                    <a:srgbClr val="00356B"/>
                  </a:solidFill>
                  <a:latin typeface="Aileron"/>
                </a:rPr>
                <a:t>Structures (340)</a:t>
              </a:r>
            </a:p>
          </p:txBody>
        </p:sp>
      </p:grpSp>
      <p:grpSp>
        <p:nvGrpSpPr>
          <p:cNvPr id="10" name="Group 10"/>
          <p:cNvGrpSpPr/>
          <p:nvPr/>
        </p:nvGrpSpPr>
        <p:grpSpPr>
          <a:xfrm>
            <a:off x="12886826" y="8355396"/>
            <a:ext cx="5513428" cy="1348716"/>
            <a:chOff x="0" y="0"/>
            <a:chExt cx="7351238" cy="1798288"/>
          </a:xfrm>
        </p:grpSpPr>
        <p:sp>
          <p:nvSpPr>
            <p:cNvPr id="11" name="AutoShape 11"/>
            <p:cNvSpPr/>
            <p:nvPr/>
          </p:nvSpPr>
          <p:spPr>
            <a:xfrm rot="-10800000">
              <a:off x="0" y="0"/>
              <a:ext cx="7351238" cy="1798288"/>
            </a:xfrm>
            <a:prstGeom prst="rect">
              <a:avLst/>
            </a:prstGeom>
            <a:solidFill>
              <a:srgbClr val="FFFFFF"/>
            </a:solidFill>
          </p:spPr>
        </p:sp>
        <p:sp>
          <p:nvSpPr>
            <p:cNvPr id="12" name="TextBox 12"/>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keyword:</a:t>
              </a:r>
            </a:p>
            <a:p>
              <a:pPr>
                <a:lnSpc>
                  <a:spcPts val="3600"/>
                </a:lnSpc>
              </a:pPr>
              <a:r>
                <a:rPr lang="en-US" sz="3000" spc="30">
                  <a:solidFill>
                    <a:srgbClr val="00356B"/>
                  </a:solidFill>
                  <a:latin typeface="Aileron"/>
                </a:rPr>
                <a:t>Giza</a:t>
              </a:r>
            </a:p>
          </p:txBody>
        </p:sp>
      </p:grpSp>
      <p:grpSp>
        <p:nvGrpSpPr>
          <p:cNvPr id="13" name="Group 13"/>
          <p:cNvGrpSpPr/>
          <p:nvPr/>
        </p:nvGrpSpPr>
        <p:grpSpPr>
          <a:xfrm>
            <a:off x="597792" y="8106405"/>
            <a:ext cx="5975291" cy="1846698"/>
            <a:chOff x="0" y="0"/>
            <a:chExt cx="7967054" cy="2462264"/>
          </a:xfrm>
        </p:grpSpPr>
        <p:sp>
          <p:nvSpPr>
            <p:cNvPr id="14" name="AutoShape 14"/>
            <p:cNvSpPr/>
            <p:nvPr/>
          </p:nvSpPr>
          <p:spPr>
            <a:xfrm rot="-10800000">
              <a:off x="0" y="0"/>
              <a:ext cx="7967054" cy="2462264"/>
            </a:xfrm>
            <a:prstGeom prst="rect">
              <a:avLst/>
            </a:prstGeom>
            <a:solidFill>
              <a:srgbClr val="FFFFFF"/>
            </a:solidFill>
          </p:spPr>
        </p:sp>
        <p:sp>
          <p:nvSpPr>
            <p:cNvPr id="15" name="TextBox 15"/>
            <p:cNvSpPr txBox="1"/>
            <p:nvPr/>
          </p:nvSpPr>
          <p:spPr>
            <a:xfrm>
              <a:off x="253085" y="612007"/>
              <a:ext cx="7460885"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tradition: </a:t>
              </a:r>
            </a:p>
            <a:p>
              <a:pPr>
                <a:lnSpc>
                  <a:spcPts val="3600"/>
                </a:lnSpc>
              </a:pPr>
              <a:r>
                <a:rPr lang="en-US" sz="3000" spc="30">
                  <a:solidFill>
                    <a:srgbClr val="00356B"/>
                  </a:solidFill>
                  <a:latin typeface="Aileron"/>
                </a:rPr>
                <a:t>Protohistoric Egypt (MR80)</a:t>
              </a:r>
            </a:p>
          </p:txBody>
        </p:sp>
      </p:grpSp>
      <p:grpSp>
        <p:nvGrpSpPr>
          <p:cNvPr id="16" name="Group 16"/>
          <p:cNvGrpSpPr/>
          <p:nvPr/>
        </p:nvGrpSpPr>
        <p:grpSpPr>
          <a:xfrm rot="-5911422">
            <a:off x="1645337" y="6899459"/>
            <a:ext cx="2519144" cy="366267"/>
            <a:chOff x="0" y="0"/>
            <a:chExt cx="8979503" cy="1305560"/>
          </a:xfrm>
        </p:grpSpPr>
        <p:sp>
          <p:nvSpPr>
            <p:cNvPr id="17" name="Freeform 17"/>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0356B"/>
            </a:solidFill>
          </p:spPr>
        </p:sp>
      </p:grpSp>
      <p:grpSp>
        <p:nvGrpSpPr>
          <p:cNvPr id="18" name="Group 18"/>
          <p:cNvGrpSpPr/>
          <p:nvPr/>
        </p:nvGrpSpPr>
        <p:grpSpPr>
          <a:xfrm rot="-5911422">
            <a:off x="7884428" y="6899459"/>
            <a:ext cx="2519144" cy="366267"/>
            <a:chOff x="0" y="0"/>
            <a:chExt cx="8979503" cy="1305560"/>
          </a:xfrm>
        </p:grpSpPr>
        <p:sp>
          <p:nvSpPr>
            <p:cNvPr id="19" name="Freeform 19"/>
            <p:cNvSpPr/>
            <p:nvPr/>
          </p:nvSpPr>
          <p:spPr>
            <a:xfrm>
              <a:off x="0" y="-27940"/>
              <a:ext cx="8998552" cy="1360170"/>
            </a:xfrm>
            <a:custGeom>
              <a:avLst/>
              <a:gdLst/>
              <a:ahLst/>
              <a:cxnLst/>
              <a:rect l="l" t="t" r="r" b="b"/>
              <a:pathLst>
                <a:path w="8998552" h="1360170">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00356B"/>
            </a:solidFill>
          </p:spPr>
        </p:sp>
      </p:grpSp>
      <p:sp>
        <p:nvSpPr>
          <p:cNvPr id="20" name="Freeform 20"/>
          <p:cNvSpPr/>
          <p:nvPr/>
        </p:nvSpPr>
        <p:spPr>
          <a:xfrm>
            <a:off x="112255" y="2243893"/>
            <a:ext cx="18175745" cy="3359657"/>
          </a:xfrm>
          <a:custGeom>
            <a:avLst/>
            <a:gdLst/>
            <a:ahLst/>
            <a:cxnLst/>
            <a:rect l="l" t="t" r="r" b="b"/>
            <a:pathLst>
              <a:path w="18175745" h="3359657">
                <a:moveTo>
                  <a:pt x="0" y="0"/>
                </a:moveTo>
                <a:lnTo>
                  <a:pt x="18175745" y="0"/>
                </a:lnTo>
                <a:lnTo>
                  <a:pt x="18175745" y="3359657"/>
                </a:lnTo>
                <a:lnTo>
                  <a:pt x="0" y="3359657"/>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229600"/>
          </a:xfrm>
          <a:custGeom>
            <a:avLst/>
            <a:gdLst/>
            <a:ahLst/>
            <a:cxnLst/>
            <a:rect l="l" t="t" r="r" b="b"/>
            <a:pathLst>
              <a:path w="8250252" h="8229600">
                <a:moveTo>
                  <a:pt x="0" y="0"/>
                </a:moveTo>
                <a:lnTo>
                  <a:pt x="8250252" y="0"/>
                </a:lnTo>
                <a:lnTo>
                  <a:pt x="8250252" y="8229600"/>
                </a:lnTo>
                <a:lnTo>
                  <a:pt x="0" y="8229600"/>
                </a:lnTo>
                <a:lnTo>
                  <a:pt x="0" y="0"/>
                </a:lnTo>
                <a:close/>
              </a:path>
            </a:pathLst>
          </a:custGeom>
          <a:blipFill>
            <a:blip r:embed="rId2"/>
            <a:stretch>
              <a:fillRect l="-35548" t="-9290" r="-28541"/>
            </a:stretch>
          </a:blipFill>
        </p:spPr>
      </p:sp>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383106" y="4330103"/>
            <a:ext cx="6640347" cy="449516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the Giza Pyramids</a:t>
            </a:r>
          </a:p>
          <a:p>
            <a:pPr marL="690881" lvl="1" indent="-345440">
              <a:lnSpc>
                <a:spcPts val="5120"/>
              </a:lnSpc>
              <a:buFont typeface="Arial"/>
              <a:buChar char="•"/>
            </a:pPr>
            <a:r>
              <a:rPr lang="en-US" sz="3200" spc="32">
                <a:solidFill>
                  <a:srgbClr val="FFFFFF"/>
                </a:solidFill>
                <a:latin typeface="Aileron"/>
              </a:rPr>
              <a:t>Read passages in eHRAF Archaeology</a:t>
            </a:r>
          </a:p>
          <a:p>
            <a:pPr marL="690881" lvl="1" indent="-345440">
              <a:lnSpc>
                <a:spcPts val="5120"/>
              </a:lnSpc>
              <a:buFont typeface="Arial"/>
              <a:buChar char="•"/>
            </a:pPr>
            <a:r>
              <a:rPr lang="en-US" sz="3200" spc="32">
                <a:solidFill>
                  <a:srgbClr val="FFFFFF"/>
                </a:solidFill>
                <a:latin typeface="Aileron"/>
              </a:rPr>
              <a:t>Answer questions about this archaeological discovery</a:t>
            </a:r>
          </a:p>
          <a:p>
            <a:pPr marL="690880" lvl="1" indent="-345440">
              <a:lnSpc>
                <a:spcPts val="5120"/>
              </a:lnSpc>
              <a:buFont typeface="Arial"/>
              <a:buChar char="•"/>
            </a:pPr>
            <a:r>
              <a:rPr lang="en-US" sz="3200" spc="32">
                <a:solidFill>
                  <a:srgbClr val="FFFFFF"/>
                </a:solidFill>
                <a:latin typeface="Aileron"/>
              </a:rPr>
              <a:t>Find out what makes the Giza Pyramids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1073"/>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7859"/>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11287"/>
          <a:stretch>
            <a:fillRect/>
          </a:stretch>
        </p:blipFill>
        <p:spPr>
          <a:xfrm>
            <a:off x="0" y="0"/>
            <a:ext cx="18288000" cy="10287000"/>
          </a:xfrm>
          <a:prstGeom prst="rect">
            <a:avLst/>
          </a:prstGeom>
        </p:spPr>
      </p:pic>
      <p:grpSp>
        <p:nvGrpSpPr>
          <p:cNvPr id="3" name="Group 3"/>
          <p:cNvGrpSpPr/>
          <p:nvPr/>
        </p:nvGrpSpPr>
        <p:grpSpPr>
          <a:xfrm>
            <a:off x="10542307" y="6878134"/>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10941" b="24857"/>
          <a:stretch>
            <a:fillRect/>
          </a:stretch>
        </p:blipFill>
        <p:spPr>
          <a:xfrm>
            <a:off x="0" y="0"/>
            <a:ext cx="18288000" cy="10287000"/>
          </a:xfrm>
          <a:prstGeom prst="rect">
            <a:avLst/>
          </a:prstGeom>
        </p:spPr>
      </p:pic>
      <p:sp>
        <p:nvSpPr>
          <p:cNvPr id="3" name="AutoShape 3"/>
          <p:cNvSpPr/>
          <p:nvPr/>
        </p:nvSpPr>
        <p:spPr>
          <a:xfrm>
            <a:off x="3084647" y="3564734"/>
            <a:ext cx="12118707" cy="3157531"/>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4: Assignment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8714" r="-52128"/>
            </a:stretch>
          </a:blipFill>
        </p:spPr>
      </p:sp>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The purpose of this assignment is to present a report summarizing your findings about this great discovery.</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This can be done in the form of a group project or an individual paper.</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Groups can divide the questions that follow, with each student contributing information about a specific question.</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Consider making a slideshow presentation to illustrate your findings.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a:rPr>
              <a:t>Who?</a:t>
            </a:r>
          </a:p>
          <a:p>
            <a:pPr marL="863600" lvl="1" indent="-431800">
              <a:lnSpc>
                <a:spcPts val="5600"/>
              </a:lnSpc>
              <a:buFont typeface="Arial"/>
              <a:buChar char="•"/>
            </a:pPr>
            <a:r>
              <a:rPr lang="en-US" sz="4000" spc="400">
                <a:solidFill>
                  <a:srgbClr val="FFFFFF"/>
                </a:solidFill>
                <a:latin typeface="Aileron Heavy"/>
              </a:rPr>
              <a:t>What?</a:t>
            </a:r>
          </a:p>
          <a:p>
            <a:pPr marL="863600" lvl="1" indent="-431800">
              <a:lnSpc>
                <a:spcPts val="5600"/>
              </a:lnSpc>
              <a:buFont typeface="Arial"/>
              <a:buChar char="•"/>
            </a:pPr>
            <a:r>
              <a:rPr lang="en-US" sz="4000" spc="400">
                <a:solidFill>
                  <a:srgbClr val="FFFFFF"/>
                </a:solidFill>
                <a:latin typeface="Aileron Heavy"/>
              </a:rPr>
              <a:t>Where?</a:t>
            </a:r>
          </a:p>
          <a:p>
            <a:pPr marL="863600" lvl="1" indent="-431800">
              <a:lnSpc>
                <a:spcPts val="5600"/>
              </a:lnSpc>
              <a:buFont typeface="Arial"/>
              <a:buChar char="•"/>
            </a:pPr>
            <a:r>
              <a:rPr lang="en-US" sz="4000" spc="400">
                <a:solidFill>
                  <a:srgbClr val="FFFFFF"/>
                </a:solidFill>
                <a:latin typeface="Aileron Heavy"/>
              </a:rPr>
              <a:t>When?</a:t>
            </a:r>
          </a:p>
          <a:p>
            <a:pPr marL="863600" lvl="1" indent="-431800">
              <a:lnSpc>
                <a:spcPts val="5600"/>
              </a:lnSpc>
              <a:buFont typeface="Arial"/>
              <a:buChar char="•"/>
            </a:pPr>
            <a:r>
              <a:rPr lang="en-US" sz="4000" spc="400">
                <a:solidFill>
                  <a:srgbClr val="FFFFFF"/>
                </a:solidFill>
                <a:latin typeface="Aileron Heavy"/>
              </a:rPr>
              <a:t>How?</a:t>
            </a:r>
          </a:p>
          <a:p>
            <a:pPr marL="863600" lvl="1" indent="-431800">
              <a:lnSpc>
                <a:spcPts val="5600"/>
              </a:lnSpc>
              <a:buFont typeface="Arial"/>
              <a:buChar char="•"/>
            </a:pPr>
            <a:r>
              <a:rPr lang="en-US" sz="4000" spc="400">
                <a:solidFill>
                  <a:srgbClr val="FFFFFF"/>
                </a:solidFill>
                <a:latin typeface="Aileron Heavy"/>
              </a:rPr>
              <a:t>Why?</a:t>
            </a:r>
          </a:p>
        </p:txBody>
      </p:sp>
      <p:sp>
        <p:nvSpPr>
          <p:cNvPr id="4" name="TextBox 4"/>
          <p:cNvSpPr txBox="1"/>
          <p:nvPr/>
        </p:nvSpPr>
        <p:spPr>
          <a:xfrm>
            <a:off x="729147" y="990600"/>
            <a:ext cx="8841182" cy="23545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Your final report describing the Pyramids of Giza should have 6 sections which correspond to these 6 types of questions:</a:t>
            </a:r>
          </a:p>
        </p:txBody>
      </p:sp>
      <p:sp>
        <p:nvSpPr>
          <p:cNvPr id="5" name="Freeform 5"/>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8949" b="-8949"/>
            </a:stretch>
          </a:blipFill>
        </p:spPr>
      </p:sp>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1905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0180" r="-6066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Who?</a:t>
            </a:r>
          </a:p>
        </p:txBody>
      </p:sp>
      <p:sp>
        <p:nvSpPr>
          <p:cNvPr id="9" name="TextBox 9"/>
          <p:cNvSpPr txBox="1"/>
          <p:nvPr/>
        </p:nvSpPr>
        <p:spPr>
          <a:xfrm>
            <a:off x="8821523"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people studied? Describe how people lived during this time at this place, such as: social stratification, division of labor, gender roles, economic life, food and subsistence, religious practices.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81731" r="-3555" b="-9225"/>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Include relevant photos and/or interpretive artistic renderings.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 physical environment and natural resources shape cultural practices?</a:t>
            </a:r>
          </a:p>
        </p:txBody>
      </p:sp>
      <p:sp>
        <p:nvSpPr>
          <p:cNvPr id="8" name="Freeform 8"/>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781" b="-43216"/>
            </a:stretch>
          </a:blipFill>
        </p:spPr>
      </p:sp>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3</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55125" r="-47623" b="-627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relative time period, what preceded it, and what followed it. What does this represent in terms of cultural evolution and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973" t="16189" r="12729" b="3933"/>
          <a:stretch>
            <a:fillRect/>
          </a:stretch>
        </p:blipFill>
        <p:spPr>
          <a:xfrm>
            <a:off x="0" y="0"/>
            <a:ext cx="18288000" cy="10287000"/>
          </a:xfrm>
          <a:prstGeom prst="rect">
            <a:avLst/>
          </a:prstGeom>
        </p:spPr>
      </p:pic>
      <p:sp>
        <p:nvSpPr>
          <p:cNvPr id="3" name="AutoShape 3"/>
          <p:cNvSpPr/>
          <p:nvPr/>
        </p:nvSpPr>
        <p:spPr>
          <a:xfrm>
            <a:off x="3664482" y="4146097"/>
            <a:ext cx="10959035" cy="1994805"/>
          </a:xfrm>
          <a:prstGeom prst="rect">
            <a:avLst/>
          </a:prstGeom>
          <a:solidFill>
            <a:srgbClr val="00356B"/>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PYRAMIDS OF GIZA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they construct buildings and make artifacts (lithics, pottery, etc.)?</a:t>
            </a:r>
          </a:p>
        </p:txBody>
      </p:sp>
      <p:sp>
        <p:nvSpPr>
          <p:cNvPr id="8" name="Freeform 8"/>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2052" b="-2052"/>
            </a:stretch>
          </a:blipFill>
        </p:spPr>
      </p:sp>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5</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078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6</a:t>
              </a:r>
            </a:p>
          </p:txBody>
        </p:sp>
      </p:grpSp>
      <p:sp>
        <p:nvSpPr>
          <p:cNvPr id="7" name="TextBox 7"/>
          <p:cNvSpPr txBox="1"/>
          <p:nvPr/>
        </p:nvSpPr>
        <p:spPr>
          <a:xfrm>
            <a:off x="8517890" y="2541517"/>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is this archaeological site considered a “great discovery”?</a:t>
            </a:r>
          </a:p>
        </p:txBody>
      </p:sp>
      <p:sp>
        <p:nvSpPr>
          <p:cNvPr id="8" name="TextBox 8"/>
          <p:cNvSpPr txBox="1"/>
          <p:nvPr/>
        </p:nvSpPr>
        <p:spPr>
          <a:xfrm>
            <a:off x="8916363" y="758179"/>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Why?</a:t>
            </a:r>
          </a:p>
        </p:txBody>
      </p:sp>
      <p:sp>
        <p:nvSpPr>
          <p:cNvPr id="9" name="TextBox 9"/>
          <p:cNvSpPr txBox="1"/>
          <p:nvPr/>
        </p:nvSpPr>
        <p:spPr>
          <a:xfrm>
            <a:off x="8517890" y="4652085"/>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how this site is important in terms of its place in human history.</a:t>
            </a:r>
          </a:p>
        </p:txBody>
      </p:sp>
      <p:sp>
        <p:nvSpPr>
          <p:cNvPr id="10" name="TextBox 10"/>
          <p:cNvSpPr txBox="1"/>
          <p:nvPr/>
        </p:nvSpPr>
        <p:spPr>
          <a:xfrm>
            <a:off x="8578840" y="6936008"/>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should this great discovery be preserved and who should be responsible for preservation?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References</a:t>
            </a:r>
          </a:p>
        </p:txBody>
      </p:sp>
      <p:sp>
        <p:nvSpPr>
          <p:cNvPr id="4" name="TextBox 4"/>
          <p:cNvSpPr txBox="1"/>
          <p:nvPr/>
        </p:nvSpPr>
        <p:spPr>
          <a:xfrm>
            <a:off x="4113476" y="2736044"/>
            <a:ext cx="13105252"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El-Dissouky, Khalid Taha. 2004. Elephantine in the Old Kingdom. Ann Arbor, Mich.: UMI Dissertation Services. https://ehrafarchaeology.yale.edu/</a:t>
            </a:r>
          </a:p>
          <a:p>
            <a:pPr>
              <a:lnSpc>
                <a:spcPts val="3919"/>
              </a:lnSpc>
            </a:pPr>
            <a:r>
              <a:rPr lang="en-US" sz="2800">
                <a:solidFill>
                  <a:srgbClr val="FFFFFF"/>
                </a:solidFill>
                <a:latin typeface="Aileron"/>
              </a:rPr>
              <a:t>document?id=mr80-004.</a:t>
            </a:r>
          </a:p>
        </p:txBody>
      </p:sp>
      <p:sp>
        <p:nvSpPr>
          <p:cNvPr id="5" name="TextBox 5"/>
          <p:cNvSpPr txBox="1"/>
          <p:nvPr/>
        </p:nvSpPr>
        <p:spPr>
          <a:xfrm>
            <a:off x="4113476" y="759020"/>
            <a:ext cx="13145824"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Aldred, Cyril. 1992. “Egypt to the End of the Old Kingdom.” In Library of the Early Civilizations, 143. New York, N.Y.: Thames and Hudson. </a:t>
            </a:r>
          </a:p>
          <a:p>
            <a:pPr>
              <a:lnSpc>
                <a:spcPts val="3639"/>
              </a:lnSpc>
            </a:pPr>
            <a:r>
              <a:rPr lang="en-US" sz="2799" spc="27">
                <a:solidFill>
                  <a:srgbClr val="FFFFFF"/>
                </a:solidFill>
                <a:latin typeface="Aileron"/>
              </a:rPr>
              <a:t>https://ehrafarchaeology.yale.edu/document?id=mr80-007.</a:t>
            </a:r>
          </a:p>
        </p:txBody>
      </p:sp>
      <p:sp>
        <p:nvSpPr>
          <p:cNvPr id="6" name="TextBox 6"/>
          <p:cNvSpPr txBox="1"/>
          <p:nvPr/>
        </p:nvSpPr>
        <p:spPr>
          <a:xfrm>
            <a:off x="4113476" y="4820382"/>
            <a:ext cx="13105252" cy="1967230"/>
          </a:xfrm>
          <a:prstGeom prst="rect">
            <a:avLst/>
          </a:prstGeom>
        </p:spPr>
        <p:txBody>
          <a:bodyPr lIns="0" tIns="0" rIns="0" bIns="0" rtlCol="0" anchor="t">
            <a:spAutoFit/>
          </a:bodyPr>
          <a:lstStyle/>
          <a:p>
            <a:pPr>
              <a:lnSpc>
                <a:spcPts val="3919"/>
              </a:lnSpc>
            </a:pPr>
            <a:r>
              <a:rPr lang="en-US" sz="2799">
                <a:solidFill>
                  <a:srgbClr val="FFFFFF"/>
                </a:solidFill>
                <a:latin typeface="Aileron"/>
              </a:rPr>
              <a:t>Kemp, Barry J. 1983. “Old Kingdom, Middle Kingdom, and Second Intermediate Period C. 2686-1552 BC.” In Ancient Egypt: A Social History / B.G. Trigger … [et Al, 71–182, 371–99. Cambridge [Cambridgeshire]: Cambridge University Press. </a:t>
            </a:r>
          </a:p>
          <a:p>
            <a:pPr>
              <a:lnSpc>
                <a:spcPts val="3919"/>
              </a:lnSpc>
            </a:pPr>
            <a:r>
              <a:rPr lang="en-US" sz="2799">
                <a:solidFill>
                  <a:srgbClr val="FFFFFF"/>
                </a:solidFill>
                <a:latin typeface="Aileron"/>
              </a:rPr>
              <a:t>https://ehrafarchaeology.yale.edu/document?id=mr80-008.</a:t>
            </a:r>
          </a:p>
        </p:txBody>
      </p:sp>
      <p:sp>
        <p:nvSpPr>
          <p:cNvPr id="7" name="TextBox 7"/>
          <p:cNvSpPr txBox="1"/>
          <p:nvPr/>
        </p:nvSpPr>
        <p:spPr>
          <a:xfrm>
            <a:off x="4113476" y="7400021"/>
            <a:ext cx="13105252" cy="976630"/>
          </a:xfrm>
          <a:prstGeom prst="rect">
            <a:avLst/>
          </a:prstGeom>
        </p:spPr>
        <p:txBody>
          <a:bodyPr lIns="0" tIns="0" rIns="0" bIns="0" rtlCol="0" anchor="t">
            <a:spAutoFit/>
          </a:bodyPr>
          <a:lstStyle/>
          <a:p>
            <a:pPr>
              <a:lnSpc>
                <a:spcPts val="3919"/>
              </a:lnSpc>
            </a:pPr>
            <a:r>
              <a:rPr lang="en-US" sz="2799">
                <a:solidFill>
                  <a:srgbClr val="FFFFFF"/>
                </a:solidFill>
                <a:latin typeface="Aileron"/>
              </a:rPr>
              <a:t>Wilkinson, Toby A. H. 1999. Early Dynastic Egypt. London: Routledge. </a:t>
            </a:r>
          </a:p>
          <a:p>
            <a:pPr>
              <a:lnSpc>
                <a:spcPts val="3919"/>
              </a:lnSpc>
            </a:pPr>
            <a:r>
              <a:rPr lang="en-US" sz="2799">
                <a:solidFill>
                  <a:srgbClr val="FFFFFF"/>
                </a:solidFill>
                <a:latin typeface="Aileron"/>
              </a:rPr>
              <a:t>https://ehrafarchaeology.yale.edu/document?id=mr70-006.</a:t>
            </a:r>
          </a:p>
        </p:txBody>
      </p:sp>
      <p:sp>
        <p:nvSpPr>
          <p:cNvPr id="8" name="TextBox 8"/>
          <p:cNvSpPr txBox="1"/>
          <p:nvPr/>
        </p:nvSpPr>
        <p:spPr>
          <a:xfrm>
            <a:off x="4113476" y="8989060"/>
            <a:ext cx="13105252" cy="481330"/>
          </a:xfrm>
          <a:prstGeom prst="rect">
            <a:avLst/>
          </a:prstGeom>
        </p:spPr>
        <p:txBody>
          <a:bodyPr lIns="0" tIns="0" rIns="0" bIns="0" rtlCol="0" anchor="t">
            <a:spAutoFit/>
          </a:bodyPr>
          <a:lstStyle/>
          <a:p>
            <a:pPr>
              <a:lnSpc>
                <a:spcPts val="3919"/>
              </a:lnSpc>
            </a:pPr>
            <a:r>
              <a:rPr lang="en-US" sz="2799">
                <a:solidFill>
                  <a:srgbClr val="FFFFFF"/>
                </a:solidFill>
                <a:latin typeface="Aileron"/>
              </a:rPr>
              <a:t>All images courtesy of Canva.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1344657"/>
            <a:ext cx="9265601" cy="5829300"/>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 Pyramids </a:t>
            </a:r>
          </a:p>
          <a:p>
            <a:pPr algn="ctr">
              <a:lnSpc>
                <a:spcPts val="11519"/>
              </a:lnSpc>
            </a:pPr>
            <a:r>
              <a:rPr lang="en-US" sz="9600">
                <a:solidFill>
                  <a:srgbClr val="00356B"/>
                </a:solidFill>
                <a:latin typeface="Aileron Heavy"/>
              </a:rPr>
              <a:t>of Giza</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Bold"/>
              </a:rPr>
              <a:t>Human Relations Area Files</a:t>
            </a:r>
          </a:p>
          <a:p>
            <a:pPr algn="r">
              <a:lnSpc>
                <a:spcPts val="3080"/>
              </a:lnSpc>
            </a:pPr>
            <a:r>
              <a:rPr lang="en-US" sz="2800" spc="196">
                <a:solidFill>
                  <a:srgbClr val="00356B"/>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a:hlinkClick r:id="rId3" tooltip="http://hraf.yale.edu"/>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632460"/>
            <a:ext cx="10666228" cy="8945880"/>
          </a:xfrm>
          <a:prstGeom prst="rect">
            <a:avLst/>
          </a:prstGeom>
        </p:spPr>
        <p:txBody>
          <a:bodyPr lIns="0" tIns="0" rIns="0" bIns="0" rtlCol="0" anchor="t">
            <a:spAutoFit/>
          </a:bodyPr>
          <a:lstStyle/>
          <a:p>
            <a:pPr>
              <a:lnSpc>
                <a:spcPts val="5040"/>
              </a:lnSpc>
            </a:pPr>
            <a:r>
              <a:rPr lang="en-US" sz="3600" spc="359">
                <a:solidFill>
                  <a:srgbClr val="00356B"/>
                </a:solidFill>
                <a:latin typeface="Aileron Bold"/>
              </a:rPr>
              <a:t>The Pyramids of Giza</a:t>
            </a:r>
            <a:r>
              <a:rPr lang="en-US" sz="3600" spc="359">
                <a:solidFill>
                  <a:srgbClr val="00356B"/>
                </a:solidFill>
                <a:latin typeface="Aileron"/>
              </a:rPr>
              <a:t>, also known as the Giza Pyramid Complex and the Giza Necropolis, is a world-famous archaeological site on the Giza Plateau in Greater Cairo, Egypt. The site includes the Great Pyramid of Giza, the Pyramid of Khafre, the Pyramid of Menkaure, and the Great Sphinx of Giza. The Great Sphinx is a limestone statue of a reclining sphinx, a mythical creature that comprises a pharaoh’s head with a lion's body. </a:t>
            </a:r>
          </a:p>
          <a:p>
            <a:pPr>
              <a:lnSpc>
                <a:spcPts val="5040"/>
              </a:lnSpc>
            </a:pPr>
            <a:r>
              <a:rPr lang="en-US" sz="3600" spc="359">
                <a:solidFill>
                  <a:srgbClr val="00356B"/>
                </a:solidFill>
                <a:latin typeface="Aileron"/>
              </a:rPr>
              <a:t>The pyramids and the sphinx were all built during the Fourth Dynasty of the Old Kingdom of Ancient Egypt.</a:t>
            </a:r>
            <a:r>
              <a:rPr lang="en-US" sz="3600" spc="359">
                <a:solidFill>
                  <a:srgbClr val="00356B"/>
                </a:solidFill>
                <a:latin typeface="Aileron Bold"/>
              </a:rPr>
              <a:t> </a:t>
            </a:r>
          </a:p>
        </p:txBody>
      </p:sp>
      <p:sp>
        <p:nvSpPr>
          <p:cNvPr id="3" name="Freeform 3"/>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40129" r="-91762"/>
            </a:stretch>
          </a:blipFill>
        </p:spPr>
      </p:sp>
      <p:sp>
        <p:nvSpPr>
          <p:cNvPr id="4" name="AutoShape 4"/>
          <p:cNvSpPr/>
          <p:nvPr/>
        </p:nvSpPr>
        <p:spPr>
          <a:xfrm>
            <a:off x="11122338" y="3412337"/>
            <a:ext cx="2781579" cy="2338376"/>
          </a:xfrm>
          <a:prstGeom prst="rect">
            <a:avLst/>
          </a:prstGeom>
          <a:solidFill>
            <a:srgbClr val="00356B"/>
          </a:solidFill>
        </p:spPr>
      </p:sp>
      <p:sp>
        <p:nvSpPr>
          <p:cNvPr id="5" name="TextBox 5"/>
          <p:cNvSpPr txBox="1"/>
          <p:nvPr/>
        </p:nvSpPr>
        <p:spPr>
          <a:xfrm>
            <a:off x="11545911" y="4010025"/>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49534" y="744855"/>
            <a:ext cx="9854906" cy="8787765"/>
          </a:xfrm>
          <a:prstGeom prst="rect">
            <a:avLst/>
          </a:prstGeom>
        </p:spPr>
        <p:txBody>
          <a:bodyPr lIns="0" tIns="0" rIns="0" bIns="0" rtlCol="0" anchor="t">
            <a:spAutoFit/>
          </a:bodyPr>
          <a:lstStyle/>
          <a:p>
            <a:pPr>
              <a:lnSpc>
                <a:spcPts val="4320"/>
              </a:lnSpc>
            </a:pPr>
            <a:r>
              <a:rPr lang="en-US" sz="3600" spc="252">
                <a:solidFill>
                  <a:srgbClr val="FFFFFF"/>
                </a:solidFill>
                <a:latin typeface="Aileron"/>
              </a:rPr>
              <a:t>The Pyramids of Giza are located at the edges of the Western Desert, west of the Nile River, and southwest of the city center of Cairo. The Great Pyramid and the Pyramid of Khafre are the largest pyramids built in ancient Egypt. They were popularized in Hellenistic times, when the Great Pyramid was listed by Antipater of Sidon as one of the Seven Wonders of the World. It is by far the oldest of the Seven Wonders and the only one still in existence. Current consensus among Egyptologists is that the head of the Great Sphinx is that of Khafre, pharaoh during the Fourth Dynasty of the Old Kingdom.</a:t>
            </a:r>
          </a:p>
        </p:txBody>
      </p:sp>
      <p:sp>
        <p:nvSpPr>
          <p:cNvPr id="4" name="Freeform 4"/>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t="-14697"/>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16793" r="-45231"/>
            </a:stretch>
          </a:blipFill>
        </p:spPr>
      </p:sp>
      <p:sp>
        <p:nvSpPr>
          <p:cNvPr id="3" name="TextBox 3"/>
          <p:cNvSpPr txBox="1"/>
          <p:nvPr/>
        </p:nvSpPr>
        <p:spPr>
          <a:xfrm>
            <a:off x="456110" y="877801"/>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a:rPr>
              <a:t>To get started, review these videos about the Pyramids of Giza:</a:t>
            </a:r>
          </a:p>
        </p:txBody>
      </p:sp>
      <p:grpSp>
        <p:nvGrpSpPr>
          <p:cNvPr id="4" name="Group 4"/>
          <p:cNvGrpSpPr/>
          <p:nvPr/>
        </p:nvGrpSpPr>
        <p:grpSpPr>
          <a:xfrm>
            <a:off x="456110" y="2771509"/>
            <a:ext cx="11657405" cy="1085850"/>
            <a:chOff x="0" y="0"/>
            <a:chExt cx="15543207" cy="1447800"/>
          </a:xfrm>
        </p:grpSpPr>
        <p:sp>
          <p:nvSpPr>
            <p:cNvPr id="5" name="Freeform 5"/>
            <p:cNvSpPr/>
            <p:nvPr/>
          </p:nvSpPr>
          <p:spPr>
            <a:xfrm>
              <a:off x="0" y="37846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675143" y="-9525"/>
              <a:ext cx="13868063"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youtube.com/watch?v=TMkoX1kfyDs"/>
                </a:rPr>
                <a:t>The Evolution of Ancient Egypt's Pyramids – National Geographic</a:t>
              </a:r>
            </a:p>
          </p:txBody>
        </p:sp>
      </p:grpSp>
      <p:grpSp>
        <p:nvGrpSpPr>
          <p:cNvPr id="7" name="Group 7"/>
          <p:cNvGrpSpPr/>
          <p:nvPr/>
        </p:nvGrpSpPr>
        <p:grpSpPr>
          <a:xfrm>
            <a:off x="456110" y="4572754"/>
            <a:ext cx="11777254" cy="1085850"/>
            <a:chOff x="0" y="0"/>
            <a:chExt cx="15703006" cy="1447800"/>
          </a:xfrm>
        </p:grpSpPr>
        <p:sp>
          <p:nvSpPr>
            <p:cNvPr id="8" name="TextBox 8"/>
            <p:cNvSpPr txBox="1"/>
            <p:nvPr/>
          </p:nvSpPr>
          <p:spPr>
            <a:xfrm>
              <a:off x="1675143" y="-9525"/>
              <a:ext cx="14027862"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youtube.com/watch?v=yxobDyMQgdI"/>
                </a:rPr>
                <a:t>Why Pharaohs Switched from Pyramids to Underground Tombs - Smithsonian</a:t>
              </a:r>
            </a:p>
          </p:txBody>
        </p:sp>
        <p:sp>
          <p:nvSpPr>
            <p:cNvPr id="9" name="Freeform 9"/>
            <p:cNvSpPr/>
            <p:nvPr/>
          </p:nvSpPr>
          <p:spPr>
            <a:xfrm>
              <a:off x="0" y="3581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10"/>
          <p:cNvGrpSpPr/>
          <p:nvPr/>
        </p:nvGrpSpPr>
        <p:grpSpPr>
          <a:xfrm>
            <a:off x="456110" y="6702609"/>
            <a:ext cx="11657405" cy="548640"/>
            <a:chOff x="0" y="0"/>
            <a:chExt cx="15543207" cy="731520"/>
          </a:xfrm>
        </p:grpSpPr>
        <p:sp>
          <p:nvSpPr>
            <p:cNvPr id="11" name="TextBox 11"/>
            <p:cNvSpPr txBox="1"/>
            <p:nvPr/>
          </p:nvSpPr>
          <p:spPr>
            <a:xfrm>
              <a:off x="1675143" y="-571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youtube.com/watch?v=Do3oFnaoYCM"/>
                </a:rPr>
                <a:t>The Pyramids of Egypt - How and Why</a:t>
              </a:r>
            </a:p>
          </p:txBody>
        </p:sp>
        <p:sp>
          <p:nvSpPr>
            <p:cNvPr id="12" name="Freeform 12"/>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456110" y="8387955"/>
            <a:ext cx="11657405" cy="561023"/>
            <a:chOff x="0" y="0"/>
            <a:chExt cx="15543207" cy="748030"/>
          </a:xfrm>
        </p:grpSpPr>
        <p:sp>
          <p:nvSpPr>
            <p:cNvPr id="14" name="Freeform 14"/>
            <p:cNvSpPr/>
            <p:nvPr/>
          </p:nvSpPr>
          <p:spPr>
            <a:xfrm>
              <a:off x="0" y="1651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5" name="TextBox 15"/>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8" tooltip="https://www.youtube.com/watch?v=Vk3Mvd_AZHw"/>
                </a:rPr>
                <a:t>Why Was The Great Sphinx of Giza Built?</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0"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68210" r="-92668"/>
            </a:stretch>
          </a:blipFill>
        </p:spPr>
      </p:sp>
      <p:sp>
        <p:nvSpPr>
          <p:cNvPr id="3" name="TextBox 3"/>
          <p:cNvSpPr txBox="1"/>
          <p:nvPr/>
        </p:nvSpPr>
        <p:spPr>
          <a:xfrm>
            <a:off x="8554632" y="473392"/>
            <a:ext cx="9068899"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Articles about the Pyramids of Giza</a:t>
            </a:r>
          </a:p>
        </p:txBody>
      </p:sp>
      <p:sp>
        <p:nvSpPr>
          <p:cNvPr id="4" name="TextBox 4"/>
          <p:cNvSpPr txBox="1"/>
          <p:nvPr/>
        </p:nvSpPr>
        <p:spPr>
          <a:xfrm>
            <a:off x="6665246" y="2043213"/>
            <a:ext cx="10438937"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3" tooltip="https://www.nationalgeographic.com/history/article/giza-pyramids"/>
              </a:rPr>
              <a:t>Pyramids at Giza – National Geographic</a:t>
            </a:r>
          </a:p>
        </p:txBody>
      </p:sp>
      <p:sp>
        <p:nvSpPr>
          <p:cNvPr id="5" name="TextBox 5"/>
          <p:cNvSpPr txBox="1"/>
          <p:nvPr/>
        </p:nvSpPr>
        <p:spPr>
          <a:xfrm>
            <a:off x="6665246" y="7968867"/>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4" tooltip="https://news.harvard.edu/gazette/story/2012/03/giza-in-another-dimension-innovation-at-harvard/"/>
              </a:rPr>
              <a:t>Giza in Another Dimension – Innovation at Harvard</a:t>
            </a:r>
          </a:p>
        </p:txBody>
      </p:sp>
      <p:sp>
        <p:nvSpPr>
          <p:cNvPr id="6" name="TextBox 6"/>
          <p:cNvSpPr txBox="1"/>
          <p:nvPr/>
        </p:nvSpPr>
        <p:spPr>
          <a:xfrm>
            <a:off x="6665246" y="4018431"/>
            <a:ext cx="10438937"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si.edu/spotlight/ancient-egypt/pyramid"/>
              </a:rPr>
              <a:t>The Egyptian Pyramid - Smithsonian</a:t>
            </a:r>
          </a:p>
        </p:txBody>
      </p:sp>
      <p:sp>
        <p:nvSpPr>
          <p:cNvPr id="7" name="TextBox 7"/>
          <p:cNvSpPr txBox="1"/>
          <p:nvPr/>
        </p:nvSpPr>
        <p:spPr>
          <a:xfrm>
            <a:off x="6665246" y="5993649"/>
            <a:ext cx="10958284" cy="552450"/>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penn.museum/sites/expedition/the-pennsylvania-yale-giza-project/"/>
              </a:rPr>
              <a:t>The Pennsylvania-Yale Giza Project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457" t="11645" r="6439" b="13196"/>
          <a:stretch>
            <a:fillRect/>
          </a:stretch>
        </p:blipFill>
        <p:spPr>
          <a:xfrm>
            <a:off x="0" y="0"/>
            <a:ext cx="18288000" cy="10287000"/>
          </a:xfrm>
          <a:prstGeom prst="rect">
            <a:avLst/>
          </a:prstGeom>
        </p:spPr>
      </p:pic>
      <p:sp>
        <p:nvSpPr>
          <p:cNvPr id="3" name="AutoShape 3"/>
          <p:cNvSpPr/>
          <p:nvPr/>
        </p:nvSpPr>
        <p:spPr>
          <a:xfrm>
            <a:off x="3084647" y="3464922"/>
            <a:ext cx="12118707" cy="2738048"/>
          </a:xfrm>
          <a:prstGeom prst="rect">
            <a:avLst/>
          </a:prstGeom>
          <a:solidFill>
            <a:srgbClr val="00356B"/>
          </a:solidFill>
        </p:spPr>
      </p:sp>
      <p:sp>
        <p:nvSpPr>
          <p:cNvPr id="4" name="TextBox 4"/>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4806" r="-206739"/>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a:rPr>
              <a:t>A brief overview for traditions in eHRAF Archaeology is provided in the form of </a:t>
            </a:r>
            <a:r>
              <a:rPr lang="en-US" sz="3200" spc="320">
                <a:solidFill>
                  <a:srgbClr val="00356B"/>
                </a:solidFill>
                <a:latin typeface="Aileron Bold"/>
              </a:rPr>
              <a:t>Tradition Summaries</a:t>
            </a:r>
            <a:r>
              <a:rPr lang="en-US" sz="3200" spc="320">
                <a:solidFill>
                  <a:srgbClr val="00356B"/>
                </a:solidFill>
                <a:latin typeface="Aileron"/>
              </a:rPr>
              <a:t>. </a:t>
            </a:r>
          </a:p>
          <a:p>
            <a:pPr>
              <a:lnSpc>
                <a:spcPts val="4160"/>
              </a:lnSpc>
            </a:pPr>
            <a:endParaRPr lang="en-US" sz="3200" spc="320">
              <a:solidFill>
                <a:srgbClr val="00356B"/>
              </a:solidFill>
              <a:latin typeface="Aileron"/>
            </a:endParaRPr>
          </a:p>
          <a:p>
            <a:pPr>
              <a:lnSpc>
                <a:spcPts val="4160"/>
              </a:lnSpc>
            </a:pPr>
            <a:r>
              <a:rPr lang="en-US" sz="3200" spc="320">
                <a:solidFill>
                  <a:srgbClr val="00356B"/>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Bold"/>
              </a:rPr>
              <a:t>To find a tradition summary, go to the</a:t>
            </a:r>
            <a:r>
              <a:rPr lang="en-US" sz="3200" spc="320">
                <a:solidFill>
                  <a:srgbClr val="00356B"/>
                </a:solidFill>
                <a:latin typeface="Aileron"/>
              </a:rPr>
              <a:t> Browse Traditions</a:t>
            </a:r>
            <a:r>
              <a:rPr lang="en-US" sz="3200" spc="320">
                <a:solidFill>
                  <a:srgbClr val="00356B"/>
                </a:solidFill>
                <a:latin typeface="Aileron Bold"/>
              </a:rPr>
              <a:t> tab and enter the tradition name into the box, then click on </a:t>
            </a:r>
            <a:r>
              <a:rPr lang="en-US" sz="3200" spc="320">
                <a:solidFill>
                  <a:srgbClr val="00356B"/>
                </a:solidFill>
                <a:latin typeface="Aileron"/>
              </a:rPr>
              <a:t>Tradition Summary </a:t>
            </a:r>
            <a:r>
              <a:rPr lang="en-US" sz="3200" spc="320">
                <a:solidFill>
                  <a:srgbClr val="00356B"/>
                </a:solidFill>
                <a:latin typeface="Aileron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1534</Words>
  <Application>Microsoft Office PowerPoint</Application>
  <PresentationFormat>Custom</PresentationFormat>
  <Paragraphs>177</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Aileron Heavy</vt:lpstr>
      <vt:lpstr>Aileron Bold Italics</vt:lpstr>
      <vt:lpstr>Aileron Bold</vt:lpstr>
      <vt:lpstr>Aileron</vt:lpstr>
      <vt:lpstr>Arial</vt:lpstr>
      <vt:lpstr>Aileron Ultra-Bold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Great Discoveries: Pyramids of Giza v2</dc:title>
  <dc:creator>Matthew Longcore</dc:creator>
  <cp:lastModifiedBy>Matthew Longcore</cp:lastModifiedBy>
  <cp:revision>2</cp:revision>
  <dcterms:created xsi:type="dcterms:W3CDTF">2006-08-16T00:00:00Z</dcterms:created>
  <dcterms:modified xsi:type="dcterms:W3CDTF">2023-07-11T19:18:38Z</dcterms:modified>
  <dc:identifier>DAFoWyHBcjU</dc:identifier>
</cp:coreProperties>
</file>