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Lst>
  <p:sldSz cx="18288000" cy="10287000"/>
  <p:notesSz cx="6858000" cy="9144000"/>
  <p:embeddedFontLst>
    <p:embeddedFont>
      <p:font typeface="Aileron Bold" panose="020B0604020202020204" charset="0"/>
      <p:regular r:id="rId39"/>
    </p:embeddedFont>
    <p:embeddedFont>
      <p:font typeface="Aileron Heavy" panose="020B0604020202020204" charset="0"/>
      <p:regular r:id="rId40"/>
    </p:embeddedFont>
    <p:embeddedFont>
      <p:font typeface="Aileron" panose="020B0604020202020204" charset="0"/>
      <p:regular r:id="rId41"/>
    </p:embeddedFont>
    <p:embeddedFont>
      <p:font typeface="Aileron Ultra-Bold" panose="020B0604020202020204" charset="0"/>
      <p:regular r:id="rId42"/>
    </p:embeddedFont>
    <p:embeddedFont>
      <p:font typeface="Aileron Italics" panose="020B0604020202020204" charset="0"/>
      <p:regular r:id="rId43"/>
    </p:embeddedFont>
    <p:embeddedFont>
      <p:font typeface="Calibri" panose="020F0502020204030204" pitchFamily="34" charset="0"/>
      <p:regular r:id="rId44"/>
      <p:bold r:id="rId45"/>
      <p:italic r:id="rId46"/>
      <p:boldItalic r:id="rId47"/>
    </p:embeddedFont>
    <p:embeddedFont>
      <p:font typeface="Aileron Bold Italics" panose="020B0604020202020204" charset="0"/>
      <p:regular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73" d="100"/>
          <a:sy n="73" d="100"/>
        </p:scale>
        <p:origin x="594"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fnt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4.fntdata"/><Relationship Id="rId47" Type="http://schemas.openxmlformats.org/officeDocument/2006/relationships/font" Target="fonts/font9.fntdata"/><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2.fntdata"/><Relationship Id="rId45" Type="http://schemas.openxmlformats.org/officeDocument/2006/relationships/font" Target="fonts/font7.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6.fntdata"/><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5.fntdata"/><Relationship Id="rId48"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7/11/2023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7/11/2023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7/11/2023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7/11/2023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7/11/2023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hyperlink" Target="https://ehrafarchaeology.yale.edu/document?id=mh64-009" TargetMode="External"/><Relationship Id="rId2" Type="http://schemas.openxmlformats.org/officeDocument/2006/relationships/hyperlink" Target="https://ehrafarchaeology.yale.edu/document?id=mh64-002" TargetMode="External"/><Relationship Id="rId1" Type="http://schemas.openxmlformats.org/officeDocument/2006/relationships/slideLayout" Target="../slideLayouts/slideLayout7.xml"/><Relationship Id="rId4" Type="http://schemas.openxmlformats.org/officeDocument/2006/relationships/hyperlink" Target="https://ehrafarchaeology.yale.edu/document?id=mh64-010"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hyperlink" Target="https://commons.wikimedia.org/wiki/File:British_Museum_Middle_East_14022019_Gold_and_carnelian_beads_2600-2300_BC_Royal_cemetery_of_Ur_(composite).jpg" TargetMode="Externa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hyperlink" Target="https://commons.wikimedia.org/wiki/File:The_golden_bull%27s_head_from_the_lyre,_Ur_excavations_(1900).jpg" TargetMode="Externa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hyperlink" Target="http://hraf.yale.edu" TargetMode="External"/><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hyperlink" Target="https://www.youtube.com/watch?v=eoAexmCSMDQ" TargetMode="External"/><Relationship Id="rId3" Type="http://schemas.openxmlformats.org/officeDocument/2006/relationships/image" Target="../media/image8.png"/><Relationship Id="rId7" Type="http://schemas.openxmlformats.org/officeDocument/2006/relationships/hyperlink" Target="https://www.youtube.com/watch?v=8MiumMPqmMQ" TargetMode="External"/><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hyperlink" Target="https://www.youtube.com/watch?v=XZS-Hbyupto" TargetMode="External"/><Relationship Id="rId5" Type="http://schemas.openxmlformats.org/officeDocument/2006/relationships/hyperlink" Target="https://www.youtube.com/watch?v=Jge9uIUBdYc" TargetMode="External"/><Relationship Id="rId4" Type="http://schemas.openxmlformats.org/officeDocument/2006/relationships/image" Target="../media/image9.svg"/></Relationships>
</file>

<file path=ppt/slides/_rels/slide7.xml.rels><?xml version="1.0" encoding="UTF-8" standalone="yes"?>
<Relationships xmlns="http://schemas.openxmlformats.org/package/2006/relationships"><Relationship Id="rId3" Type="http://schemas.openxmlformats.org/officeDocument/2006/relationships/hyperlink" Target="https://www.world-archaeology.com/great-discoveries/royal-tombs-of-ur/" TargetMode="External"/><Relationship Id="rId2" Type="http://schemas.openxmlformats.org/officeDocument/2006/relationships/image" Target="../media/image9.jpeg"/><Relationship Id="rId1" Type="http://schemas.openxmlformats.org/officeDocument/2006/relationships/slideLayout" Target="../slideLayouts/slideLayout7.xml"/><Relationship Id="rId5" Type="http://schemas.openxmlformats.org/officeDocument/2006/relationships/hyperlink" Target="https://www.thegreatcoursesdaily.com/royal-cemetery-at-ur/" TargetMode="External"/><Relationship Id="rId4" Type="http://schemas.openxmlformats.org/officeDocument/2006/relationships/hyperlink" Target="https://www.penn.museum/sites/expedition/ur-and-its-treasures/"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525"/>
            <a:ext cx="8636070" cy="10287000"/>
          </a:xfrm>
          <a:custGeom>
            <a:avLst/>
            <a:gdLst/>
            <a:ahLst/>
            <a:cxnLst/>
            <a:rect l="l" t="t" r="r" b="b"/>
            <a:pathLst>
              <a:path w="8636070" h="10287000">
                <a:moveTo>
                  <a:pt x="0" y="0"/>
                </a:moveTo>
                <a:lnTo>
                  <a:pt x="8636070" y="0"/>
                </a:lnTo>
                <a:lnTo>
                  <a:pt x="8636070" y="10287000"/>
                </a:lnTo>
                <a:lnTo>
                  <a:pt x="0" y="10287000"/>
                </a:lnTo>
                <a:lnTo>
                  <a:pt x="0" y="0"/>
                </a:lnTo>
                <a:close/>
              </a:path>
            </a:pathLst>
          </a:custGeom>
          <a:blipFill>
            <a:blip r:embed="rId2"/>
            <a:stretch>
              <a:fillRect l="-9471" r="-18118"/>
            </a:stretch>
          </a:blipFill>
        </p:spPr>
      </p:sp>
      <p:sp>
        <p:nvSpPr>
          <p:cNvPr id="3" name="Freeform 3"/>
          <p:cNvSpPr/>
          <p:nvPr/>
        </p:nvSpPr>
        <p:spPr>
          <a:xfrm>
            <a:off x="9815825" y="1389107"/>
            <a:ext cx="7217821" cy="7508786"/>
          </a:xfrm>
          <a:custGeom>
            <a:avLst/>
            <a:gdLst/>
            <a:ahLst/>
            <a:cxnLst/>
            <a:rect l="l" t="t" r="r" b="b"/>
            <a:pathLst>
              <a:path w="7217821" h="7508786">
                <a:moveTo>
                  <a:pt x="0" y="0"/>
                </a:moveTo>
                <a:lnTo>
                  <a:pt x="7217821" y="0"/>
                </a:lnTo>
                <a:lnTo>
                  <a:pt x="7217821" y="7508786"/>
                </a:lnTo>
                <a:lnTo>
                  <a:pt x="0" y="7508786"/>
                </a:lnTo>
                <a:lnTo>
                  <a:pt x="0" y="0"/>
                </a:lnTo>
                <a:close/>
              </a:path>
            </a:pathLst>
          </a:custGeom>
          <a:blipFill>
            <a:blip r:embed="rId3">
              <a:alphaModFix amt="4000"/>
            </a:blip>
            <a:stretch>
              <a:fillRect/>
            </a:stretch>
          </a:blipFill>
        </p:spPr>
      </p:sp>
      <p:grpSp>
        <p:nvGrpSpPr>
          <p:cNvPr id="4" name="Group 4"/>
          <p:cNvGrpSpPr/>
          <p:nvPr/>
        </p:nvGrpSpPr>
        <p:grpSpPr>
          <a:xfrm>
            <a:off x="0" y="1028700"/>
            <a:ext cx="7142940" cy="843619"/>
            <a:chOff x="0" y="0"/>
            <a:chExt cx="9523921" cy="1124825"/>
          </a:xfrm>
        </p:grpSpPr>
        <p:sp>
          <p:nvSpPr>
            <p:cNvPr id="5" name="AutoShape 5"/>
            <p:cNvSpPr/>
            <p:nvPr/>
          </p:nvSpPr>
          <p:spPr>
            <a:xfrm>
              <a:off x="0" y="0"/>
              <a:ext cx="9523921"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791935" y="2228850"/>
            <a:ext cx="9265601" cy="582930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a:t>
            </a:r>
          </a:p>
          <a:p>
            <a:pPr algn="ctr">
              <a:lnSpc>
                <a:spcPts val="11519"/>
              </a:lnSpc>
            </a:pPr>
            <a:r>
              <a:rPr lang="en-US" sz="9600">
                <a:solidFill>
                  <a:srgbClr val="00356B"/>
                </a:solidFill>
                <a:latin typeface="Aileron Heavy"/>
              </a:rPr>
              <a:t>Royal Tombs </a:t>
            </a:r>
          </a:p>
          <a:p>
            <a:pPr algn="ctr">
              <a:lnSpc>
                <a:spcPts val="11519"/>
              </a:lnSpc>
            </a:pPr>
            <a:r>
              <a:rPr lang="en-US" sz="9600">
                <a:solidFill>
                  <a:srgbClr val="00356B"/>
                </a:solidFill>
                <a:latin typeface="Aileron Heavy"/>
              </a:rPr>
              <a:t>of Ur</a:t>
            </a:r>
          </a:p>
        </p:txBody>
      </p:sp>
      <p:sp>
        <p:nvSpPr>
          <p:cNvPr id="8" name="TextBox 8"/>
          <p:cNvSpPr txBox="1"/>
          <p:nvPr/>
        </p:nvSpPr>
        <p:spPr>
          <a:xfrm>
            <a:off x="11443163" y="9678035"/>
            <a:ext cx="6614374" cy="623570"/>
          </a:xfrm>
          <a:prstGeom prst="rect">
            <a:avLst/>
          </a:prstGeom>
        </p:spPr>
        <p:txBody>
          <a:bodyPr lIns="0" tIns="0" rIns="0" bIns="0" rtlCol="0" anchor="t">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037382" y="0"/>
            <a:ext cx="8250618" cy="10287000"/>
          </a:xfrm>
          <a:custGeom>
            <a:avLst/>
            <a:gdLst/>
            <a:ahLst/>
            <a:cxnLst/>
            <a:rect l="l" t="t" r="r" b="b"/>
            <a:pathLst>
              <a:path w="8250618" h="10287000">
                <a:moveTo>
                  <a:pt x="0" y="0"/>
                </a:moveTo>
                <a:lnTo>
                  <a:pt x="8250618" y="0"/>
                </a:lnTo>
                <a:lnTo>
                  <a:pt x="8250618" y="10287000"/>
                </a:lnTo>
                <a:lnTo>
                  <a:pt x="0" y="10287000"/>
                </a:lnTo>
                <a:lnTo>
                  <a:pt x="0" y="0"/>
                </a:lnTo>
                <a:close/>
              </a:path>
            </a:pathLst>
          </a:custGeom>
          <a:blipFill>
            <a:blip r:embed="rId2"/>
            <a:stretch>
              <a:fillRect t="-8224" b="-8224"/>
            </a:stretch>
          </a:blipFill>
        </p:spPr>
      </p:sp>
      <p:grpSp>
        <p:nvGrpSpPr>
          <p:cNvPr id="3" name="Group 3"/>
          <p:cNvGrpSpPr/>
          <p:nvPr/>
        </p:nvGrpSpPr>
        <p:grpSpPr>
          <a:xfrm>
            <a:off x="15523723" y="0"/>
            <a:ext cx="2764277" cy="1129336"/>
            <a:chOff x="0" y="0"/>
            <a:chExt cx="3685703" cy="1505782"/>
          </a:xfrm>
        </p:grpSpPr>
        <p:sp>
          <p:nvSpPr>
            <p:cNvPr id="4" name="AutoShape 4"/>
            <p:cNvSpPr/>
            <p:nvPr/>
          </p:nvSpPr>
          <p:spPr>
            <a:xfrm>
              <a:off x="0" y="0"/>
              <a:ext cx="3685703" cy="1505782"/>
            </a:xfrm>
            <a:prstGeom prst="rect">
              <a:avLst/>
            </a:prstGeom>
            <a:solidFill>
              <a:srgbClr val="00356B"/>
            </a:solidFill>
          </p:spPr>
        </p:sp>
        <p:sp>
          <p:nvSpPr>
            <p:cNvPr id="5" name="TextBox 5"/>
            <p:cNvSpPr txBox="1"/>
            <p:nvPr/>
          </p:nvSpPr>
          <p:spPr>
            <a:xfrm>
              <a:off x="366923" y="370621"/>
              <a:ext cx="2951857" cy="707390"/>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1</a:t>
              </a:r>
            </a:p>
          </p:txBody>
        </p:sp>
      </p:grpSp>
      <p:sp>
        <p:nvSpPr>
          <p:cNvPr id="6" name="TextBox 6"/>
          <p:cNvSpPr txBox="1"/>
          <p:nvPr/>
        </p:nvSpPr>
        <p:spPr>
          <a:xfrm>
            <a:off x="269278" y="2394522"/>
            <a:ext cx="9069214"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Begin by learning more about the </a:t>
            </a:r>
            <a:r>
              <a:rPr lang="en-US" sz="3600" spc="288">
                <a:solidFill>
                  <a:srgbClr val="00356B"/>
                </a:solidFill>
                <a:latin typeface="Aileron Bold"/>
              </a:rPr>
              <a:t>Early Dynastic Mesopotamia</a:t>
            </a:r>
            <a:r>
              <a:rPr lang="en-US" sz="3600" spc="288">
                <a:solidFill>
                  <a:srgbClr val="00356B"/>
                </a:solidFill>
                <a:latin typeface="Aileron"/>
              </a:rPr>
              <a:t> tradition.</a:t>
            </a:r>
            <a:r>
              <a:rPr lang="en-US" sz="3600" spc="288">
                <a:solidFill>
                  <a:srgbClr val="00356B"/>
                </a:solidFill>
                <a:latin typeface="Aileron Bold"/>
              </a:rPr>
              <a:t> </a:t>
            </a:r>
            <a:r>
              <a:rPr lang="en-US" sz="3600" spc="288">
                <a:solidFill>
                  <a:srgbClr val="00356B"/>
                </a:solidFill>
                <a:latin typeface="Aileron"/>
              </a:rPr>
              <a:t>First, read the eHRAF Tradition Summary:</a:t>
            </a:r>
          </a:p>
        </p:txBody>
      </p:sp>
      <p:sp>
        <p:nvSpPr>
          <p:cNvPr id="7" name="TextBox 7"/>
          <p:cNvSpPr txBox="1"/>
          <p:nvPr/>
        </p:nvSpPr>
        <p:spPr>
          <a:xfrm>
            <a:off x="269278" y="6903720"/>
            <a:ext cx="9413910" cy="2354580"/>
          </a:xfrm>
          <a:prstGeom prst="rect">
            <a:avLst/>
          </a:prstGeom>
        </p:spPr>
        <p:txBody>
          <a:bodyPr lIns="0" tIns="0" rIns="0" bIns="0" rtlCol="0" anchor="t">
            <a:spAutoFit/>
          </a:bodyPr>
          <a:lstStyle/>
          <a:p>
            <a:pPr>
              <a:lnSpc>
                <a:spcPts val="4680"/>
              </a:lnSpc>
            </a:pPr>
            <a:r>
              <a:rPr lang="en-US" sz="3600" spc="288">
                <a:solidFill>
                  <a:srgbClr val="00356B"/>
                </a:solidFill>
                <a:latin typeface="Aileron"/>
              </a:rPr>
              <a:t>Then, write a brief description of Early Dynastic Mesopotamia indicating any significant archaeological elements that stand out to you.</a:t>
            </a:r>
          </a:p>
        </p:txBody>
      </p:sp>
      <p:sp>
        <p:nvSpPr>
          <p:cNvPr id="8" name="TextBox 8"/>
          <p:cNvSpPr txBox="1"/>
          <p:nvPr/>
        </p:nvSpPr>
        <p:spPr>
          <a:xfrm>
            <a:off x="269278" y="48413"/>
            <a:ext cx="8874722" cy="1668780"/>
          </a:xfrm>
          <a:prstGeom prst="rect">
            <a:avLst/>
          </a:prstGeom>
        </p:spPr>
        <p:txBody>
          <a:bodyPr lIns="0" tIns="0" rIns="0" bIns="0" rtlCol="0" anchor="t">
            <a:spAutoFit/>
          </a:bodyPr>
          <a:lstStyle/>
          <a:p>
            <a:pPr>
              <a:lnSpc>
                <a:spcPts val="6719"/>
              </a:lnSpc>
            </a:pPr>
            <a:r>
              <a:rPr lang="en-US" sz="4800" spc="192">
                <a:solidFill>
                  <a:srgbClr val="00356B"/>
                </a:solidFill>
                <a:latin typeface="Aileron Bold"/>
              </a:rPr>
              <a:t>Early Dynastic Mesopotamia (MH64)</a:t>
            </a:r>
          </a:p>
        </p:txBody>
      </p:sp>
      <p:grpSp>
        <p:nvGrpSpPr>
          <p:cNvPr id="9" name="Group 9"/>
          <p:cNvGrpSpPr/>
          <p:nvPr/>
        </p:nvGrpSpPr>
        <p:grpSpPr>
          <a:xfrm>
            <a:off x="269278" y="5318625"/>
            <a:ext cx="8237853" cy="973455"/>
            <a:chOff x="0" y="0"/>
            <a:chExt cx="10983804" cy="1297940"/>
          </a:xfrm>
        </p:grpSpPr>
        <p:sp>
          <p:nvSpPr>
            <p:cNvPr id="10" name="TextBox 10"/>
            <p:cNvSpPr txBox="1"/>
            <p:nvPr/>
          </p:nvSpPr>
          <p:spPr>
            <a:xfrm>
              <a:off x="785764" y="2540"/>
              <a:ext cx="10198041" cy="1295400"/>
            </a:xfrm>
            <a:prstGeom prst="rect">
              <a:avLst/>
            </a:prstGeom>
          </p:spPr>
          <p:txBody>
            <a:bodyPr lIns="0" tIns="0" rIns="0" bIns="0" rtlCol="0" anchor="t">
              <a:spAutoFit/>
            </a:bodyPr>
            <a:lstStyle/>
            <a:p>
              <a:pPr>
                <a:lnSpc>
                  <a:spcPts val="3840"/>
                </a:lnSpc>
              </a:pPr>
              <a:r>
                <a:rPr lang="en-US" sz="3200" u="sng" spc="256">
                  <a:solidFill>
                    <a:srgbClr val="00356B"/>
                  </a:solidFill>
                  <a:latin typeface="Aileron"/>
                </a:rPr>
                <a:t>https://ehrafarchaeology.yale.edu/document?id=mh64-000</a:t>
              </a:r>
            </a:p>
          </p:txBody>
        </p:sp>
        <p:sp>
          <p:nvSpPr>
            <p:cNvPr id="11" name="TextBox 11"/>
            <p:cNvSpPr txBox="1"/>
            <p:nvPr/>
          </p:nvSpPr>
          <p:spPr>
            <a:xfrm>
              <a:off x="0" y="76200"/>
              <a:ext cx="733477"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7706" b="7706"/>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9525"/>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4887750"/>
            <a:ext cx="18288000" cy="6327951"/>
          </a:xfrm>
          <a:custGeom>
            <a:avLst/>
            <a:gdLst/>
            <a:ahLst/>
            <a:cxnLst/>
            <a:rect l="l" t="t" r="r" b="b"/>
            <a:pathLst>
              <a:path w="18288000" h="6327951">
                <a:moveTo>
                  <a:pt x="0" y="0"/>
                </a:moveTo>
                <a:lnTo>
                  <a:pt x="18288000" y="0"/>
                </a:lnTo>
                <a:lnTo>
                  <a:pt x="18288000" y="6327951"/>
                </a:lnTo>
                <a:lnTo>
                  <a:pt x="0" y="6327951"/>
                </a:lnTo>
                <a:lnTo>
                  <a:pt x="0" y="0"/>
                </a:lnTo>
                <a:close/>
              </a:path>
            </a:pathLst>
          </a:custGeom>
          <a:blipFill>
            <a:blip r:embed="rId2"/>
            <a:stretch>
              <a:fillRect r="-2497"/>
            </a:stretch>
          </a:blipFill>
        </p:spPr>
      </p:sp>
      <p:grpSp>
        <p:nvGrpSpPr>
          <p:cNvPr id="6" name="Group 6"/>
          <p:cNvGrpSpPr/>
          <p:nvPr/>
        </p:nvGrpSpPr>
        <p:grpSpPr>
          <a:xfrm rot="6593844">
            <a:off x="15843452" y="3422373"/>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2532907"/>
            <a:ext cx="17648215" cy="506730"/>
          </a:xfrm>
          <a:prstGeom prst="rect">
            <a:avLst/>
          </a:prstGeom>
        </p:spPr>
        <p:txBody>
          <a:bodyPr lIns="0" tIns="0" rIns="0" bIns="0" rtlCol="0" anchor="t">
            <a:spAutoFit/>
          </a:bodyPr>
          <a:lstStyle/>
          <a:p>
            <a:pPr>
              <a:lnSpc>
                <a:spcPts val="4000"/>
              </a:lnSpc>
            </a:pPr>
            <a:r>
              <a:rPr lang="en-US" sz="3200" spc="83">
                <a:solidFill>
                  <a:srgbClr val="00356B"/>
                </a:solidFill>
                <a:latin typeface="Aileron"/>
              </a:rPr>
              <a:t>For example:</a:t>
            </a:r>
          </a:p>
        </p:txBody>
      </p:sp>
      <p:sp>
        <p:nvSpPr>
          <p:cNvPr id="10" name="TextBox 10"/>
          <p:cNvSpPr txBox="1"/>
          <p:nvPr/>
        </p:nvSpPr>
        <p:spPr>
          <a:xfrm>
            <a:off x="1232198" y="1354563"/>
            <a:ext cx="15092163" cy="906145"/>
          </a:xfrm>
          <a:prstGeom prst="rect">
            <a:avLst/>
          </a:prstGeom>
        </p:spPr>
        <p:txBody>
          <a:bodyPr lIns="0" tIns="0" rIns="0" bIns="0" rtlCol="0" anchor="t">
            <a:spAutoFit/>
          </a:bodyPr>
          <a:lstStyle/>
          <a:p>
            <a:pPr>
              <a:lnSpc>
                <a:spcPts val="3520"/>
              </a:lnSpc>
            </a:pPr>
            <a:r>
              <a:rPr lang="en-US" sz="3200">
                <a:solidFill>
                  <a:srgbClr val="00356B"/>
                </a:solidFill>
                <a:latin typeface="Aileron Ultra-Bold"/>
              </a:rPr>
              <a:t>First, follow the permalinks provided in the activities below to get to the relevant documents.</a:t>
            </a:r>
          </a:p>
        </p:txBody>
      </p:sp>
      <p:sp>
        <p:nvSpPr>
          <p:cNvPr id="11" name="TextBox 11"/>
          <p:cNvSpPr txBox="1"/>
          <p:nvPr/>
        </p:nvSpPr>
        <p:spPr>
          <a:xfrm>
            <a:off x="3066023" y="3345769"/>
            <a:ext cx="12155954"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https://ehrafarchaeology.yale.edu/document?id=nt76-001</a:t>
            </a:r>
          </a:p>
        </p:txBody>
      </p:sp>
      <p:sp>
        <p:nvSpPr>
          <p:cNvPr id="12" name="TextBox 12"/>
          <p:cNvSpPr txBox="1"/>
          <p:nvPr/>
        </p:nvSpPr>
        <p:spPr>
          <a:xfrm>
            <a:off x="1232198" y="4187224"/>
            <a:ext cx="17648215" cy="411543"/>
          </a:xfrm>
          <a:prstGeom prst="rect">
            <a:avLst/>
          </a:prstGeom>
        </p:spPr>
        <p:txBody>
          <a:bodyPr lIns="0" tIns="0" rIns="0" bIns="0" rtlCol="0" anchor="t">
            <a:spAutoFit/>
          </a:bodyPr>
          <a:lstStyle/>
          <a:p>
            <a:pPr>
              <a:lnSpc>
                <a:spcPts val="3072"/>
              </a:lnSpc>
            </a:pPr>
            <a:r>
              <a:rPr lang="en-US" sz="3200">
                <a:solidFill>
                  <a:srgbClr val="00356B"/>
                </a:solidFill>
                <a:latin typeface="Aileron Ultra-Bold"/>
              </a:rPr>
              <a:t>Then, use the Page List dropdown menu to navigate to the required page(s). </a:t>
            </a:r>
          </a:p>
        </p:txBody>
      </p:sp>
      <p:sp>
        <p:nvSpPr>
          <p:cNvPr id="13" name="TextBox 13"/>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To read documents or pages in eHRAF:</a:t>
            </a:r>
          </a:p>
        </p:txBody>
      </p:sp>
      <p:sp>
        <p:nvSpPr>
          <p:cNvPr id="14" name="TextBox 14"/>
          <p:cNvSpPr txBox="1"/>
          <p:nvPr/>
        </p:nvSpPr>
        <p:spPr>
          <a:xfrm>
            <a:off x="2355312" y="3345769"/>
            <a:ext cx="550108" cy="411543"/>
          </a:xfrm>
          <a:prstGeom prst="rect">
            <a:avLst/>
          </a:prstGeom>
        </p:spPr>
        <p:txBody>
          <a:bodyPr lIns="0" tIns="0" rIns="0" bIns="0" rtlCol="0" anchor="t">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4292288" y="0"/>
            <a:ext cx="3995712" cy="1037896"/>
            <a:chOff x="0" y="0"/>
            <a:chExt cx="5327616" cy="1383862"/>
          </a:xfrm>
        </p:grpSpPr>
        <p:sp>
          <p:nvSpPr>
            <p:cNvPr id="3" name="AutoShape 3"/>
            <p:cNvSpPr/>
            <p:nvPr/>
          </p:nvSpPr>
          <p:spPr>
            <a:xfrm>
              <a:off x="0" y="0"/>
              <a:ext cx="5327616" cy="1383862"/>
            </a:xfrm>
            <a:prstGeom prst="rect">
              <a:avLst/>
            </a:prstGeom>
            <a:solidFill>
              <a:srgbClr val="00356B"/>
            </a:solidFill>
          </p:spPr>
        </p:sp>
        <p:sp>
          <p:nvSpPr>
            <p:cNvPr id="4" name="TextBox 4"/>
            <p:cNvSpPr txBox="1"/>
            <p:nvPr/>
          </p:nvSpPr>
          <p:spPr>
            <a:xfrm>
              <a:off x="530381" y="370621"/>
              <a:ext cx="4266855" cy="585470"/>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INSTRUCTIONS</a:t>
              </a:r>
            </a:p>
          </p:txBody>
        </p:sp>
      </p:grpSp>
      <p:sp>
        <p:nvSpPr>
          <p:cNvPr id="5" name="Freeform 5"/>
          <p:cNvSpPr/>
          <p:nvPr/>
        </p:nvSpPr>
        <p:spPr>
          <a:xfrm>
            <a:off x="0" y="6132799"/>
            <a:ext cx="18288000" cy="4154201"/>
          </a:xfrm>
          <a:custGeom>
            <a:avLst/>
            <a:gdLst/>
            <a:ahLst/>
            <a:cxnLst/>
            <a:rect l="l" t="t" r="r" b="b"/>
            <a:pathLst>
              <a:path w="18288000" h="4154201">
                <a:moveTo>
                  <a:pt x="0" y="0"/>
                </a:moveTo>
                <a:lnTo>
                  <a:pt x="18288000" y="0"/>
                </a:lnTo>
                <a:lnTo>
                  <a:pt x="18288000" y="4154201"/>
                </a:lnTo>
                <a:lnTo>
                  <a:pt x="0" y="4154201"/>
                </a:lnTo>
                <a:lnTo>
                  <a:pt x="0" y="0"/>
                </a:lnTo>
                <a:close/>
              </a:path>
            </a:pathLst>
          </a:custGeom>
          <a:blipFill>
            <a:blip r:embed="rId2"/>
            <a:stretch>
              <a:fillRect l="-24329"/>
            </a:stretch>
          </a:blipFill>
        </p:spPr>
      </p:sp>
      <p:grpSp>
        <p:nvGrpSpPr>
          <p:cNvPr id="6" name="Group 6"/>
          <p:cNvGrpSpPr/>
          <p:nvPr/>
        </p:nvGrpSpPr>
        <p:grpSpPr>
          <a:xfrm rot="-8681848">
            <a:off x="15754529" y="7598546"/>
            <a:ext cx="2232517" cy="543326"/>
            <a:chOff x="0" y="0"/>
            <a:chExt cx="2087362" cy="508000"/>
          </a:xfrm>
        </p:grpSpPr>
        <p:sp>
          <p:nvSpPr>
            <p:cNvPr id="7" name="Freeform 7"/>
            <p:cNvSpPr/>
            <p:nvPr/>
          </p:nvSpPr>
          <p:spPr>
            <a:xfrm>
              <a:off x="0" y="215900"/>
              <a:ext cx="1791452" cy="76200"/>
            </a:xfrm>
            <a:custGeom>
              <a:avLst/>
              <a:gdLst/>
              <a:ahLst/>
              <a:cxnLst/>
              <a:rect l="l" t="t" r="r" b="b"/>
              <a:pathLst>
                <a:path w="1791452" h="76200">
                  <a:moveTo>
                    <a:pt x="0" y="0"/>
                  </a:moveTo>
                  <a:lnTo>
                    <a:pt x="1791452" y="0"/>
                  </a:lnTo>
                  <a:lnTo>
                    <a:pt x="1791452" y="76200"/>
                  </a:lnTo>
                  <a:lnTo>
                    <a:pt x="0" y="76200"/>
                  </a:lnTo>
                  <a:close/>
                </a:path>
              </a:pathLst>
            </a:custGeom>
            <a:solidFill>
              <a:srgbClr val="FF1616"/>
            </a:solidFill>
          </p:spPr>
        </p:sp>
        <p:sp>
          <p:nvSpPr>
            <p:cNvPr id="8" name="Freeform 8"/>
            <p:cNvSpPr/>
            <p:nvPr/>
          </p:nvSpPr>
          <p:spPr>
            <a:xfrm>
              <a:off x="1712712" y="1270"/>
              <a:ext cx="374650" cy="505460"/>
            </a:xfrm>
            <a:custGeom>
              <a:avLst/>
              <a:gdLst/>
              <a:ahLst/>
              <a:cxnLst/>
              <a:rect l="l" t="t" r="r" b="b"/>
              <a:pathLst>
                <a:path w="374650" h="505460">
                  <a:moveTo>
                    <a:pt x="0" y="505460"/>
                  </a:moveTo>
                  <a:lnTo>
                    <a:pt x="0" y="0"/>
                  </a:lnTo>
                  <a:lnTo>
                    <a:pt x="374650" y="252730"/>
                  </a:lnTo>
                  <a:close/>
                </a:path>
              </a:pathLst>
            </a:custGeom>
            <a:solidFill>
              <a:srgbClr val="FF1616"/>
            </a:solidFill>
          </p:spPr>
        </p:sp>
      </p:grpSp>
      <p:sp>
        <p:nvSpPr>
          <p:cNvPr id="9" name="TextBox 9"/>
          <p:cNvSpPr txBox="1"/>
          <p:nvPr/>
        </p:nvSpPr>
        <p:spPr>
          <a:xfrm>
            <a:off x="1232198" y="1131043"/>
            <a:ext cx="15092163" cy="1353185"/>
          </a:xfrm>
          <a:prstGeom prst="rect">
            <a:avLst/>
          </a:prstGeom>
        </p:spPr>
        <p:txBody>
          <a:bodyPr lIns="0" tIns="0" rIns="0" bIns="0" rtlCol="0" anchor="t">
            <a:spAutoFit/>
          </a:bodyPr>
          <a:lstStyle/>
          <a:p>
            <a:pPr>
              <a:lnSpc>
                <a:spcPts val="3520"/>
              </a:lnSpc>
            </a:pPr>
            <a:r>
              <a:rPr lang="en-US" sz="3200">
                <a:solidFill>
                  <a:srgbClr val="00356B"/>
                </a:solidFill>
                <a:latin typeface="Aileron"/>
              </a:rPr>
              <a:t>Follow these steps if you are having trouble with permalinks from off campus while using a proxy or VPN service, or if you have been provided with a HRAF-issued username and password.</a:t>
            </a:r>
          </a:p>
        </p:txBody>
      </p:sp>
      <p:sp>
        <p:nvSpPr>
          <p:cNvPr id="10" name="TextBox 10"/>
          <p:cNvSpPr txBox="1"/>
          <p:nvPr/>
        </p:nvSpPr>
        <p:spPr>
          <a:xfrm>
            <a:off x="1232198" y="4108642"/>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Enter the author's last name into the Filter Index box.</a:t>
            </a:r>
          </a:p>
        </p:txBody>
      </p:sp>
      <p:sp>
        <p:nvSpPr>
          <p:cNvPr id="11" name="TextBox 11"/>
          <p:cNvSpPr txBox="1"/>
          <p:nvPr/>
        </p:nvSpPr>
        <p:spPr>
          <a:xfrm>
            <a:off x="479448" y="227483"/>
            <a:ext cx="13416062" cy="611505"/>
          </a:xfrm>
          <a:prstGeom prst="rect">
            <a:avLst/>
          </a:prstGeom>
        </p:spPr>
        <p:txBody>
          <a:bodyPr lIns="0" tIns="0" rIns="0" bIns="0" rtlCol="0" anchor="t">
            <a:spAutoFit/>
          </a:bodyPr>
          <a:lstStyle/>
          <a:p>
            <a:pPr>
              <a:lnSpc>
                <a:spcPts val="4620"/>
              </a:lnSpc>
            </a:pPr>
            <a:r>
              <a:rPr lang="en-US" sz="4200">
                <a:solidFill>
                  <a:srgbClr val="00356B"/>
                </a:solidFill>
                <a:latin typeface="Aileron Ultra-Bold"/>
              </a:rPr>
              <a:t>Finding documents without permalinks</a:t>
            </a:r>
          </a:p>
        </p:txBody>
      </p:sp>
      <p:sp>
        <p:nvSpPr>
          <p:cNvPr id="12" name="TextBox 12"/>
          <p:cNvSpPr txBox="1"/>
          <p:nvPr/>
        </p:nvSpPr>
        <p:spPr>
          <a:xfrm>
            <a:off x="1232198" y="2764478"/>
            <a:ext cx="15364529"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Sign in via your library proxy or VPN, or using the HRAF-issued credentials.</a:t>
            </a:r>
          </a:p>
        </p:txBody>
      </p:sp>
      <p:sp>
        <p:nvSpPr>
          <p:cNvPr id="13" name="TextBox 13"/>
          <p:cNvSpPr txBox="1"/>
          <p:nvPr/>
        </p:nvSpPr>
        <p:spPr>
          <a:xfrm>
            <a:off x="1232198" y="4780724"/>
            <a:ext cx="15490435" cy="801751"/>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Click on the required title to access the document, then select the page number from the Page List dropdown menu as shown above.</a:t>
            </a:r>
          </a:p>
        </p:txBody>
      </p:sp>
      <p:sp>
        <p:nvSpPr>
          <p:cNvPr id="14" name="TextBox 14"/>
          <p:cNvSpPr txBox="1"/>
          <p:nvPr/>
        </p:nvSpPr>
        <p:spPr>
          <a:xfrm>
            <a:off x="1232198" y="3436560"/>
            <a:ext cx="12326597" cy="411543"/>
          </a:xfrm>
          <a:prstGeom prst="rect">
            <a:avLst/>
          </a:prstGeom>
        </p:spPr>
        <p:txBody>
          <a:bodyPr lIns="0" tIns="0" rIns="0" bIns="0" rtlCol="0" anchor="t">
            <a:spAutoFit/>
          </a:bodyPr>
          <a:lstStyle/>
          <a:p>
            <a:pPr marL="690880" lvl="1" indent="-345440">
              <a:lnSpc>
                <a:spcPts val="3072"/>
              </a:lnSpc>
              <a:buFont typeface="Arial"/>
              <a:buChar char="•"/>
            </a:pPr>
            <a:r>
              <a:rPr lang="en-US" sz="3200">
                <a:solidFill>
                  <a:srgbClr val="00356B"/>
                </a:solidFill>
                <a:latin typeface="Aileron Ultra-Bold"/>
              </a:rPr>
              <a:t>Go to the Browse Documents tab.</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48885" y="0"/>
            <a:ext cx="6639115" cy="10287000"/>
          </a:xfrm>
          <a:custGeom>
            <a:avLst/>
            <a:gdLst/>
            <a:ahLst/>
            <a:cxnLst/>
            <a:rect l="l" t="t" r="r" b="b"/>
            <a:pathLst>
              <a:path w="6639115" h="10287000">
                <a:moveTo>
                  <a:pt x="0" y="0"/>
                </a:moveTo>
                <a:lnTo>
                  <a:pt x="6639115" y="0"/>
                </a:lnTo>
                <a:lnTo>
                  <a:pt x="6639115" y="10287000"/>
                </a:lnTo>
                <a:lnTo>
                  <a:pt x="0" y="10287000"/>
                </a:lnTo>
                <a:lnTo>
                  <a:pt x="0" y="0"/>
                </a:lnTo>
                <a:close/>
              </a:path>
            </a:pathLst>
          </a:custGeom>
          <a:blipFill>
            <a:blip r:embed="rId2"/>
            <a:stretch>
              <a:fillRect b="-14101"/>
            </a:stretch>
          </a:blipFill>
        </p:spPr>
      </p:sp>
      <p:grpSp>
        <p:nvGrpSpPr>
          <p:cNvPr id="3" name="Group 3"/>
          <p:cNvGrpSpPr/>
          <p:nvPr/>
        </p:nvGrpSpPr>
        <p:grpSpPr>
          <a:xfrm>
            <a:off x="14964426" y="3493"/>
            <a:ext cx="3323574" cy="1122351"/>
            <a:chOff x="0" y="0"/>
            <a:chExt cx="4431431" cy="1496468"/>
          </a:xfrm>
        </p:grpSpPr>
        <p:sp>
          <p:nvSpPr>
            <p:cNvPr id="4" name="AutoShape 4"/>
            <p:cNvSpPr/>
            <p:nvPr/>
          </p:nvSpPr>
          <p:spPr>
            <a:xfrm>
              <a:off x="0" y="0"/>
              <a:ext cx="4431431" cy="1496468"/>
            </a:xfrm>
            <a:prstGeom prst="rect">
              <a:avLst/>
            </a:prstGeom>
            <a:solidFill>
              <a:srgbClr val="00356B"/>
            </a:solidFill>
          </p:spPr>
        </p:sp>
        <p:sp>
          <p:nvSpPr>
            <p:cNvPr id="5" name="TextBox 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
        <p:nvSpPr>
          <p:cNvPr id="6" name="TextBox 6"/>
          <p:cNvSpPr txBox="1"/>
          <p:nvPr/>
        </p:nvSpPr>
        <p:spPr>
          <a:xfrm>
            <a:off x="509149" y="805210"/>
            <a:ext cx="1080451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a:rPr>
              <a:t>The Sumerians: Their History, Culture, and Character (Kramer 1963)</a:t>
            </a:r>
          </a:p>
        </p:txBody>
      </p:sp>
      <p:sp>
        <p:nvSpPr>
          <p:cNvPr id="7" name="TextBox 7"/>
          <p:cNvSpPr txBox="1"/>
          <p:nvPr/>
        </p:nvSpPr>
        <p:spPr>
          <a:xfrm>
            <a:off x="509149" y="3696575"/>
            <a:ext cx="11033041"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a:t>
            </a:r>
          </a:p>
          <a:p>
            <a:pPr marL="690880" lvl="1" indent="-345440">
              <a:lnSpc>
                <a:spcPts val="3840"/>
              </a:lnSpc>
              <a:buFont typeface="Arial"/>
              <a:buChar char="•"/>
            </a:pPr>
            <a:r>
              <a:rPr lang="en-US" sz="3200" spc="320">
                <a:solidFill>
                  <a:srgbClr val="00356B"/>
                </a:solidFill>
                <a:latin typeface="Aileron"/>
              </a:rPr>
              <a:t>100-102, 103-104, the Royal Tombs of Ur</a:t>
            </a:r>
          </a:p>
        </p:txBody>
      </p:sp>
      <p:sp>
        <p:nvSpPr>
          <p:cNvPr id="8" name="TextBox 8"/>
          <p:cNvSpPr txBox="1"/>
          <p:nvPr/>
        </p:nvSpPr>
        <p:spPr>
          <a:xfrm>
            <a:off x="509149" y="5313671"/>
            <a:ext cx="10804516" cy="1552575"/>
          </a:xfrm>
          <a:prstGeom prst="rect">
            <a:avLst/>
          </a:prstGeom>
        </p:spPr>
        <p:txBody>
          <a:bodyPr lIns="0" tIns="0" rIns="0" bIns="0" rtlCol="0" anchor="t">
            <a:spAutoFit/>
          </a:bodyPr>
          <a:lstStyle/>
          <a:p>
            <a:pPr>
              <a:lnSpc>
                <a:spcPts val="4079"/>
              </a:lnSpc>
            </a:pPr>
            <a:r>
              <a:rPr lang="en-US" sz="3399" spc="339">
                <a:solidFill>
                  <a:srgbClr val="00356B"/>
                </a:solidFill>
                <a:latin typeface="Aileron Bold Italics"/>
              </a:rPr>
              <a:t>Of priestesses, princes and poor relations: the dead in the royal cemetery of Ur </a:t>
            </a:r>
          </a:p>
          <a:p>
            <a:pPr>
              <a:lnSpc>
                <a:spcPts val="4079"/>
              </a:lnSpc>
            </a:pPr>
            <a:r>
              <a:rPr lang="en-US" sz="3400" spc="340">
                <a:solidFill>
                  <a:srgbClr val="00356B"/>
                </a:solidFill>
                <a:latin typeface="Aileron Bold"/>
              </a:rPr>
              <a:t>(Pollock 1955)</a:t>
            </a:r>
          </a:p>
        </p:txBody>
      </p:sp>
      <p:sp>
        <p:nvSpPr>
          <p:cNvPr id="9" name="TextBox 9"/>
          <p:cNvSpPr txBox="1"/>
          <p:nvPr/>
        </p:nvSpPr>
        <p:spPr>
          <a:xfrm>
            <a:off x="400264" y="8371262"/>
            <a:ext cx="11141926"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171, 173,175, 177,180, 182-189, the Epic of Gilgamesh, the Royal Burials at Ur</a:t>
            </a:r>
          </a:p>
        </p:txBody>
      </p:sp>
      <p:grpSp>
        <p:nvGrpSpPr>
          <p:cNvPr id="10" name="Group 10"/>
          <p:cNvGrpSpPr/>
          <p:nvPr/>
        </p:nvGrpSpPr>
        <p:grpSpPr>
          <a:xfrm>
            <a:off x="1173747" y="2145724"/>
            <a:ext cx="10368442" cy="1062990"/>
            <a:chOff x="0" y="0"/>
            <a:chExt cx="13824590" cy="1417320"/>
          </a:xfrm>
        </p:grpSpPr>
        <p:sp>
          <p:nvSpPr>
            <p:cNvPr id="11" name="TextBox 11"/>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https://ehrafarchaeology.yale.edu/document?id=mh64-004</a:t>
              </a:r>
            </a:p>
          </p:txBody>
        </p:sp>
        <p:sp>
          <p:nvSpPr>
            <p:cNvPr id="12" name="TextBox 12"/>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13" name="Group 13"/>
          <p:cNvGrpSpPr/>
          <p:nvPr/>
        </p:nvGrpSpPr>
        <p:grpSpPr>
          <a:xfrm>
            <a:off x="1173747" y="7009507"/>
            <a:ext cx="10368442" cy="1062990"/>
            <a:chOff x="0" y="0"/>
            <a:chExt cx="13824590" cy="1417320"/>
          </a:xfrm>
        </p:grpSpPr>
        <p:sp>
          <p:nvSpPr>
            <p:cNvPr id="14" name="TextBox 14"/>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https://ehrafarchaeology.yale.edu/document?id=mh64-009</a:t>
              </a:r>
            </a:p>
          </p:txBody>
        </p:sp>
        <p:sp>
          <p:nvSpPr>
            <p:cNvPr id="15" name="TextBox 15"/>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6730887" y="855651"/>
            <a:ext cx="10904390" cy="52387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Sumer and the Sumerians  </a:t>
            </a:r>
            <a:r>
              <a:rPr lang="en-US" sz="3400" spc="340">
                <a:solidFill>
                  <a:srgbClr val="00356B"/>
                </a:solidFill>
                <a:latin typeface="Aileron Bold"/>
              </a:rPr>
              <a:t>(Crawford 1990)</a:t>
            </a:r>
          </a:p>
        </p:txBody>
      </p:sp>
      <p:sp>
        <p:nvSpPr>
          <p:cNvPr id="3" name="TextBox 3"/>
          <p:cNvSpPr txBox="1"/>
          <p:nvPr/>
        </p:nvSpPr>
        <p:spPr>
          <a:xfrm>
            <a:off x="6751832" y="2964229"/>
            <a:ext cx="11536168" cy="1457325"/>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103-122, Chapter 6 Life, Death, and the Meaning of the Universe</a:t>
            </a:r>
          </a:p>
        </p:txBody>
      </p:sp>
      <p:sp>
        <p:nvSpPr>
          <p:cNvPr id="4" name="TextBox 4"/>
          <p:cNvSpPr txBox="1"/>
          <p:nvPr/>
        </p:nvSpPr>
        <p:spPr>
          <a:xfrm>
            <a:off x="6751832" y="5596563"/>
            <a:ext cx="11139736" cy="1038225"/>
          </a:xfrm>
          <a:prstGeom prst="rect">
            <a:avLst/>
          </a:prstGeom>
        </p:spPr>
        <p:txBody>
          <a:bodyPr lIns="0" tIns="0" rIns="0" bIns="0" rtlCol="0" anchor="t">
            <a:spAutoFit/>
          </a:bodyPr>
          <a:lstStyle/>
          <a:p>
            <a:pPr>
              <a:lnSpc>
                <a:spcPts val="4079"/>
              </a:lnSpc>
            </a:pPr>
            <a:r>
              <a:rPr lang="en-US" sz="3400" spc="340">
                <a:solidFill>
                  <a:srgbClr val="00356B"/>
                </a:solidFill>
                <a:latin typeface="Aileron Bold Italics"/>
              </a:rPr>
              <a:t>Early Mesopotamia: Society and Economy at the Dawn of History</a:t>
            </a:r>
            <a:r>
              <a:rPr lang="en-US" sz="3400" spc="340">
                <a:solidFill>
                  <a:srgbClr val="00356B"/>
                </a:solidFill>
                <a:latin typeface="Aileron Bold"/>
              </a:rPr>
              <a:t> (Postgate 1992)</a:t>
            </a:r>
          </a:p>
        </p:txBody>
      </p:sp>
      <p:sp>
        <p:nvSpPr>
          <p:cNvPr id="5" name="TextBox 5"/>
          <p:cNvSpPr txBox="1"/>
          <p:nvPr/>
        </p:nvSpPr>
        <p:spPr>
          <a:xfrm>
            <a:off x="6751832" y="8507030"/>
            <a:ext cx="11376369" cy="971550"/>
          </a:xfrm>
          <a:prstGeom prst="rect">
            <a:avLst/>
          </a:prstGeom>
        </p:spPr>
        <p:txBody>
          <a:bodyPr lIns="0" tIns="0" rIns="0" bIns="0" rtlCol="0" anchor="t">
            <a:spAutoFit/>
          </a:bodyPr>
          <a:lstStyle/>
          <a:p>
            <a:pPr>
              <a:lnSpc>
                <a:spcPts val="3840"/>
              </a:lnSpc>
            </a:pPr>
            <a:r>
              <a:rPr lang="en-US" sz="3200" spc="320">
                <a:solidFill>
                  <a:srgbClr val="00356B"/>
                </a:solidFill>
                <a:latin typeface="Aileron Bold"/>
              </a:rPr>
              <a:t>Pages: </a:t>
            </a:r>
          </a:p>
          <a:p>
            <a:pPr marL="690880" lvl="1" indent="-345440">
              <a:lnSpc>
                <a:spcPts val="3840"/>
              </a:lnSpc>
              <a:buFont typeface="Arial"/>
              <a:buChar char="•"/>
            </a:pPr>
            <a:r>
              <a:rPr lang="en-US" sz="3200" spc="320">
                <a:solidFill>
                  <a:srgbClr val="00356B"/>
                </a:solidFill>
                <a:latin typeface="Aileron"/>
              </a:rPr>
              <a:t>99-100, the Royal Cemetery of Ur </a:t>
            </a:r>
          </a:p>
        </p:txBody>
      </p:sp>
      <p:grpSp>
        <p:nvGrpSpPr>
          <p:cNvPr id="6" name="Group 6"/>
          <p:cNvGrpSpPr/>
          <p:nvPr/>
        </p:nvGrpSpPr>
        <p:grpSpPr>
          <a:xfrm>
            <a:off x="7416431" y="1672126"/>
            <a:ext cx="10368442" cy="1062990"/>
            <a:chOff x="0" y="0"/>
            <a:chExt cx="13824590" cy="1417320"/>
          </a:xfrm>
        </p:grpSpPr>
        <p:sp>
          <p:nvSpPr>
            <p:cNvPr id="7" name="TextBox 7"/>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https://ehrafarchaeology.yale.edu/document?id=mh64-002</a:t>
              </a:r>
            </a:p>
          </p:txBody>
        </p:sp>
        <p:sp>
          <p:nvSpPr>
            <p:cNvPr id="8" name="TextBox 8"/>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grpSp>
        <p:nvGrpSpPr>
          <p:cNvPr id="9" name="Group 9"/>
          <p:cNvGrpSpPr/>
          <p:nvPr/>
        </p:nvGrpSpPr>
        <p:grpSpPr>
          <a:xfrm>
            <a:off x="7437376" y="7050042"/>
            <a:ext cx="10368442" cy="1062990"/>
            <a:chOff x="0" y="0"/>
            <a:chExt cx="13824590" cy="1417320"/>
          </a:xfrm>
        </p:grpSpPr>
        <p:sp>
          <p:nvSpPr>
            <p:cNvPr id="10" name="TextBox 10"/>
            <p:cNvSpPr txBox="1"/>
            <p:nvPr/>
          </p:nvSpPr>
          <p:spPr>
            <a:xfrm>
              <a:off x="1148672" y="36195"/>
              <a:ext cx="12675918" cy="1381125"/>
            </a:xfrm>
            <a:prstGeom prst="rect">
              <a:avLst/>
            </a:prstGeom>
          </p:spPr>
          <p:txBody>
            <a:bodyPr lIns="0" tIns="0" rIns="0" bIns="0" rtlCol="0" anchor="t">
              <a:spAutoFit/>
            </a:bodyPr>
            <a:lstStyle/>
            <a:p>
              <a:pPr>
                <a:lnSpc>
                  <a:spcPts val="4079"/>
                </a:lnSpc>
              </a:pPr>
              <a:r>
                <a:rPr lang="en-US" sz="3400" u="sng" spc="272">
                  <a:solidFill>
                    <a:srgbClr val="00356B"/>
                  </a:solidFill>
                  <a:latin typeface="Aileron"/>
                </a:rPr>
                <a:t>https://ehrafarchaeology.yale.edu/document?id=mh64-010</a:t>
              </a:r>
            </a:p>
          </p:txBody>
        </p:sp>
        <p:sp>
          <p:nvSpPr>
            <p:cNvPr id="11" name="TextBox 11"/>
            <p:cNvSpPr txBox="1"/>
            <p:nvPr/>
          </p:nvSpPr>
          <p:spPr>
            <a:xfrm>
              <a:off x="0" y="76200"/>
              <a:ext cx="825741" cy="574125"/>
            </a:xfrm>
            <a:prstGeom prst="rect">
              <a:avLst/>
            </a:prstGeom>
          </p:spPr>
          <p:txBody>
            <a:bodyPr lIns="0" tIns="0" rIns="0" bIns="0" rtlCol="0" anchor="t">
              <a:spAutoFit/>
            </a:bodyPr>
            <a:lstStyle/>
            <a:p>
              <a:pPr>
                <a:lnSpc>
                  <a:spcPts val="3072"/>
                </a:lnSpc>
              </a:pPr>
              <a:r>
                <a:rPr lang="en-US" sz="3200">
                  <a:solidFill>
                    <a:srgbClr val="841B7A"/>
                  </a:solidFill>
                  <a:ea typeface="Aileron Ultra-Bold"/>
                </a:rPr>
                <a:t>🌐</a:t>
              </a:r>
            </a:p>
          </p:txBody>
        </p:sp>
      </p:grpSp>
      <p:sp>
        <p:nvSpPr>
          <p:cNvPr id="12" name="Freeform 12"/>
          <p:cNvSpPr/>
          <p:nvPr/>
        </p:nvSpPr>
        <p:spPr>
          <a:xfrm>
            <a:off x="0" y="0"/>
            <a:ext cx="6238993" cy="10287000"/>
          </a:xfrm>
          <a:custGeom>
            <a:avLst/>
            <a:gdLst/>
            <a:ahLst/>
            <a:cxnLst/>
            <a:rect l="l" t="t" r="r" b="b"/>
            <a:pathLst>
              <a:path w="6238993" h="10287000">
                <a:moveTo>
                  <a:pt x="0" y="0"/>
                </a:moveTo>
                <a:lnTo>
                  <a:pt x="6238993" y="0"/>
                </a:lnTo>
                <a:lnTo>
                  <a:pt x="6238993" y="10287000"/>
                </a:lnTo>
                <a:lnTo>
                  <a:pt x="0" y="10287000"/>
                </a:lnTo>
                <a:lnTo>
                  <a:pt x="0" y="0"/>
                </a:lnTo>
                <a:close/>
              </a:path>
            </a:pathLst>
          </a:custGeom>
          <a:blipFill>
            <a:blip r:embed="rId2"/>
            <a:stretch>
              <a:fillRect l="-13390" r="-9580"/>
            </a:stretch>
          </a:blipFill>
        </p:spPr>
      </p:sp>
      <p:grpSp>
        <p:nvGrpSpPr>
          <p:cNvPr id="13" name="Group 13"/>
          <p:cNvGrpSpPr/>
          <p:nvPr/>
        </p:nvGrpSpPr>
        <p:grpSpPr>
          <a:xfrm>
            <a:off x="0" y="0"/>
            <a:ext cx="3323574" cy="1122351"/>
            <a:chOff x="0" y="0"/>
            <a:chExt cx="4431431" cy="1496468"/>
          </a:xfrm>
        </p:grpSpPr>
        <p:sp>
          <p:nvSpPr>
            <p:cNvPr id="14" name="AutoShape 14"/>
            <p:cNvSpPr/>
            <p:nvPr/>
          </p:nvSpPr>
          <p:spPr>
            <a:xfrm>
              <a:off x="0" y="0"/>
              <a:ext cx="4431431" cy="1496468"/>
            </a:xfrm>
            <a:prstGeom prst="rect">
              <a:avLst/>
            </a:prstGeom>
            <a:solidFill>
              <a:srgbClr val="00356B"/>
            </a:solidFill>
          </p:spPr>
        </p:sp>
        <p:sp>
          <p:nvSpPr>
            <p:cNvPr id="15" name="TextBox 15"/>
            <p:cNvSpPr txBox="1"/>
            <p:nvPr/>
          </p:nvSpPr>
          <p:spPr>
            <a:xfrm>
              <a:off x="441163" y="370621"/>
              <a:ext cx="3549106"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PART 2</a:t>
              </a: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15886" b="20911"/>
          <a:stretch>
            <a:fillRect/>
          </a:stretch>
        </p:blipFill>
        <p:spPr>
          <a:xfrm>
            <a:off x="0" y="0"/>
            <a:ext cx="18288000" cy="10287000"/>
          </a:xfrm>
          <a:prstGeom prst="rect">
            <a:avLst/>
          </a:prstGeom>
        </p:spPr>
      </p:pic>
      <p:sp>
        <p:nvSpPr>
          <p:cNvPr id="3" name="TextBox 3"/>
          <p:cNvSpPr txBox="1"/>
          <p:nvPr/>
        </p:nvSpPr>
        <p:spPr>
          <a:xfrm>
            <a:off x="3769239" y="3935587"/>
            <a:ext cx="10959035" cy="2444401"/>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endParaRPr lang="en-US" sz="5600" spc="100">
              <a:solidFill>
                <a:srgbClr val="FFFFFF"/>
              </a:solidFill>
              <a:latin typeface="Aileron"/>
            </a:endParaRPr>
          </a:p>
        </p:txBody>
      </p:sp>
      <p:grpSp>
        <p:nvGrpSpPr>
          <p:cNvPr id="4" name="Group 4"/>
          <p:cNvGrpSpPr/>
          <p:nvPr/>
        </p:nvGrpSpPr>
        <p:grpSpPr>
          <a:xfrm>
            <a:off x="3189403" y="3332231"/>
            <a:ext cx="12118707" cy="3047102"/>
            <a:chOff x="0" y="0"/>
            <a:chExt cx="16158275" cy="4062803"/>
          </a:xfrm>
        </p:grpSpPr>
        <p:sp>
          <p:nvSpPr>
            <p:cNvPr id="5" name="AutoShape 5"/>
            <p:cNvSpPr/>
            <p:nvPr/>
          </p:nvSpPr>
          <p:spPr>
            <a:xfrm>
              <a:off x="0" y="0"/>
              <a:ext cx="16158275" cy="4062803"/>
            </a:xfrm>
            <a:prstGeom prst="rect">
              <a:avLst/>
            </a:prstGeom>
            <a:solidFill>
              <a:srgbClr val="00356B"/>
            </a:solidFill>
          </p:spPr>
        </p:sp>
        <p:sp>
          <p:nvSpPr>
            <p:cNvPr id="6" name="TextBox 6"/>
            <p:cNvSpPr txBox="1"/>
            <p:nvPr/>
          </p:nvSpPr>
          <p:spPr>
            <a:xfrm>
              <a:off x="773114" y="951791"/>
              <a:ext cx="14612047" cy="218779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374674" y="-11006"/>
            <a:ext cx="10913326" cy="10287000"/>
          </a:xfrm>
          <a:prstGeom prst="rect">
            <a:avLst/>
          </a:prstGeom>
          <a:solidFill>
            <a:srgbClr val="00356B"/>
          </a:solidFill>
        </p:spPr>
      </p:sp>
      <p:sp>
        <p:nvSpPr>
          <p:cNvPr id="3" name="Freeform 3"/>
          <p:cNvSpPr/>
          <p:nvPr/>
        </p:nvSpPr>
        <p:spPr>
          <a:xfrm>
            <a:off x="0" y="0"/>
            <a:ext cx="7374674" cy="10287000"/>
          </a:xfrm>
          <a:custGeom>
            <a:avLst/>
            <a:gdLst/>
            <a:ahLst/>
            <a:cxnLst/>
            <a:rect l="l" t="t" r="r" b="b"/>
            <a:pathLst>
              <a:path w="7374674" h="10287000">
                <a:moveTo>
                  <a:pt x="0" y="0"/>
                </a:moveTo>
                <a:lnTo>
                  <a:pt x="7374674" y="0"/>
                </a:lnTo>
                <a:lnTo>
                  <a:pt x="7374674" y="10287000"/>
                </a:lnTo>
                <a:lnTo>
                  <a:pt x="0" y="10287000"/>
                </a:lnTo>
                <a:lnTo>
                  <a:pt x="0" y="0"/>
                </a:lnTo>
                <a:close/>
              </a:path>
            </a:pathLst>
          </a:custGeom>
          <a:blipFill>
            <a:blip r:embed="rId2"/>
            <a:stretch>
              <a:fillRect b="-26916"/>
            </a:stretch>
          </a:blipFill>
        </p:spPr>
      </p:sp>
      <p:sp>
        <p:nvSpPr>
          <p:cNvPr id="4" name="TextBox 4"/>
          <p:cNvSpPr txBox="1"/>
          <p:nvPr/>
        </p:nvSpPr>
        <p:spPr>
          <a:xfrm>
            <a:off x="7631329" y="2486018"/>
            <a:ext cx="10400017" cy="700468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On the following slide, you will find an example of an advanced search. Try this search and then experiment with different subjects and/or keywords.</a:t>
            </a:r>
          </a:p>
        </p:txBody>
      </p:sp>
      <p:sp>
        <p:nvSpPr>
          <p:cNvPr id="5" name="TextBox 5"/>
          <p:cNvSpPr txBox="1"/>
          <p:nvPr/>
        </p:nvSpPr>
        <p:spPr>
          <a:xfrm>
            <a:off x="8203011" y="447171"/>
            <a:ext cx="9521123" cy="1685925"/>
          </a:xfrm>
          <a:prstGeom prst="rect">
            <a:avLst/>
          </a:prstGeom>
        </p:spPr>
        <p:txBody>
          <a:bodyPr lIns="0" tIns="0" rIns="0" bIns="0" rtlCol="0" anchor="t">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447576" y="0"/>
            <a:ext cx="6840424" cy="10287000"/>
          </a:xfrm>
          <a:custGeom>
            <a:avLst/>
            <a:gdLst/>
            <a:ahLst/>
            <a:cxnLst/>
            <a:rect l="l" t="t" r="r" b="b"/>
            <a:pathLst>
              <a:path w="6840424" h="10287000">
                <a:moveTo>
                  <a:pt x="0" y="0"/>
                </a:moveTo>
                <a:lnTo>
                  <a:pt x="6840424" y="0"/>
                </a:lnTo>
                <a:lnTo>
                  <a:pt x="6840424" y="10287000"/>
                </a:lnTo>
                <a:lnTo>
                  <a:pt x="0" y="10287000"/>
                </a:lnTo>
                <a:lnTo>
                  <a:pt x="0" y="0"/>
                </a:lnTo>
                <a:close/>
              </a:path>
            </a:pathLst>
          </a:custGeom>
          <a:blipFill>
            <a:blip r:embed="rId2"/>
            <a:stretch>
              <a:fillRect l="-132755" t="-3049" r="-1932" b="-5995"/>
            </a:stretch>
          </a:blipFill>
        </p:spPr>
      </p:sp>
      <p:sp>
        <p:nvSpPr>
          <p:cNvPr id="3" name="AutoShape 3"/>
          <p:cNvSpPr/>
          <p:nvPr/>
        </p:nvSpPr>
        <p:spPr>
          <a:xfrm rot="-10800000">
            <a:off x="0" y="0"/>
            <a:ext cx="11447576" cy="10287000"/>
          </a:xfrm>
          <a:prstGeom prst="rect">
            <a:avLst/>
          </a:prstGeom>
          <a:solidFill>
            <a:srgbClr val="00356B"/>
          </a:solidFill>
        </p:spPr>
      </p:sp>
      <p:sp>
        <p:nvSpPr>
          <p:cNvPr id="4" name="TextBox 4"/>
          <p:cNvSpPr txBox="1"/>
          <p:nvPr/>
        </p:nvSpPr>
        <p:spPr>
          <a:xfrm>
            <a:off x="441038" y="5574206"/>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Subjects column, select the subject category:</a:t>
            </a:r>
          </a:p>
        </p:txBody>
      </p:sp>
      <p:sp>
        <p:nvSpPr>
          <p:cNvPr id="5" name="TextBox 5"/>
          <p:cNvSpPr txBox="1"/>
          <p:nvPr/>
        </p:nvSpPr>
        <p:spPr>
          <a:xfrm>
            <a:off x="441038" y="569193"/>
            <a:ext cx="9521123" cy="1685925"/>
          </a:xfrm>
          <a:prstGeom prst="rect">
            <a:avLst/>
          </a:prstGeom>
        </p:spPr>
        <p:txBody>
          <a:bodyPr lIns="0" tIns="0" rIns="0" bIns="0" rtlCol="0" anchor="t">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id="6" name="TextBox 6"/>
          <p:cNvSpPr txBox="1"/>
          <p:nvPr/>
        </p:nvSpPr>
        <p:spPr>
          <a:xfrm>
            <a:off x="441038" y="8635365"/>
            <a:ext cx="10686941" cy="622935"/>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Keyword section, type </a:t>
            </a:r>
            <a:r>
              <a:rPr lang="en-US" sz="3600" spc="215">
                <a:solidFill>
                  <a:srgbClr val="FFFFFF"/>
                </a:solidFill>
                <a:latin typeface="Aileron Bold"/>
              </a:rPr>
              <a:t>royal</a:t>
            </a:r>
            <a:r>
              <a:rPr lang="en-US" sz="3600" spc="215">
                <a:solidFill>
                  <a:srgbClr val="FFFFFF"/>
                </a:solidFill>
                <a:latin typeface="Aileron"/>
              </a:rPr>
              <a:t>.</a:t>
            </a:r>
          </a:p>
        </p:txBody>
      </p:sp>
      <p:sp>
        <p:nvSpPr>
          <p:cNvPr id="7" name="TextBox 7"/>
          <p:cNvSpPr txBox="1"/>
          <p:nvPr/>
        </p:nvSpPr>
        <p:spPr>
          <a:xfrm>
            <a:off x="1028700" y="7424563"/>
            <a:ext cx="8946730" cy="624840"/>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Burial practices and funerals (764)</a:t>
            </a:r>
          </a:p>
        </p:txBody>
      </p:sp>
      <p:sp>
        <p:nvSpPr>
          <p:cNvPr id="8" name="TextBox 8"/>
          <p:cNvSpPr txBox="1"/>
          <p:nvPr/>
        </p:nvSpPr>
        <p:spPr>
          <a:xfrm>
            <a:off x="441038" y="2628157"/>
            <a:ext cx="10686941" cy="1261110"/>
          </a:xfrm>
          <a:prstGeom prst="rect">
            <a:avLst/>
          </a:prstGeom>
        </p:spPr>
        <p:txBody>
          <a:bodyPr lIns="0" tIns="0" rIns="0" bIns="0" rtlCol="0" anchor="t">
            <a:spAutoFit/>
          </a:bodyPr>
          <a:lstStyle/>
          <a:p>
            <a:pPr>
              <a:lnSpc>
                <a:spcPts val="5040"/>
              </a:lnSpc>
            </a:pPr>
            <a:r>
              <a:rPr lang="en-US" sz="3600" spc="215">
                <a:solidFill>
                  <a:srgbClr val="FFFFFF"/>
                </a:solidFill>
                <a:latin typeface="Aileron"/>
              </a:rPr>
              <a:t>In the Add Traditions column, select the tradition category:</a:t>
            </a:r>
          </a:p>
        </p:txBody>
      </p:sp>
      <p:sp>
        <p:nvSpPr>
          <p:cNvPr id="9" name="TextBox 9"/>
          <p:cNvSpPr txBox="1"/>
          <p:nvPr/>
        </p:nvSpPr>
        <p:spPr>
          <a:xfrm>
            <a:off x="1028700" y="4373537"/>
            <a:ext cx="9321206" cy="624840"/>
          </a:xfrm>
          <a:prstGeom prst="rect">
            <a:avLst/>
          </a:prstGeom>
        </p:spPr>
        <p:txBody>
          <a:bodyPr lIns="0" tIns="0" rIns="0" bIns="0" rtlCol="0" anchor="t">
            <a:spAutoFit/>
          </a:bodyPr>
          <a:lstStyle/>
          <a:p>
            <a:pPr>
              <a:lnSpc>
                <a:spcPts val="5040"/>
              </a:lnSpc>
            </a:pPr>
            <a:r>
              <a:rPr lang="en-US" sz="3600" spc="215">
                <a:solidFill>
                  <a:srgbClr val="FFFFFF"/>
                </a:solidFill>
                <a:latin typeface="Aileron Bold"/>
              </a:rPr>
              <a:t>Early Dynastic Mesopotamia (MH64)</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1151298" y="705925"/>
            <a:ext cx="7136702" cy="1032816"/>
            <a:chOff x="0" y="0"/>
            <a:chExt cx="9515602" cy="1377088"/>
          </a:xfrm>
        </p:grpSpPr>
        <p:sp>
          <p:nvSpPr>
            <p:cNvPr id="3" name="AutoShape 3"/>
            <p:cNvSpPr/>
            <p:nvPr/>
          </p:nvSpPr>
          <p:spPr>
            <a:xfrm>
              <a:off x="0" y="0"/>
              <a:ext cx="9515602" cy="1377088"/>
            </a:xfrm>
            <a:prstGeom prst="rect">
              <a:avLst/>
            </a:prstGeom>
            <a:solidFill>
              <a:srgbClr val="00356B"/>
            </a:solidFill>
          </p:spPr>
        </p:sp>
        <p:sp>
          <p:nvSpPr>
            <p:cNvPr id="4" name="TextBox 4"/>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ADVANCED SEARCH</a:t>
              </a:r>
            </a:p>
          </p:txBody>
        </p:sp>
      </p:grpSp>
      <p:grpSp>
        <p:nvGrpSpPr>
          <p:cNvPr id="5" name="Group 5"/>
          <p:cNvGrpSpPr/>
          <p:nvPr/>
        </p:nvGrpSpPr>
        <p:grpSpPr>
          <a:xfrm rot="-5911422">
            <a:off x="13940522" y="6726513"/>
            <a:ext cx="2868900" cy="366267"/>
            <a:chOff x="0" y="0"/>
            <a:chExt cx="10226207" cy="1305560"/>
          </a:xfrm>
        </p:grpSpPr>
        <p:sp>
          <p:nvSpPr>
            <p:cNvPr id="6" name="Freeform 6"/>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7" name="Group 7"/>
          <p:cNvGrpSpPr/>
          <p:nvPr/>
        </p:nvGrpSpPr>
        <p:grpSpPr>
          <a:xfrm>
            <a:off x="6469662" y="8106405"/>
            <a:ext cx="5975291" cy="1846698"/>
            <a:chOff x="0" y="0"/>
            <a:chExt cx="7967054" cy="2462264"/>
          </a:xfrm>
        </p:grpSpPr>
        <p:sp>
          <p:nvSpPr>
            <p:cNvPr id="8" name="AutoShape 8"/>
            <p:cNvSpPr/>
            <p:nvPr/>
          </p:nvSpPr>
          <p:spPr>
            <a:xfrm rot="-10800000">
              <a:off x="0" y="0"/>
              <a:ext cx="7967054" cy="2462264"/>
            </a:xfrm>
            <a:prstGeom prst="rect">
              <a:avLst/>
            </a:prstGeom>
            <a:solidFill>
              <a:srgbClr val="FFFFFF"/>
            </a:solidFill>
          </p:spPr>
        </p:sp>
        <p:sp>
          <p:nvSpPr>
            <p:cNvPr id="9" name="TextBox 9"/>
            <p:cNvSpPr txBox="1"/>
            <p:nvPr/>
          </p:nvSpPr>
          <p:spPr>
            <a:xfrm>
              <a:off x="253085" y="307207"/>
              <a:ext cx="7460885" cy="18383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subject: </a:t>
              </a:r>
            </a:p>
            <a:p>
              <a:pPr>
                <a:lnSpc>
                  <a:spcPts val="3600"/>
                </a:lnSpc>
              </a:pPr>
              <a:r>
                <a:rPr lang="en-US" sz="3000" spc="30">
                  <a:solidFill>
                    <a:srgbClr val="00356B"/>
                  </a:solidFill>
                  <a:latin typeface="Aileron"/>
                </a:rPr>
                <a:t>Burial practices and funerals (764)</a:t>
              </a:r>
            </a:p>
          </p:txBody>
        </p:sp>
      </p:grpSp>
      <p:grpSp>
        <p:nvGrpSpPr>
          <p:cNvPr id="10" name="Group 10"/>
          <p:cNvGrpSpPr/>
          <p:nvPr/>
        </p:nvGrpSpPr>
        <p:grpSpPr>
          <a:xfrm>
            <a:off x="12618258" y="8355396"/>
            <a:ext cx="5513428" cy="1348716"/>
            <a:chOff x="0" y="0"/>
            <a:chExt cx="7351238" cy="1798288"/>
          </a:xfrm>
        </p:grpSpPr>
        <p:sp>
          <p:nvSpPr>
            <p:cNvPr id="11" name="AutoShape 11"/>
            <p:cNvSpPr/>
            <p:nvPr/>
          </p:nvSpPr>
          <p:spPr>
            <a:xfrm rot="-10800000">
              <a:off x="0" y="0"/>
              <a:ext cx="7351238" cy="1798288"/>
            </a:xfrm>
            <a:prstGeom prst="rect">
              <a:avLst/>
            </a:prstGeom>
            <a:solidFill>
              <a:srgbClr val="FFFFFF"/>
            </a:solidFill>
          </p:spPr>
        </p:sp>
        <p:sp>
          <p:nvSpPr>
            <p:cNvPr id="12" name="TextBox 12"/>
            <p:cNvSpPr txBox="1"/>
            <p:nvPr/>
          </p:nvSpPr>
          <p:spPr>
            <a:xfrm>
              <a:off x="365001" y="280019"/>
              <a:ext cx="6621236" cy="12287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keyword:</a:t>
              </a:r>
            </a:p>
            <a:p>
              <a:pPr>
                <a:lnSpc>
                  <a:spcPts val="3600"/>
                </a:lnSpc>
              </a:pPr>
              <a:r>
                <a:rPr lang="en-US" sz="3000" spc="30">
                  <a:solidFill>
                    <a:srgbClr val="00356B"/>
                  </a:solidFill>
                  <a:latin typeface="Aileron"/>
                </a:rPr>
                <a:t>royal</a:t>
              </a:r>
            </a:p>
          </p:txBody>
        </p:sp>
      </p:grpSp>
      <p:grpSp>
        <p:nvGrpSpPr>
          <p:cNvPr id="13" name="Group 13"/>
          <p:cNvGrpSpPr/>
          <p:nvPr/>
        </p:nvGrpSpPr>
        <p:grpSpPr>
          <a:xfrm>
            <a:off x="295145" y="8106405"/>
            <a:ext cx="5975291" cy="1846698"/>
            <a:chOff x="0" y="0"/>
            <a:chExt cx="7967054" cy="2462264"/>
          </a:xfrm>
        </p:grpSpPr>
        <p:sp>
          <p:nvSpPr>
            <p:cNvPr id="14" name="AutoShape 14"/>
            <p:cNvSpPr/>
            <p:nvPr/>
          </p:nvSpPr>
          <p:spPr>
            <a:xfrm rot="-10800000">
              <a:off x="0" y="0"/>
              <a:ext cx="7967054" cy="2462264"/>
            </a:xfrm>
            <a:prstGeom prst="rect">
              <a:avLst/>
            </a:prstGeom>
            <a:solidFill>
              <a:srgbClr val="FFFFFF"/>
            </a:solidFill>
          </p:spPr>
        </p:sp>
        <p:sp>
          <p:nvSpPr>
            <p:cNvPr id="15" name="TextBox 15"/>
            <p:cNvSpPr txBox="1"/>
            <p:nvPr/>
          </p:nvSpPr>
          <p:spPr>
            <a:xfrm>
              <a:off x="253085" y="307207"/>
              <a:ext cx="7460885" cy="1838325"/>
            </a:xfrm>
            <a:prstGeom prst="rect">
              <a:avLst/>
            </a:prstGeom>
          </p:spPr>
          <p:txBody>
            <a:bodyPr lIns="0" tIns="0" rIns="0" bIns="0" rtlCol="0" anchor="t">
              <a:spAutoFit/>
            </a:bodyPr>
            <a:lstStyle/>
            <a:p>
              <a:pPr>
                <a:lnSpc>
                  <a:spcPts val="3600"/>
                </a:lnSpc>
              </a:pPr>
              <a:r>
                <a:rPr lang="en-US" sz="3000" spc="30">
                  <a:solidFill>
                    <a:srgbClr val="00356B"/>
                  </a:solidFill>
                  <a:latin typeface="Aileron Bold"/>
                </a:rPr>
                <a:t>Add tradition: </a:t>
              </a:r>
            </a:p>
            <a:p>
              <a:pPr>
                <a:lnSpc>
                  <a:spcPts val="3600"/>
                </a:lnSpc>
              </a:pPr>
              <a:r>
                <a:rPr lang="en-US" sz="3000" spc="30">
                  <a:solidFill>
                    <a:srgbClr val="00356B"/>
                  </a:solidFill>
                  <a:latin typeface="Aileron"/>
                </a:rPr>
                <a:t>Early Dynastic Mesopotamia (MH64)</a:t>
              </a:r>
            </a:p>
          </p:txBody>
        </p:sp>
      </p:grpSp>
      <p:grpSp>
        <p:nvGrpSpPr>
          <p:cNvPr id="16" name="Group 16"/>
          <p:cNvGrpSpPr/>
          <p:nvPr/>
        </p:nvGrpSpPr>
        <p:grpSpPr>
          <a:xfrm rot="-5911422">
            <a:off x="8869956" y="6726513"/>
            <a:ext cx="2868900" cy="366267"/>
            <a:chOff x="0" y="0"/>
            <a:chExt cx="10226207" cy="1305560"/>
          </a:xfrm>
        </p:grpSpPr>
        <p:sp>
          <p:nvSpPr>
            <p:cNvPr id="17" name="Freeform 17"/>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grpSp>
        <p:nvGrpSpPr>
          <p:cNvPr id="18" name="Group 18"/>
          <p:cNvGrpSpPr/>
          <p:nvPr/>
        </p:nvGrpSpPr>
        <p:grpSpPr>
          <a:xfrm rot="-5911422">
            <a:off x="2784009" y="6726513"/>
            <a:ext cx="2868900" cy="366267"/>
            <a:chOff x="0" y="0"/>
            <a:chExt cx="10226207" cy="1305560"/>
          </a:xfrm>
        </p:grpSpPr>
        <p:sp>
          <p:nvSpPr>
            <p:cNvPr id="19" name="Freeform 19"/>
            <p:cNvSpPr/>
            <p:nvPr/>
          </p:nvSpPr>
          <p:spPr>
            <a:xfrm>
              <a:off x="0" y="-27940"/>
              <a:ext cx="10245257" cy="1360170"/>
            </a:xfrm>
            <a:custGeom>
              <a:avLst/>
              <a:gdLst/>
              <a:ahLst/>
              <a:cxnLst/>
              <a:rect l="l" t="t" r="r" b="b"/>
              <a:pathLst>
                <a:path w="10245257" h="1360170">
                  <a:moveTo>
                    <a:pt x="10170327" y="579120"/>
                  </a:moveTo>
                  <a:lnTo>
                    <a:pt x="9470557" y="55880"/>
                  </a:lnTo>
                  <a:cubicBezTo>
                    <a:pt x="9396897" y="0"/>
                    <a:pt x="9335936" y="30480"/>
                    <a:pt x="9335936" y="123190"/>
                  </a:cubicBezTo>
                  <a:lnTo>
                    <a:pt x="9335936"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9334219" y="805180"/>
                  </a:lnTo>
                  <a:lnTo>
                    <a:pt x="9334219" y="1236980"/>
                  </a:lnTo>
                  <a:cubicBezTo>
                    <a:pt x="9334219" y="1329690"/>
                    <a:pt x="9395627" y="1360170"/>
                    <a:pt x="9469286" y="1304290"/>
                  </a:cubicBezTo>
                  <a:lnTo>
                    <a:pt x="10170327" y="779780"/>
                  </a:lnTo>
                  <a:cubicBezTo>
                    <a:pt x="10245257" y="726440"/>
                    <a:pt x="10245257" y="635000"/>
                    <a:pt x="10170327" y="579120"/>
                  </a:cubicBezTo>
                  <a:close/>
                </a:path>
              </a:pathLst>
            </a:custGeom>
            <a:solidFill>
              <a:srgbClr val="00356B"/>
            </a:solidFill>
          </p:spPr>
        </p:sp>
      </p:grpSp>
      <p:sp>
        <p:nvSpPr>
          <p:cNvPr id="20" name="Freeform 20"/>
          <p:cNvSpPr/>
          <p:nvPr/>
        </p:nvSpPr>
        <p:spPr>
          <a:xfrm>
            <a:off x="0" y="2136739"/>
            <a:ext cx="18288000" cy="2784143"/>
          </a:xfrm>
          <a:custGeom>
            <a:avLst/>
            <a:gdLst/>
            <a:ahLst/>
            <a:cxnLst/>
            <a:rect l="l" t="t" r="r" b="b"/>
            <a:pathLst>
              <a:path w="18288000" h="2784143">
                <a:moveTo>
                  <a:pt x="0" y="0"/>
                </a:moveTo>
                <a:lnTo>
                  <a:pt x="18288000" y="0"/>
                </a:lnTo>
                <a:lnTo>
                  <a:pt x="18288000" y="2784143"/>
                </a:lnTo>
                <a:lnTo>
                  <a:pt x="0" y="2784143"/>
                </a:lnTo>
                <a:lnTo>
                  <a:pt x="0" y="0"/>
                </a:lnTo>
                <a:close/>
              </a:path>
            </a:pathLst>
          </a:custGeom>
          <a:blipFill>
            <a:blip r:embed="rId2"/>
            <a:stretch>
              <a:fillRect/>
            </a:stretch>
          </a:blipFill>
        </p:spPr>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AutoShape 2"/>
          <p:cNvSpPr/>
          <p:nvPr/>
        </p:nvSpPr>
        <p:spPr>
          <a:xfrm>
            <a:off x="0" y="0"/>
            <a:ext cx="11130697" cy="10287000"/>
          </a:xfrm>
          <a:prstGeom prst="rect">
            <a:avLst/>
          </a:prstGeom>
          <a:solidFill>
            <a:srgbClr val="FFFFFF"/>
          </a:solidFill>
        </p:spPr>
      </p:sp>
      <p:sp>
        <p:nvSpPr>
          <p:cNvPr id="3" name="Freeform 3"/>
          <p:cNvSpPr/>
          <p:nvPr/>
        </p:nvSpPr>
        <p:spPr>
          <a:xfrm>
            <a:off x="1543204" y="1028700"/>
            <a:ext cx="8250252" cy="8229600"/>
          </a:xfrm>
          <a:custGeom>
            <a:avLst/>
            <a:gdLst/>
            <a:ahLst/>
            <a:cxnLst/>
            <a:rect l="l" t="t" r="r" b="b"/>
            <a:pathLst>
              <a:path w="8250252" h="8229600">
                <a:moveTo>
                  <a:pt x="0" y="0"/>
                </a:moveTo>
                <a:lnTo>
                  <a:pt x="8250252" y="0"/>
                </a:lnTo>
                <a:lnTo>
                  <a:pt x="8250252" y="8229600"/>
                </a:lnTo>
                <a:lnTo>
                  <a:pt x="0" y="8229600"/>
                </a:lnTo>
                <a:lnTo>
                  <a:pt x="0" y="0"/>
                </a:lnTo>
                <a:close/>
              </a:path>
            </a:pathLst>
          </a:custGeom>
          <a:blipFill>
            <a:blip r:embed="rId2"/>
            <a:stretch>
              <a:fillRect l="-25310" r="-38336" b="-23043"/>
            </a:stretch>
          </a:blipFill>
        </p:spPr>
      </p:sp>
      <p:sp>
        <p:nvSpPr>
          <p:cNvPr id="4" name="AutoShape 4"/>
          <p:cNvSpPr/>
          <p:nvPr/>
        </p:nvSpPr>
        <p:spPr>
          <a:xfrm>
            <a:off x="666490" y="4436148"/>
            <a:ext cx="1753429" cy="1938326"/>
          </a:xfrm>
          <a:prstGeom prst="rect">
            <a:avLst/>
          </a:prstGeom>
          <a:solidFill>
            <a:srgbClr val="00356B"/>
          </a:solidFill>
        </p:spPr>
      </p:sp>
      <p:sp>
        <p:nvSpPr>
          <p:cNvPr id="5" name="TextBox 5"/>
          <p:cNvSpPr txBox="1"/>
          <p:nvPr/>
        </p:nvSpPr>
        <p:spPr>
          <a:xfrm>
            <a:off x="11383106" y="3762419"/>
            <a:ext cx="6559979" cy="5790565"/>
          </a:xfrm>
          <a:prstGeom prst="rect">
            <a:avLst/>
          </a:prstGeom>
        </p:spPr>
        <p:txBody>
          <a:bodyPr lIns="0" tIns="0" rIns="0" bIns="0" rtlCol="0" anchor="t">
            <a:spAutoFit/>
          </a:bodyPr>
          <a:lstStyle/>
          <a:p>
            <a:pPr marL="690881" lvl="1" indent="-345440">
              <a:lnSpc>
                <a:spcPts val="5120"/>
              </a:lnSpc>
              <a:buFont typeface="Arial"/>
              <a:buChar char="•"/>
            </a:pPr>
            <a:r>
              <a:rPr lang="en-US" sz="3200" spc="32">
                <a:solidFill>
                  <a:srgbClr val="FFFFFF"/>
                </a:solidFill>
                <a:latin typeface="Aileron"/>
              </a:rPr>
              <a:t>Learn about the Royal Tombs of Ur</a:t>
            </a:r>
          </a:p>
          <a:p>
            <a:pPr marL="690881" lvl="1" indent="-345440">
              <a:lnSpc>
                <a:spcPts val="5120"/>
              </a:lnSpc>
              <a:buFont typeface="Arial"/>
              <a:buChar char="•"/>
            </a:pPr>
            <a:r>
              <a:rPr lang="en-US" sz="3200" spc="32">
                <a:solidFill>
                  <a:srgbClr val="FFFFFF"/>
                </a:solidFill>
                <a:latin typeface="Aileron"/>
              </a:rPr>
              <a:t>Read passages in eHRAF Archaeology</a:t>
            </a:r>
          </a:p>
          <a:p>
            <a:pPr marL="690881" lvl="1" indent="-345440">
              <a:lnSpc>
                <a:spcPts val="5120"/>
              </a:lnSpc>
              <a:buFont typeface="Arial"/>
              <a:buChar char="•"/>
            </a:pPr>
            <a:r>
              <a:rPr lang="en-US" sz="3200" spc="32">
                <a:solidFill>
                  <a:srgbClr val="FFFFFF"/>
                </a:solidFill>
                <a:latin typeface="Aileron"/>
              </a:rPr>
              <a:t>Answer questions about this archaeological discovery</a:t>
            </a:r>
          </a:p>
          <a:p>
            <a:pPr marL="690880" lvl="1" indent="-345440">
              <a:lnSpc>
                <a:spcPts val="5120"/>
              </a:lnSpc>
              <a:buFont typeface="Arial"/>
              <a:buChar char="•"/>
            </a:pPr>
            <a:r>
              <a:rPr lang="en-US" sz="3200" spc="32">
                <a:solidFill>
                  <a:srgbClr val="FFFFFF"/>
                </a:solidFill>
                <a:latin typeface="Aileron"/>
              </a:rPr>
              <a:t>Find out what makes the Royal Tombs of Ur a "Great Discovery"</a:t>
            </a:r>
          </a:p>
        </p:txBody>
      </p:sp>
      <p:sp>
        <p:nvSpPr>
          <p:cNvPr id="6" name="TextBox 6"/>
          <p:cNvSpPr txBox="1"/>
          <p:nvPr/>
        </p:nvSpPr>
        <p:spPr>
          <a:xfrm>
            <a:off x="1302099" y="5133975"/>
            <a:ext cx="5084955" cy="571500"/>
          </a:xfrm>
          <a:prstGeom prst="rect">
            <a:avLst/>
          </a:prstGeom>
        </p:spPr>
        <p:txBody>
          <a:bodyPr lIns="0" tIns="0" rIns="0" bIns="0" rtlCol="0" anchor="t">
            <a:spAutoFit/>
          </a:bodyPr>
          <a:lstStyle/>
          <a:p>
            <a:pPr>
              <a:lnSpc>
                <a:spcPts val="4440"/>
              </a:lnSpc>
            </a:pPr>
            <a:r>
              <a:rPr lang="en-US" sz="3700" spc="136">
                <a:solidFill>
                  <a:srgbClr val="FFFFFF"/>
                </a:solidFill>
                <a:latin typeface="Aileron Bold"/>
              </a:rPr>
              <a:t>Topics We'll Cover</a:t>
            </a:r>
          </a:p>
        </p:txBody>
      </p:sp>
      <p:sp>
        <p:nvSpPr>
          <p:cNvPr id="7" name="TextBox 7"/>
          <p:cNvSpPr txBox="1"/>
          <p:nvPr/>
        </p:nvSpPr>
        <p:spPr>
          <a:xfrm>
            <a:off x="12696174" y="1019175"/>
            <a:ext cx="5024054" cy="2447925"/>
          </a:xfrm>
          <a:prstGeom prst="rect">
            <a:avLst/>
          </a:prstGeom>
        </p:spPr>
        <p:txBody>
          <a:bodyPr lIns="0" tIns="0" rIns="0" bIns="0" rtlCol="0" anchor="t">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31701"/>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22899"/>
          <a:stretch>
            <a:fillRect/>
          </a:stretch>
        </p:blipFill>
        <p:spPr>
          <a:xfrm>
            <a:off x="0" y="0"/>
            <a:ext cx="18288000" cy="10287000"/>
          </a:xfrm>
          <a:prstGeom prst="rect">
            <a:avLst/>
          </a:prstGeom>
        </p:spPr>
      </p:pic>
      <p:grpSp>
        <p:nvGrpSpPr>
          <p:cNvPr id="3" name="Group 3"/>
          <p:cNvGrpSpPr/>
          <p:nvPr/>
        </p:nvGrpSpPr>
        <p:grpSpPr>
          <a:xfrm>
            <a:off x="11151298" y="705925"/>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r="9229"/>
          <a:stretch>
            <a:fillRect/>
          </a:stretch>
        </p:blipFill>
        <p:spPr>
          <a:xfrm>
            <a:off x="0" y="0"/>
            <a:ext cx="18288000" cy="10287000"/>
          </a:xfrm>
          <a:prstGeom prst="rect">
            <a:avLst/>
          </a:prstGeom>
        </p:spPr>
      </p:pic>
      <p:grpSp>
        <p:nvGrpSpPr>
          <p:cNvPr id="3" name="Group 3"/>
          <p:cNvGrpSpPr/>
          <p:nvPr/>
        </p:nvGrpSpPr>
        <p:grpSpPr>
          <a:xfrm>
            <a:off x="11151298" y="673029"/>
            <a:ext cx="7136702" cy="1032816"/>
            <a:chOff x="0" y="0"/>
            <a:chExt cx="9515602" cy="1377088"/>
          </a:xfrm>
        </p:grpSpPr>
        <p:sp>
          <p:nvSpPr>
            <p:cNvPr id="4" name="AutoShape 4"/>
            <p:cNvSpPr/>
            <p:nvPr/>
          </p:nvSpPr>
          <p:spPr>
            <a:xfrm>
              <a:off x="0" y="0"/>
              <a:ext cx="9515602" cy="1377088"/>
            </a:xfrm>
            <a:prstGeom prst="rect">
              <a:avLst/>
            </a:prstGeom>
            <a:solidFill>
              <a:srgbClr val="00356B"/>
            </a:solidFill>
          </p:spPr>
        </p:sp>
        <p:sp>
          <p:nvSpPr>
            <p:cNvPr id="5" name="TextBox 5"/>
            <p:cNvSpPr txBox="1"/>
            <p:nvPr/>
          </p:nvSpPr>
          <p:spPr>
            <a:xfrm>
              <a:off x="947307" y="370621"/>
              <a:ext cx="7620987" cy="578697"/>
            </a:xfrm>
            <a:prstGeom prst="rect">
              <a:avLst/>
            </a:prstGeom>
          </p:spPr>
          <p:txBody>
            <a:bodyPr lIns="0" tIns="0" rIns="0" bIns="0" rtlCol="0" anchor="t">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t="6730" b="6730"/>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340936"/>
            <a:ext cx="10959035" cy="1633703"/>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8714" r="-52128"/>
            </a:stretch>
          </a:blipFill>
        </p:spPr>
      </p:sp>
      <p:grpSp>
        <p:nvGrpSpPr>
          <p:cNvPr id="4" name="Group 4"/>
          <p:cNvGrpSpPr/>
          <p:nvPr/>
        </p:nvGrpSpPr>
        <p:grpSpPr>
          <a:xfrm>
            <a:off x="0" y="3493"/>
            <a:ext cx="4255029" cy="1122351"/>
            <a:chOff x="0" y="0"/>
            <a:chExt cx="5673372" cy="1496468"/>
          </a:xfrm>
        </p:grpSpPr>
        <p:sp>
          <p:nvSpPr>
            <p:cNvPr id="5" name="AutoShape 5"/>
            <p:cNvSpPr/>
            <p:nvPr/>
          </p:nvSpPr>
          <p:spPr>
            <a:xfrm>
              <a:off x="0" y="0"/>
              <a:ext cx="5673372" cy="1496468"/>
            </a:xfrm>
            <a:prstGeom prst="rect">
              <a:avLst/>
            </a:prstGeom>
            <a:solidFill>
              <a:srgbClr val="00356B"/>
            </a:solidFill>
          </p:spPr>
        </p:sp>
        <p:sp>
          <p:nvSpPr>
            <p:cNvPr id="6" name="TextBox 6"/>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
        <p:nvSpPr>
          <p:cNvPr id="7" name="TextBox 7"/>
          <p:cNvSpPr txBox="1"/>
          <p:nvPr/>
        </p:nvSpPr>
        <p:spPr>
          <a:xfrm>
            <a:off x="8370042" y="709578"/>
            <a:ext cx="9633391" cy="8281035"/>
          </a:xfrm>
          <a:prstGeom prst="rect">
            <a:avLst/>
          </a:prstGeom>
        </p:spPr>
        <p:txBody>
          <a:bodyPr lIns="0" tIns="0" rIns="0" bIns="0" rtlCol="0" anchor="t">
            <a:spAutoFit/>
          </a:bodyPr>
          <a:lstStyle/>
          <a:p>
            <a:pPr>
              <a:lnSpc>
                <a:spcPts val="5040"/>
              </a:lnSpc>
            </a:pPr>
            <a:r>
              <a:rPr lang="en-US" sz="3600" spc="288">
                <a:solidFill>
                  <a:srgbClr val="FFFFFF"/>
                </a:solidFill>
                <a:latin typeface="Aileron"/>
              </a:rPr>
              <a:t>The purpose of this assignment is to present a report summarizing your findings about this great discovery.</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This can be done in the form of a group project or an individual paper.</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Groups can divide the questions that follow, with each student contributing information about a specific question.</a:t>
            </a:r>
          </a:p>
          <a:p>
            <a:pPr>
              <a:lnSpc>
                <a:spcPts val="5040"/>
              </a:lnSpc>
            </a:pPr>
            <a:endParaRPr lang="en-US" sz="3600" spc="288">
              <a:solidFill>
                <a:srgbClr val="FFFFFF"/>
              </a:solidFill>
              <a:latin typeface="Aileron"/>
            </a:endParaRPr>
          </a:p>
          <a:p>
            <a:pPr>
              <a:lnSpc>
                <a:spcPts val="5040"/>
              </a:lnSpc>
            </a:pPr>
            <a:r>
              <a:rPr lang="en-US" sz="3600" spc="288">
                <a:solidFill>
                  <a:srgbClr val="FFFFFF"/>
                </a:solidFill>
                <a:latin typeface="Aileron"/>
              </a:rPr>
              <a:t>Consider making a slideshow presentation to illustrate your findings.</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729147" y="4484232"/>
            <a:ext cx="5854260" cy="4251325"/>
          </a:xfrm>
          <a:prstGeom prst="rect">
            <a:avLst/>
          </a:prstGeom>
        </p:spPr>
        <p:txBody>
          <a:bodyPr lIns="0" tIns="0" rIns="0" bIns="0" rtlCol="0" anchor="t">
            <a:spAutoFit/>
          </a:bodyPr>
          <a:lstStyle/>
          <a:p>
            <a:pPr marL="863600" lvl="1" indent="-431800">
              <a:lnSpc>
                <a:spcPts val="5600"/>
              </a:lnSpc>
              <a:buFont typeface="Arial"/>
              <a:buChar char="•"/>
            </a:pPr>
            <a:r>
              <a:rPr lang="en-US" sz="4000" spc="400">
                <a:solidFill>
                  <a:srgbClr val="FFFFFF"/>
                </a:solidFill>
                <a:latin typeface="Aileron Heavy"/>
              </a:rPr>
              <a:t>Who?</a:t>
            </a:r>
          </a:p>
          <a:p>
            <a:pPr marL="863600" lvl="1" indent="-431800">
              <a:lnSpc>
                <a:spcPts val="5600"/>
              </a:lnSpc>
              <a:buFont typeface="Arial"/>
              <a:buChar char="•"/>
            </a:pPr>
            <a:r>
              <a:rPr lang="en-US" sz="4000" spc="400">
                <a:solidFill>
                  <a:srgbClr val="FFFFFF"/>
                </a:solidFill>
                <a:latin typeface="Aileron Heavy"/>
              </a:rPr>
              <a:t>What?</a:t>
            </a:r>
          </a:p>
          <a:p>
            <a:pPr marL="863600" lvl="1" indent="-431800">
              <a:lnSpc>
                <a:spcPts val="5600"/>
              </a:lnSpc>
              <a:buFont typeface="Arial"/>
              <a:buChar char="•"/>
            </a:pPr>
            <a:r>
              <a:rPr lang="en-US" sz="4000" spc="400">
                <a:solidFill>
                  <a:srgbClr val="FFFFFF"/>
                </a:solidFill>
                <a:latin typeface="Aileron Heavy"/>
              </a:rPr>
              <a:t>Where?</a:t>
            </a:r>
          </a:p>
          <a:p>
            <a:pPr marL="863600" lvl="1" indent="-431800">
              <a:lnSpc>
                <a:spcPts val="5600"/>
              </a:lnSpc>
              <a:buFont typeface="Arial"/>
              <a:buChar char="•"/>
            </a:pPr>
            <a:r>
              <a:rPr lang="en-US" sz="4000" spc="400">
                <a:solidFill>
                  <a:srgbClr val="FFFFFF"/>
                </a:solidFill>
                <a:latin typeface="Aileron Heavy"/>
              </a:rPr>
              <a:t>When?</a:t>
            </a:r>
          </a:p>
          <a:p>
            <a:pPr marL="863600" lvl="1" indent="-431800">
              <a:lnSpc>
                <a:spcPts val="5600"/>
              </a:lnSpc>
              <a:buFont typeface="Arial"/>
              <a:buChar char="•"/>
            </a:pPr>
            <a:r>
              <a:rPr lang="en-US" sz="4000" spc="400">
                <a:solidFill>
                  <a:srgbClr val="FFFFFF"/>
                </a:solidFill>
                <a:latin typeface="Aileron Heavy"/>
              </a:rPr>
              <a:t>How?</a:t>
            </a:r>
          </a:p>
          <a:p>
            <a:pPr marL="863600" lvl="1" indent="-431800">
              <a:lnSpc>
                <a:spcPts val="5600"/>
              </a:lnSpc>
              <a:buFont typeface="Arial"/>
              <a:buChar char="•"/>
            </a:pPr>
            <a:r>
              <a:rPr lang="en-US" sz="4000" spc="400">
                <a:solidFill>
                  <a:srgbClr val="FFFFFF"/>
                </a:solidFill>
                <a:latin typeface="Aileron Heavy"/>
              </a:rPr>
              <a:t>Why?</a:t>
            </a:r>
          </a:p>
        </p:txBody>
      </p:sp>
      <p:sp>
        <p:nvSpPr>
          <p:cNvPr id="4" name="TextBox 4"/>
          <p:cNvSpPr txBox="1"/>
          <p:nvPr/>
        </p:nvSpPr>
        <p:spPr>
          <a:xfrm>
            <a:off x="729147" y="990600"/>
            <a:ext cx="8841182" cy="23545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Your final report describing the </a:t>
            </a:r>
            <a:r>
              <a:rPr lang="en-US" sz="3600" spc="288">
                <a:solidFill>
                  <a:srgbClr val="FFFFFF"/>
                </a:solidFill>
                <a:latin typeface="Aileron Bold"/>
              </a:rPr>
              <a:t>Royal Tombs of Ur</a:t>
            </a:r>
            <a:r>
              <a:rPr lang="en-US" sz="3600" spc="288">
                <a:solidFill>
                  <a:srgbClr val="FFFFFF"/>
                </a:solidFill>
                <a:latin typeface="Aileron"/>
              </a:rPr>
              <a:t> should have 6 sections which correspond to these 6 types of questions:</a:t>
            </a:r>
          </a:p>
        </p:txBody>
      </p:sp>
      <p:sp>
        <p:nvSpPr>
          <p:cNvPr id="5" name="Freeform 5"/>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2480" b="-15936"/>
            </a:stretch>
          </a:blipFill>
        </p:spPr>
      </p:sp>
      <p:grpSp>
        <p:nvGrpSpPr>
          <p:cNvPr id="6" name="Group 6"/>
          <p:cNvGrpSpPr/>
          <p:nvPr/>
        </p:nvGrpSpPr>
        <p:grpSpPr>
          <a:xfrm>
            <a:off x="14032971" y="0"/>
            <a:ext cx="4255029" cy="1122351"/>
            <a:chOff x="0" y="0"/>
            <a:chExt cx="5673372" cy="1496468"/>
          </a:xfrm>
        </p:grpSpPr>
        <p:sp>
          <p:nvSpPr>
            <p:cNvPr id="7" name="AutoShape 7"/>
            <p:cNvSpPr/>
            <p:nvPr/>
          </p:nvSpPr>
          <p:spPr>
            <a:xfrm>
              <a:off x="0" y="0"/>
              <a:ext cx="5673372" cy="1496468"/>
            </a:xfrm>
            <a:prstGeom prst="rect">
              <a:avLst/>
            </a:prstGeom>
            <a:solidFill>
              <a:srgbClr val="00356B"/>
            </a:solidFill>
          </p:spPr>
        </p:sp>
        <p:sp>
          <p:nvSpPr>
            <p:cNvPr id="8" name="TextBox 8"/>
            <p:cNvSpPr txBox="1"/>
            <p:nvPr/>
          </p:nvSpPr>
          <p:spPr>
            <a:xfrm>
              <a:off x="564802" y="370621"/>
              <a:ext cx="454376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ASSIGNMENT</a:t>
              </a:r>
            </a:p>
          </p:txBody>
        </p:sp>
      </p:gr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1905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59515" r="-19050"/>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1</a:t>
              </a:r>
            </a:p>
          </p:txBody>
        </p:sp>
      </p:grpSp>
      <p:sp>
        <p:nvSpPr>
          <p:cNvPr id="7" name="TextBox 7"/>
          <p:cNvSpPr txBox="1"/>
          <p:nvPr/>
        </p:nvSpPr>
        <p:spPr>
          <a:xfrm>
            <a:off x="8821523" y="1801813"/>
            <a:ext cx="8890441" cy="296418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main archaeologists associated with this discovery? Describe their biographical information, education and training, publications, etc.</a:t>
            </a:r>
          </a:p>
        </p:txBody>
      </p:sp>
      <p:sp>
        <p:nvSpPr>
          <p:cNvPr id="8" name="TextBox 8"/>
          <p:cNvSpPr txBox="1"/>
          <p:nvPr/>
        </p:nvSpPr>
        <p:spPr>
          <a:xfrm>
            <a:off x="8821523" y="515138"/>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Who?</a:t>
            </a:r>
          </a:p>
        </p:txBody>
      </p:sp>
      <p:sp>
        <p:nvSpPr>
          <p:cNvPr id="9" name="TextBox 9"/>
          <p:cNvSpPr txBox="1"/>
          <p:nvPr/>
        </p:nvSpPr>
        <p:spPr>
          <a:xfrm>
            <a:off x="8821523" y="5207000"/>
            <a:ext cx="8730428" cy="41262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Who are the people studied? Describe how people lived during this time at this place, such as: social stratification, division of labor, gender roles, economic life, food and subsistence, religious practices.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13295"/>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2</a:t>
              </a:r>
            </a:p>
          </p:txBody>
        </p:sp>
      </p:grpSp>
      <p:sp>
        <p:nvSpPr>
          <p:cNvPr id="7" name="TextBox 7"/>
          <p:cNvSpPr txBox="1"/>
          <p:nvPr/>
        </p:nvSpPr>
        <p:spPr>
          <a:xfrm>
            <a:off x="8597790" y="2453571"/>
            <a:ext cx="9353308"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did the archaeologists discover?</a:t>
            </a:r>
          </a:p>
        </p:txBody>
      </p:sp>
      <p:sp>
        <p:nvSpPr>
          <p:cNvPr id="8" name="TextBox 8"/>
          <p:cNvSpPr txBox="1"/>
          <p:nvPr/>
        </p:nvSpPr>
        <p:spPr>
          <a:xfrm>
            <a:off x="9144000" y="517043"/>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What?</a:t>
            </a:r>
          </a:p>
        </p:txBody>
      </p:sp>
      <p:sp>
        <p:nvSpPr>
          <p:cNvPr id="9" name="TextBox 9"/>
          <p:cNvSpPr txBox="1"/>
          <p:nvPr/>
        </p:nvSpPr>
        <p:spPr>
          <a:xfrm>
            <a:off x="8597790" y="5620813"/>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material culture, structures, artifacts, etc.</a:t>
            </a:r>
          </a:p>
        </p:txBody>
      </p:sp>
      <p:sp>
        <p:nvSpPr>
          <p:cNvPr id="10" name="TextBox 10"/>
          <p:cNvSpPr txBox="1"/>
          <p:nvPr/>
        </p:nvSpPr>
        <p:spPr>
          <a:xfrm>
            <a:off x="8597790" y="3672992"/>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Provide a general description of the archaeological site. </a:t>
            </a:r>
          </a:p>
        </p:txBody>
      </p:sp>
      <p:sp>
        <p:nvSpPr>
          <p:cNvPr id="11" name="TextBox 11"/>
          <p:cNvSpPr txBox="1"/>
          <p:nvPr/>
        </p:nvSpPr>
        <p:spPr>
          <a:xfrm>
            <a:off x="8597790" y="7636689"/>
            <a:ext cx="9353308"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Include relevant photos and/or interpretive artistic renderings.</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415885" y="2258207"/>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Where is the site located?</a:t>
            </a:r>
          </a:p>
        </p:txBody>
      </p:sp>
      <p:sp>
        <p:nvSpPr>
          <p:cNvPr id="4" name="TextBox 4"/>
          <p:cNvSpPr txBox="1"/>
          <p:nvPr/>
        </p:nvSpPr>
        <p:spPr>
          <a:xfrm>
            <a:off x="413572" y="622935"/>
            <a:ext cx="8730428" cy="725805"/>
          </a:xfrm>
          <a:prstGeom prst="rect">
            <a:avLst/>
          </a:prstGeom>
        </p:spPr>
        <p:txBody>
          <a:bodyPr lIns="0" tIns="0" rIns="0" bIns="0" rtlCol="0" anchor="t">
            <a:spAutoFit/>
          </a:bodyPr>
          <a:lstStyle/>
          <a:p>
            <a:pPr>
              <a:lnSpc>
                <a:spcPts val="5880"/>
              </a:lnSpc>
            </a:pPr>
            <a:r>
              <a:rPr lang="en-US" sz="4200" spc="168">
                <a:solidFill>
                  <a:srgbClr val="FFFFFF"/>
                </a:solidFill>
                <a:latin typeface="Aileron Bold"/>
              </a:rPr>
              <a:t>Where?</a:t>
            </a:r>
          </a:p>
        </p:txBody>
      </p:sp>
      <p:sp>
        <p:nvSpPr>
          <p:cNvPr id="5" name="TextBox 5"/>
          <p:cNvSpPr txBox="1"/>
          <p:nvPr/>
        </p:nvSpPr>
        <p:spPr>
          <a:xfrm>
            <a:off x="415885" y="3396371"/>
            <a:ext cx="9449738"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geography of this discovery, its location in the contemporary world, size, scope, etc.</a:t>
            </a:r>
          </a:p>
        </p:txBody>
      </p:sp>
      <p:sp>
        <p:nvSpPr>
          <p:cNvPr id="6" name="TextBox 6"/>
          <p:cNvSpPr txBox="1"/>
          <p:nvPr/>
        </p:nvSpPr>
        <p:spPr>
          <a:xfrm>
            <a:off x="415885" y="5723255"/>
            <a:ext cx="9533082"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Does the location have strategic importance?</a:t>
            </a:r>
          </a:p>
        </p:txBody>
      </p:sp>
      <p:sp>
        <p:nvSpPr>
          <p:cNvPr id="7" name="TextBox 7"/>
          <p:cNvSpPr txBox="1"/>
          <p:nvPr/>
        </p:nvSpPr>
        <p:spPr>
          <a:xfrm>
            <a:off x="415885" y="7455779"/>
            <a:ext cx="936639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 physical environment and natural resources shape cultural practices?</a:t>
            </a:r>
          </a:p>
        </p:txBody>
      </p:sp>
      <p:sp>
        <p:nvSpPr>
          <p:cNvPr id="8" name="Freeform 8"/>
          <p:cNvSpPr/>
          <p:nvPr/>
        </p:nvSpPr>
        <p:spPr>
          <a:xfrm>
            <a:off x="10202525"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34818" r="-34818"/>
            </a:stretch>
          </a:blipFill>
        </p:spPr>
      </p:sp>
      <p:grpSp>
        <p:nvGrpSpPr>
          <p:cNvPr id="9" name="Group 9"/>
          <p:cNvGrpSpPr/>
          <p:nvPr/>
        </p:nvGrpSpPr>
        <p:grpSpPr>
          <a:xfrm>
            <a:off x="14461596" y="3493"/>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3</a:t>
              </a:r>
            </a:p>
          </p:txBody>
        </p:sp>
      </p:gr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r="-82079"/>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4</a:t>
              </a:r>
            </a:p>
          </p:txBody>
        </p:sp>
      </p:grpSp>
      <p:sp>
        <p:nvSpPr>
          <p:cNvPr id="7" name="TextBox 7"/>
          <p:cNvSpPr txBox="1"/>
          <p:nvPr/>
        </p:nvSpPr>
        <p:spPr>
          <a:xfrm>
            <a:off x="8442000" y="2633345"/>
            <a:ext cx="8890441" cy="58674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were the discoveries made?</a:t>
            </a:r>
          </a:p>
        </p:txBody>
      </p:sp>
      <p:sp>
        <p:nvSpPr>
          <p:cNvPr id="8" name="TextBox 8"/>
          <p:cNvSpPr txBox="1"/>
          <p:nvPr/>
        </p:nvSpPr>
        <p:spPr>
          <a:xfrm>
            <a:off x="8821523" y="661035"/>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When?</a:t>
            </a:r>
          </a:p>
        </p:txBody>
      </p:sp>
      <p:sp>
        <p:nvSpPr>
          <p:cNvPr id="9" name="TextBox 9"/>
          <p:cNvSpPr txBox="1"/>
          <p:nvPr/>
        </p:nvSpPr>
        <p:spPr>
          <a:xfrm>
            <a:off x="8442000" y="3845519"/>
            <a:ext cx="9407523"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When in human history do archaeologists believe that this site can be dated to?</a:t>
            </a:r>
          </a:p>
        </p:txBody>
      </p:sp>
      <p:sp>
        <p:nvSpPr>
          <p:cNvPr id="10" name="TextBox 10"/>
          <p:cNvSpPr txBox="1"/>
          <p:nvPr/>
        </p:nvSpPr>
        <p:spPr>
          <a:xfrm>
            <a:off x="8442000" y="6246414"/>
            <a:ext cx="9407523" cy="236982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the relative time period, what preceded it, and what followed it. What does this represent in terms of cultural evolution and progress?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222" r="222"/>
          <a:stretch>
            <a:fillRect/>
          </a:stretch>
        </p:blipFill>
        <p:spPr>
          <a:xfrm>
            <a:off x="0" y="0"/>
            <a:ext cx="18288000" cy="10287000"/>
          </a:xfrm>
          <a:prstGeom prst="rect">
            <a:avLst/>
          </a:prstGeom>
        </p:spPr>
      </p:pic>
      <p:sp>
        <p:nvSpPr>
          <p:cNvPr id="3" name="AutoShape 3"/>
          <p:cNvSpPr/>
          <p:nvPr/>
        </p:nvSpPr>
        <p:spPr>
          <a:xfrm>
            <a:off x="3084647" y="3620127"/>
            <a:ext cx="12118707" cy="3046747"/>
          </a:xfrm>
          <a:prstGeom prst="rect">
            <a:avLst/>
          </a:prstGeom>
          <a:solidFill>
            <a:srgbClr val="00356B"/>
          </a:solidFill>
        </p:spPr>
      </p:sp>
      <p:sp>
        <p:nvSpPr>
          <p:cNvPr id="4" name="TextBox 4"/>
          <p:cNvSpPr txBox="1"/>
          <p:nvPr/>
        </p:nvSpPr>
        <p:spPr>
          <a:xfrm>
            <a:off x="3664482" y="4745926"/>
            <a:ext cx="10959035" cy="823722"/>
          </a:xfrm>
          <a:prstGeom prst="rect">
            <a:avLst/>
          </a:prstGeom>
        </p:spPr>
        <p:txBody>
          <a:bodyPr lIns="0" tIns="0" rIns="0" bIns="0" rtlCol="0" anchor="t">
            <a:spAutoFit/>
          </a:bodyPr>
          <a:lstStyle/>
          <a:p>
            <a:pPr algn="ctr">
              <a:lnSpc>
                <a:spcPts val="6384"/>
              </a:lnSpc>
            </a:pPr>
            <a:r>
              <a:rPr lang="en-US" sz="5600" spc="100">
                <a:solidFill>
                  <a:srgbClr val="FFFFFF"/>
                </a:solidFill>
                <a:latin typeface="Aileron Bold"/>
              </a:rPr>
              <a:t>ROYAL TOMBS OF UR</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0" y="0"/>
            <a:ext cx="10202525" cy="10287000"/>
          </a:xfrm>
          <a:prstGeom prst="rect">
            <a:avLst/>
          </a:prstGeom>
          <a:solidFill>
            <a:srgbClr val="00356B"/>
          </a:solidFill>
        </p:spPr>
      </p:sp>
      <p:sp>
        <p:nvSpPr>
          <p:cNvPr id="3" name="TextBox 3"/>
          <p:cNvSpPr txBox="1"/>
          <p:nvPr/>
        </p:nvSpPr>
        <p:spPr>
          <a:xfrm>
            <a:off x="398526" y="2116441"/>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archaeologists excavate, analyze, and interpret this site?</a:t>
            </a:r>
          </a:p>
        </p:txBody>
      </p:sp>
      <p:sp>
        <p:nvSpPr>
          <p:cNvPr id="4" name="TextBox 4"/>
          <p:cNvSpPr txBox="1"/>
          <p:nvPr/>
        </p:nvSpPr>
        <p:spPr>
          <a:xfrm>
            <a:off x="413572" y="513551"/>
            <a:ext cx="8730428" cy="687705"/>
          </a:xfrm>
          <a:prstGeom prst="rect">
            <a:avLst/>
          </a:prstGeom>
        </p:spPr>
        <p:txBody>
          <a:bodyPr lIns="0" tIns="0" rIns="0" bIns="0" rtlCol="0" anchor="t">
            <a:spAutoFit/>
          </a:bodyPr>
          <a:lstStyle/>
          <a:p>
            <a:pPr>
              <a:lnSpc>
                <a:spcPts val="5460"/>
              </a:lnSpc>
            </a:pPr>
            <a:r>
              <a:rPr lang="en-US" sz="4200" spc="336">
                <a:solidFill>
                  <a:srgbClr val="FFFFFF"/>
                </a:solidFill>
                <a:latin typeface="Aileron Bold"/>
              </a:rPr>
              <a:t>How?</a:t>
            </a:r>
          </a:p>
        </p:txBody>
      </p:sp>
      <p:sp>
        <p:nvSpPr>
          <p:cNvPr id="5" name="TextBox 5"/>
          <p:cNvSpPr txBox="1"/>
          <p:nvPr/>
        </p:nvSpPr>
        <p:spPr>
          <a:xfrm>
            <a:off x="398526" y="3707121"/>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Tell us about the scientific methods used for excavation and analysis of the materials founds.</a:t>
            </a:r>
          </a:p>
        </p:txBody>
      </p:sp>
      <p:sp>
        <p:nvSpPr>
          <p:cNvPr id="6" name="TextBox 6"/>
          <p:cNvSpPr txBox="1"/>
          <p:nvPr/>
        </p:nvSpPr>
        <p:spPr>
          <a:xfrm>
            <a:off x="398526" y="5892160"/>
            <a:ext cx="9269964" cy="177546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What technologies were utilized by the people who lived during this archaeological time period?</a:t>
            </a:r>
          </a:p>
        </p:txBody>
      </p:sp>
      <p:sp>
        <p:nvSpPr>
          <p:cNvPr id="7" name="TextBox 7"/>
          <p:cNvSpPr txBox="1"/>
          <p:nvPr/>
        </p:nvSpPr>
        <p:spPr>
          <a:xfrm>
            <a:off x="398526" y="8077200"/>
            <a:ext cx="938981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How did they construct buildings and make artifacts (lithics, pottery, etc.)?</a:t>
            </a:r>
          </a:p>
        </p:txBody>
      </p:sp>
      <p:sp>
        <p:nvSpPr>
          <p:cNvPr id="8" name="Freeform 8"/>
          <p:cNvSpPr/>
          <p:nvPr/>
        </p:nvSpPr>
        <p:spPr>
          <a:xfrm>
            <a:off x="10202525" y="9525"/>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t="-13761" b="-81111"/>
            </a:stretch>
          </a:blipFill>
        </p:spPr>
      </p:sp>
      <p:grpSp>
        <p:nvGrpSpPr>
          <p:cNvPr id="9" name="Group 9"/>
          <p:cNvGrpSpPr/>
          <p:nvPr/>
        </p:nvGrpSpPr>
        <p:grpSpPr>
          <a:xfrm>
            <a:off x="14461596" y="0"/>
            <a:ext cx="3826404" cy="1122351"/>
            <a:chOff x="0" y="0"/>
            <a:chExt cx="5101872" cy="1496468"/>
          </a:xfrm>
        </p:grpSpPr>
        <p:sp>
          <p:nvSpPr>
            <p:cNvPr id="10" name="AutoShape 10"/>
            <p:cNvSpPr/>
            <p:nvPr/>
          </p:nvSpPr>
          <p:spPr>
            <a:xfrm>
              <a:off x="0" y="0"/>
              <a:ext cx="5101872" cy="1496468"/>
            </a:xfrm>
            <a:prstGeom prst="rect">
              <a:avLst/>
            </a:prstGeom>
            <a:solidFill>
              <a:srgbClr val="00356B"/>
            </a:solidFill>
          </p:spPr>
        </p:sp>
        <p:sp>
          <p:nvSpPr>
            <p:cNvPr id="11" name="TextBox 11"/>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5</a:t>
              </a: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8085475" y="0"/>
            <a:ext cx="10202525" cy="10287000"/>
          </a:xfrm>
          <a:prstGeom prst="rect">
            <a:avLst/>
          </a:prstGeom>
          <a:solidFill>
            <a:srgbClr val="00356B"/>
          </a:solidFill>
        </p:spPr>
      </p:sp>
      <p:sp>
        <p:nvSpPr>
          <p:cNvPr id="3" name="Freeform 3"/>
          <p:cNvSpPr/>
          <p:nvPr/>
        </p:nvSpPr>
        <p:spPr>
          <a:xfrm>
            <a:off x="0" y="0"/>
            <a:ext cx="8085475" cy="10287000"/>
          </a:xfrm>
          <a:custGeom>
            <a:avLst/>
            <a:gdLst/>
            <a:ahLst/>
            <a:cxnLst/>
            <a:rect l="l" t="t" r="r" b="b"/>
            <a:pathLst>
              <a:path w="8085475" h="10287000">
                <a:moveTo>
                  <a:pt x="0" y="0"/>
                </a:moveTo>
                <a:lnTo>
                  <a:pt x="8085475" y="0"/>
                </a:lnTo>
                <a:lnTo>
                  <a:pt x="8085475" y="10287000"/>
                </a:lnTo>
                <a:lnTo>
                  <a:pt x="0" y="10287000"/>
                </a:lnTo>
                <a:lnTo>
                  <a:pt x="0" y="0"/>
                </a:lnTo>
                <a:close/>
              </a:path>
            </a:pathLst>
          </a:custGeom>
          <a:blipFill>
            <a:blip r:embed="rId2"/>
            <a:stretch>
              <a:fillRect l="-90782"/>
            </a:stretch>
          </a:blipFill>
        </p:spPr>
      </p:sp>
      <p:grpSp>
        <p:nvGrpSpPr>
          <p:cNvPr id="4" name="Group 4"/>
          <p:cNvGrpSpPr/>
          <p:nvPr/>
        </p:nvGrpSpPr>
        <p:grpSpPr>
          <a:xfrm>
            <a:off x="0" y="3493"/>
            <a:ext cx="3826404" cy="1122351"/>
            <a:chOff x="0" y="0"/>
            <a:chExt cx="5101872" cy="1496468"/>
          </a:xfrm>
        </p:grpSpPr>
        <p:sp>
          <p:nvSpPr>
            <p:cNvPr id="5" name="AutoShape 5"/>
            <p:cNvSpPr/>
            <p:nvPr/>
          </p:nvSpPr>
          <p:spPr>
            <a:xfrm>
              <a:off x="0" y="0"/>
              <a:ext cx="5101872" cy="1496468"/>
            </a:xfrm>
            <a:prstGeom prst="rect">
              <a:avLst/>
            </a:prstGeom>
            <a:solidFill>
              <a:srgbClr val="00356B"/>
            </a:solidFill>
          </p:spPr>
        </p:sp>
        <p:sp>
          <p:nvSpPr>
            <p:cNvPr id="6" name="TextBox 6"/>
            <p:cNvSpPr txBox="1"/>
            <p:nvPr/>
          </p:nvSpPr>
          <p:spPr>
            <a:xfrm>
              <a:off x="507907" y="370621"/>
              <a:ext cx="4086058" cy="698077"/>
            </a:xfrm>
            <a:prstGeom prst="rect">
              <a:avLst/>
            </a:prstGeom>
          </p:spPr>
          <p:txBody>
            <a:bodyPr lIns="0" tIns="0" rIns="0" bIns="0" rtlCol="0" anchor="t">
              <a:spAutoFit/>
            </a:bodyPr>
            <a:lstStyle/>
            <a:p>
              <a:pPr algn="ctr">
                <a:lnSpc>
                  <a:spcPts val="4480"/>
                </a:lnSpc>
              </a:pPr>
              <a:r>
                <a:rPr lang="en-US" sz="3200" spc="256">
                  <a:solidFill>
                    <a:srgbClr val="FFFFFF"/>
                  </a:solidFill>
                  <a:latin typeface="Aileron Heavy"/>
                </a:rPr>
                <a:t>QUESTION 6</a:t>
              </a:r>
            </a:p>
          </p:txBody>
        </p:sp>
      </p:grpSp>
      <p:sp>
        <p:nvSpPr>
          <p:cNvPr id="7" name="TextBox 7"/>
          <p:cNvSpPr txBox="1"/>
          <p:nvPr/>
        </p:nvSpPr>
        <p:spPr>
          <a:xfrm>
            <a:off x="8517890" y="2541517"/>
            <a:ext cx="9527373"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is this archaeological site considered a “great discovery”?</a:t>
            </a:r>
          </a:p>
        </p:txBody>
      </p:sp>
      <p:sp>
        <p:nvSpPr>
          <p:cNvPr id="8" name="TextBox 8"/>
          <p:cNvSpPr txBox="1"/>
          <p:nvPr/>
        </p:nvSpPr>
        <p:spPr>
          <a:xfrm>
            <a:off x="8916363" y="758179"/>
            <a:ext cx="8730428" cy="687705"/>
          </a:xfrm>
          <a:prstGeom prst="rect">
            <a:avLst/>
          </a:prstGeom>
        </p:spPr>
        <p:txBody>
          <a:bodyPr lIns="0" tIns="0" rIns="0" bIns="0" rtlCol="0" anchor="t">
            <a:spAutoFit/>
          </a:bodyPr>
          <a:lstStyle/>
          <a:p>
            <a:pPr algn="r">
              <a:lnSpc>
                <a:spcPts val="5460"/>
              </a:lnSpc>
            </a:pPr>
            <a:r>
              <a:rPr lang="en-US" sz="4200" spc="336">
                <a:solidFill>
                  <a:srgbClr val="FFFFFF"/>
                </a:solidFill>
                <a:latin typeface="Aileron Bold"/>
              </a:rPr>
              <a:t>Why?</a:t>
            </a:r>
          </a:p>
        </p:txBody>
      </p:sp>
      <p:sp>
        <p:nvSpPr>
          <p:cNvPr id="9" name="TextBox 9"/>
          <p:cNvSpPr txBox="1"/>
          <p:nvPr/>
        </p:nvSpPr>
        <p:spPr>
          <a:xfrm>
            <a:off x="8517890" y="4652085"/>
            <a:ext cx="9034061" cy="118110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Describe how this site is important in terms of its place in human history.</a:t>
            </a:r>
          </a:p>
        </p:txBody>
      </p:sp>
      <p:sp>
        <p:nvSpPr>
          <p:cNvPr id="10" name="TextBox 10"/>
          <p:cNvSpPr txBox="1"/>
          <p:nvPr/>
        </p:nvSpPr>
        <p:spPr>
          <a:xfrm>
            <a:off x="8578840" y="6936008"/>
            <a:ext cx="9067951" cy="1764030"/>
          </a:xfrm>
          <a:prstGeom prst="rect">
            <a:avLst/>
          </a:prstGeom>
        </p:spPr>
        <p:txBody>
          <a:bodyPr lIns="0" tIns="0" rIns="0" bIns="0" rtlCol="0" anchor="t">
            <a:spAutoFit/>
          </a:bodyPr>
          <a:lstStyle/>
          <a:p>
            <a:pPr>
              <a:lnSpc>
                <a:spcPts val="4680"/>
              </a:lnSpc>
            </a:pPr>
            <a:r>
              <a:rPr lang="en-US" sz="3600" spc="288">
                <a:solidFill>
                  <a:srgbClr val="FFFFFF"/>
                </a:solidFill>
                <a:latin typeface="Aileron"/>
              </a:rPr>
              <a:t>Why should this great discovery be preserved and who should be responsible for preservation?</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References</a:t>
            </a:r>
          </a:p>
        </p:txBody>
      </p:sp>
      <p:sp>
        <p:nvSpPr>
          <p:cNvPr id="4" name="TextBox 4"/>
          <p:cNvSpPr txBox="1"/>
          <p:nvPr/>
        </p:nvSpPr>
        <p:spPr>
          <a:xfrm>
            <a:off x="4113476" y="2426166"/>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Kramer, Samuel Noah. 1963. The Sumerians: Their History, Culture, and Character. Chicago: University of Chicago Press. https://ehrafarchaeology.yale.edu/document?id=mh64-004.</a:t>
            </a:r>
          </a:p>
        </p:txBody>
      </p:sp>
      <p:sp>
        <p:nvSpPr>
          <p:cNvPr id="5" name="TextBox 5"/>
          <p:cNvSpPr txBox="1"/>
          <p:nvPr/>
        </p:nvSpPr>
        <p:spPr>
          <a:xfrm>
            <a:off x="4113476" y="797086"/>
            <a:ext cx="13145824"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Crawford, Harriet E. W. 1990. Sumer and the Sumerians. Cambridge: Cambridge University Press. </a:t>
            </a:r>
            <a:r>
              <a:rPr lang="en-US" sz="2800" spc="28">
                <a:solidFill>
                  <a:srgbClr val="FFFFFF"/>
                </a:solidFill>
                <a:latin typeface="Aileron"/>
                <a:hlinkClick r:id="rId2" tooltip="https://ehrafarchaeology.yale.edu/document?id=mh64-002"/>
              </a:rPr>
              <a:t>https://ehrafarchaeology.yale.edu/document?id=mh64-002</a:t>
            </a:r>
            <a:r>
              <a:rPr lang="en-US" sz="2800" spc="28">
                <a:solidFill>
                  <a:srgbClr val="FFFFFF"/>
                </a:solidFill>
                <a:latin typeface="Aileron"/>
              </a:rPr>
              <a:t>.</a:t>
            </a:r>
          </a:p>
        </p:txBody>
      </p:sp>
      <p:sp>
        <p:nvSpPr>
          <p:cNvPr id="6" name="TextBox 6"/>
          <p:cNvSpPr txBox="1"/>
          <p:nvPr/>
        </p:nvSpPr>
        <p:spPr>
          <a:xfrm>
            <a:off x="4113476" y="4619762"/>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Pollock, Susan. 1991. “Of Priestesses, Princes and Poor Relations: The Dead in the Royal Cemetery of Ur.” Cambridge Archaeological Journal Vol. 1 (no. 2): 171–89. </a:t>
            </a:r>
            <a:r>
              <a:rPr lang="en-US" sz="2800">
                <a:solidFill>
                  <a:srgbClr val="FFFFFF"/>
                </a:solidFill>
                <a:latin typeface="Aileron"/>
                <a:hlinkClick r:id="rId3" tooltip="https://ehrafarchaeology.yale.edu/document?id=mh64-009"/>
              </a:rPr>
              <a:t>https://ehrafarchaeology.yale.edu/document?id=mh64-009</a:t>
            </a:r>
            <a:r>
              <a:rPr lang="en-US" sz="2800">
                <a:solidFill>
                  <a:srgbClr val="FFFFFF"/>
                </a:solidFill>
                <a:latin typeface="Aileron"/>
              </a:rPr>
              <a:t>.</a:t>
            </a:r>
          </a:p>
        </p:txBody>
      </p:sp>
      <p:sp>
        <p:nvSpPr>
          <p:cNvPr id="7" name="TextBox 7"/>
          <p:cNvSpPr txBox="1"/>
          <p:nvPr/>
        </p:nvSpPr>
        <p:spPr>
          <a:xfrm>
            <a:off x="4113476" y="6813357"/>
            <a:ext cx="13105252" cy="1471930"/>
          </a:xfrm>
          <a:prstGeom prst="rect">
            <a:avLst/>
          </a:prstGeom>
        </p:spPr>
        <p:txBody>
          <a:bodyPr lIns="0" tIns="0" rIns="0" bIns="0" rtlCol="0" anchor="t">
            <a:spAutoFit/>
          </a:bodyPr>
          <a:lstStyle/>
          <a:p>
            <a:pPr>
              <a:lnSpc>
                <a:spcPts val="3919"/>
              </a:lnSpc>
            </a:pPr>
            <a:r>
              <a:rPr lang="en-US" sz="2800">
                <a:solidFill>
                  <a:srgbClr val="FFFFFF"/>
                </a:solidFill>
                <a:latin typeface="Aileron"/>
              </a:rPr>
              <a:t>Postgate, J. N. 1992. Early Mesopotamia: Society and Economy at the Dawn of History. London: Routledge. </a:t>
            </a:r>
            <a:r>
              <a:rPr lang="en-US" sz="2800">
                <a:solidFill>
                  <a:srgbClr val="FFFFFF"/>
                </a:solidFill>
                <a:latin typeface="Aileron"/>
                <a:hlinkClick r:id="rId4" tooltip="https://ehrafarchaeology.yale.edu/document?id=mh64-010"/>
              </a:rPr>
              <a:t>https://ehrafarchaeology.yale.edu/document?id=mh64-010</a:t>
            </a:r>
            <a:r>
              <a:rPr lang="en-US" sz="2800">
                <a:solidFill>
                  <a:srgbClr val="FFFFFF"/>
                </a:solidFill>
                <a:latin typeface="Aileron"/>
              </a:rPr>
              <a: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2499715"/>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Ancient ziggurat at Ali Air Base Iraq, Hardnfast, CC BY 3.0, via Wikimedia Commons: https://commons.wikimedia.org/wiki/File:</a:t>
            </a:r>
          </a:p>
          <a:p>
            <a:pPr>
              <a:lnSpc>
                <a:spcPts val="3919"/>
              </a:lnSpc>
            </a:pPr>
            <a:r>
              <a:rPr lang="en-US" sz="2799">
                <a:solidFill>
                  <a:srgbClr val="FFFFFF"/>
                </a:solidFill>
                <a:latin typeface="Aileron"/>
              </a:rPr>
              <a:t>Ancient_ziggurat_at_Ali_Air_Base_Iraq_2005.jpg</a:t>
            </a:r>
          </a:p>
        </p:txBody>
      </p:sp>
      <p:sp>
        <p:nvSpPr>
          <p:cNvPr id="5" name="TextBox 5"/>
          <p:cNvSpPr txBox="1"/>
          <p:nvPr/>
        </p:nvSpPr>
        <p:spPr>
          <a:xfrm>
            <a:off x="4113476" y="6278765"/>
            <a:ext cx="12917726"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Expedition house and staff, C. Leonard Wolley, Katharine Woolley, 1928-29, Public Domain via Wikimedia Commons:https://commons.wikimedia.org/</a:t>
            </a:r>
          </a:p>
          <a:p>
            <a:pPr>
              <a:lnSpc>
                <a:spcPts val="3640"/>
              </a:lnSpc>
            </a:pPr>
            <a:r>
              <a:rPr lang="en-US" sz="2800" spc="28">
                <a:solidFill>
                  <a:srgbClr val="FFFFFF"/>
                </a:solidFill>
                <a:latin typeface="Aileron"/>
              </a:rPr>
              <a:t>wiki/File: Expedition-house-and-staff_-1928_29.jpg</a:t>
            </a:r>
          </a:p>
        </p:txBody>
      </p:sp>
      <p:sp>
        <p:nvSpPr>
          <p:cNvPr id="6" name="TextBox 6"/>
          <p:cNvSpPr txBox="1"/>
          <p:nvPr/>
        </p:nvSpPr>
        <p:spPr>
          <a:xfrm>
            <a:off x="4113476" y="4446905"/>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Golden bowl from the grave of Meskalamdug, via Wikimedia Commons:</a:t>
            </a:r>
          </a:p>
          <a:p>
            <a:pPr>
              <a:lnSpc>
                <a:spcPts val="3639"/>
              </a:lnSpc>
            </a:pPr>
            <a:r>
              <a:rPr lang="en-US" sz="2799" spc="27">
                <a:solidFill>
                  <a:srgbClr val="FFFFFF"/>
                </a:solidFill>
                <a:latin typeface="Aileron"/>
              </a:rPr>
              <a:t>https://commons.wikimedia.org/wiki/File:Golden_bowl_from_the_grave_of_Meskalamdug_(PG_755,_Ur).jpg</a:t>
            </a:r>
          </a:p>
        </p:txBody>
      </p:sp>
      <p:sp>
        <p:nvSpPr>
          <p:cNvPr id="7" name="TextBox 7"/>
          <p:cNvSpPr txBox="1"/>
          <p:nvPr/>
        </p:nvSpPr>
        <p:spPr>
          <a:xfrm>
            <a:off x="4113476" y="672774"/>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Golden helmet of Meskalamdug, possible founder of the First Dynasty of Ur, via Wikimedia Commons: https://commons.wikimedia.org/wiki/File:</a:t>
            </a:r>
          </a:p>
          <a:p>
            <a:pPr>
              <a:lnSpc>
                <a:spcPts val="3639"/>
              </a:lnSpc>
            </a:pPr>
            <a:r>
              <a:rPr lang="en-US" sz="2799" spc="27">
                <a:solidFill>
                  <a:srgbClr val="FFFFFF"/>
                </a:solidFill>
                <a:latin typeface="Aileron"/>
              </a:rPr>
              <a:t>Golden_helmet_of_Meskalamdug_in_the_British_Museum.jpg</a:t>
            </a:r>
          </a:p>
        </p:txBody>
      </p:sp>
      <p:sp>
        <p:nvSpPr>
          <p:cNvPr id="8" name="TextBox 8"/>
          <p:cNvSpPr txBox="1"/>
          <p:nvPr/>
        </p:nvSpPr>
        <p:spPr>
          <a:xfrm>
            <a:off x="4113476" y="8233837"/>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Excavating grave material, 1928-29. In center foreground, Katharine and C. Leonard Woolley [sic], via Wikimedia Commons: https://commons.wikimedia.org/wiki/File:Excavating-grave-material.jpg</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2499715"/>
            <a:ext cx="13587463"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Cylinder-seal of the "Lady" or "Queen" Puabi, Nic McPhee, CC BY-SA 2.0, via Wikimedia Commons: https://commons.wikimedia.org/wiki/File: Flickr_-_</a:t>
            </a:r>
          </a:p>
          <a:p>
            <a:pPr>
              <a:lnSpc>
                <a:spcPts val="3919"/>
              </a:lnSpc>
            </a:pPr>
            <a:r>
              <a:rPr lang="en-US" sz="2799">
                <a:solidFill>
                  <a:srgbClr val="FFFFFF"/>
                </a:solidFill>
                <a:latin typeface="Aileron"/>
              </a:rPr>
              <a:t>Nic%27s_events_-_British_Museum_with_Cory_and_Mary,_6_Sep_2007_-_185.jpg</a:t>
            </a:r>
          </a:p>
        </p:txBody>
      </p:sp>
      <p:sp>
        <p:nvSpPr>
          <p:cNvPr id="5" name="TextBox 5"/>
          <p:cNvSpPr txBox="1"/>
          <p:nvPr/>
        </p:nvSpPr>
        <p:spPr>
          <a:xfrm>
            <a:off x="4113476" y="6278765"/>
            <a:ext cx="13587463"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A gold dagger and a dagger with a gold-plated handle, via Wikimedia Commons: https://commons.wikimedia.org/wiki/File: A_gold_dagger_and_a_dagger</a:t>
            </a:r>
          </a:p>
          <a:p>
            <a:pPr>
              <a:lnSpc>
                <a:spcPts val="3639"/>
              </a:lnSpc>
            </a:pPr>
            <a:r>
              <a:rPr lang="en-US" sz="2799" spc="27">
                <a:solidFill>
                  <a:srgbClr val="FFFFFF"/>
                </a:solidFill>
                <a:latin typeface="Aileron"/>
              </a:rPr>
              <a:t>_with_a_gold plated_handle,_Ur_excavations_(1900)_(14581033499).jpg </a:t>
            </a:r>
          </a:p>
        </p:txBody>
      </p:sp>
      <p:sp>
        <p:nvSpPr>
          <p:cNvPr id="6" name="TextBox 6"/>
          <p:cNvSpPr txBox="1"/>
          <p:nvPr/>
        </p:nvSpPr>
        <p:spPr>
          <a:xfrm>
            <a:off x="4113476" y="4675505"/>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Standard of Ur, 26th century BC, "War" panel, Public domain, via Wikimedia Commons: https://commons.wikimedia.org/wiki/File:Standard_of_Ur_-_War.jpg</a:t>
            </a:r>
          </a:p>
        </p:txBody>
      </p:sp>
      <p:sp>
        <p:nvSpPr>
          <p:cNvPr id="7" name="TextBox 7"/>
          <p:cNvSpPr txBox="1"/>
          <p:nvPr/>
        </p:nvSpPr>
        <p:spPr>
          <a:xfrm>
            <a:off x="4113476" y="672774"/>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Queen's Lyre Ur Royal Cemetery, Osama Shukir Muhammed Amin FRCP(Glasg), CC BY-SA 4.0, via Wikimedia Commons: https://commons.wikimedia.org/wiki/</a:t>
            </a:r>
          </a:p>
          <a:p>
            <a:pPr>
              <a:lnSpc>
                <a:spcPts val="3639"/>
              </a:lnSpc>
            </a:pPr>
            <a:r>
              <a:rPr lang="en-US" sz="2799" spc="27">
                <a:solidFill>
                  <a:srgbClr val="FFFFFF"/>
                </a:solidFill>
                <a:latin typeface="Aileron"/>
              </a:rPr>
              <a:t>File: Queen%27s_Lyre_Ur_Royal_Cemetery.jpg</a:t>
            </a:r>
          </a:p>
        </p:txBody>
      </p:sp>
      <p:sp>
        <p:nvSpPr>
          <p:cNvPr id="8" name="TextBox 8"/>
          <p:cNvSpPr txBox="1"/>
          <p:nvPr/>
        </p:nvSpPr>
        <p:spPr>
          <a:xfrm>
            <a:off x="4113476" y="8108001"/>
            <a:ext cx="13319568"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Reconstructed Sumerian headgear necklaces found in the tomb of Puabi, British Museum, CC BY-SA 3.0, via Wikimedia Commons: https://commons.wikimedia.org</a:t>
            </a:r>
          </a:p>
          <a:p>
            <a:pPr>
              <a:lnSpc>
                <a:spcPts val="3639"/>
              </a:lnSpc>
            </a:pPr>
            <a:r>
              <a:rPr lang="en-US" sz="2799" spc="27">
                <a:solidFill>
                  <a:srgbClr val="FFFFFF"/>
                </a:solidFill>
                <a:latin typeface="Aileron"/>
              </a:rPr>
              <a:t>/wiki/File:Reconstructed_sumerian_headgear_necklaces_british_museum.JPG  </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13476" y="2178241"/>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The gold lyre from the Great Death-Pit, Ur excavations, M. Louise Baker, via Wikimedia Commons: https://commons.wikimedia.org/wiki/File:</a:t>
            </a:r>
          </a:p>
          <a:p>
            <a:pPr>
              <a:lnSpc>
                <a:spcPts val="3919"/>
              </a:lnSpc>
            </a:pPr>
            <a:r>
              <a:rPr lang="en-US" sz="2799">
                <a:solidFill>
                  <a:srgbClr val="FFFFFF"/>
                </a:solidFill>
                <a:latin typeface="Aileron"/>
              </a:rPr>
              <a:t>The_gold_lyre_from_the_Great_Death-Pit,_Ur_excavations_(1900).jpg</a:t>
            </a:r>
          </a:p>
        </p:txBody>
      </p:sp>
      <p:sp>
        <p:nvSpPr>
          <p:cNvPr id="5" name="TextBox 5"/>
          <p:cNvSpPr txBox="1"/>
          <p:nvPr/>
        </p:nvSpPr>
        <p:spPr>
          <a:xfrm>
            <a:off x="4113476" y="5809060"/>
            <a:ext cx="13105252" cy="18218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Gold and carnelian beads, Royal cemetery of Ur, Vassil, CC0, via Wikimedia Commons: </a:t>
            </a:r>
            <a:r>
              <a:rPr lang="en-US" sz="2800" spc="28">
                <a:solidFill>
                  <a:srgbClr val="FFFFFF"/>
                </a:solidFill>
                <a:latin typeface="Aileron"/>
                <a:hlinkClick r:id="rId2" tooltip="https://commons.wikimedia.org/wiki/File:British_Museum_Middle_East_14022019_Gold_and_carnelian_beads_2600-2300_BC_Royal_cemetery_of_Ur_(composite).jpg"/>
              </a:rPr>
              <a:t>https://commons.wikimedia.org/wiki/File:</a:t>
            </a:r>
          </a:p>
          <a:p>
            <a:pPr>
              <a:lnSpc>
                <a:spcPts val="3640"/>
              </a:lnSpc>
            </a:pPr>
            <a:r>
              <a:rPr lang="en-US" sz="2800" spc="28">
                <a:solidFill>
                  <a:srgbClr val="FFFFFF"/>
                </a:solidFill>
                <a:latin typeface="Aileron"/>
                <a:hlinkClick r:id="rId2" tooltip="https://commons.wikimedia.org/wiki/File:British_Museum_Middle_East_14022019_Gold_and_carnelian_beads_2600-2300_BC_Royal_cemetery_of_Ur_(composite).jpg"/>
              </a:rPr>
              <a:t>British_Museum_Middle_East_14022019_Gold_and_carnelian_beads_2600-2300_BC_Royal_cemetery_of_Ur_(composite).jpg</a:t>
            </a:r>
          </a:p>
        </p:txBody>
      </p:sp>
      <p:sp>
        <p:nvSpPr>
          <p:cNvPr id="6" name="TextBox 6"/>
          <p:cNvSpPr txBox="1"/>
          <p:nvPr/>
        </p:nvSpPr>
        <p:spPr>
          <a:xfrm>
            <a:off x="4113476" y="4045063"/>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Lyre detail (Royal Cemetery of Ur), Mary Harrsch, CC BY 2.0, via Wikimedia Commons: https://commons.wikimedia.org/wiki/File:</a:t>
            </a:r>
          </a:p>
          <a:p>
            <a:pPr>
              <a:lnSpc>
                <a:spcPts val="3639"/>
              </a:lnSpc>
            </a:pPr>
            <a:r>
              <a:rPr lang="en-US" sz="2799" spc="27">
                <a:solidFill>
                  <a:srgbClr val="FFFFFF"/>
                </a:solidFill>
                <a:latin typeface="Aileron"/>
              </a:rPr>
              <a:t>Lyre_detail_(Royal_Cemetery_of_Ur).jpg</a:t>
            </a:r>
          </a:p>
        </p:txBody>
      </p:sp>
      <p:sp>
        <p:nvSpPr>
          <p:cNvPr id="7" name="TextBox 7"/>
          <p:cNvSpPr txBox="1"/>
          <p:nvPr/>
        </p:nvSpPr>
        <p:spPr>
          <a:xfrm>
            <a:off x="4113476" y="901374"/>
            <a:ext cx="13105252" cy="9074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Ram in a Thicket, British Museum, Jack1956, CC BY-SA 3.0, via Wikimedia Commons: https://commons.wikimedia.org/wiki/File:Raminathicket2.jpg </a:t>
            </a:r>
          </a:p>
        </p:txBody>
      </p:sp>
      <p:sp>
        <p:nvSpPr>
          <p:cNvPr id="8" name="TextBox 8"/>
          <p:cNvSpPr txBox="1"/>
          <p:nvPr/>
        </p:nvSpPr>
        <p:spPr>
          <a:xfrm>
            <a:off x="4113476" y="8108001"/>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Sumerian Headdress Metalwork-Ornaments, Metropolitan Museum of Art, CC0, via Wikimedia Commons: https://commons.wikimedia.org/wiki/File:</a:t>
            </a:r>
          </a:p>
          <a:p>
            <a:pPr>
              <a:lnSpc>
                <a:spcPts val="3639"/>
              </a:lnSpc>
            </a:pPr>
            <a:r>
              <a:rPr lang="en-US" sz="2799" spc="27">
                <a:solidFill>
                  <a:srgbClr val="FFFFFF"/>
                </a:solidFill>
                <a:latin typeface="Aileron"/>
              </a:rPr>
              <a:t>Headdress_MET_DP226592_(cropped).jpg</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3044204" y="0"/>
            <a:ext cx="15243796" cy="10287000"/>
          </a:xfrm>
          <a:prstGeom prst="rect">
            <a:avLst/>
          </a:prstGeom>
          <a:solidFill>
            <a:srgbClr val="00356B"/>
          </a:solidFill>
        </p:spPr>
      </p:sp>
      <p:sp>
        <p:nvSpPr>
          <p:cNvPr id="3" name="TextBox 3"/>
          <p:cNvSpPr txBox="1"/>
          <p:nvPr/>
        </p:nvSpPr>
        <p:spPr>
          <a:xfrm rot="-5400000">
            <a:off x="-2711726" y="4529138"/>
            <a:ext cx="8229600" cy="1228725"/>
          </a:xfrm>
          <a:prstGeom prst="rect">
            <a:avLst/>
          </a:prstGeom>
        </p:spPr>
        <p:txBody>
          <a:bodyPr lIns="0" tIns="0" rIns="0" bIns="0" rtlCol="0" anchor="t">
            <a:spAutoFit/>
          </a:bodyPr>
          <a:lstStyle/>
          <a:p>
            <a:pPr algn="ctr">
              <a:lnSpc>
                <a:spcPts val="9600"/>
              </a:lnSpc>
            </a:pPr>
            <a:r>
              <a:rPr lang="en-US" sz="8000" spc="160">
                <a:solidFill>
                  <a:srgbClr val="00356B"/>
                </a:solidFill>
                <a:latin typeface="Aileron Heavy"/>
              </a:rPr>
              <a:t>Image Credits</a:t>
            </a:r>
          </a:p>
        </p:txBody>
      </p:sp>
      <p:sp>
        <p:nvSpPr>
          <p:cNvPr id="4" name="TextBox 4"/>
          <p:cNvSpPr txBox="1"/>
          <p:nvPr/>
        </p:nvSpPr>
        <p:spPr>
          <a:xfrm>
            <a:off x="4154048" y="3555765"/>
            <a:ext cx="13105252" cy="1471930"/>
          </a:xfrm>
          <a:prstGeom prst="rect">
            <a:avLst/>
          </a:prstGeom>
        </p:spPr>
        <p:txBody>
          <a:bodyPr lIns="0" tIns="0" rIns="0" bIns="0" rtlCol="0" anchor="t">
            <a:spAutoFit/>
          </a:bodyPr>
          <a:lstStyle/>
          <a:p>
            <a:pPr>
              <a:lnSpc>
                <a:spcPts val="3919"/>
              </a:lnSpc>
            </a:pPr>
            <a:r>
              <a:rPr lang="en-US" sz="2799">
                <a:solidFill>
                  <a:srgbClr val="FFFFFF"/>
                </a:solidFill>
                <a:latin typeface="Aileron"/>
              </a:rPr>
              <a:t>Royal Cemetery of Ur excavations, via Wikimedia Commons:</a:t>
            </a:r>
          </a:p>
          <a:p>
            <a:pPr>
              <a:lnSpc>
                <a:spcPts val="3919"/>
              </a:lnSpc>
            </a:pPr>
            <a:r>
              <a:rPr lang="en-US" sz="2799">
                <a:solidFill>
                  <a:srgbClr val="FFFFFF"/>
                </a:solidFill>
                <a:latin typeface="Aileron"/>
              </a:rPr>
              <a:t>https://commons.wikimedia.org/wiki/File:</a:t>
            </a:r>
          </a:p>
          <a:p>
            <a:pPr>
              <a:lnSpc>
                <a:spcPts val="3919"/>
              </a:lnSpc>
            </a:pPr>
            <a:r>
              <a:rPr lang="en-US" sz="2800">
                <a:solidFill>
                  <a:srgbClr val="FFFFFF"/>
                </a:solidFill>
                <a:latin typeface="Aileron"/>
              </a:rPr>
              <a:t>Royal_Cemetery_of_Ur_excavations_(B%26W).jpg </a:t>
            </a:r>
          </a:p>
        </p:txBody>
      </p:sp>
      <p:sp>
        <p:nvSpPr>
          <p:cNvPr id="5" name="TextBox 5"/>
          <p:cNvSpPr txBox="1"/>
          <p:nvPr/>
        </p:nvSpPr>
        <p:spPr>
          <a:xfrm>
            <a:off x="4113476" y="7015051"/>
            <a:ext cx="13105252" cy="9074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Ruins in the Town of Ur, M. Lubinski, via Wikimedia Commons:</a:t>
            </a:r>
          </a:p>
          <a:p>
            <a:pPr>
              <a:lnSpc>
                <a:spcPts val="3640"/>
              </a:lnSpc>
            </a:pPr>
            <a:r>
              <a:rPr lang="en-US" sz="2800" spc="28">
                <a:solidFill>
                  <a:srgbClr val="FFFFFF"/>
                </a:solidFill>
                <a:latin typeface="Aileron"/>
              </a:rPr>
              <a:t>https://en.wikipedia.org/wiki/File:Ur-Nassiriyah.jpg</a:t>
            </a:r>
          </a:p>
        </p:txBody>
      </p:sp>
      <p:sp>
        <p:nvSpPr>
          <p:cNvPr id="6" name="TextBox 6"/>
          <p:cNvSpPr txBox="1"/>
          <p:nvPr/>
        </p:nvSpPr>
        <p:spPr>
          <a:xfrm>
            <a:off x="4154048" y="5339066"/>
            <a:ext cx="13105252" cy="1364615"/>
          </a:xfrm>
          <a:prstGeom prst="rect">
            <a:avLst/>
          </a:prstGeom>
        </p:spPr>
        <p:txBody>
          <a:bodyPr lIns="0" tIns="0" rIns="0" bIns="0" rtlCol="0" anchor="t">
            <a:spAutoFit/>
          </a:bodyPr>
          <a:lstStyle/>
          <a:p>
            <a:pPr>
              <a:lnSpc>
                <a:spcPts val="3639"/>
              </a:lnSpc>
            </a:pPr>
            <a:r>
              <a:rPr lang="en-US" sz="2799" spc="27">
                <a:solidFill>
                  <a:srgbClr val="FFFFFF"/>
                </a:solidFill>
                <a:latin typeface="Aileron"/>
              </a:rPr>
              <a:t>Gold vessels, Ur excavations, via Wikimedia Commons: https://commons.wikimedia.org/ wiki/File:</a:t>
            </a:r>
          </a:p>
          <a:p>
            <a:pPr>
              <a:lnSpc>
                <a:spcPts val="3639"/>
              </a:lnSpc>
            </a:pPr>
            <a:r>
              <a:rPr lang="en-US" sz="2799" spc="27">
                <a:solidFill>
                  <a:srgbClr val="FFFFFF"/>
                </a:solidFill>
                <a:latin typeface="Aileron"/>
              </a:rPr>
              <a:t>Ur_excavations_(1900)_(14767364572).jpg </a:t>
            </a:r>
          </a:p>
        </p:txBody>
      </p:sp>
      <p:sp>
        <p:nvSpPr>
          <p:cNvPr id="7" name="TextBox 7"/>
          <p:cNvSpPr txBox="1"/>
          <p:nvPr/>
        </p:nvSpPr>
        <p:spPr>
          <a:xfrm>
            <a:off x="4154048" y="506275"/>
            <a:ext cx="13105252" cy="2766695"/>
          </a:xfrm>
          <a:prstGeom prst="rect">
            <a:avLst/>
          </a:prstGeom>
        </p:spPr>
        <p:txBody>
          <a:bodyPr lIns="0" tIns="0" rIns="0" bIns="0" rtlCol="0" anchor="t">
            <a:spAutoFit/>
          </a:bodyPr>
          <a:lstStyle/>
          <a:p>
            <a:pPr>
              <a:lnSpc>
                <a:spcPts val="3640"/>
              </a:lnSpc>
            </a:pPr>
            <a:r>
              <a:rPr lang="en-US" sz="2800" spc="28">
                <a:solidFill>
                  <a:srgbClr val="FFFFFF"/>
                </a:solidFill>
                <a:latin typeface="Aileron"/>
              </a:rPr>
              <a:t>Bull's head of the Queen's lyre from Puabi's grave, Osama Shukir Muhammed Amin FRCP(Glasg), CC BY-SA 4.0, via Wikimedia Commons: https://commons.wikimedia.org/wiki/File:Bull%27s_head_of_the_Queen%27s_lyre_from_Pu-abi%27s_grave_PG_800,_the_Royal_Cemetery _at_Ur,_Southern_Mesopotamia,_Iraq._The_British_Museum,_London..JPG</a:t>
            </a:r>
          </a:p>
        </p:txBody>
      </p:sp>
      <p:sp>
        <p:nvSpPr>
          <p:cNvPr id="8" name="TextBox 8"/>
          <p:cNvSpPr txBox="1"/>
          <p:nvPr/>
        </p:nvSpPr>
        <p:spPr>
          <a:xfrm>
            <a:off x="4113476" y="8233837"/>
            <a:ext cx="13105252" cy="1364615"/>
          </a:xfrm>
          <a:prstGeom prst="rect">
            <a:avLst/>
          </a:prstGeom>
        </p:spPr>
        <p:txBody>
          <a:bodyPr lIns="0" tIns="0" rIns="0" bIns="0" rtlCol="0" anchor="t">
            <a:spAutoFit/>
          </a:bodyPr>
          <a:lstStyle/>
          <a:p>
            <a:pPr>
              <a:lnSpc>
                <a:spcPts val="3640"/>
              </a:lnSpc>
            </a:pPr>
            <a:r>
              <a:rPr lang="en-US" sz="2800" spc="28">
                <a:solidFill>
                  <a:srgbClr val="FFFFFF"/>
                </a:solidFill>
                <a:latin typeface="Aileron"/>
              </a:rPr>
              <a:t>The golden bull's head from the lyre, Ur excavations, M. Louise Baker, via Wikimedia Commons: </a:t>
            </a:r>
            <a:r>
              <a:rPr lang="en-US" sz="2800" spc="28">
                <a:solidFill>
                  <a:srgbClr val="FFFFFF"/>
                </a:solidFill>
                <a:latin typeface="Aileron"/>
                <a:hlinkClick r:id="rId2" tooltip="https://commons.wikimedia.org/wiki/File:The_golden_bull%27s_head_from_the_lyre,_Ur_excavations_(1900).jpg"/>
              </a:rPr>
              <a:t>https://commons.wikimedia.org/wiki/File:</a:t>
            </a:r>
          </a:p>
          <a:p>
            <a:pPr>
              <a:lnSpc>
                <a:spcPts val="3640"/>
              </a:lnSpc>
            </a:pPr>
            <a:r>
              <a:rPr lang="en-US" sz="2800" spc="28">
                <a:solidFill>
                  <a:srgbClr val="FFFFFF"/>
                </a:solidFill>
                <a:latin typeface="Aileron"/>
                <a:hlinkClick r:id="rId2" tooltip="https://commons.wikimedia.org/wiki/File:The_golden_bull%27s_head_from_the_lyre,_Ur_excavations_(1900).jpg"/>
              </a:rPr>
              <a:t>The_golden_bull%27s_head_from_the_lyre,_Ur_excavations_(1900).jpg</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535090" y="504914"/>
            <a:ext cx="7217821" cy="7508786"/>
          </a:xfrm>
          <a:custGeom>
            <a:avLst/>
            <a:gdLst/>
            <a:ahLst/>
            <a:cxnLst/>
            <a:rect l="l" t="t" r="r" b="b"/>
            <a:pathLst>
              <a:path w="7217821" h="7508786">
                <a:moveTo>
                  <a:pt x="0" y="0"/>
                </a:moveTo>
                <a:lnTo>
                  <a:pt x="7217820" y="0"/>
                </a:lnTo>
                <a:lnTo>
                  <a:pt x="7217820" y="7508786"/>
                </a:lnTo>
                <a:lnTo>
                  <a:pt x="0" y="7508786"/>
                </a:lnTo>
                <a:lnTo>
                  <a:pt x="0" y="0"/>
                </a:lnTo>
                <a:close/>
              </a:path>
            </a:pathLst>
          </a:custGeom>
          <a:blipFill>
            <a:blip r:embed="rId2">
              <a:alphaModFix amt="4000"/>
            </a:blip>
            <a:stretch>
              <a:fillRect/>
            </a:stretch>
          </a:blipFill>
        </p:spPr>
      </p:sp>
      <p:sp>
        <p:nvSpPr>
          <p:cNvPr id="3" name="TextBox 3"/>
          <p:cNvSpPr txBox="1"/>
          <p:nvPr/>
        </p:nvSpPr>
        <p:spPr>
          <a:xfrm>
            <a:off x="4511199" y="1344657"/>
            <a:ext cx="9265601" cy="5829300"/>
          </a:xfrm>
          <a:prstGeom prst="rect">
            <a:avLst/>
          </a:prstGeom>
        </p:spPr>
        <p:txBody>
          <a:bodyPr lIns="0" tIns="0" rIns="0" bIns="0" rtlCol="0" anchor="t">
            <a:spAutoFit/>
          </a:bodyPr>
          <a:lstStyle/>
          <a:p>
            <a:pPr algn="ctr">
              <a:lnSpc>
                <a:spcPts val="11519"/>
              </a:lnSpc>
            </a:pPr>
            <a:r>
              <a:rPr lang="en-US" sz="9600">
                <a:solidFill>
                  <a:srgbClr val="00356B"/>
                </a:solidFill>
                <a:latin typeface="Aileron Heavy"/>
              </a:rPr>
              <a:t>Great Discoveries: Royal Tombs</a:t>
            </a:r>
          </a:p>
          <a:p>
            <a:pPr algn="ctr">
              <a:lnSpc>
                <a:spcPts val="11519"/>
              </a:lnSpc>
            </a:pPr>
            <a:r>
              <a:rPr lang="en-US" sz="9600">
                <a:solidFill>
                  <a:srgbClr val="00356B"/>
                </a:solidFill>
                <a:latin typeface="Aileron Heavy"/>
              </a:rPr>
              <a:t>of Ur</a:t>
            </a:r>
          </a:p>
        </p:txBody>
      </p:sp>
      <p:grpSp>
        <p:nvGrpSpPr>
          <p:cNvPr id="4" name="Group 4"/>
          <p:cNvGrpSpPr/>
          <p:nvPr/>
        </p:nvGrpSpPr>
        <p:grpSpPr>
          <a:xfrm>
            <a:off x="398074" y="8623131"/>
            <a:ext cx="6878657" cy="843619"/>
            <a:chOff x="0" y="0"/>
            <a:chExt cx="9171543" cy="1124825"/>
          </a:xfrm>
        </p:grpSpPr>
        <p:sp>
          <p:nvSpPr>
            <p:cNvPr id="5" name="AutoShape 5"/>
            <p:cNvSpPr/>
            <p:nvPr/>
          </p:nvSpPr>
          <p:spPr>
            <a:xfrm>
              <a:off x="0" y="0"/>
              <a:ext cx="9171543" cy="1124825"/>
            </a:xfrm>
            <a:prstGeom prst="rect">
              <a:avLst/>
            </a:prstGeom>
            <a:solidFill>
              <a:srgbClr val="00356B"/>
            </a:solidFill>
          </p:spPr>
        </p:sp>
        <p:sp>
          <p:nvSpPr>
            <p:cNvPr id="6" name="TextBox 6"/>
            <p:cNvSpPr txBox="1"/>
            <p:nvPr/>
          </p:nvSpPr>
          <p:spPr>
            <a:xfrm>
              <a:off x="352378" y="180143"/>
              <a:ext cx="8819165" cy="707390"/>
            </a:xfrm>
            <a:prstGeom prst="rect">
              <a:avLst/>
            </a:prstGeom>
          </p:spPr>
          <p:txBody>
            <a:bodyPr lIns="0" tIns="0" rIns="0" bIns="0" rtlCol="0" anchor="t">
              <a:spAutoFit/>
            </a:bodyPr>
            <a:lstStyle/>
            <a:p>
              <a:pPr>
                <a:lnSpc>
                  <a:spcPts val="4480"/>
                </a:lnSpc>
              </a:pPr>
              <a:r>
                <a:rPr lang="en-US" sz="3200" spc="224">
                  <a:solidFill>
                    <a:srgbClr val="FFFFFF"/>
                  </a:solidFill>
                  <a:latin typeface="Aileron Bold"/>
                </a:rPr>
                <a:t>An eHRAF Workbook Activity</a:t>
              </a:r>
            </a:p>
          </p:txBody>
        </p:sp>
      </p:grpSp>
      <p:sp>
        <p:nvSpPr>
          <p:cNvPr id="7" name="TextBox 7"/>
          <p:cNvSpPr txBox="1"/>
          <p:nvPr/>
        </p:nvSpPr>
        <p:spPr>
          <a:xfrm>
            <a:off x="8147136" y="8468995"/>
            <a:ext cx="9715159" cy="789305"/>
          </a:xfrm>
          <a:prstGeom prst="rect">
            <a:avLst/>
          </a:prstGeom>
        </p:spPr>
        <p:txBody>
          <a:bodyPr lIns="0" tIns="0" rIns="0" bIns="0" rtlCol="0" anchor="t">
            <a:spAutoFit/>
          </a:bodyPr>
          <a:lstStyle/>
          <a:p>
            <a:pPr algn="r">
              <a:lnSpc>
                <a:spcPts val="3080"/>
              </a:lnSpc>
            </a:pPr>
            <a:r>
              <a:rPr lang="en-US" sz="2800" spc="196">
                <a:solidFill>
                  <a:srgbClr val="00356B"/>
                </a:solidFill>
                <a:latin typeface="Aileron Bold"/>
              </a:rPr>
              <a:t>Human Relations Area Files</a:t>
            </a:r>
          </a:p>
          <a:p>
            <a:pPr algn="r">
              <a:lnSpc>
                <a:spcPts val="3080"/>
              </a:lnSpc>
            </a:pPr>
            <a:r>
              <a:rPr lang="en-US" sz="2800" spc="196">
                <a:solidFill>
                  <a:srgbClr val="00356B"/>
                </a:solidFill>
                <a:latin typeface="Aileron"/>
              </a:rPr>
              <a:t>at Yale University</a:t>
            </a:r>
          </a:p>
        </p:txBody>
      </p:sp>
      <p:sp>
        <p:nvSpPr>
          <p:cNvPr id="8" name="TextBox 8"/>
          <p:cNvSpPr txBox="1"/>
          <p:nvPr/>
        </p:nvSpPr>
        <p:spPr>
          <a:xfrm>
            <a:off x="15375318" y="8042275"/>
            <a:ext cx="2486977" cy="398145"/>
          </a:xfrm>
          <a:prstGeom prst="rect">
            <a:avLst/>
          </a:prstGeom>
        </p:spPr>
        <p:txBody>
          <a:bodyPr lIns="0" tIns="0" rIns="0" bIns="0" rtlCol="0" anchor="t">
            <a:spAutoFit/>
          </a:bodyPr>
          <a:lstStyle/>
          <a:p>
            <a:pPr algn="r">
              <a:lnSpc>
                <a:spcPts val="3080"/>
              </a:lnSpc>
            </a:pPr>
            <a:r>
              <a:rPr lang="en-US" sz="2800" spc="196">
                <a:solidFill>
                  <a:srgbClr val="00356B"/>
                </a:solidFill>
                <a:latin typeface="Aileron"/>
              </a:rPr>
              <a:t>Produced by</a:t>
            </a:r>
          </a:p>
        </p:txBody>
      </p:sp>
      <p:sp>
        <p:nvSpPr>
          <p:cNvPr id="9" name="TextBox 9"/>
          <p:cNvSpPr txBox="1"/>
          <p:nvPr/>
        </p:nvSpPr>
        <p:spPr>
          <a:xfrm>
            <a:off x="15375318" y="9281964"/>
            <a:ext cx="2486977" cy="398145"/>
          </a:xfrm>
          <a:prstGeom prst="rect">
            <a:avLst/>
          </a:prstGeom>
        </p:spPr>
        <p:txBody>
          <a:bodyPr lIns="0" tIns="0" rIns="0" bIns="0" rtlCol="0" anchor="t">
            <a:spAutoFit/>
          </a:bodyPr>
          <a:lstStyle/>
          <a:p>
            <a:pPr algn="r">
              <a:lnSpc>
                <a:spcPts val="3080"/>
              </a:lnSpc>
            </a:pPr>
            <a:r>
              <a:rPr lang="en-US" sz="2800" u="sng" spc="196">
                <a:solidFill>
                  <a:srgbClr val="00356B"/>
                </a:solidFill>
                <a:latin typeface="Aileron"/>
                <a:hlinkClick r:id="rId3" tooltip="http://hraf.yale.edu"/>
              </a:rPr>
              <a:t>hraf.yale.edu</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56110" y="276225"/>
            <a:ext cx="10666228" cy="9323705"/>
          </a:xfrm>
          <a:prstGeom prst="rect">
            <a:avLst/>
          </a:prstGeom>
        </p:spPr>
        <p:txBody>
          <a:bodyPr lIns="0" tIns="0" rIns="0" bIns="0" rtlCol="0" anchor="t">
            <a:spAutoFit/>
          </a:bodyPr>
          <a:lstStyle/>
          <a:p>
            <a:pPr>
              <a:lnSpc>
                <a:spcPts val="5320"/>
              </a:lnSpc>
            </a:pPr>
            <a:r>
              <a:rPr lang="en-US" sz="3800" spc="342">
                <a:solidFill>
                  <a:srgbClr val="00356B"/>
                </a:solidFill>
                <a:latin typeface="Aileron"/>
              </a:rPr>
              <a:t>From 1922 to 1935, archaeologists Leonard and Katharine Woolley led an </a:t>
            </a:r>
            <a:r>
              <a:rPr lang="en-US" sz="3800" spc="342">
                <a:solidFill>
                  <a:srgbClr val="00356B"/>
                </a:solidFill>
                <a:latin typeface="Aileron Bold"/>
              </a:rPr>
              <a:t>excavation of Ur</a:t>
            </a:r>
            <a:r>
              <a:rPr lang="en-US" sz="3800" spc="342">
                <a:solidFill>
                  <a:srgbClr val="00356B"/>
                </a:solidFill>
                <a:latin typeface="Aileron"/>
              </a:rPr>
              <a:t>, the burial site of what may have been many Sumerian royals. This massive project was co-sponsored by the University of Pennsylvania and the British Museum.</a:t>
            </a:r>
          </a:p>
          <a:p>
            <a:pPr>
              <a:lnSpc>
                <a:spcPts val="5320"/>
              </a:lnSpc>
            </a:pPr>
            <a:endParaRPr lang="en-US" sz="3800" spc="342">
              <a:solidFill>
                <a:srgbClr val="00356B"/>
              </a:solidFill>
              <a:latin typeface="Aileron"/>
            </a:endParaRPr>
          </a:p>
          <a:p>
            <a:pPr>
              <a:lnSpc>
                <a:spcPts val="5320"/>
              </a:lnSpc>
            </a:pPr>
            <a:r>
              <a:rPr lang="en-US" sz="3800" spc="342">
                <a:solidFill>
                  <a:srgbClr val="00356B"/>
                </a:solidFill>
                <a:latin typeface="Aileron"/>
              </a:rPr>
              <a:t>Predating the famed pyramids of Egypt by thousands of years, this southern Mesopotamian site developed its own rich culture and monumental architecture, notably </a:t>
            </a:r>
            <a:r>
              <a:rPr lang="en-US" sz="3800" spc="342">
                <a:solidFill>
                  <a:srgbClr val="00356B"/>
                </a:solidFill>
                <a:latin typeface="Aileron Bold"/>
              </a:rPr>
              <a:t>the ziggurat</a:t>
            </a:r>
            <a:r>
              <a:rPr lang="en-US" sz="3800" spc="342">
                <a:solidFill>
                  <a:srgbClr val="00356B"/>
                </a:solidFill>
                <a:latin typeface="Aileron"/>
              </a:rPr>
              <a:t>, a stepped structure topped by a temple.</a:t>
            </a:r>
          </a:p>
        </p:txBody>
      </p:sp>
      <p:sp>
        <p:nvSpPr>
          <p:cNvPr id="3" name="Freeform 3"/>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12037" t="-41602" r="-155527" b="-260"/>
            </a:stretch>
          </a:blipFill>
        </p:spPr>
      </p:sp>
      <p:sp>
        <p:nvSpPr>
          <p:cNvPr id="4" name="AutoShape 4"/>
          <p:cNvSpPr/>
          <p:nvPr/>
        </p:nvSpPr>
        <p:spPr>
          <a:xfrm>
            <a:off x="11122338" y="3974312"/>
            <a:ext cx="2781579" cy="2338376"/>
          </a:xfrm>
          <a:prstGeom prst="rect">
            <a:avLst/>
          </a:prstGeom>
          <a:solidFill>
            <a:srgbClr val="00356B"/>
          </a:solidFill>
        </p:spPr>
      </p:sp>
      <p:sp>
        <p:nvSpPr>
          <p:cNvPr id="5" name="TextBox 5"/>
          <p:cNvSpPr txBox="1"/>
          <p:nvPr/>
        </p:nvSpPr>
        <p:spPr>
          <a:xfrm>
            <a:off x="11545911" y="4572000"/>
            <a:ext cx="1934433" cy="1133475"/>
          </a:xfrm>
          <a:prstGeom prst="rect">
            <a:avLst/>
          </a:prstGeom>
        </p:spPr>
        <p:txBody>
          <a:bodyPr lIns="0" tIns="0" rIns="0" bIns="0" rtlCol="0" anchor="t">
            <a:spAutoFit/>
          </a:bodyPr>
          <a:lstStyle/>
          <a:p>
            <a:pPr algn="ctr">
              <a:lnSpc>
                <a:spcPts val="4440"/>
              </a:lnSpc>
            </a:pPr>
            <a:r>
              <a:rPr lang="en-US" sz="3700" spc="136">
                <a:solidFill>
                  <a:srgbClr val="FFFFFF"/>
                </a:solidFill>
                <a:latin typeface="Aileron Bold"/>
              </a:rPr>
              <a:t>Did you know?</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0800000">
            <a:off x="7865974" y="0"/>
            <a:ext cx="10422026" cy="10287000"/>
          </a:xfrm>
          <a:prstGeom prst="rect">
            <a:avLst/>
          </a:prstGeom>
          <a:solidFill>
            <a:srgbClr val="00356B"/>
          </a:solidFill>
        </p:spPr>
      </p:sp>
      <p:sp>
        <p:nvSpPr>
          <p:cNvPr id="3" name="TextBox 3"/>
          <p:cNvSpPr txBox="1"/>
          <p:nvPr/>
        </p:nvSpPr>
        <p:spPr>
          <a:xfrm>
            <a:off x="8149534" y="695325"/>
            <a:ext cx="9854906" cy="8850630"/>
          </a:xfrm>
          <a:prstGeom prst="rect">
            <a:avLst/>
          </a:prstGeom>
        </p:spPr>
        <p:txBody>
          <a:bodyPr lIns="0" tIns="0" rIns="0" bIns="0" rtlCol="0" anchor="t">
            <a:spAutoFit/>
          </a:bodyPr>
          <a:lstStyle/>
          <a:p>
            <a:pPr>
              <a:lnSpc>
                <a:spcPts val="4680"/>
              </a:lnSpc>
            </a:pPr>
            <a:r>
              <a:rPr lang="en-US" sz="3600" spc="215">
                <a:solidFill>
                  <a:srgbClr val="FFFFFF"/>
                </a:solidFill>
                <a:latin typeface="Aileron"/>
              </a:rPr>
              <a:t>The Woolleys and their team made important archaeological discoveries, including the Bull-Headed Lyre, the Copper Bull, and a pair of Ram in a Thicket figurines. The tombs contained great material wealth, including gold and silver jewelry and large paintings of ancient Sumerian culture at its zenith. The most extravagant tomb was that of "Queen" Puabi, an important person during the First Dynasty of Ur. The novel </a:t>
            </a:r>
            <a:r>
              <a:rPr lang="en-US" sz="3600" spc="215">
                <a:solidFill>
                  <a:srgbClr val="FFFFFF"/>
                </a:solidFill>
                <a:latin typeface="Aileron Italics"/>
              </a:rPr>
              <a:t>Murder in Mesopotamia</a:t>
            </a:r>
            <a:r>
              <a:rPr lang="en-US" sz="3600" spc="215">
                <a:solidFill>
                  <a:srgbClr val="FFFFFF"/>
                </a:solidFill>
                <a:latin typeface="Aileron"/>
              </a:rPr>
              <a:t>, by Agatha Christie, was inspired by the discovery of the royal tombs. Christie later married the Woolleys' young assistant, Max Mallowan.</a:t>
            </a:r>
          </a:p>
        </p:txBody>
      </p:sp>
      <p:sp>
        <p:nvSpPr>
          <p:cNvPr id="4" name="Freeform 4"/>
          <p:cNvSpPr/>
          <p:nvPr/>
        </p:nvSpPr>
        <p:spPr>
          <a:xfrm>
            <a:off x="0" y="0"/>
            <a:ext cx="7865974" cy="10287000"/>
          </a:xfrm>
          <a:custGeom>
            <a:avLst/>
            <a:gdLst/>
            <a:ahLst/>
            <a:cxnLst/>
            <a:rect l="l" t="t" r="r" b="b"/>
            <a:pathLst>
              <a:path w="7865974" h="10287000">
                <a:moveTo>
                  <a:pt x="0" y="0"/>
                </a:moveTo>
                <a:lnTo>
                  <a:pt x="7865974" y="0"/>
                </a:lnTo>
                <a:lnTo>
                  <a:pt x="7865974" y="10287000"/>
                </a:lnTo>
                <a:lnTo>
                  <a:pt x="0" y="10287000"/>
                </a:lnTo>
                <a:lnTo>
                  <a:pt x="0" y="0"/>
                </a:lnTo>
                <a:close/>
              </a:path>
            </a:pathLst>
          </a:custGeom>
          <a:blipFill>
            <a:blip r:embed="rId2"/>
            <a:stretch>
              <a:fillRect l="-31415" r="-55411"/>
            </a:stretch>
          </a:blipFill>
        </p:spPr>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12373188"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l="-13465" r="-6382"/>
            </a:stretch>
          </a:blipFill>
        </p:spPr>
      </p:sp>
      <p:sp>
        <p:nvSpPr>
          <p:cNvPr id="3" name="TextBox 3"/>
          <p:cNvSpPr txBox="1"/>
          <p:nvPr/>
        </p:nvSpPr>
        <p:spPr>
          <a:xfrm>
            <a:off x="456110" y="855773"/>
            <a:ext cx="11499666" cy="1095375"/>
          </a:xfrm>
          <a:prstGeom prst="rect">
            <a:avLst/>
          </a:prstGeom>
        </p:spPr>
        <p:txBody>
          <a:bodyPr lIns="0" tIns="0" rIns="0" bIns="0" rtlCol="0" anchor="t">
            <a:spAutoFit/>
          </a:bodyPr>
          <a:lstStyle/>
          <a:p>
            <a:pPr>
              <a:lnSpc>
                <a:spcPts val="4320"/>
              </a:lnSpc>
            </a:pPr>
            <a:r>
              <a:rPr lang="en-US" sz="3600" spc="288">
                <a:solidFill>
                  <a:srgbClr val="FFFFFF"/>
                </a:solidFill>
                <a:latin typeface="Aileron"/>
              </a:rPr>
              <a:t>To get started, review these videos about the Royal Tombs of Ur:</a:t>
            </a:r>
          </a:p>
        </p:txBody>
      </p:sp>
      <p:grpSp>
        <p:nvGrpSpPr>
          <p:cNvPr id="4" name="Group 4"/>
          <p:cNvGrpSpPr/>
          <p:nvPr/>
        </p:nvGrpSpPr>
        <p:grpSpPr>
          <a:xfrm>
            <a:off x="456110" y="2734580"/>
            <a:ext cx="11657405" cy="561023"/>
            <a:chOff x="0" y="0"/>
            <a:chExt cx="15543207" cy="748030"/>
          </a:xfrm>
        </p:grpSpPr>
        <p:sp>
          <p:nvSpPr>
            <p:cNvPr id="5" name="Freeform 5"/>
            <p:cNvSpPr/>
            <p:nvPr/>
          </p:nvSpPr>
          <p:spPr>
            <a:xfrm>
              <a:off x="0" y="1651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sp>
          <p:nvSpPr>
            <p:cNvPr id="6" name="TextBox 6"/>
            <p:cNvSpPr txBox="1"/>
            <p:nvPr/>
          </p:nvSpPr>
          <p:spPr>
            <a:xfrm>
              <a:off x="1675143" y="-9525"/>
              <a:ext cx="13868063"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youtube.com/watch?v=Jge9uIUBdYc"/>
                </a:rPr>
                <a:t>Treasures from the Royal Tombs of U</a:t>
              </a:r>
              <a:r>
                <a:rPr lang="en-US" sz="3600" u="sng" spc="288">
                  <a:solidFill>
                    <a:srgbClr val="FFFFFF"/>
                  </a:solidFill>
                  <a:latin typeface="Aileron Bold"/>
                </a:rPr>
                <a:t>r</a:t>
              </a:r>
            </a:p>
          </p:txBody>
        </p:sp>
      </p:grpSp>
      <p:grpSp>
        <p:nvGrpSpPr>
          <p:cNvPr id="7" name="Group 7"/>
          <p:cNvGrpSpPr/>
          <p:nvPr/>
        </p:nvGrpSpPr>
        <p:grpSpPr>
          <a:xfrm>
            <a:off x="456110" y="4345441"/>
            <a:ext cx="11777254" cy="548640"/>
            <a:chOff x="0" y="0"/>
            <a:chExt cx="15703006" cy="731520"/>
          </a:xfrm>
        </p:grpSpPr>
        <p:sp>
          <p:nvSpPr>
            <p:cNvPr id="8" name="TextBox 8"/>
            <p:cNvSpPr txBox="1"/>
            <p:nvPr/>
          </p:nvSpPr>
          <p:spPr>
            <a:xfrm>
              <a:off x="1675143" y="-5715"/>
              <a:ext cx="14027862" cy="7334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6" tooltip="https://www.youtube.com/watch?v=XZS-Hbyupto"/>
                </a:rPr>
                <a:t>Penn Museum – The Royal Tombs of U</a:t>
              </a:r>
              <a:r>
                <a:rPr lang="en-US" sz="3600" u="sng" spc="288">
                  <a:solidFill>
                    <a:srgbClr val="FFFFFF"/>
                  </a:solidFill>
                  <a:latin typeface="Aileron"/>
                  <a:hlinkClick r:id="rId6" tooltip="https://www.youtube.com/watch?v=XZS-Hbyupto"/>
                </a:rPr>
                <a:t>r</a:t>
              </a:r>
            </a:p>
          </p:txBody>
        </p:sp>
        <p:sp>
          <p:nvSpPr>
            <p:cNvPr id="9" name="Freeform 9"/>
            <p:cNvSpPr/>
            <p:nvPr/>
          </p:nvSpPr>
          <p:spPr>
            <a:xfrm>
              <a:off x="0" y="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0" name="Group 10"/>
          <p:cNvGrpSpPr/>
          <p:nvPr/>
        </p:nvGrpSpPr>
        <p:grpSpPr>
          <a:xfrm>
            <a:off x="456110" y="5964875"/>
            <a:ext cx="11657405" cy="1085850"/>
            <a:chOff x="0" y="0"/>
            <a:chExt cx="15543207" cy="1447800"/>
          </a:xfrm>
        </p:grpSpPr>
        <p:sp>
          <p:nvSpPr>
            <p:cNvPr id="11" name="TextBox 11"/>
            <p:cNvSpPr txBox="1"/>
            <p:nvPr/>
          </p:nvSpPr>
          <p:spPr>
            <a:xfrm>
              <a:off x="1675143" y="-9525"/>
              <a:ext cx="13868063"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7" tooltip="https://www.youtube.com/watch?v=8MiumMPqmMQ"/>
                </a:rPr>
                <a:t>Ur: The Rise and Fall of the Ancient Sumerian City State</a:t>
              </a:r>
            </a:p>
          </p:txBody>
        </p:sp>
        <p:sp>
          <p:nvSpPr>
            <p:cNvPr id="12" name="Freeform 12"/>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grpSp>
        <p:nvGrpSpPr>
          <p:cNvPr id="13" name="Group 13"/>
          <p:cNvGrpSpPr/>
          <p:nvPr/>
        </p:nvGrpSpPr>
        <p:grpSpPr>
          <a:xfrm>
            <a:off x="456110" y="7852914"/>
            <a:ext cx="10958284" cy="1085850"/>
            <a:chOff x="0" y="0"/>
            <a:chExt cx="14611046" cy="1447800"/>
          </a:xfrm>
        </p:grpSpPr>
        <p:sp>
          <p:nvSpPr>
            <p:cNvPr id="14" name="TextBox 14"/>
            <p:cNvSpPr txBox="1"/>
            <p:nvPr/>
          </p:nvSpPr>
          <p:spPr>
            <a:xfrm>
              <a:off x="1675143" y="-9525"/>
              <a:ext cx="12935902" cy="145732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8" tooltip="https://www.youtube.com/watch?v=eoAexmCSMDQ"/>
                </a:rPr>
                <a:t>Intro to Archaeology – Si</a:t>
              </a:r>
              <a:r>
                <a:rPr lang="en-US" sz="3600" u="sng" spc="288">
                  <a:solidFill>
                    <a:srgbClr val="FFFFFF"/>
                  </a:solidFill>
                  <a:latin typeface="Aileron Bold"/>
                  <a:hlinkClick r:id="rId8" tooltip="https://www.youtube.com/watch?v=eoAexmCSMDQ"/>
                </a:rPr>
                <a:t>r Leonard Woolley, Agatha Christie, and Ur</a:t>
              </a:r>
            </a:p>
          </p:txBody>
        </p:sp>
        <p:sp>
          <p:nvSpPr>
            <p:cNvPr id="15" name="Freeform 15"/>
            <p:cNvSpPr/>
            <p:nvPr/>
          </p:nvSpPr>
          <p:spPr>
            <a:xfrm>
              <a:off x="0" y="358140"/>
              <a:ext cx="1132252" cy="731520"/>
            </a:xfrm>
            <a:custGeom>
              <a:avLst/>
              <a:gdLst/>
              <a:ahLst/>
              <a:cxnLst/>
              <a:rect l="l" t="t" r="r" b="b"/>
              <a:pathLst>
                <a:path w="1132252" h="731520">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356B"/>
        </a:solidFill>
        <a:effectLst/>
      </p:bgPr>
    </p:bg>
    <p:spTree>
      <p:nvGrpSpPr>
        <p:cNvPr id="1" name=""/>
        <p:cNvGrpSpPr/>
        <p:nvPr/>
      </p:nvGrpSpPr>
      <p:grpSpPr>
        <a:xfrm>
          <a:off x="0" y="0"/>
          <a:ext cx="0" cy="0"/>
          <a:chOff x="0" y="0"/>
          <a:chExt cx="0" cy="0"/>
        </a:xfrm>
      </p:grpSpPr>
      <p:sp>
        <p:nvSpPr>
          <p:cNvPr id="2" name="Freeform 2"/>
          <p:cNvSpPr/>
          <p:nvPr/>
        </p:nvSpPr>
        <p:spPr>
          <a:xfrm>
            <a:off x="0" y="0"/>
            <a:ext cx="5914812" cy="10287000"/>
          </a:xfrm>
          <a:custGeom>
            <a:avLst/>
            <a:gdLst/>
            <a:ahLst/>
            <a:cxnLst/>
            <a:rect l="l" t="t" r="r" b="b"/>
            <a:pathLst>
              <a:path w="5914812" h="10287000">
                <a:moveTo>
                  <a:pt x="0" y="0"/>
                </a:moveTo>
                <a:lnTo>
                  <a:pt x="5914812" y="0"/>
                </a:lnTo>
                <a:lnTo>
                  <a:pt x="5914812" y="10287000"/>
                </a:lnTo>
                <a:lnTo>
                  <a:pt x="0" y="10287000"/>
                </a:lnTo>
                <a:lnTo>
                  <a:pt x="0" y="0"/>
                </a:lnTo>
                <a:close/>
              </a:path>
            </a:pathLst>
          </a:custGeom>
          <a:blipFill>
            <a:blip r:embed="rId2"/>
            <a:stretch>
              <a:fillRect r="-255845"/>
            </a:stretch>
          </a:blipFill>
        </p:spPr>
      </p:sp>
      <p:sp>
        <p:nvSpPr>
          <p:cNvPr id="3" name="TextBox 3"/>
          <p:cNvSpPr txBox="1"/>
          <p:nvPr/>
        </p:nvSpPr>
        <p:spPr>
          <a:xfrm>
            <a:off x="7831316" y="473392"/>
            <a:ext cx="9792214" cy="552450"/>
          </a:xfrm>
          <a:prstGeom prst="rect">
            <a:avLst/>
          </a:prstGeom>
        </p:spPr>
        <p:txBody>
          <a:bodyPr lIns="0" tIns="0" rIns="0" bIns="0" rtlCol="0" anchor="t">
            <a:spAutoFit/>
          </a:bodyPr>
          <a:lstStyle/>
          <a:p>
            <a:pPr algn="r">
              <a:lnSpc>
                <a:spcPts val="4320"/>
              </a:lnSpc>
            </a:pPr>
            <a:r>
              <a:rPr lang="en-US" sz="3600" spc="288">
                <a:solidFill>
                  <a:srgbClr val="FFFFFF"/>
                </a:solidFill>
                <a:latin typeface="Aileron Bold"/>
              </a:rPr>
              <a:t>Articles about the Royal Tombs of Ur</a:t>
            </a:r>
          </a:p>
        </p:txBody>
      </p:sp>
      <p:sp>
        <p:nvSpPr>
          <p:cNvPr id="4" name="TextBox 4"/>
          <p:cNvSpPr txBox="1"/>
          <p:nvPr/>
        </p:nvSpPr>
        <p:spPr>
          <a:xfrm>
            <a:off x="6545397" y="1551470"/>
            <a:ext cx="10438937"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3" tooltip="https://www.world-archaeology.com/great-discoveries/royal-tombs-of-ur/"/>
              </a:rPr>
              <a:t>Current World Archaeology – Issue 49</a:t>
            </a:r>
          </a:p>
          <a:p>
            <a:pPr>
              <a:lnSpc>
                <a:spcPts val="4320"/>
              </a:lnSpc>
            </a:pPr>
            <a:r>
              <a:rPr lang="en-US" sz="3600" u="sng" spc="288">
                <a:solidFill>
                  <a:srgbClr val="FFFFFF"/>
                </a:solidFill>
                <a:latin typeface="Aileron Bold"/>
                <a:hlinkClick r:id="rId3" tooltip="https://www.world-archaeology.com/great-discoveries/royal-tombs-of-ur/"/>
              </a:rPr>
              <a:t>Great Discoveries – Royal Tombs of Ur</a:t>
            </a:r>
          </a:p>
        </p:txBody>
      </p:sp>
      <p:sp>
        <p:nvSpPr>
          <p:cNvPr id="5" name="TextBox 5"/>
          <p:cNvSpPr txBox="1"/>
          <p:nvPr/>
        </p:nvSpPr>
        <p:spPr>
          <a:xfrm>
            <a:off x="6545397" y="3754691"/>
            <a:ext cx="10171043"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4" tooltip="https://www.penn.museum/sites/expedition/ur-and-its-treasures/"/>
              </a:rPr>
              <a:t>Penn Museum – Ur and its Treasures: The Royal Tombs</a:t>
            </a:r>
          </a:p>
        </p:txBody>
      </p:sp>
      <p:sp>
        <p:nvSpPr>
          <p:cNvPr id="6" name="TextBox 6"/>
          <p:cNvSpPr txBox="1"/>
          <p:nvPr/>
        </p:nvSpPr>
        <p:spPr>
          <a:xfrm>
            <a:off x="6545397" y="5954344"/>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thegreatcoursesdaily.com/royal-cemetery-at-ur/"/>
              </a:rPr>
              <a:t>Archaeological Wonders of Mesopotamia: The Royal Cemetery at Ur</a:t>
            </a:r>
          </a:p>
        </p:txBody>
      </p:sp>
      <p:sp>
        <p:nvSpPr>
          <p:cNvPr id="7" name="TextBox 7"/>
          <p:cNvSpPr txBox="1"/>
          <p:nvPr/>
        </p:nvSpPr>
        <p:spPr>
          <a:xfrm>
            <a:off x="6545397" y="8162925"/>
            <a:ext cx="10958284" cy="1095375"/>
          </a:xfrm>
          <a:prstGeom prst="rect">
            <a:avLst/>
          </a:prstGeom>
        </p:spPr>
        <p:txBody>
          <a:bodyPr lIns="0" tIns="0" rIns="0" bIns="0" rtlCol="0" anchor="t">
            <a:spAutoFit/>
          </a:bodyPr>
          <a:lstStyle/>
          <a:p>
            <a:pPr>
              <a:lnSpc>
                <a:spcPts val="4320"/>
              </a:lnSpc>
            </a:pPr>
            <a:r>
              <a:rPr lang="en-US" sz="3600" u="sng" spc="288">
                <a:solidFill>
                  <a:srgbClr val="FFFFFF"/>
                </a:solidFill>
                <a:latin typeface="Aileron Bold"/>
                <a:hlinkClick r:id="rId5" tooltip="https://www.thegreatcoursesdaily.com/royal-cemetery-at-ur/"/>
              </a:rPr>
              <a:t>Standard of Ur and other objects from the Royal Graves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3746" r="18476"/>
          <a:stretch>
            <a:fillRect/>
          </a:stretch>
        </p:blipFill>
        <p:spPr>
          <a:xfrm>
            <a:off x="0" y="0"/>
            <a:ext cx="18288000" cy="10287000"/>
          </a:xfrm>
          <a:prstGeom prst="rect">
            <a:avLst/>
          </a:prstGeom>
        </p:spPr>
      </p:pic>
      <p:sp>
        <p:nvSpPr>
          <p:cNvPr id="3" name="AutoShape 3"/>
          <p:cNvSpPr/>
          <p:nvPr/>
        </p:nvSpPr>
        <p:spPr>
          <a:xfrm>
            <a:off x="3084647" y="3464922"/>
            <a:ext cx="12118707" cy="2738048"/>
          </a:xfrm>
          <a:prstGeom prst="rect">
            <a:avLst/>
          </a:prstGeom>
          <a:solidFill>
            <a:srgbClr val="00356B"/>
          </a:solidFill>
        </p:spPr>
      </p:sp>
      <p:sp>
        <p:nvSpPr>
          <p:cNvPr id="4" name="TextBox 4"/>
          <p:cNvSpPr txBox="1"/>
          <p:nvPr/>
        </p:nvSpPr>
        <p:spPr>
          <a:xfrm>
            <a:off x="3664482" y="4030906"/>
            <a:ext cx="10959035" cy="1634655"/>
          </a:xfrm>
          <a:prstGeom prst="rect">
            <a:avLst/>
          </a:prstGeom>
        </p:spPr>
        <p:txBody>
          <a:bodyPr lIns="0" tIns="0" rIns="0" bIns="0" rtlCol="0" anchor="t">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Tradition Summary</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4797344" cy="10287000"/>
          </a:xfrm>
          <a:custGeom>
            <a:avLst/>
            <a:gdLst/>
            <a:ahLst/>
            <a:cxnLst/>
            <a:rect l="l" t="t" r="r" b="b"/>
            <a:pathLst>
              <a:path w="4797344" h="10287000">
                <a:moveTo>
                  <a:pt x="0" y="0"/>
                </a:moveTo>
                <a:lnTo>
                  <a:pt x="4797344" y="0"/>
                </a:lnTo>
                <a:lnTo>
                  <a:pt x="4797344" y="10287000"/>
                </a:lnTo>
                <a:lnTo>
                  <a:pt x="0" y="10287000"/>
                </a:lnTo>
                <a:lnTo>
                  <a:pt x="0" y="0"/>
                </a:lnTo>
                <a:close/>
              </a:path>
            </a:pathLst>
          </a:custGeom>
          <a:blipFill>
            <a:blip r:embed="rId2"/>
            <a:stretch>
              <a:fillRect l="-14806" r="-206739"/>
            </a:stretch>
          </a:blipFill>
        </p:spPr>
      </p:sp>
      <p:grpSp>
        <p:nvGrpSpPr>
          <p:cNvPr id="3" name="Group 3"/>
          <p:cNvGrpSpPr/>
          <p:nvPr/>
        </p:nvGrpSpPr>
        <p:grpSpPr>
          <a:xfrm>
            <a:off x="1418166" y="4071680"/>
            <a:ext cx="4248273" cy="2143640"/>
            <a:chOff x="0" y="0"/>
            <a:chExt cx="5664364" cy="2858187"/>
          </a:xfrm>
        </p:grpSpPr>
        <p:sp>
          <p:nvSpPr>
            <p:cNvPr id="4" name="AutoShape 4"/>
            <p:cNvSpPr/>
            <p:nvPr/>
          </p:nvSpPr>
          <p:spPr>
            <a:xfrm>
              <a:off x="0" y="0"/>
              <a:ext cx="5664364" cy="2858187"/>
            </a:xfrm>
            <a:prstGeom prst="rect">
              <a:avLst/>
            </a:prstGeom>
            <a:solidFill>
              <a:srgbClr val="00356B"/>
            </a:solidFill>
          </p:spPr>
        </p:sp>
        <p:sp>
          <p:nvSpPr>
            <p:cNvPr id="5" name="TextBox 5"/>
            <p:cNvSpPr txBox="1"/>
            <p:nvPr/>
          </p:nvSpPr>
          <p:spPr>
            <a:xfrm>
              <a:off x="454550" y="566128"/>
              <a:ext cx="4755265" cy="1716405"/>
            </a:xfrm>
            <a:prstGeom prst="rect">
              <a:avLst/>
            </a:prstGeom>
          </p:spPr>
          <p:txBody>
            <a:bodyPr lIns="0" tIns="0" rIns="0" bIns="0" rtlCol="0" anchor="t">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id="6" name="TextBox 6"/>
          <p:cNvSpPr txBox="1"/>
          <p:nvPr/>
        </p:nvSpPr>
        <p:spPr>
          <a:xfrm>
            <a:off x="6169269" y="2047993"/>
            <a:ext cx="11403805" cy="4742815"/>
          </a:xfrm>
          <a:prstGeom prst="rect">
            <a:avLst/>
          </a:prstGeom>
        </p:spPr>
        <p:txBody>
          <a:bodyPr lIns="0" tIns="0" rIns="0" bIns="0" rtlCol="0" anchor="t">
            <a:spAutoFit/>
          </a:bodyPr>
          <a:lstStyle/>
          <a:p>
            <a:pPr>
              <a:lnSpc>
                <a:spcPts val="4160"/>
              </a:lnSpc>
            </a:pPr>
            <a:r>
              <a:rPr lang="en-US" sz="3200" spc="320">
                <a:solidFill>
                  <a:srgbClr val="00356B"/>
                </a:solidFill>
                <a:latin typeface="Aileron"/>
              </a:rPr>
              <a:t>A brief overview for traditions in eHRAF Archaeology is provided in the form of </a:t>
            </a:r>
            <a:r>
              <a:rPr lang="en-US" sz="3200" spc="320">
                <a:solidFill>
                  <a:srgbClr val="00356B"/>
                </a:solidFill>
                <a:latin typeface="Aileron Bold"/>
              </a:rPr>
              <a:t>Tradition Summaries</a:t>
            </a:r>
            <a:r>
              <a:rPr lang="en-US" sz="3200" spc="320">
                <a:solidFill>
                  <a:srgbClr val="00356B"/>
                </a:solidFill>
                <a:latin typeface="Aileron"/>
              </a:rPr>
              <a:t>. </a:t>
            </a:r>
          </a:p>
          <a:p>
            <a:pPr>
              <a:lnSpc>
                <a:spcPts val="4160"/>
              </a:lnSpc>
            </a:pPr>
            <a:endParaRPr lang="en-US" sz="3200" spc="320">
              <a:solidFill>
                <a:srgbClr val="00356B"/>
              </a:solidFill>
              <a:latin typeface="Aileron"/>
            </a:endParaRPr>
          </a:p>
          <a:p>
            <a:pPr>
              <a:lnSpc>
                <a:spcPts val="4160"/>
              </a:lnSpc>
            </a:pPr>
            <a:r>
              <a:rPr lang="en-US" sz="3200" spc="320">
                <a:solidFill>
                  <a:srgbClr val="00356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id="7" name="TextBox 7"/>
          <p:cNvSpPr txBox="1"/>
          <p:nvPr/>
        </p:nvSpPr>
        <p:spPr>
          <a:xfrm>
            <a:off x="6169269" y="470535"/>
            <a:ext cx="11424756" cy="1106805"/>
          </a:xfrm>
          <a:prstGeom prst="rect">
            <a:avLst/>
          </a:prstGeom>
        </p:spPr>
        <p:txBody>
          <a:bodyPr lIns="0" tIns="0" rIns="0" bIns="0" rtlCol="0" anchor="t">
            <a:spAutoFit/>
          </a:bodyPr>
          <a:lstStyle/>
          <a:p>
            <a:pPr algn="r">
              <a:lnSpc>
                <a:spcPts val="8640"/>
              </a:lnSpc>
            </a:pPr>
            <a:r>
              <a:rPr lang="en-US" sz="7200" spc="144">
                <a:solidFill>
                  <a:srgbClr val="00356B"/>
                </a:solidFill>
                <a:latin typeface="Aileron Heavy"/>
              </a:rPr>
              <a:t>Tradition Summaries </a:t>
            </a:r>
          </a:p>
        </p:txBody>
      </p:sp>
      <p:sp>
        <p:nvSpPr>
          <p:cNvPr id="8" name="TextBox 8"/>
          <p:cNvSpPr txBox="1"/>
          <p:nvPr/>
        </p:nvSpPr>
        <p:spPr>
          <a:xfrm>
            <a:off x="6169269" y="7362321"/>
            <a:ext cx="11718074" cy="2113661"/>
          </a:xfrm>
          <a:prstGeom prst="rect">
            <a:avLst/>
          </a:prstGeom>
        </p:spPr>
        <p:txBody>
          <a:bodyPr lIns="0" tIns="0" rIns="0" bIns="0" rtlCol="0" anchor="t">
            <a:spAutoFit/>
          </a:bodyPr>
          <a:lstStyle/>
          <a:p>
            <a:pPr>
              <a:lnSpc>
                <a:spcPts val="4192"/>
              </a:lnSpc>
            </a:pPr>
            <a:r>
              <a:rPr lang="en-US" sz="3200" spc="320">
                <a:solidFill>
                  <a:srgbClr val="00356B"/>
                </a:solidFill>
                <a:latin typeface="Aileron Bold"/>
              </a:rPr>
              <a:t>To find a tradition summary, go to the</a:t>
            </a:r>
            <a:r>
              <a:rPr lang="en-US" sz="3200" spc="320">
                <a:solidFill>
                  <a:srgbClr val="00356B"/>
                </a:solidFill>
                <a:latin typeface="Aileron"/>
              </a:rPr>
              <a:t> Browse Traditions</a:t>
            </a:r>
            <a:r>
              <a:rPr lang="en-US" sz="3200" spc="320">
                <a:solidFill>
                  <a:srgbClr val="00356B"/>
                </a:solidFill>
                <a:latin typeface="Aileron Bold"/>
              </a:rPr>
              <a:t> tab and enter the tradition name into the box, then click on </a:t>
            </a:r>
            <a:r>
              <a:rPr lang="en-US" sz="3200" spc="320">
                <a:solidFill>
                  <a:srgbClr val="00356B"/>
                </a:solidFill>
                <a:latin typeface="Aileron"/>
              </a:rPr>
              <a:t>Tradition Summary </a:t>
            </a:r>
            <a:r>
              <a:rPr lang="en-US" sz="3200" spc="320">
                <a:solidFill>
                  <a:srgbClr val="00356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2063</Words>
  <Application>Microsoft Office PowerPoint</Application>
  <PresentationFormat>Custom</PresentationFormat>
  <Paragraphs>211</Paragraphs>
  <Slides>37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37</vt:i4>
      </vt:variant>
    </vt:vector>
  </HeadingPairs>
  <TitlesOfParts>
    <vt:vector size="46" baseType="lpstr">
      <vt:lpstr>Aileron Bold</vt:lpstr>
      <vt:lpstr>Aileron Heavy</vt:lpstr>
      <vt:lpstr>Aileron</vt:lpstr>
      <vt:lpstr>Aileron Ultra-Bold</vt:lpstr>
      <vt:lpstr>Arial</vt:lpstr>
      <vt:lpstr>Aileron Italics</vt:lpstr>
      <vt:lpstr>Calibri</vt:lpstr>
      <vt:lpstr>Aileron Bold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eHRAF Workbook - Great Discoveries: Royal Tombs of Ur v2</dc:title>
  <dc:creator>Matthew Longcore</dc:creator>
  <cp:lastModifiedBy>Matthew Longcore</cp:lastModifiedBy>
  <cp:revision>2</cp:revision>
  <dcterms:created xsi:type="dcterms:W3CDTF">2006-08-16T00:00:00Z</dcterms:created>
  <dcterms:modified xsi:type="dcterms:W3CDTF">2023-07-11T19:25:06Z</dcterms:modified>
  <dc:identifier>DAFoW2e03xA</dc:identifier>
</cp:coreProperties>
</file>