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Aileron Bold Italics" panose="020B0604020202020204" charset="0"/>
      <p:regular r:id="rId37"/>
    </p:embeddedFont>
    <p:embeddedFont>
      <p:font typeface="Aileron Bold" panose="020B0604020202020204" charset="0"/>
      <p:regular r:id="rId38"/>
    </p:embeddedFont>
    <p:embeddedFont>
      <p:font typeface="Aileron" panose="020B0604020202020204" charset="0"/>
      <p:regular r:id="rId39"/>
    </p:embeddedFont>
    <p:embeddedFont>
      <p:font typeface="Aileron Heavy" panose="020B0604020202020204" charset="0"/>
      <p:regular r:id="rId40"/>
    </p:embeddedFont>
    <p:embeddedFont>
      <p:font typeface="Calibri" panose="020F0502020204030204" pitchFamily="34" charset="0"/>
      <p:regular r:id="rId41"/>
      <p:bold r:id="rId42"/>
      <p:italic r:id="rId43"/>
      <p:boldItalic r:id="rId44"/>
    </p:embeddedFont>
    <p:embeddedFont>
      <p:font typeface="Aileron Ultra-Bold"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hraf.yale.edu"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Kx_fjg0CYOk" TargetMode="External"/><Relationship Id="rId3" Type="http://schemas.openxmlformats.org/officeDocument/2006/relationships/image" Target="../media/image8.png"/><Relationship Id="rId7" Type="http://schemas.openxmlformats.org/officeDocument/2006/relationships/hyperlink" Target="https://www.youtube.com/watch?v=6vRp6vE6pl4"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hyperlink" Target="https://www.youtube.com/watch?v=Fx-KrvuiafE" TargetMode="External"/><Relationship Id="rId5" Type="http://schemas.openxmlformats.org/officeDocument/2006/relationships/hyperlink" Target="https://www.youtube.com/watch?v=uwNHats-1CU" TargetMode="Externa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hyperlink" Target="https://www.archaeology.org/news/9468-210212-wales-stonehenge-bluestones" TargetMode="External"/><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hyperlink" Target="https://www.history.com/news/why-was-stonehenge-built" TargetMode="External"/><Relationship Id="rId5" Type="http://schemas.openxmlformats.org/officeDocument/2006/relationships/hyperlink" Target="https://www.nytimes.com/2021/02/12/science/stonehenge-archaeology-wales-parker-pearson.html" TargetMode="External"/><Relationship Id="rId4" Type="http://schemas.openxmlformats.org/officeDocument/2006/relationships/hyperlink" Target="https://hraf.yale.edu/celebrating-the-vernal-equinox/"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525"/>
            <a:ext cx="8636070" cy="10287000"/>
          </a:xfrm>
          <a:custGeom>
            <a:avLst/>
            <a:gdLst/>
            <a:ahLst/>
            <a:cxnLst/>
            <a:rect l="l" t="t" r="r" b="b"/>
            <a:pathLst>
              <a:path w="8636070" h="10287000">
                <a:moveTo>
                  <a:pt x="0" y="0"/>
                </a:moveTo>
                <a:lnTo>
                  <a:pt x="8636070" y="0"/>
                </a:lnTo>
                <a:lnTo>
                  <a:pt x="8636070" y="10287000"/>
                </a:lnTo>
                <a:lnTo>
                  <a:pt x="0" y="10287000"/>
                </a:lnTo>
                <a:lnTo>
                  <a:pt x="0" y="0"/>
                </a:lnTo>
                <a:close/>
              </a:path>
            </a:pathLst>
          </a:custGeom>
          <a:blipFill>
            <a:blip r:embed="rId2"/>
            <a:stretch>
              <a:fillRect r="-58426"/>
            </a:stretch>
          </a:blipFill>
        </p:spPr>
      </p:sp>
      <p:sp>
        <p:nvSpPr>
          <p:cNvPr id="3" name="Freeform 3"/>
          <p:cNvSpPr/>
          <p:nvPr/>
        </p:nvSpPr>
        <p:spPr>
          <a:xfrm>
            <a:off x="9815825" y="1389107"/>
            <a:ext cx="7217821" cy="7508786"/>
          </a:xfrm>
          <a:custGeom>
            <a:avLst/>
            <a:gdLst/>
            <a:ahLst/>
            <a:cxnLst/>
            <a:rect l="l" t="t" r="r" b="b"/>
            <a:pathLst>
              <a:path w="7217821" h="7508786">
                <a:moveTo>
                  <a:pt x="0" y="0"/>
                </a:moveTo>
                <a:lnTo>
                  <a:pt x="7217821" y="0"/>
                </a:lnTo>
                <a:lnTo>
                  <a:pt x="7217821" y="7508786"/>
                </a:lnTo>
                <a:lnTo>
                  <a:pt x="0" y="7508786"/>
                </a:lnTo>
                <a:lnTo>
                  <a:pt x="0" y="0"/>
                </a:lnTo>
                <a:close/>
              </a:path>
            </a:pathLst>
          </a:custGeom>
          <a:blipFill>
            <a:blip r:embed="rId3">
              <a:alphaModFix amt="4000"/>
            </a:blip>
            <a:stretch>
              <a:fillRect/>
            </a:stretch>
          </a:blipFill>
        </p:spPr>
      </p:sp>
      <p:grpSp>
        <p:nvGrpSpPr>
          <p:cNvPr id="4" name="Group 4"/>
          <p:cNvGrpSpPr/>
          <p:nvPr/>
        </p:nvGrpSpPr>
        <p:grpSpPr>
          <a:xfrm>
            <a:off x="0" y="1028700"/>
            <a:ext cx="7142940" cy="843619"/>
            <a:chOff x="0" y="0"/>
            <a:chExt cx="9523921" cy="1124825"/>
          </a:xfrm>
        </p:grpSpPr>
        <p:sp>
          <p:nvSpPr>
            <p:cNvPr id="5" name="AutoShape 5"/>
            <p:cNvSpPr/>
            <p:nvPr/>
          </p:nvSpPr>
          <p:spPr>
            <a:xfrm>
              <a:off x="0" y="0"/>
              <a:ext cx="9523921"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791935" y="2957513"/>
            <a:ext cx="9265601" cy="4371975"/>
          </a:xfrm>
          <a:prstGeom prst="rect">
            <a:avLst/>
          </a:prstGeom>
        </p:spPr>
        <p:txBody>
          <a:bodyPr lIns="0" tIns="0" rIns="0" bIns="0" rtlCol="0" anchor="t">
            <a:spAutoFit/>
          </a:bodyPr>
          <a:lstStyle/>
          <a:p>
            <a:pPr algn="ctr">
              <a:lnSpc>
                <a:spcPts val="11519"/>
              </a:lnSpc>
            </a:pPr>
            <a:r>
              <a:rPr lang="en-US" sz="9600">
                <a:solidFill>
                  <a:srgbClr val="00356B"/>
                </a:solidFill>
                <a:latin typeface="Aileron Heavy"/>
              </a:rPr>
              <a:t>Great Discoveries:</a:t>
            </a:r>
          </a:p>
          <a:p>
            <a:pPr algn="ctr">
              <a:lnSpc>
                <a:spcPts val="11519"/>
              </a:lnSpc>
            </a:pPr>
            <a:r>
              <a:rPr lang="en-US" sz="9600">
                <a:solidFill>
                  <a:srgbClr val="00356B"/>
                </a:solidFill>
                <a:latin typeface="Aileron Heavy"/>
              </a:rPr>
              <a:t>Stonehenge</a:t>
            </a:r>
          </a:p>
        </p:txBody>
      </p:sp>
      <p:sp>
        <p:nvSpPr>
          <p:cNvPr id="8" name="TextBox 8"/>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00000"/>
                </a:solidFill>
                <a:latin typeface="Aileron"/>
              </a:rPr>
              <a:t>Human Relations Area Files</a:t>
            </a:r>
          </a:p>
          <a:p>
            <a:pPr algn="r">
              <a:lnSpc>
                <a:spcPts val="2420"/>
              </a:lnSpc>
            </a:pPr>
            <a:r>
              <a:rPr lang="en-US" sz="2200" spc="153">
                <a:solidFill>
                  <a:srgbClr val="000000"/>
                </a:solidFill>
                <a:latin typeface="Aileron"/>
              </a:rPr>
              <a:t> at Yale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37382" y="0"/>
            <a:ext cx="8250618" cy="10287000"/>
          </a:xfrm>
          <a:custGeom>
            <a:avLst/>
            <a:gdLst/>
            <a:ahLst/>
            <a:cxnLst/>
            <a:rect l="l" t="t" r="r" b="b"/>
            <a:pathLst>
              <a:path w="8250618" h="10287000">
                <a:moveTo>
                  <a:pt x="0" y="0"/>
                </a:moveTo>
                <a:lnTo>
                  <a:pt x="8250618" y="0"/>
                </a:lnTo>
                <a:lnTo>
                  <a:pt x="8250618" y="10287000"/>
                </a:lnTo>
                <a:lnTo>
                  <a:pt x="0" y="10287000"/>
                </a:lnTo>
                <a:lnTo>
                  <a:pt x="0" y="0"/>
                </a:lnTo>
                <a:close/>
              </a:path>
            </a:pathLst>
          </a:custGeom>
          <a:blipFill>
            <a:blip r:embed="rId2"/>
            <a:stretch>
              <a:fillRect l="-33121" r="-33121"/>
            </a:stretch>
          </a:blipFill>
        </p:spPr>
      </p:sp>
      <p:grpSp>
        <p:nvGrpSpPr>
          <p:cNvPr id="3" name="Group 3"/>
          <p:cNvGrpSpPr/>
          <p:nvPr/>
        </p:nvGrpSpPr>
        <p:grpSpPr>
          <a:xfrm>
            <a:off x="15523723" y="0"/>
            <a:ext cx="2764277" cy="1129336"/>
            <a:chOff x="0" y="0"/>
            <a:chExt cx="3685703" cy="1505782"/>
          </a:xfrm>
        </p:grpSpPr>
        <p:sp>
          <p:nvSpPr>
            <p:cNvPr id="4" name="AutoShape 4"/>
            <p:cNvSpPr/>
            <p:nvPr/>
          </p:nvSpPr>
          <p:spPr>
            <a:xfrm>
              <a:off x="0" y="0"/>
              <a:ext cx="3685703" cy="1505782"/>
            </a:xfrm>
            <a:prstGeom prst="rect">
              <a:avLst/>
            </a:prstGeom>
            <a:solidFill>
              <a:srgbClr val="00356B"/>
            </a:solidFill>
          </p:spPr>
        </p:sp>
        <p:sp>
          <p:nvSpPr>
            <p:cNvPr id="5" name="TextBox 5"/>
            <p:cNvSpPr txBox="1"/>
            <p:nvPr/>
          </p:nvSpPr>
          <p:spPr>
            <a:xfrm>
              <a:off x="366923" y="370621"/>
              <a:ext cx="2951857" cy="707390"/>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1</a:t>
              </a:r>
            </a:p>
          </p:txBody>
        </p:sp>
      </p:grpSp>
      <p:sp>
        <p:nvSpPr>
          <p:cNvPr id="6" name="TextBox 6"/>
          <p:cNvSpPr txBox="1"/>
          <p:nvPr/>
        </p:nvSpPr>
        <p:spPr>
          <a:xfrm>
            <a:off x="269278" y="1920787"/>
            <a:ext cx="9069214" cy="1764030"/>
          </a:xfrm>
          <a:prstGeom prst="rect">
            <a:avLst/>
          </a:prstGeom>
        </p:spPr>
        <p:txBody>
          <a:bodyPr lIns="0" tIns="0" rIns="0" bIns="0" rtlCol="0" anchor="t">
            <a:spAutoFit/>
          </a:bodyPr>
          <a:lstStyle/>
          <a:p>
            <a:pPr>
              <a:lnSpc>
                <a:spcPts val="4680"/>
              </a:lnSpc>
            </a:pPr>
            <a:r>
              <a:rPr lang="en-US" sz="3600" spc="288">
                <a:solidFill>
                  <a:srgbClr val="00356B"/>
                </a:solidFill>
                <a:latin typeface="Aileron"/>
              </a:rPr>
              <a:t>Begin by learning more about the </a:t>
            </a:r>
            <a:r>
              <a:rPr lang="en-US" sz="3600" spc="288">
                <a:solidFill>
                  <a:srgbClr val="00356B"/>
                </a:solidFill>
                <a:latin typeface="Aileron Bold"/>
              </a:rPr>
              <a:t>Bell Beaker</a:t>
            </a:r>
            <a:r>
              <a:rPr lang="en-US" sz="3600" spc="288">
                <a:solidFill>
                  <a:srgbClr val="00356B"/>
                </a:solidFill>
                <a:latin typeface="Aileron"/>
              </a:rPr>
              <a:t> tradition.</a:t>
            </a:r>
            <a:r>
              <a:rPr lang="en-US" sz="3600" spc="288">
                <a:solidFill>
                  <a:srgbClr val="00356B"/>
                </a:solidFill>
                <a:latin typeface="Aileron Bold"/>
              </a:rPr>
              <a:t> </a:t>
            </a:r>
            <a:r>
              <a:rPr lang="en-US" sz="3600" spc="288">
                <a:solidFill>
                  <a:srgbClr val="00356B"/>
                </a:solidFill>
                <a:latin typeface="Aileron"/>
              </a:rPr>
              <a:t>First, read the eHRAF Tradition Summary:</a:t>
            </a:r>
          </a:p>
        </p:txBody>
      </p:sp>
      <p:sp>
        <p:nvSpPr>
          <p:cNvPr id="7" name="TextBox 7"/>
          <p:cNvSpPr txBox="1"/>
          <p:nvPr/>
        </p:nvSpPr>
        <p:spPr>
          <a:xfrm>
            <a:off x="269278" y="6536552"/>
            <a:ext cx="9413910" cy="2354580"/>
          </a:xfrm>
          <a:prstGeom prst="rect">
            <a:avLst/>
          </a:prstGeom>
        </p:spPr>
        <p:txBody>
          <a:bodyPr lIns="0" tIns="0" rIns="0" bIns="0" rtlCol="0" anchor="t">
            <a:spAutoFit/>
          </a:bodyPr>
          <a:lstStyle/>
          <a:p>
            <a:pPr>
              <a:lnSpc>
                <a:spcPts val="4680"/>
              </a:lnSpc>
            </a:pPr>
            <a:r>
              <a:rPr lang="en-US" sz="3600" spc="288">
                <a:solidFill>
                  <a:srgbClr val="00356B"/>
                </a:solidFill>
                <a:latin typeface="Aileron"/>
              </a:rPr>
              <a:t>Then, write a brief description of the Bell Beaker tradition indicating any significant archaeological elements that stand out to you.</a:t>
            </a:r>
          </a:p>
        </p:txBody>
      </p:sp>
      <p:sp>
        <p:nvSpPr>
          <p:cNvPr id="8" name="TextBox 8"/>
          <p:cNvSpPr txBox="1"/>
          <p:nvPr/>
        </p:nvSpPr>
        <p:spPr>
          <a:xfrm>
            <a:off x="269278" y="472276"/>
            <a:ext cx="8444678" cy="821055"/>
          </a:xfrm>
          <a:prstGeom prst="rect">
            <a:avLst/>
          </a:prstGeom>
        </p:spPr>
        <p:txBody>
          <a:bodyPr lIns="0" tIns="0" rIns="0" bIns="0" rtlCol="0" anchor="t">
            <a:spAutoFit/>
          </a:bodyPr>
          <a:lstStyle/>
          <a:p>
            <a:pPr>
              <a:lnSpc>
                <a:spcPts val="6719"/>
              </a:lnSpc>
            </a:pPr>
            <a:r>
              <a:rPr lang="en-US" sz="4800" spc="192">
                <a:solidFill>
                  <a:srgbClr val="00356B"/>
                </a:solidFill>
                <a:latin typeface="Aileron Bold"/>
              </a:rPr>
              <a:t>	Bell Beaker (E050)</a:t>
            </a:r>
          </a:p>
        </p:txBody>
      </p:sp>
      <p:grpSp>
        <p:nvGrpSpPr>
          <p:cNvPr id="9" name="Group 9"/>
          <p:cNvGrpSpPr/>
          <p:nvPr/>
        </p:nvGrpSpPr>
        <p:grpSpPr>
          <a:xfrm>
            <a:off x="269278" y="4656773"/>
            <a:ext cx="8237853" cy="973455"/>
            <a:chOff x="0" y="0"/>
            <a:chExt cx="10983804" cy="1297940"/>
          </a:xfrm>
        </p:grpSpPr>
        <p:sp>
          <p:nvSpPr>
            <p:cNvPr id="10" name="TextBox 10"/>
            <p:cNvSpPr txBox="1"/>
            <p:nvPr/>
          </p:nvSpPr>
          <p:spPr>
            <a:xfrm>
              <a:off x="785764" y="2540"/>
              <a:ext cx="10198041" cy="1295400"/>
            </a:xfrm>
            <a:prstGeom prst="rect">
              <a:avLst/>
            </a:prstGeom>
          </p:spPr>
          <p:txBody>
            <a:bodyPr lIns="0" tIns="0" rIns="0" bIns="0" rtlCol="0" anchor="t">
              <a:spAutoFit/>
            </a:bodyPr>
            <a:lstStyle/>
            <a:p>
              <a:pPr>
                <a:lnSpc>
                  <a:spcPts val="3840"/>
                </a:lnSpc>
              </a:pPr>
              <a:r>
                <a:rPr lang="en-US" sz="3200" u="sng" spc="256">
                  <a:solidFill>
                    <a:srgbClr val="00356B"/>
                  </a:solidFill>
                  <a:latin typeface="Aileron"/>
                </a:rPr>
                <a:t>https://ehrafarchaeology.yale.edu/document?id=e050-000</a:t>
              </a:r>
            </a:p>
          </p:txBody>
        </p:sp>
        <p:sp>
          <p:nvSpPr>
            <p:cNvPr id="11" name="TextBox 11"/>
            <p:cNvSpPr txBox="1"/>
            <p:nvPr/>
          </p:nvSpPr>
          <p:spPr>
            <a:xfrm>
              <a:off x="0" y="76200"/>
              <a:ext cx="733477"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06" b="7706"/>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 </a:t>
            </a:r>
          </a:p>
          <a:p>
            <a:pPr algn="ctr">
              <a:lnSpc>
                <a:spcPts val="6384"/>
              </a:lnSpc>
            </a:pPr>
            <a:r>
              <a:rPr lang="en-US" sz="5600" spc="100">
                <a:solidFill>
                  <a:srgbClr val="FFFFFF"/>
                </a:solidFill>
                <a:latin typeface="Aileron Bold"/>
              </a:rPr>
              <a:t>Part 2: Selected Readings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9525"/>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INSTRUCTIONS</a:t>
              </a:r>
            </a:p>
          </p:txBody>
        </p:sp>
      </p:grpSp>
      <p:sp>
        <p:nvSpPr>
          <p:cNvPr id="5" name="Freeform 5"/>
          <p:cNvSpPr/>
          <p:nvPr/>
        </p:nvSpPr>
        <p:spPr>
          <a:xfrm>
            <a:off x="0" y="4887750"/>
            <a:ext cx="18288000" cy="6327951"/>
          </a:xfrm>
          <a:custGeom>
            <a:avLst/>
            <a:gdLst/>
            <a:ahLst/>
            <a:cxnLst/>
            <a:rect l="l" t="t" r="r" b="b"/>
            <a:pathLst>
              <a:path w="18288000" h="6327951">
                <a:moveTo>
                  <a:pt x="0" y="0"/>
                </a:moveTo>
                <a:lnTo>
                  <a:pt x="18288000" y="0"/>
                </a:lnTo>
                <a:lnTo>
                  <a:pt x="18288000" y="6327951"/>
                </a:lnTo>
                <a:lnTo>
                  <a:pt x="0" y="6327951"/>
                </a:lnTo>
                <a:lnTo>
                  <a:pt x="0" y="0"/>
                </a:lnTo>
                <a:close/>
              </a:path>
            </a:pathLst>
          </a:custGeom>
          <a:blipFill>
            <a:blip r:embed="rId2"/>
            <a:stretch>
              <a:fillRect r="-2497"/>
            </a:stretch>
          </a:blipFill>
        </p:spPr>
      </p:sp>
      <p:grpSp>
        <p:nvGrpSpPr>
          <p:cNvPr id="6" name="Group 6"/>
          <p:cNvGrpSpPr/>
          <p:nvPr/>
        </p:nvGrpSpPr>
        <p:grpSpPr>
          <a:xfrm rot="6593844">
            <a:off x="15809236" y="3407348"/>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2532907"/>
            <a:ext cx="17648215" cy="506730"/>
          </a:xfrm>
          <a:prstGeom prst="rect">
            <a:avLst/>
          </a:prstGeom>
        </p:spPr>
        <p:txBody>
          <a:bodyPr lIns="0" tIns="0" rIns="0" bIns="0" rtlCol="0" anchor="t">
            <a:spAutoFit/>
          </a:bodyPr>
          <a:lstStyle/>
          <a:p>
            <a:pPr>
              <a:lnSpc>
                <a:spcPts val="4000"/>
              </a:lnSpc>
            </a:pPr>
            <a:r>
              <a:rPr lang="en-US" sz="3200" spc="83">
                <a:solidFill>
                  <a:srgbClr val="00356B"/>
                </a:solidFill>
                <a:latin typeface="Aileron"/>
              </a:rPr>
              <a:t>For example:</a:t>
            </a:r>
          </a:p>
        </p:txBody>
      </p:sp>
      <p:sp>
        <p:nvSpPr>
          <p:cNvPr id="10" name="TextBox 10"/>
          <p:cNvSpPr txBox="1"/>
          <p:nvPr/>
        </p:nvSpPr>
        <p:spPr>
          <a:xfrm>
            <a:off x="1232198" y="1354563"/>
            <a:ext cx="15092163" cy="906145"/>
          </a:xfrm>
          <a:prstGeom prst="rect">
            <a:avLst/>
          </a:prstGeom>
        </p:spPr>
        <p:txBody>
          <a:bodyPr lIns="0" tIns="0" rIns="0" bIns="0" rtlCol="0" anchor="t">
            <a:spAutoFit/>
          </a:bodyPr>
          <a:lstStyle/>
          <a:p>
            <a:pPr>
              <a:lnSpc>
                <a:spcPts val="3520"/>
              </a:lnSpc>
            </a:pPr>
            <a:r>
              <a:rPr lang="en-US" sz="3200">
                <a:solidFill>
                  <a:srgbClr val="00356B"/>
                </a:solidFill>
                <a:latin typeface="Aileron Ultra-Bold"/>
              </a:rPr>
              <a:t>First, follow the permalinks provided in the activities below to get to the relevant documents.</a:t>
            </a:r>
          </a:p>
        </p:txBody>
      </p:sp>
      <p:sp>
        <p:nvSpPr>
          <p:cNvPr id="11" name="TextBox 11"/>
          <p:cNvSpPr txBox="1"/>
          <p:nvPr/>
        </p:nvSpPr>
        <p:spPr>
          <a:xfrm>
            <a:off x="3066023" y="3345769"/>
            <a:ext cx="12155954" cy="411543"/>
          </a:xfrm>
          <a:prstGeom prst="rect">
            <a:avLst/>
          </a:prstGeom>
        </p:spPr>
        <p:txBody>
          <a:bodyPr lIns="0" tIns="0" rIns="0" bIns="0" rtlCol="0" anchor="t">
            <a:spAutoFit/>
          </a:bodyPr>
          <a:lstStyle/>
          <a:p>
            <a:pPr>
              <a:lnSpc>
                <a:spcPts val="3072"/>
              </a:lnSpc>
            </a:pPr>
            <a:r>
              <a:rPr lang="en-US" sz="3200">
                <a:solidFill>
                  <a:srgbClr val="00356B"/>
                </a:solidFill>
                <a:latin typeface="Aileron Ultra-Bold"/>
              </a:rPr>
              <a:t>https://ehrafarchaeology.yale.edu/document?id=nt76-001</a:t>
            </a:r>
          </a:p>
        </p:txBody>
      </p:sp>
      <p:sp>
        <p:nvSpPr>
          <p:cNvPr id="12" name="TextBox 12"/>
          <p:cNvSpPr txBox="1"/>
          <p:nvPr/>
        </p:nvSpPr>
        <p:spPr>
          <a:xfrm>
            <a:off x="1232198" y="4187224"/>
            <a:ext cx="17648215" cy="411543"/>
          </a:xfrm>
          <a:prstGeom prst="rect">
            <a:avLst/>
          </a:prstGeom>
        </p:spPr>
        <p:txBody>
          <a:bodyPr lIns="0" tIns="0" rIns="0" bIns="0" rtlCol="0" anchor="t">
            <a:spAutoFit/>
          </a:bodyPr>
          <a:lstStyle/>
          <a:p>
            <a:pPr>
              <a:lnSpc>
                <a:spcPts val="3072"/>
              </a:lnSpc>
            </a:pPr>
            <a:r>
              <a:rPr lang="en-US" sz="3200">
                <a:solidFill>
                  <a:srgbClr val="00356B"/>
                </a:solidFill>
                <a:latin typeface="Aileron Ultra-Bold"/>
              </a:rPr>
              <a:t>Then, use the Page List dropdown menu to navigate to the required page(s). </a:t>
            </a:r>
          </a:p>
        </p:txBody>
      </p:sp>
      <p:sp>
        <p:nvSpPr>
          <p:cNvPr id="13" name="TextBox 13"/>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Ultra-Bold"/>
              </a:rPr>
              <a:t>To read documents or pages in eHRAF:</a:t>
            </a:r>
          </a:p>
        </p:txBody>
      </p:sp>
      <p:sp>
        <p:nvSpPr>
          <p:cNvPr id="14" name="TextBox 14"/>
          <p:cNvSpPr txBox="1"/>
          <p:nvPr/>
        </p:nvSpPr>
        <p:spPr>
          <a:xfrm>
            <a:off x="2355312" y="3345769"/>
            <a:ext cx="550108" cy="411543"/>
          </a:xfrm>
          <a:prstGeom prst="rect">
            <a:avLst/>
          </a:prstGeom>
        </p:spPr>
        <p:txBody>
          <a:bodyPr lIns="0" tIns="0" rIns="0" bIns="0" rtlCol="0" anchor="t">
            <a:spAutoFit/>
          </a:bodyPr>
          <a:lstStyle/>
          <a:p>
            <a:pPr>
              <a:lnSpc>
                <a:spcPts val="3072"/>
              </a:lnSpc>
            </a:pPr>
            <a:r>
              <a:rPr lang="en-US" sz="3200">
                <a:solidFill>
                  <a:srgbClr val="00356B"/>
                </a:solidFill>
                <a:ea typeface="Aileron Ultra-Bold"/>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0"/>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INSTRUCTIONS</a:t>
              </a:r>
            </a:p>
          </p:txBody>
        </p:sp>
      </p:grpSp>
      <p:sp>
        <p:nvSpPr>
          <p:cNvPr id="5" name="Freeform 5"/>
          <p:cNvSpPr/>
          <p:nvPr/>
        </p:nvSpPr>
        <p:spPr>
          <a:xfrm>
            <a:off x="0" y="6132799"/>
            <a:ext cx="18288000" cy="4154201"/>
          </a:xfrm>
          <a:custGeom>
            <a:avLst/>
            <a:gdLst/>
            <a:ahLst/>
            <a:cxnLst/>
            <a:rect l="l" t="t" r="r" b="b"/>
            <a:pathLst>
              <a:path w="18288000" h="4154201">
                <a:moveTo>
                  <a:pt x="0" y="0"/>
                </a:moveTo>
                <a:lnTo>
                  <a:pt x="18288000" y="0"/>
                </a:lnTo>
                <a:lnTo>
                  <a:pt x="18288000" y="4154201"/>
                </a:lnTo>
                <a:lnTo>
                  <a:pt x="0" y="4154201"/>
                </a:lnTo>
                <a:lnTo>
                  <a:pt x="0" y="0"/>
                </a:lnTo>
                <a:close/>
              </a:path>
            </a:pathLst>
          </a:custGeom>
          <a:blipFill>
            <a:blip r:embed="rId2"/>
            <a:stretch>
              <a:fillRect l="-24329"/>
            </a:stretch>
          </a:blipFill>
        </p:spPr>
      </p:sp>
      <p:grpSp>
        <p:nvGrpSpPr>
          <p:cNvPr id="6" name="Group 6"/>
          <p:cNvGrpSpPr/>
          <p:nvPr/>
        </p:nvGrpSpPr>
        <p:grpSpPr>
          <a:xfrm rot="-8681848">
            <a:off x="15606375" y="7532709"/>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1131043"/>
            <a:ext cx="15092163" cy="1353185"/>
          </a:xfrm>
          <a:prstGeom prst="rect">
            <a:avLst/>
          </a:prstGeom>
        </p:spPr>
        <p:txBody>
          <a:bodyPr lIns="0" tIns="0" rIns="0" bIns="0" rtlCol="0" anchor="t">
            <a:spAutoFit/>
          </a:bodyPr>
          <a:lstStyle/>
          <a:p>
            <a:pPr>
              <a:lnSpc>
                <a:spcPts val="3520"/>
              </a:lnSpc>
            </a:pPr>
            <a:r>
              <a:rPr lang="en-US" sz="3200">
                <a:solidFill>
                  <a:srgbClr val="00356B"/>
                </a:solidFill>
                <a:latin typeface="Aileron"/>
              </a:rPr>
              <a:t>Follow these steps if you are having trouble with permalinks from off campus while using a proxy or VPN service, or if you have been provided with a HRAF-issued username and password.</a:t>
            </a:r>
          </a:p>
        </p:txBody>
      </p:sp>
      <p:sp>
        <p:nvSpPr>
          <p:cNvPr id="10" name="TextBox 10"/>
          <p:cNvSpPr txBox="1"/>
          <p:nvPr/>
        </p:nvSpPr>
        <p:spPr>
          <a:xfrm>
            <a:off x="1232198" y="4108642"/>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Enter the author's last name into the Filter Index box.</a:t>
            </a:r>
          </a:p>
        </p:txBody>
      </p:sp>
      <p:sp>
        <p:nvSpPr>
          <p:cNvPr id="11" name="TextBox 11"/>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Ultra-Bold"/>
              </a:rPr>
              <a:t>Finding documents without permalinks</a:t>
            </a:r>
          </a:p>
        </p:txBody>
      </p:sp>
      <p:sp>
        <p:nvSpPr>
          <p:cNvPr id="12" name="TextBox 12"/>
          <p:cNvSpPr txBox="1"/>
          <p:nvPr/>
        </p:nvSpPr>
        <p:spPr>
          <a:xfrm>
            <a:off x="1232198" y="2764478"/>
            <a:ext cx="15364529"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Sign in via your library proxy or VPN, or using the HRAF-issued credentials.</a:t>
            </a:r>
          </a:p>
        </p:txBody>
      </p:sp>
      <p:sp>
        <p:nvSpPr>
          <p:cNvPr id="13" name="TextBox 13"/>
          <p:cNvSpPr txBox="1"/>
          <p:nvPr/>
        </p:nvSpPr>
        <p:spPr>
          <a:xfrm>
            <a:off x="1232198" y="4780724"/>
            <a:ext cx="15490435" cy="801751"/>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Click on the required title to access the document, then select the page number from the Page List dropdown menu as shown above.</a:t>
            </a:r>
          </a:p>
        </p:txBody>
      </p:sp>
      <p:sp>
        <p:nvSpPr>
          <p:cNvPr id="14" name="TextBox 14"/>
          <p:cNvSpPr txBox="1"/>
          <p:nvPr/>
        </p:nvSpPr>
        <p:spPr>
          <a:xfrm>
            <a:off x="1232198" y="3436560"/>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Go to the Browse Documents tab.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48885" y="0"/>
            <a:ext cx="6639115" cy="10287000"/>
          </a:xfrm>
          <a:custGeom>
            <a:avLst/>
            <a:gdLst/>
            <a:ahLst/>
            <a:cxnLst/>
            <a:rect l="l" t="t" r="r" b="b"/>
            <a:pathLst>
              <a:path w="6639115" h="10287000">
                <a:moveTo>
                  <a:pt x="0" y="0"/>
                </a:moveTo>
                <a:lnTo>
                  <a:pt x="6639115" y="0"/>
                </a:lnTo>
                <a:lnTo>
                  <a:pt x="6639115" y="10287000"/>
                </a:lnTo>
                <a:lnTo>
                  <a:pt x="0" y="10287000"/>
                </a:lnTo>
                <a:lnTo>
                  <a:pt x="0" y="0"/>
                </a:lnTo>
                <a:close/>
              </a:path>
            </a:pathLst>
          </a:custGeom>
          <a:blipFill>
            <a:blip r:embed="rId2"/>
            <a:stretch>
              <a:fillRect l="-66172" r="-66172"/>
            </a:stretch>
          </a:blipFill>
        </p:spPr>
      </p:sp>
      <p:grpSp>
        <p:nvGrpSpPr>
          <p:cNvPr id="3" name="Group 3"/>
          <p:cNvGrpSpPr/>
          <p:nvPr/>
        </p:nvGrpSpPr>
        <p:grpSpPr>
          <a:xfrm>
            <a:off x="14964426" y="3493"/>
            <a:ext cx="3323574" cy="1122351"/>
            <a:chOff x="0" y="0"/>
            <a:chExt cx="4431431" cy="1496468"/>
          </a:xfrm>
        </p:grpSpPr>
        <p:sp>
          <p:nvSpPr>
            <p:cNvPr id="4" name="AutoShape 4"/>
            <p:cNvSpPr/>
            <p:nvPr/>
          </p:nvSpPr>
          <p:spPr>
            <a:xfrm>
              <a:off x="0" y="0"/>
              <a:ext cx="4431431" cy="1496468"/>
            </a:xfrm>
            <a:prstGeom prst="rect">
              <a:avLst/>
            </a:prstGeom>
            <a:solidFill>
              <a:srgbClr val="00356B"/>
            </a:solidFill>
          </p:spPr>
        </p:sp>
        <p:sp>
          <p:nvSpPr>
            <p:cNvPr id="5" name="TextBox 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2</a:t>
              </a:r>
            </a:p>
          </p:txBody>
        </p:sp>
      </p:grpSp>
      <p:sp>
        <p:nvSpPr>
          <p:cNvPr id="6" name="TextBox 6"/>
          <p:cNvSpPr txBox="1"/>
          <p:nvPr/>
        </p:nvSpPr>
        <p:spPr>
          <a:xfrm>
            <a:off x="509149" y="805210"/>
            <a:ext cx="1080451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The Beaker Folk: Copper Age Archaeology in Western Europe </a:t>
            </a:r>
            <a:r>
              <a:rPr lang="en-US" sz="3400" spc="340">
                <a:solidFill>
                  <a:srgbClr val="00356B"/>
                </a:solidFill>
                <a:latin typeface="Aileron Bold"/>
              </a:rPr>
              <a:t>(Harrison 1980)</a:t>
            </a:r>
          </a:p>
        </p:txBody>
      </p:sp>
      <p:sp>
        <p:nvSpPr>
          <p:cNvPr id="7" name="TextBox 7"/>
          <p:cNvSpPr txBox="1"/>
          <p:nvPr/>
        </p:nvSpPr>
        <p:spPr>
          <a:xfrm>
            <a:off x="509149" y="3960911"/>
            <a:ext cx="11033041"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a:t>
            </a:r>
          </a:p>
          <a:p>
            <a:pPr marL="690880" lvl="1" indent="-345440">
              <a:lnSpc>
                <a:spcPts val="3840"/>
              </a:lnSpc>
              <a:buFont typeface="Arial"/>
              <a:buChar char="•"/>
            </a:pPr>
            <a:r>
              <a:rPr lang="en-US" sz="3200" spc="320">
                <a:solidFill>
                  <a:srgbClr val="00356B"/>
                </a:solidFill>
                <a:latin typeface="Aileron"/>
              </a:rPr>
              <a:t>72, 90, 94–96, Western Europe, Copper Age</a:t>
            </a:r>
          </a:p>
        </p:txBody>
      </p:sp>
      <p:sp>
        <p:nvSpPr>
          <p:cNvPr id="8" name="TextBox 8"/>
          <p:cNvSpPr txBox="1"/>
          <p:nvPr/>
        </p:nvSpPr>
        <p:spPr>
          <a:xfrm>
            <a:off x="509149" y="5831372"/>
            <a:ext cx="10804516" cy="104584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“Central Europe”, In The Bronze Age in Europe </a:t>
            </a:r>
            <a:r>
              <a:rPr lang="en-US" sz="3400" spc="340">
                <a:solidFill>
                  <a:srgbClr val="00356B"/>
                </a:solidFill>
                <a:latin typeface="Aileron Bold"/>
              </a:rPr>
              <a:t>(Harding 1979)</a:t>
            </a:r>
          </a:p>
        </p:txBody>
      </p:sp>
      <p:sp>
        <p:nvSpPr>
          <p:cNvPr id="9" name="TextBox 9"/>
          <p:cNvSpPr txBox="1"/>
          <p:nvPr/>
        </p:nvSpPr>
        <p:spPr>
          <a:xfrm>
            <a:off x="400264" y="8614150"/>
            <a:ext cx="11141926"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0" lvl="1" indent="-345440">
              <a:lnSpc>
                <a:spcPts val="3840"/>
              </a:lnSpc>
              <a:buFont typeface="Arial"/>
              <a:buChar char="•"/>
            </a:pPr>
            <a:r>
              <a:rPr lang="en-US" sz="3200" spc="320">
                <a:solidFill>
                  <a:srgbClr val="00356B"/>
                </a:solidFill>
                <a:latin typeface="Aileron"/>
              </a:rPr>
              <a:t>335–336, Central Europe, Bronze Age</a:t>
            </a:r>
          </a:p>
        </p:txBody>
      </p:sp>
      <p:grpSp>
        <p:nvGrpSpPr>
          <p:cNvPr id="10" name="Group 10"/>
          <p:cNvGrpSpPr/>
          <p:nvPr/>
        </p:nvGrpSpPr>
        <p:grpSpPr>
          <a:xfrm>
            <a:off x="1173747" y="2410059"/>
            <a:ext cx="10368442" cy="1062990"/>
            <a:chOff x="0" y="0"/>
            <a:chExt cx="13824590" cy="1417320"/>
          </a:xfrm>
        </p:grpSpPr>
        <p:sp>
          <p:nvSpPr>
            <p:cNvPr id="11" name="TextBox 11"/>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https://ehrafarchaeology.yale.edu/document?id=e050-008</a:t>
              </a:r>
            </a:p>
          </p:txBody>
        </p:sp>
        <p:sp>
          <p:nvSpPr>
            <p:cNvPr id="12" name="TextBox 12"/>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grpSp>
        <p:nvGrpSpPr>
          <p:cNvPr id="13" name="Group 13"/>
          <p:cNvGrpSpPr/>
          <p:nvPr/>
        </p:nvGrpSpPr>
        <p:grpSpPr>
          <a:xfrm>
            <a:off x="1173747" y="7273842"/>
            <a:ext cx="10368442" cy="1062990"/>
            <a:chOff x="0" y="0"/>
            <a:chExt cx="13824590" cy="1417320"/>
          </a:xfrm>
        </p:grpSpPr>
        <p:sp>
          <p:nvSpPr>
            <p:cNvPr id="14" name="TextBox 14"/>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https://ehrafarchaeology.yale.edu/document?id=e065-004</a:t>
              </a:r>
            </a:p>
          </p:txBody>
        </p:sp>
        <p:sp>
          <p:nvSpPr>
            <p:cNvPr id="15" name="TextBox 15"/>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30887" y="551651"/>
            <a:ext cx="10904390" cy="1564005"/>
          </a:xfrm>
          <a:prstGeom prst="rect">
            <a:avLst/>
          </a:prstGeom>
        </p:spPr>
        <p:txBody>
          <a:bodyPr lIns="0" tIns="0" rIns="0" bIns="0" rtlCol="0" anchor="t">
            <a:spAutoFit/>
          </a:bodyPr>
          <a:lstStyle/>
          <a:p>
            <a:pPr>
              <a:lnSpc>
                <a:spcPts val="4079"/>
              </a:lnSpc>
            </a:pPr>
            <a:r>
              <a:rPr lang="en-US" sz="3399" spc="339">
                <a:solidFill>
                  <a:srgbClr val="00356B"/>
                </a:solidFill>
                <a:latin typeface="Aileron Bold Italics"/>
              </a:rPr>
              <a:t>“An Assessment of Previous Studies of the Nazca Glyphs” In The Lines of Nazca </a:t>
            </a:r>
          </a:p>
          <a:p>
            <a:pPr>
              <a:lnSpc>
                <a:spcPts val="4079"/>
              </a:lnSpc>
            </a:pPr>
            <a:r>
              <a:rPr lang="en-US" sz="3400" spc="340">
                <a:solidFill>
                  <a:srgbClr val="00356B"/>
                </a:solidFill>
                <a:latin typeface="Aileron Bold"/>
              </a:rPr>
              <a:t>(Aveni 1990)</a:t>
            </a:r>
          </a:p>
        </p:txBody>
      </p:sp>
      <p:sp>
        <p:nvSpPr>
          <p:cNvPr id="3" name="TextBox 3"/>
          <p:cNvSpPr txBox="1"/>
          <p:nvPr/>
        </p:nvSpPr>
        <p:spPr>
          <a:xfrm>
            <a:off x="6730887" y="3713761"/>
            <a:ext cx="11536168"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0" lvl="1" indent="-345440">
              <a:lnSpc>
                <a:spcPts val="3840"/>
              </a:lnSpc>
              <a:buFont typeface="Arial"/>
              <a:buChar char="•"/>
            </a:pPr>
            <a:r>
              <a:rPr lang="en-US" sz="3200" spc="320">
                <a:solidFill>
                  <a:srgbClr val="00356B"/>
                </a:solidFill>
                <a:latin typeface="Aileron"/>
              </a:rPr>
              <a:t>15, 19–20, 40, Megalithic Astronomy</a:t>
            </a:r>
          </a:p>
        </p:txBody>
      </p:sp>
      <p:sp>
        <p:nvSpPr>
          <p:cNvPr id="4" name="TextBox 4"/>
          <p:cNvSpPr txBox="1"/>
          <p:nvPr/>
        </p:nvSpPr>
        <p:spPr>
          <a:xfrm>
            <a:off x="6730887" y="5293774"/>
            <a:ext cx="11139736" cy="155257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“A Statistical Examination of the Radial Line Azimuths at Nazca.” In The Lines of Nazca</a:t>
            </a:r>
            <a:r>
              <a:rPr lang="en-US" sz="3400" spc="340">
                <a:solidFill>
                  <a:srgbClr val="00356B"/>
                </a:solidFill>
                <a:latin typeface="Aileron Bold"/>
              </a:rPr>
              <a:t> (Ruggles 1990)</a:t>
            </a:r>
          </a:p>
        </p:txBody>
      </p:sp>
      <p:sp>
        <p:nvSpPr>
          <p:cNvPr id="5" name="TextBox 5"/>
          <p:cNvSpPr txBox="1"/>
          <p:nvPr/>
        </p:nvSpPr>
        <p:spPr>
          <a:xfrm>
            <a:off x="6730887" y="8625570"/>
            <a:ext cx="11376369"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0" lvl="1" indent="-345440">
              <a:lnSpc>
                <a:spcPts val="3840"/>
              </a:lnSpc>
              <a:buFont typeface="Arial"/>
              <a:buChar char="•"/>
            </a:pPr>
            <a:r>
              <a:rPr lang="en-US" sz="3200" spc="320">
                <a:solidFill>
                  <a:srgbClr val="00356B"/>
                </a:solidFill>
                <a:latin typeface="Aileron"/>
              </a:rPr>
              <a:t>248–249, Megalithic Astronomy</a:t>
            </a:r>
          </a:p>
        </p:txBody>
      </p:sp>
      <p:grpSp>
        <p:nvGrpSpPr>
          <p:cNvPr id="6" name="Group 6"/>
          <p:cNvGrpSpPr/>
          <p:nvPr/>
        </p:nvGrpSpPr>
        <p:grpSpPr>
          <a:xfrm>
            <a:off x="7395485" y="2332965"/>
            <a:ext cx="10368442" cy="1062990"/>
            <a:chOff x="0" y="0"/>
            <a:chExt cx="13824590" cy="1417320"/>
          </a:xfrm>
        </p:grpSpPr>
        <p:sp>
          <p:nvSpPr>
            <p:cNvPr id="7" name="TextBox 7"/>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https://ehrafarchaeology.yale.edu/document?id=se51-007</a:t>
              </a:r>
            </a:p>
          </p:txBody>
        </p:sp>
        <p:sp>
          <p:nvSpPr>
            <p:cNvPr id="8" name="TextBox 8"/>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grpSp>
        <p:nvGrpSpPr>
          <p:cNvPr id="9" name="Group 9"/>
          <p:cNvGrpSpPr/>
          <p:nvPr/>
        </p:nvGrpSpPr>
        <p:grpSpPr>
          <a:xfrm>
            <a:off x="7395485" y="7124526"/>
            <a:ext cx="10368442" cy="1062990"/>
            <a:chOff x="0" y="0"/>
            <a:chExt cx="13824590" cy="1417320"/>
          </a:xfrm>
        </p:grpSpPr>
        <p:sp>
          <p:nvSpPr>
            <p:cNvPr id="10" name="TextBox 10"/>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https://ehrafarchaeology.yale.edu/document?id=se51-011</a:t>
              </a:r>
            </a:p>
          </p:txBody>
        </p:sp>
        <p:sp>
          <p:nvSpPr>
            <p:cNvPr id="11" name="TextBox 11"/>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
        <p:nvSpPr>
          <p:cNvPr id="12" name="Freeform 12"/>
          <p:cNvSpPr/>
          <p:nvPr/>
        </p:nvSpPr>
        <p:spPr>
          <a:xfrm>
            <a:off x="0" y="0"/>
            <a:ext cx="6238993" cy="10287000"/>
          </a:xfrm>
          <a:custGeom>
            <a:avLst/>
            <a:gdLst/>
            <a:ahLst/>
            <a:cxnLst/>
            <a:rect l="l" t="t" r="r" b="b"/>
            <a:pathLst>
              <a:path w="6238993" h="10287000">
                <a:moveTo>
                  <a:pt x="0" y="0"/>
                </a:moveTo>
                <a:lnTo>
                  <a:pt x="6238993" y="0"/>
                </a:lnTo>
                <a:lnTo>
                  <a:pt x="6238993" y="10287000"/>
                </a:lnTo>
                <a:lnTo>
                  <a:pt x="0" y="10287000"/>
                </a:lnTo>
                <a:lnTo>
                  <a:pt x="0" y="0"/>
                </a:lnTo>
                <a:close/>
              </a:path>
            </a:pathLst>
          </a:custGeom>
          <a:blipFill>
            <a:blip r:embed="rId2"/>
            <a:stretch>
              <a:fillRect l="-73623" r="-73623"/>
            </a:stretch>
          </a:blipFill>
        </p:spPr>
      </p:sp>
      <p:grpSp>
        <p:nvGrpSpPr>
          <p:cNvPr id="13" name="Group 13"/>
          <p:cNvGrpSpPr/>
          <p:nvPr/>
        </p:nvGrpSpPr>
        <p:grpSpPr>
          <a:xfrm>
            <a:off x="0" y="0"/>
            <a:ext cx="3323574" cy="1122351"/>
            <a:chOff x="0" y="0"/>
            <a:chExt cx="4431431" cy="1496468"/>
          </a:xfrm>
        </p:grpSpPr>
        <p:sp>
          <p:nvSpPr>
            <p:cNvPr id="14" name="AutoShape 14"/>
            <p:cNvSpPr/>
            <p:nvPr/>
          </p:nvSpPr>
          <p:spPr>
            <a:xfrm>
              <a:off x="0" y="0"/>
              <a:ext cx="4431431" cy="1496468"/>
            </a:xfrm>
            <a:prstGeom prst="rect">
              <a:avLst/>
            </a:prstGeom>
            <a:solidFill>
              <a:srgbClr val="00356B"/>
            </a:solidFill>
          </p:spPr>
        </p:sp>
        <p:sp>
          <p:nvSpPr>
            <p:cNvPr id="15" name="TextBox 1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2</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445" b="5445"/>
          <a:stretch>
            <a:fillRect/>
          </a:stretch>
        </p:blipFill>
        <p:spPr>
          <a:xfrm>
            <a:off x="0" y="0"/>
            <a:ext cx="18288000" cy="10287000"/>
          </a:xfrm>
          <a:prstGeom prst="rect">
            <a:avLst/>
          </a:prstGeom>
        </p:spPr>
      </p:pic>
      <p:sp>
        <p:nvSpPr>
          <p:cNvPr id="3" name="TextBox 3"/>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a:rPr>
              <a:t>In this activity, you will ual relations  across the globe.</a:t>
            </a:r>
          </a:p>
          <a:p>
            <a:pPr algn="ctr">
              <a:lnSpc>
                <a:spcPts val="6384"/>
              </a:lnSpc>
            </a:pPr>
            <a:endParaRPr lang="en-US" sz="5600" spc="100">
              <a:solidFill>
                <a:srgbClr val="FFFFFF"/>
              </a:solidFill>
              <a:latin typeface="Aileron"/>
            </a:endParaRPr>
          </a:p>
        </p:txBody>
      </p:sp>
      <p:grpSp>
        <p:nvGrpSpPr>
          <p:cNvPr id="4" name="Group 4"/>
          <p:cNvGrpSpPr/>
          <p:nvPr/>
        </p:nvGrpSpPr>
        <p:grpSpPr>
          <a:xfrm>
            <a:off x="3189403" y="3332231"/>
            <a:ext cx="12118707" cy="3047102"/>
            <a:chOff x="0" y="0"/>
            <a:chExt cx="16158275" cy="4062803"/>
          </a:xfrm>
        </p:grpSpPr>
        <p:sp>
          <p:nvSpPr>
            <p:cNvPr id="5" name="AutoShape 5"/>
            <p:cNvSpPr/>
            <p:nvPr/>
          </p:nvSpPr>
          <p:spPr>
            <a:xfrm>
              <a:off x="0" y="0"/>
              <a:ext cx="16158275" cy="4062803"/>
            </a:xfrm>
            <a:prstGeom prst="rect">
              <a:avLst/>
            </a:prstGeom>
            <a:solidFill>
              <a:srgbClr val="00356B"/>
            </a:solidFill>
          </p:spPr>
        </p:sp>
        <p:sp>
          <p:nvSpPr>
            <p:cNvPr id="6" name="TextBox 6"/>
            <p:cNvSpPr txBox="1"/>
            <p:nvPr/>
          </p:nvSpPr>
          <p:spPr>
            <a:xfrm>
              <a:off x="773114" y="951791"/>
              <a:ext cx="14612047" cy="218779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3: Advanced Search</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374674" y="-11006"/>
            <a:ext cx="10913326" cy="10287000"/>
          </a:xfrm>
          <a:prstGeom prst="rect">
            <a:avLst/>
          </a:prstGeom>
          <a:solidFill>
            <a:srgbClr val="00356B"/>
          </a:solidFill>
        </p:spPr>
      </p:sp>
      <p:sp>
        <p:nvSpPr>
          <p:cNvPr id="3" name="Freeform 3"/>
          <p:cNvSpPr/>
          <p:nvPr/>
        </p:nvSpPr>
        <p:spPr>
          <a:xfrm>
            <a:off x="0" y="0"/>
            <a:ext cx="7374674" cy="10287000"/>
          </a:xfrm>
          <a:custGeom>
            <a:avLst/>
            <a:gdLst/>
            <a:ahLst/>
            <a:cxnLst/>
            <a:rect l="l" t="t" r="r" b="b"/>
            <a:pathLst>
              <a:path w="7374674" h="10287000">
                <a:moveTo>
                  <a:pt x="0" y="0"/>
                </a:moveTo>
                <a:lnTo>
                  <a:pt x="7374674" y="0"/>
                </a:lnTo>
                <a:lnTo>
                  <a:pt x="7374674" y="10287000"/>
                </a:lnTo>
                <a:lnTo>
                  <a:pt x="0" y="10287000"/>
                </a:lnTo>
                <a:lnTo>
                  <a:pt x="0" y="0"/>
                </a:lnTo>
                <a:close/>
              </a:path>
            </a:pathLst>
          </a:custGeom>
          <a:blipFill>
            <a:blip r:embed="rId2"/>
            <a:stretch>
              <a:fillRect l="-28018" r="-37059"/>
            </a:stretch>
          </a:blipFill>
        </p:spPr>
      </p:sp>
      <p:sp>
        <p:nvSpPr>
          <p:cNvPr id="4" name="TextBox 4"/>
          <p:cNvSpPr txBox="1"/>
          <p:nvPr/>
        </p:nvSpPr>
        <p:spPr>
          <a:xfrm>
            <a:off x="8203011" y="447171"/>
            <a:ext cx="9521123" cy="16859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a:rPr>
              <a:t>Part 3: </a:t>
            </a:r>
          </a:p>
          <a:p>
            <a:pPr algn="r">
              <a:lnSpc>
                <a:spcPts val="6600"/>
              </a:lnSpc>
            </a:pPr>
            <a:r>
              <a:rPr lang="en-US" sz="5500" spc="110">
                <a:solidFill>
                  <a:srgbClr val="FFFFFF"/>
                </a:solidFill>
                <a:latin typeface="Aileron Heavy"/>
              </a:rPr>
              <a:t>Advanced Search</a:t>
            </a:r>
          </a:p>
        </p:txBody>
      </p:sp>
      <p:sp>
        <p:nvSpPr>
          <p:cNvPr id="5" name="TextBox 5"/>
          <p:cNvSpPr txBox="1"/>
          <p:nvPr/>
        </p:nvSpPr>
        <p:spPr>
          <a:xfrm>
            <a:off x="7631329" y="2486018"/>
            <a:ext cx="10400017" cy="7004685"/>
          </a:xfrm>
          <a:prstGeom prst="rect">
            <a:avLst/>
          </a:prstGeom>
        </p:spPr>
        <p:txBody>
          <a:bodyPr lIns="0" tIns="0" rIns="0" bIns="0" rtlCol="0" anchor="t">
            <a:spAutoFit/>
          </a:bodyPr>
          <a:lstStyle/>
          <a:p>
            <a:pPr>
              <a:lnSpc>
                <a:spcPts val="5040"/>
              </a:lnSpc>
            </a:pPr>
            <a:r>
              <a:rPr lang="en-US" sz="3600" spc="288">
                <a:solidFill>
                  <a:srgbClr val="FFFFFF"/>
                </a:solidFill>
                <a:latin typeface="Aileron"/>
              </a:rPr>
              <a:t>Now that you have read selected passages from eHRAF Archaeology, dig deeper with </a:t>
            </a:r>
            <a:r>
              <a:rPr lang="en-US" sz="3600" spc="288">
                <a:solidFill>
                  <a:srgbClr val="FFFFFF"/>
                </a:solidFill>
                <a:latin typeface="Aileron Bold"/>
              </a:rPr>
              <a:t>Advanced Search</a:t>
            </a:r>
            <a:r>
              <a:rPr lang="en-US" sz="3600" spc="288">
                <a:solidFill>
                  <a:srgbClr val="FFFFFF"/>
                </a:solidFill>
                <a:latin typeface="Aileron"/>
              </a:rPr>
              <a:t>. This will enable you to find specific passages in documents that have been indexed by HRAF anthropologists at the paragraph level.</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On the following slide, you will find an example of an advanced search. Try this search and then experiment with different subjects and/or keywords.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47576" y="0"/>
            <a:ext cx="6840424" cy="10287000"/>
          </a:xfrm>
          <a:custGeom>
            <a:avLst/>
            <a:gdLst/>
            <a:ahLst/>
            <a:cxnLst/>
            <a:rect l="l" t="t" r="r" b="b"/>
            <a:pathLst>
              <a:path w="6840424" h="10287000">
                <a:moveTo>
                  <a:pt x="0" y="0"/>
                </a:moveTo>
                <a:lnTo>
                  <a:pt x="6840424" y="0"/>
                </a:lnTo>
                <a:lnTo>
                  <a:pt x="6840424" y="10287000"/>
                </a:lnTo>
                <a:lnTo>
                  <a:pt x="0" y="10287000"/>
                </a:lnTo>
                <a:lnTo>
                  <a:pt x="0" y="0"/>
                </a:lnTo>
                <a:close/>
              </a:path>
            </a:pathLst>
          </a:custGeom>
          <a:blipFill>
            <a:blip r:embed="rId2"/>
            <a:stretch>
              <a:fillRect l="-55791" r="-69716"/>
            </a:stretch>
          </a:blipFill>
        </p:spPr>
      </p:sp>
      <p:sp>
        <p:nvSpPr>
          <p:cNvPr id="3" name="AutoShape 3"/>
          <p:cNvSpPr/>
          <p:nvPr/>
        </p:nvSpPr>
        <p:spPr>
          <a:xfrm rot="-10800000">
            <a:off x="0" y="0"/>
            <a:ext cx="11447576" cy="10287000"/>
          </a:xfrm>
          <a:prstGeom prst="rect">
            <a:avLst/>
          </a:prstGeom>
          <a:solidFill>
            <a:srgbClr val="00356B"/>
          </a:solidFill>
        </p:spPr>
      </p:sp>
      <p:sp>
        <p:nvSpPr>
          <p:cNvPr id="4" name="TextBox 4"/>
          <p:cNvSpPr txBox="1"/>
          <p:nvPr/>
        </p:nvSpPr>
        <p:spPr>
          <a:xfrm>
            <a:off x="441038" y="3534121"/>
            <a:ext cx="10686941" cy="126492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Add Subjects column, select the subject categories:</a:t>
            </a:r>
          </a:p>
        </p:txBody>
      </p:sp>
      <p:sp>
        <p:nvSpPr>
          <p:cNvPr id="5" name="TextBox 5"/>
          <p:cNvSpPr txBox="1"/>
          <p:nvPr/>
        </p:nvSpPr>
        <p:spPr>
          <a:xfrm>
            <a:off x="441038" y="569193"/>
            <a:ext cx="9521123" cy="1685925"/>
          </a:xfrm>
          <a:prstGeom prst="rect">
            <a:avLst/>
          </a:prstGeom>
        </p:spPr>
        <p:txBody>
          <a:bodyPr lIns="0" tIns="0" rIns="0" bIns="0" rtlCol="0" anchor="t">
            <a:spAutoFit/>
          </a:bodyPr>
          <a:lstStyle/>
          <a:p>
            <a:pPr algn="just">
              <a:lnSpc>
                <a:spcPts val="6600"/>
              </a:lnSpc>
            </a:pPr>
            <a:r>
              <a:rPr lang="en-US" sz="5500" spc="110">
                <a:solidFill>
                  <a:srgbClr val="FFFFFF"/>
                </a:solidFill>
                <a:latin typeface="Aileron Heavy"/>
              </a:rPr>
              <a:t>Part 3: </a:t>
            </a:r>
          </a:p>
          <a:p>
            <a:pPr algn="just">
              <a:lnSpc>
                <a:spcPts val="6600"/>
              </a:lnSpc>
            </a:pPr>
            <a:r>
              <a:rPr lang="en-US" sz="5500" spc="110">
                <a:solidFill>
                  <a:srgbClr val="FFFFFF"/>
                </a:solidFill>
                <a:latin typeface="Aileron Heavy"/>
              </a:rPr>
              <a:t>Advanced Search</a:t>
            </a:r>
          </a:p>
        </p:txBody>
      </p:sp>
      <p:sp>
        <p:nvSpPr>
          <p:cNvPr id="6" name="TextBox 6"/>
          <p:cNvSpPr txBox="1"/>
          <p:nvPr/>
        </p:nvSpPr>
        <p:spPr>
          <a:xfrm>
            <a:off x="441038" y="7715896"/>
            <a:ext cx="10686941"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Keyword section, type Stonehenge.</a:t>
            </a:r>
          </a:p>
        </p:txBody>
      </p:sp>
      <p:sp>
        <p:nvSpPr>
          <p:cNvPr id="7" name="TextBox 7"/>
          <p:cNvSpPr txBox="1"/>
          <p:nvPr/>
        </p:nvSpPr>
        <p:spPr>
          <a:xfrm>
            <a:off x="441038" y="5582284"/>
            <a:ext cx="10686941" cy="1264920"/>
          </a:xfrm>
          <a:prstGeom prst="rect">
            <a:avLst/>
          </a:prstGeom>
        </p:spPr>
        <p:txBody>
          <a:bodyPr lIns="0" tIns="0" rIns="0" bIns="0" rtlCol="0" anchor="t">
            <a:spAutoFit/>
          </a:bodyPr>
          <a:lstStyle/>
          <a:p>
            <a:pPr>
              <a:lnSpc>
                <a:spcPts val="5040"/>
              </a:lnSpc>
            </a:pPr>
            <a:r>
              <a:rPr lang="en-US" sz="3600" spc="215">
                <a:solidFill>
                  <a:srgbClr val="FFFFFF"/>
                </a:solidFill>
                <a:latin typeface="Aileron Bold"/>
              </a:rPr>
              <a:t>Sacred objects and places (OCM 778)</a:t>
            </a:r>
          </a:p>
          <a:p>
            <a:pPr>
              <a:lnSpc>
                <a:spcPts val="5040"/>
              </a:lnSpc>
            </a:pPr>
            <a:r>
              <a:rPr lang="en-US" sz="3600" spc="215">
                <a:solidFill>
                  <a:srgbClr val="FFFFFF"/>
                </a:solidFill>
                <a:latin typeface="Aileron Bold"/>
              </a:rPr>
              <a:t>Ethnometerology (OCM 821)</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911422">
            <a:off x="8358338" y="6398284"/>
            <a:ext cx="2270002" cy="366267"/>
            <a:chOff x="0" y="0"/>
            <a:chExt cx="8091434" cy="1305560"/>
          </a:xfrm>
        </p:grpSpPr>
        <p:sp>
          <p:nvSpPr>
            <p:cNvPr id="3" name="Freeform 3"/>
            <p:cNvSpPr/>
            <p:nvPr/>
          </p:nvSpPr>
          <p:spPr>
            <a:xfrm>
              <a:off x="0" y="-27940"/>
              <a:ext cx="8110483" cy="1360170"/>
            </a:xfrm>
            <a:custGeom>
              <a:avLst/>
              <a:gdLst/>
              <a:ahLst/>
              <a:cxnLst/>
              <a:rect l="l" t="t" r="r" b="b"/>
              <a:pathLst>
                <a:path w="8110483" h="1360170">
                  <a:moveTo>
                    <a:pt x="8035554" y="579120"/>
                  </a:moveTo>
                  <a:lnTo>
                    <a:pt x="7335783" y="55880"/>
                  </a:lnTo>
                  <a:cubicBezTo>
                    <a:pt x="7262123" y="0"/>
                    <a:pt x="7201164" y="30480"/>
                    <a:pt x="7201164" y="123190"/>
                  </a:cubicBezTo>
                  <a:lnTo>
                    <a:pt x="7201164"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7199692" y="805180"/>
                  </a:lnTo>
                  <a:lnTo>
                    <a:pt x="7199692" y="1236980"/>
                  </a:lnTo>
                  <a:cubicBezTo>
                    <a:pt x="7199692" y="1329690"/>
                    <a:pt x="7260854" y="1360170"/>
                    <a:pt x="7334514" y="1304290"/>
                  </a:cubicBezTo>
                  <a:lnTo>
                    <a:pt x="8035554" y="779780"/>
                  </a:lnTo>
                  <a:cubicBezTo>
                    <a:pt x="8110483" y="726440"/>
                    <a:pt x="8110483" y="635000"/>
                    <a:pt x="8035554" y="579120"/>
                  </a:cubicBezTo>
                  <a:close/>
                </a:path>
              </a:pathLst>
            </a:custGeom>
            <a:solidFill>
              <a:srgbClr val="00356B"/>
            </a:solidFill>
          </p:spPr>
        </p:sp>
      </p:grpSp>
      <p:grpSp>
        <p:nvGrpSpPr>
          <p:cNvPr id="4" name="Group 4"/>
          <p:cNvGrpSpPr/>
          <p:nvPr/>
        </p:nvGrpSpPr>
        <p:grpSpPr>
          <a:xfrm>
            <a:off x="11151298" y="705925"/>
            <a:ext cx="7136702" cy="1032816"/>
            <a:chOff x="0" y="0"/>
            <a:chExt cx="9515602" cy="1377088"/>
          </a:xfrm>
        </p:grpSpPr>
        <p:sp>
          <p:nvSpPr>
            <p:cNvPr id="5" name="AutoShape 5"/>
            <p:cNvSpPr/>
            <p:nvPr/>
          </p:nvSpPr>
          <p:spPr>
            <a:xfrm>
              <a:off x="0" y="0"/>
              <a:ext cx="9515602" cy="1377088"/>
            </a:xfrm>
            <a:prstGeom prst="rect">
              <a:avLst/>
            </a:prstGeom>
            <a:solidFill>
              <a:srgbClr val="00356B"/>
            </a:solidFill>
          </p:spPr>
        </p:sp>
        <p:sp>
          <p:nvSpPr>
            <p:cNvPr id="6" name="TextBox 6"/>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ADVANCED SEARCH</a:t>
              </a:r>
            </a:p>
          </p:txBody>
        </p:sp>
      </p:grpSp>
      <p:grpSp>
        <p:nvGrpSpPr>
          <p:cNvPr id="7" name="Group 7"/>
          <p:cNvGrpSpPr/>
          <p:nvPr/>
        </p:nvGrpSpPr>
        <p:grpSpPr>
          <a:xfrm rot="-5911422">
            <a:off x="13976728" y="6398284"/>
            <a:ext cx="2519144" cy="366267"/>
            <a:chOff x="0" y="0"/>
            <a:chExt cx="8979503" cy="1305560"/>
          </a:xfrm>
        </p:grpSpPr>
        <p:sp>
          <p:nvSpPr>
            <p:cNvPr id="8" name="Freeform 8"/>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0356B"/>
            </a:solidFill>
          </p:spPr>
        </p:sp>
      </p:grpSp>
      <p:grpSp>
        <p:nvGrpSpPr>
          <p:cNvPr id="9" name="Group 9"/>
          <p:cNvGrpSpPr/>
          <p:nvPr/>
        </p:nvGrpSpPr>
        <p:grpSpPr>
          <a:xfrm>
            <a:off x="6855033" y="7857414"/>
            <a:ext cx="5975291" cy="1846698"/>
            <a:chOff x="0" y="0"/>
            <a:chExt cx="7967054" cy="2462264"/>
          </a:xfrm>
        </p:grpSpPr>
        <p:sp>
          <p:nvSpPr>
            <p:cNvPr id="10" name="AutoShape 10"/>
            <p:cNvSpPr/>
            <p:nvPr/>
          </p:nvSpPr>
          <p:spPr>
            <a:xfrm rot="-10800000">
              <a:off x="0" y="0"/>
              <a:ext cx="7967054" cy="2462264"/>
            </a:xfrm>
            <a:prstGeom prst="rect">
              <a:avLst/>
            </a:prstGeom>
            <a:solidFill>
              <a:srgbClr val="FFFFFF"/>
            </a:solidFill>
          </p:spPr>
        </p:sp>
        <p:sp>
          <p:nvSpPr>
            <p:cNvPr id="11" name="TextBox 11"/>
            <p:cNvSpPr txBox="1"/>
            <p:nvPr/>
          </p:nvSpPr>
          <p:spPr>
            <a:xfrm>
              <a:off x="253085" y="307207"/>
              <a:ext cx="7460885" cy="18383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subjects: </a:t>
              </a:r>
            </a:p>
            <a:p>
              <a:pPr>
                <a:lnSpc>
                  <a:spcPts val="3600"/>
                </a:lnSpc>
              </a:pPr>
              <a:r>
                <a:rPr lang="en-US" sz="3000" spc="30">
                  <a:solidFill>
                    <a:srgbClr val="00356B"/>
                  </a:solidFill>
                  <a:latin typeface="Aileron"/>
                </a:rPr>
                <a:t>Sacred objects and places (778)</a:t>
              </a:r>
            </a:p>
            <a:p>
              <a:pPr>
                <a:lnSpc>
                  <a:spcPts val="3600"/>
                </a:lnSpc>
              </a:pPr>
              <a:r>
                <a:rPr lang="en-US" sz="3000" spc="30">
                  <a:solidFill>
                    <a:srgbClr val="00356B"/>
                  </a:solidFill>
                  <a:latin typeface="Aileron"/>
                </a:rPr>
                <a:t>Ethnometerology (821)</a:t>
              </a:r>
            </a:p>
          </p:txBody>
        </p:sp>
      </p:grpSp>
      <p:grpSp>
        <p:nvGrpSpPr>
          <p:cNvPr id="12" name="Group 12"/>
          <p:cNvGrpSpPr/>
          <p:nvPr/>
        </p:nvGrpSpPr>
        <p:grpSpPr>
          <a:xfrm>
            <a:off x="12774572" y="8101871"/>
            <a:ext cx="5513428" cy="1348716"/>
            <a:chOff x="0" y="0"/>
            <a:chExt cx="7351238" cy="1798288"/>
          </a:xfrm>
        </p:grpSpPr>
        <p:sp>
          <p:nvSpPr>
            <p:cNvPr id="13" name="AutoShape 13"/>
            <p:cNvSpPr/>
            <p:nvPr/>
          </p:nvSpPr>
          <p:spPr>
            <a:xfrm rot="-10800000">
              <a:off x="0" y="0"/>
              <a:ext cx="7351238" cy="1798288"/>
            </a:xfrm>
            <a:prstGeom prst="rect">
              <a:avLst/>
            </a:prstGeom>
            <a:solidFill>
              <a:srgbClr val="FFFFFF"/>
            </a:solidFill>
          </p:spPr>
        </p:sp>
        <p:sp>
          <p:nvSpPr>
            <p:cNvPr id="14" name="TextBox 14"/>
            <p:cNvSpPr txBox="1"/>
            <p:nvPr/>
          </p:nvSpPr>
          <p:spPr>
            <a:xfrm>
              <a:off x="365001" y="280019"/>
              <a:ext cx="6621236" cy="12287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keyword:</a:t>
              </a:r>
            </a:p>
            <a:p>
              <a:pPr>
                <a:lnSpc>
                  <a:spcPts val="3600"/>
                </a:lnSpc>
              </a:pPr>
              <a:r>
                <a:rPr lang="en-US" sz="3000" spc="30">
                  <a:solidFill>
                    <a:srgbClr val="00356B"/>
                  </a:solidFill>
                  <a:latin typeface="Aileron"/>
                </a:rPr>
                <a:t>Stonehenge</a:t>
              </a:r>
            </a:p>
          </p:txBody>
        </p:sp>
      </p:grpSp>
      <p:sp>
        <p:nvSpPr>
          <p:cNvPr id="15" name="Freeform 15"/>
          <p:cNvSpPr/>
          <p:nvPr/>
        </p:nvSpPr>
        <p:spPr>
          <a:xfrm>
            <a:off x="0" y="2123240"/>
            <a:ext cx="18288000" cy="2933191"/>
          </a:xfrm>
          <a:custGeom>
            <a:avLst/>
            <a:gdLst/>
            <a:ahLst/>
            <a:cxnLst/>
            <a:rect l="l" t="t" r="r" b="b"/>
            <a:pathLst>
              <a:path w="18288000" h="2933191">
                <a:moveTo>
                  <a:pt x="0" y="0"/>
                </a:moveTo>
                <a:lnTo>
                  <a:pt x="18288000" y="0"/>
                </a:lnTo>
                <a:lnTo>
                  <a:pt x="18288000" y="2933191"/>
                </a:lnTo>
                <a:lnTo>
                  <a:pt x="0" y="2933191"/>
                </a:lnTo>
                <a:lnTo>
                  <a:pt x="0" y="0"/>
                </a:lnTo>
                <a:close/>
              </a:path>
            </a:pathLst>
          </a:custGeom>
          <a:blipFill>
            <a:blip r:embed="rId2"/>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sp>
        <p:nvSpPr>
          <p:cNvPr id="3" name="Freeform 3"/>
          <p:cNvSpPr/>
          <p:nvPr/>
        </p:nvSpPr>
        <p:spPr>
          <a:xfrm>
            <a:off x="1543204" y="1028700"/>
            <a:ext cx="8250252" cy="8229600"/>
          </a:xfrm>
          <a:custGeom>
            <a:avLst/>
            <a:gdLst/>
            <a:ahLst/>
            <a:cxnLst/>
            <a:rect l="l" t="t" r="r" b="b"/>
            <a:pathLst>
              <a:path w="8250252" h="8229600">
                <a:moveTo>
                  <a:pt x="0" y="0"/>
                </a:moveTo>
                <a:lnTo>
                  <a:pt x="8250252" y="0"/>
                </a:lnTo>
                <a:lnTo>
                  <a:pt x="8250252" y="8229600"/>
                </a:lnTo>
                <a:lnTo>
                  <a:pt x="0" y="8229600"/>
                </a:lnTo>
                <a:lnTo>
                  <a:pt x="0" y="0"/>
                </a:lnTo>
                <a:close/>
              </a:path>
            </a:pathLst>
          </a:custGeom>
          <a:blipFill>
            <a:blip r:embed="rId2"/>
            <a:stretch>
              <a:fillRect t="-16833" b="-16833"/>
            </a:stretch>
          </a:blipFill>
        </p:spPr>
      </p:sp>
      <p:sp>
        <p:nvSpPr>
          <p:cNvPr id="4" name="AutoShape 4"/>
          <p:cNvSpPr/>
          <p:nvPr/>
        </p:nvSpPr>
        <p:spPr>
          <a:xfrm>
            <a:off x="666490" y="4436148"/>
            <a:ext cx="1753429" cy="1938326"/>
          </a:xfrm>
          <a:prstGeom prst="rect">
            <a:avLst/>
          </a:prstGeom>
          <a:solidFill>
            <a:srgbClr val="00356B"/>
          </a:solidFill>
        </p:spPr>
      </p:sp>
      <p:sp>
        <p:nvSpPr>
          <p:cNvPr id="5" name="TextBox 5"/>
          <p:cNvSpPr txBox="1"/>
          <p:nvPr/>
        </p:nvSpPr>
        <p:spPr>
          <a:xfrm>
            <a:off x="11383106" y="4312323"/>
            <a:ext cx="6640347" cy="4512945"/>
          </a:xfrm>
          <a:prstGeom prst="rect">
            <a:avLst/>
          </a:prstGeom>
        </p:spPr>
        <p:txBody>
          <a:bodyPr lIns="0" tIns="0" rIns="0" bIns="0" rtlCol="0" anchor="t">
            <a:spAutoFit/>
          </a:bodyPr>
          <a:lstStyle/>
          <a:p>
            <a:pPr marL="690881" lvl="1" indent="-345440">
              <a:lnSpc>
                <a:spcPts val="5120"/>
              </a:lnSpc>
              <a:buFont typeface="Arial"/>
              <a:buChar char="•"/>
            </a:pPr>
            <a:r>
              <a:rPr lang="en-US" sz="3200" spc="32">
                <a:solidFill>
                  <a:srgbClr val="FFFFFF"/>
                </a:solidFill>
                <a:latin typeface="Aileron"/>
              </a:rPr>
              <a:t>Learn about Stonehenge</a:t>
            </a:r>
          </a:p>
          <a:p>
            <a:pPr marL="690881" lvl="1" indent="-345440">
              <a:lnSpc>
                <a:spcPts val="5120"/>
              </a:lnSpc>
              <a:buFont typeface="Arial"/>
              <a:buChar char="•"/>
            </a:pPr>
            <a:r>
              <a:rPr lang="en-US" sz="3200" spc="32">
                <a:solidFill>
                  <a:srgbClr val="FFFFFF"/>
                </a:solidFill>
                <a:latin typeface="Aileron"/>
              </a:rPr>
              <a:t>Read passages in eHRAF Archaeology</a:t>
            </a:r>
          </a:p>
          <a:p>
            <a:pPr marL="690881" lvl="1" indent="-345440">
              <a:lnSpc>
                <a:spcPts val="5120"/>
              </a:lnSpc>
              <a:buFont typeface="Arial"/>
              <a:buChar char="•"/>
            </a:pPr>
            <a:r>
              <a:rPr lang="en-US" sz="3200" spc="32">
                <a:solidFill>
                  <a:srgbClr val="FFFFFF"/>
                </a:solidFill>
                <a:latin typeface="Aileron"/>
              </a:rPr>
              <a:t>Answer questions about this archaeological discovery</a:t>
            </a:r>
          </a:p>
          <a:p>
            <a:pPr marL="690880" lvl="1" indent="-345440">
              <a:lnSpc>
                <a:spcPts val="5120"/>
              </a:lnSpc>
              <a:buFont typeface="Arial"/>
              <a:buChar char="•"/>
            </a:pPr>
            <a:r>
              <a:rPr lang="en-US" sz="3200" spc="32">
                <a:solidFill>
                  <a:srgbClr val="FFFFFF"/>
                </a:solidFill>
                <a:latin typeface="Aileron"/>
              </a:rPr>
              <a:t>Find out what makes Stonehenge a "Great Discovery"</a:t>
            </a:r>
          </a:p>
        </p:txBody>
      </p:sp>
      <p:sp>
        <p:nvSpPr>
          <p:cNvPr id="6" name="TextBox 6"/>
          <p:cNvSpPr txBox="1"/>
          <p:nvPr/>
        </p:nvSpPr>
        <p:spPr>
          <a:xfrm>
            <a:off x="1302099" y="5133975"/>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Bold"/>
              </a:rPr>
              <a:t>Topics We'll Cover</a:t>
            </a:r>
          </a:p>
        </p:txBody>
      </p:sp>
      <p:sp>
        <p:nvSpPr>
          <p:cNvPr id="7" name="TextBox 7"/>
          <p:cNvSpPr txBox="1"/>
          <p:nvPr/>
        </p:nvSpPr>
        <p:spPr>
          <a:xfrm>
            <a:off x="12696174" y="1019175"/>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a:rPr>
              <a:t>In this activity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58767"/>
          <a:stretch>
            <a:fillRect/>
          </a:stretch>
        </p:blipFill>
        <p:spPr>
          <a:xfrm>
            <a:off x="0" y="0"/>
            <a:ext cx="18288000" cy="10287000"/>
          </a:xfrm>
          <a:prstGeom prst="rect">
            <a:avLst/>
          </a:prstGeom>
        </p:spPr>
      </p:pic>
      <p:grpSp>
        <p:nvGrpSpPr>
          <p:cNvPr id="3" name="Group 3"/>
          <p:cNvGrpSpPr/>
          <p:nvPr/>
        </p:nvGrpSpPr>
        <p:grpSpPr>
          <a:xfrm>
            <a:off x="11052543" y="1281998"/>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SEARCH RESULTS</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8363"/>
          <a:stretch>
            <a:fillRect/>
          </a:stretch>
        </p:blipFill>
        <p:spPr>
          <a:xfrm>
            <a:off x="0" y="0"/>
            <a:ext cx="18288000" cy="10287000"/>
          </a:xfrm>
          <a:prstGeom prst="rect">
            <a:avLst/>
          </a:prstGeom>
        </p:spPr>
      </p:pic>
      <p:grpSp>
        <p:nvGrpSpPr>
          <p:cNvPr id="3" name="Group 3"/>
          <p:cNvGrpSpPr/>
          <p:nvPr/>
        </p:nvGrpSpPr>
        <p:grpSpPr>
          <a:xfrm>
            <a:off x="10122598" y="195689"/>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SEARCH RESULTS</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51528"/>
          <a:stretch>
            <a:fillRect/>
          </a:stretch>
        </p:blipFill>
        <p:spPr>
          <a:xfrm>
            <a:off x="0" y="0"/>
            <a:ext cx="18288000" cy="10287000"/>
          </a:xfrm>
          <a:prstGeom prst="rect">
            <a:avLst/>
          </a:prstGeom>
        </p:spPr>
      </p:pic>
      <p:grpSp>
        <p:nvGrpSpPr>
          <p:cNvPr id="3" name="Group 3"/>
          <p:cNvGrpSpPr/>
          <p:nvPr/>
        </p:nvGrpSpPr>
        <p:grpSpPr>
          <a:xfrm>
            <a:off x="11151298" y="705925"/>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SAMPLE PARAGRAPH</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38" b="7838"/>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4: Assignment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38714" r="-52128"/>
            </a:stretch>
          </a:blipFill>
        </p:spPr>
      </p:sp>
      <p:grpSp>
        <p:nvGrpSpPr>
          <p:cNvPr id="4" name="Group 4"/>
          <p:cNvGrpSpPr/>
          <p:nvPr/>
        </p:nvGrpSpPr>
        <p:grpSpPr>
          <a:xfrm>
            <a:off x="0" y="3493"/>
            <a:ext cx="4255029" cy="1122351"/>
            <a:chOff x="0" y="0"/>
            <a:chExt cx="5673372" cy="1496468"/>
          </a:xfrm>
        </p:grpSpPr>
        <p:sp>
          <p:nvSpPr>
            <p:cNvPr id="5" name="AutoShape 5"/>
            <p:cNvSpPr/>
            <p:nvPr/>
          </p:nvSpPr>
          <p:spPr>
            <a:xfrm>
              <a:off x="0" y="0"/>
              <a:ext cx="5673372" cy="1496468"/>
            </a:xfrm>
            <a:prstGeom prst="rect">
              <a:avLst/>
            </a:prstGeom>
            <a:solidFill>
              <a:srgbClr val="00356B"/>
            </a:solidFill>
          </p:spPr>
        </p:sp>
        <p:sp>
          <p:nvSpPr>
            <p:cNvPr id="6" name="TextBox 6"/>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ASSIGNMENT</a:t>
              </a:r>
            </a:p>
          </p:txBody>
        </p:sp>
      </p:grpSp>
      <p:sp>
        <p:nvSpPr>
          <p:cNvPr id="7" name="TextBox 7"/>
          <p:cNvSpPr txBox="1"/>
          <p:nvPr/>
        </p:nvSpPr>
        <p:spPr>
          <a:xfrm>
            <a:off x="8370042" y="709578"/>
            <a:ext cx="9633391" cy="8281035"/>
          </a:xfrm>
          <a:prstGeom prst="rect">
            <a:avLst/>
          </a:prstGeom>
        </p:spPr>
        <p:txBody>
          <a:bodyPr lIns="0" tIns="0" rIns="0" bIns="0" rtlCol="0" anchor="t">
            <a:spAutoFit/>
          </a:bodyPr>
          <a:lstStyle/>
          <a:p>
            <a:pPr>
              <a:lnSpc>
                <a:spcPts val="5040"/>
              </a:lnSpc>
            </a:pPr>
            <a:r>
              <a:rPr lang="en-US" sz="3600" spc="288">
                <a:solidFill>
                  <a:srgbClr val="FFFFFF"/>
                </a:solidFill>
                <a:latin typeface="Aileron"/>
              </a:rPr>
              <a:t>The purpose of this assignment is to present a report summarizing your findings about this great discovery.</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This can be done in the form of a group project or an individual paper.</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Groups can divide the questions that follow, with each student contributing information about a specific question.</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Consider making a slideshow presentation to illustrate your findings.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729147" y="4484232"/>
            <a:ext cx="5854260" cy="4251325"/>
          </a:xfrm>
          <a:prstGeom prst="rect">
            <a:avLst/>
          </a:prstGeom>
        </p:spPr>
        <p:txBody>
          <a:bodyPr lIns="0" tIns="0" rIns="0" bIns="0" rtlCol="0" anchor="t">
            <a:spAutoFit/>
          </a:bodyPr>
          <a:lstStyle/>
          <a:p>
            <a:pPr marL="863600" lvl="1" indent="-431800">
              <a:lnSpc>
                <a:spcPts val="5600"/>
              </a:lnSpc>
              <a:buFont typeface="Arial"/>
              <a:buChar char="•"/>
            </a:pPr>
            <a:r>
              <a:rPr lang="en-US" sz="4000" spc="400">
                <a:solidFill>
                  <a:srgbClr val="FFFFFF"/>
                </a:solidFill>
                <a:latin typeface="Aileron Heavy"/>
              </a:rPr>
              <a:t>Who?</a:t>
            </a:r>
          </a:p>
          <a:p>
            <a:pPr marL="863600" lvl="1" indent="-431800">
              <a:lnSpc>
                <a:spcPts val="5600"/>
              </a:lnSpc>
              <a:buFont typeface="Arial"/>
              <a:buChar char="•"/>
            </a:pPr>
            <a:r>
              <a:rPr lang="en-US" sz="4000" spc="400">
                <a:solidFill>
                  <a:srgbClr val="FFFFFF"/>
                </a:solidFill>
                <a:latin typeface="Aileron Heavy"/>
              </a:rPr>
              <a:t>What?</a:t>
            </a:r>
          </a:p>
          <a:p>
            <a:pPr marL="863600" lvl="1" indent="-431800">
              <a:lnSpc>
                <a:spcPts val="5600"/>
              </a:lnSpc>
              <a:buFont typeface="Arial"/>
              <a:buChar char="•"/>
            </a:pPr>
            <a:r>
              <a:rPr lang="en-US" sz="4000" spc="400">
                <a:solidFill>
                  <a:srgbClr val="FFFFFF"/>
                </a:solidFill>
                <a:latin typeface="Aileron Heavy"/>
              </a:rPr>
              <a:t>Where?</a:t>
            </a:r>
          </a:p>
          <a:p>
            <a:pPr marL="863600" lvl="1" indent="-431800">
              <a:lnSpc>
                <a:spcPts val="5600"/>
              </a:lnSpc>
              <a:buFont typeface="Arial"/>
              <a:buChar char="•"/>
            </a:pPr>
            <a:r>
              <a:rPr lang="en-US" sz="4000" spc="400">
                <a:solidFill>
                  <a:srgbClr val="FFFFFF"/>
                </a:solidFill>
                <a:latin typeface="Aileron Heavy"/>
              </a:rPr>
              <a:t>When?</a:t>
            </a:r>
          </a:p>
          <a:p>
            <a:pPr marL="863600" lvl="1" indent="-431800">
              <a:lnSpc>
                <a:spcPts val="5600"/>
              </a:lnSpc>
              <a:buFont typeface="Arial"/>
              <a:buChar char="•"/>
            </a:pPr>
            <a:r>
              <a:rPr lang="en-US" sz="4000" spc="400">
                <a:solidFill>
                  <a:srgbClr val="FFFFFF"/>
                </a:solidFill>
                <a:latin typeface="Aileron Heavy"/>
              </a:rPr>
              <a:t>How?</a:t>
            </a:r>
          </a:p>
          <a:p>
            <a:pPr marL="863600" lvl="1" indent="-431800">
              <a:lnSpc>
                <a:spcPts val="5600"/>
              </a:lnSpc>
              <a:buFont typeface="Arial"/>
              <a:buChar char="•"/>
            </a:pPr>
            <a:r>
              <a:rPr lang="en-US" sz="4000" spc="400">
                <a:solidFill>
                  <a:srgbClr val="FFFFFF"/>
                </a:solidFill>
                <a:latin typeface="Aileron Heavy"/>
              </a:rPr>
              <a:t>Why?</a:t>
            </a:r>
          </a:p>
        </p:txBody>
      </p:sp>
      <p:sp>
        <p:nvSpPr>
          <p:cNvPr id="4" name="TextBox 4"/>
          <p:cNvSpPr txBox="1"/>
          <p:nvPr/>
        </p:nvSpPr>
        <p:spPr>
          <a:xfrm>
            <a:off x="729147" y="990600"/>
            <a:ext cx="8841182" cy="235458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Your final report describing </a:t>
            </a:r>
            <a:r>
              <a:rPr lang="en-US" sz="3600" spc="288">
                <a:solidFill>
                  <a:srgbClr val="FFFFFF"/>
                </a:solidFill>
                <a:latin typeface="Aileron Bold"/>
              </a:rPr>
              <a:t>Stonehenge</a:t>
            </a:r>
            <a:r>
              <a:rPr lang="en-US" sz="3600" spc="288">
                <a:solidFill>
                  <a:srgbClr val="FFFFFF"/>
                </a:solidFill>
                <a:latin typeface="Aileron"/>
              </a:rPr>
              <a:t> should have 6 sections which correspond to these 6 types of questions:</a:t>
            </a:r>
          </a:p>
        </p:txBody>
      </p:sp>
      <p:sp>
        <p:nvSpPr>
          <p:cNvPr id="5" name="Freeform 5"/>
          <p:cNvSpPr/>
          <p:nvPr/>
        </p:nvSpPr>
        <p:spPr>
          <a:xfrm>
            <a:off x="10202525"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45301" r="-45301"/>
            </a:stretch>
          </a:blipFill>
        </p:spPr>
      </p:sp>
      <p:grpSp>
        <p:nvGrpSpPr>
          <p:cNvPr id="6" name="Group 6"/>
          <p:cNvGrpSpPr/>
          <p:nvPr/>
        </p:nvGrpSpPr>
        <p:grpSpPr>
          <a:xfrm>
            <a:off x="14032971" y="0"/>
            <a:ext cx="4255029" cy="1122351"/>
            <a:chOff x="0" y="0"/>
            <a:chExt cx="5673372" cy="1496468"/>
          </a:xfrm>
        </p:grpSpPr>
        <p:sp>
          <p:nvSpPr>
            <p:cNvPr id="7" name="AutoShape 7"/>
            <p:cNvSpPr/>
            <p:nvPr/>
          </p:nvSpPr>
          <p:spPr>
            <a:xfrm>
              <a:off x="0" y="0"/>
              <a:ext cx="5673372" cy="1496468"/>
            </a:xfrm>
            <a:prstGeom prst="rect">
              <a:avLst/>
            </a:prstGeom>
            <a:solidFill>
              <a:srgbClr val="00356B"/>
            </a:solidFill>
          </p:spPr>
        </p:sp>
        <p:sp>
          <p:nvSpPr>
            <p:cNvPr id="8" name="TextBox 8"/>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ASSIGNMENT</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1905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67995" r="-20142"/>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1</a:t>
              </a:r>
            </a:p>
          </p:txBody>
        </p:sp>
      </p:grpSp>
      <p:sp>
        <p:nvSpPr>
          <p:cNvPr id="7" name="TextBox 7"/>
          <p:cNvSpPr txBox="1"/>
          <p:nvPr/>
        </p:nvSpPr>
        <p:spPr>
          <a:xfrm>
            <a:off x="8821523" y="1801813"/>
            <a:ext cx="8890441" cy="296418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Who are the main archaeologists associated with this discovery? Describe their biographical information, education and training, publications, etc.</a:t>
            </a:r>
          </a:p>
        </p:txBody>
      </p:sp>
      <p:sp>
        <p:nvSpPr>
          <p:cNvPr id="8" name="TextBox 8"/>
          <p:cNvSpPr txBox="1"/>
          <p:nvPr/>
        </p:nvSpPr>
        <p:spPr>
          <a:xfrm>
            <a:off x="8821523" y="515138"/>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Who?</a:t>
            </a:r>
          </a:p>
        </p:txBody>
      </p:sp>
      <p:sp>
        <p:nvSpPr>
          <p:cNvPr id="9" name="TextBox 9"/>
          <p:cNvSpPr txBox="1"/>
          <p:nvPr/>
        </p:nvSpPr>
        <p:spPr>
          <a:xfrm>
            <a:off x="8821523" y="5207000"/>
            <a:ext cx="8730428" cy="412623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Who are the people studied? Describe how people lived during this time at this place, such as: social stratification, division of labor, gender roles, economic life, food and subsistence, religious practices.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281" r="-281"/>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2</a:t>
              </a:r>
            </a:p>
          </p:txBody>
        </p:sp>
      </p:grpSp>
      <p:sp>
        <p:nvSpPr>
          <p:cNvPr id="7" name="TextBox 7"/>
          <p:cNvSpPr txBox="1"/>
          <p:nvPr/>
        </p:nvSpPr>
        <p:spPr>
          <a:xfrm>
            <a:off x="8597790" y="2453571"/>
            <a:ext cx="9353308"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What did the archaeologists discover?</a:t>
            </a:r>
          </a:p>
        </p:txBody>
      </p:sp>
      <p:sp>
        <p:nvSpPr>
          <p:cNvPr id="8" name="TextBox 8"/>
          <p:cNvSpPr txBox="1"/>
          <p:nvPr/>
        </p:nvSpPr>
        <p:spPr>
          <a:xfrm>
            <a:off x="9144000" y="517043"/>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What?</a:t>
            </a:r>
          </a:p>
        </p:txBody>
      </p:sp>
      <p:sp>
        <p:nvSpPr>
          <p:cNvPr id="9" name="TextBox 9"/>
          <p:cNvSpPr txBox="1"/>
          <p:nvPr/>
        </p:nvSpPr>
        <p:spPr>
          <a:xfrm>
            <a:off x="8597790" y="5620813"/>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material culture, structures, artifacts, etc.</a:t>
            </a:r>
          </a:p>
        </p:txBody>
      </p:sp>
      <p:sp>
        <p:nvSpPr>
          <p:cNvPr id="10" name="TextBox 10"/>
          <p:cNvSpPr txBox="1"/>
          <p:nvPr/>
        </p:nvSpPr>
        <p:spPr>
          <a:xfrm>
            <a:off x="8597790" y="3672992"/>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Provide a general description of the archaeological site. </a:t>
            </a:r>
          </a:p>
        </p:txBody>
      </p:sp>
      <p:sp>
        <p:nvSpPr>
          <p:cNvPr id="11" name="TextBox 11"/>
          <p:cNvSpPr txBox="1"/>
          <p:nvPr/>
        </p:nvSpPr>
        <p:spPr>
          <a:xfrm>
            <a:off x="8597790" y="7636689"/>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Include relevant photos and/or interpretive artistic renderings.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415885" y="2258207"/>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Where is the site located?</a:t>
            </a:r>
          </a:p>
        </p:txBody>
      </p:sp>
      <p:sp>
        <p:nvSpPr>
          <p:cNvPr id="4" name="TextBox 4"/>
          <p:cNvSpPr txBox="1"/>
          <p:nvPr/>
        </p:nvSpPr>
        <p:spPr>
          <a:xfrm>
            <a:off x="413572" y="622935"/>
            <a:ext cx="8730428" cy="725805"/>
          </a:xfrm>
          <a:prstGeom prst="rect">
            <a:avLst/>
          </a:prstGeom>
        </p:spPr>
        <p:txBody>
          <a:bodyPr lIns="0" tIns="0" rIns="0" bIns="0" rtlCol="0" anchor="t">
            <a:spAutoFit/>
          </a:bodyPr>
          <a:lstStyle/>
          <a:p>
            <a:pPr>
              <a:lnSpc>
                <a:spcPts val="5880"/>
              </a:lnSpc>
            </a:pPr>
            <a:r>
              <a:rPr lang="en-US" sz="4200" spc="168">
                <a:solidFill>
                  <a:srgbClr val="FFFFFF"/>
                </a:solidFill>
                <a:latin typeface="Aileron Bold"/>
              </a:rPr>
              <a:t>Where?</a:t>
            </a:r>
          </a:p>
        </p:txBody>
      </p:sp>
      <p:sp>
        <p:nvSpPr>
          <p:cNvPr id="5" name="TextBox 5"/>
          <p:cNvSpPr txBox="1"/>
          <p:nvPr/>
        </p:nvSpPr>
        <p:spPr>
          <a:xfrm>
            <a:off x="415885" y="3396371"/>
            <a:ext cx="9449738"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geography of this discovery, its location in the contemporary world, size, scope, etc.</a:t>
            </a:r>
          </a:p>
        </p:txBody>
      </p:sp>
      <p:sp>
        <p:nvSpPr>
          <p:cNvPr id="6" name="TextBox 6"/>
          <p:cNvSpPr txBox="1"/>
          <p:nvPr/>
        </p:nvSpPr>
        <p:spPr>
          <a:xfrm>
            <a:off x="415885" y="5723255"/>
            <a:ext cx="9533082"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Does the location have strategic importance?</a:t>
            </a:r>
          </a:p>
        </p:txBody>
      </p:sp>
      <p:sp>
        <p:nvSpPr>
          <p:cNvPr id="7" name="TextBox 7"/>
          <p:cNvSpPr txBox="1"/>
          <p:nvPr/>
        </p:nvSpPr>
        <p:spPr>
          <a:xfrm>
            <a:off x="415885" y="7455779"/>
            <a:ext cx="936639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the physical environment and natural resources shape cultural practices?</a:t>
            </a:r>
          </a:p>
        </p:txBody>
      </p:sp>
      <p:sp>
        <p:nvSpPr>
          <p:cNvPr id="8" name="Freeform 8"/>
          <p:cNvSpPr/>
          <p:nvPr/>
        </p:nvSpPr>
        <p:spPr>
          <a:xfrm>
            <a:off x="10202525"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14136" r="-62876"/>
            </a:stretch>
          </a:blipFill>
        </p:spPr>
      </p:sp>
      <p:grpSp>
        <p:nvGrpSpPr>
          <p:cNvPr id="9" name="Group 9"/>
          <p:cNvGrpSpPr/>
          <p:nvPr/>
        </p:nvGrpSpPr>
        <p:grpSpPr>
          <a:xfrm>
            <a:off x="14461596" y="3493"/>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3</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10458" r="-10458"/>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4</a:t>
              </a:r>
            </a:p>
          </p:txBody>
        </p:sp>
      </p:grpSp>
      <p:sp>
        <p:nvSpPr>
          <p:cNvPr id="7" name="TextBox 7"/>
          <p:cNvSpPr txBox="1"/>
          <p:nvPr/>
        </p:nvSpPr>
        <p:spPr>
          <a:xfrm>
            <a:off x="8442000" y="2633345"/>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When were the discoveries made?</a:t>
            </a:r>
          </a:p>
        </p:txBody>
      </p:sp>
      <p:sp>
        <p:nvSpPr>
          <p:cNvPr id="8" name="TextBox 8"/>
          <p:cNvSpPr txBox="1"/>
          <p:nvPr/>
        </p:nvSpPr>
        <p:spPr>
          <a:xfrm>
            <a:off x="8821523" y="661035"/>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When?</a:t>
            </a:r>
          </a:p>
        </p:txBody>
      </p:sp>
      <p:sp>
        <p:nvSpPr>
          <p:cNvPr id="9" name="TextBox 9"/>
          <p:cNvSpPr txBox="1"/>
          <p:nvPr/>
        </p:nvSpPr>
        <p:spPr>
          <a:xfrm>
            <a:off x="8442000" y="3845519"/>
            <a:ext cx="9407523"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When in human history do archaeologists believe that this site can be dated to?</a:t>
            </a:r>
          </a:p>
        </p:txBody>
      </p:sp>
      <p:sp>
        <p:nvSpPr>
          <p:cNvPr id="10" name="TextBox 10"/>
          <p:cNvSpPr txBox="1"/>
          <p:nvPr/>
        </p:nvSpPr>
        <p:spPr>
          <a:xfrm>
            <a:off x="8442000" y="6246414"/>
            <a:ext cx="9407523" cy="236982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relative time period, what preceded it, and what followed it. What does this represent in terms of cultural evolution and progress?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8163"/>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745926"/>
            <a:ext cx="10959035" cy="823722"/>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Bold"/>
              </a:rPr>
              <a:t>STONEHENGE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398526" y="2116441"/>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archaeologists excavate, analyze, and interpret this site?</a:t>
            </a:r>
          </a:p>
        </p:txBody>
      </p:sp>
      <p:sp>
        <p:nvSpPr>
          <p:cNvPr id="4" name="TextBox 4"/>
          <p:cNvSpPr txBox="1"/>
          <p:nvPr/>
        </p:nvSpPr>
        <p:spPr>
          <a:xfrm>
            <a:off x="413572" y="513551"/>
            <a:ext cx="8730428" cy="687705"/>
          </a:xfrm>
          <a:prstGeom prst="rect">
            <a:avLst/>
          </a:prstGeom>
        </p:spPr>
        <p:txBody>
          <a:bodyPr lIns="0" tIns="0" rIns="0" bIns="0" rtlCol="0" anchor="t">
            <a:spAutoFit/>
          </a:bodyPr>
          <a:lstStyle/>
          <a:p>
            <a:pPr>
              <a:lnSpc>
                <a:spcPts val="5460"/>
              </a:lnSpc>
            </a:pPr>
            <a:r>
              <a:rPr lang="en-US" sz="4200" spc="336">
                <a:solidFill>
                  <a:srgbClr val="FFFFFF"/>
                </a:solidFill>
                <a:latin typeface="Aileron Bold"/>
              </a:rPr>
              <a:t>How?</a:t>
            </a:r>
          </a:p>
        </p:txBody>
      </p:sp>
      <p:sp>
        <p:nvSpPr>
          <p:cNvPr id="5" name="TextBox 5"/>
          <p:cNvSpPr txBox="1"/>
          <p:nvPr/>
        </p:nvSpPr>
        <p:spPr>
          <a:xfrm>
            <a:off x="398526" y="3707121"/>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Tell us about the scientific methods used for excavation and analysis of the materials founds.</a:t>
            </a:r>
          </a:p>
        </p:txBody>
      </p:sp>
      <p:sp>
        <p:nvSpPr>
          <p:cNvPr id="6" name="TextBox 6"/>
          <p:cNvSpPr txBox="1"/>
          <p:nvPr/>
        </p:nvSpPr>
        <p:spPr>
          <a:xfrm>
            <a:off x="398526" y="5892160"/>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What technologies were utilized by the people who lived during this archaeological time period?</a:t>
            </a:r>
          </a:p>
        </p:txBody>
      </p:sp>
      <p:sp>
        <p:nvSpPr>
          <p:cNvPr id="7" name="TextBox 7"/>
          <p:cNvSpPr txBox="1"/>
          <p:nvPr/>
        </p:nvSpPr>
        <p:spPr>
          <a:xfrm>
            <a:off x="398526" y="8077200"/>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they construct buildings and make artifacts (lithics, pottery, etc.)?</a:t>
            </a:r>
          </a:p>
        </p:txBody>
      </p:sp>
      <p:sp>
        <p:nvSpPr>
          <p:cNvPr id="8" name="Freeform 8"/>
          <p:cNvSpPr/>
          <p:nvPr/>
        </p:nvSpPr>
        <p:spPr>
          <a:xfrm>
            <a:off x="10202525" y="9525"/>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44456" r="-25180"/>
            </a:stretch>
          </a:blipFill>
        </p:spPr>
      </p:sp>
      <p:grpSp>
        <p:nvGrpSpPr>
          <p:cNvPr id="9" name="Group 9"/>
          <p:cNvGrpSpPr/>
          <p:nvPr/>
        </p:nvGrpSpPr>
        <p:grpSpPr>
          <a:xfrm>
            <a:off x="14461596" y="0"/>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5</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90782"/>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6</a:t>
              </a:r>
            </a:p>
          </p:txBody>
        </p:sp>
      </p:grpSp>
      <p:sp>
        <p:nvSpPr>
          <p:cNvPr id="7" name="TextBox 7"/>
          <p:cNvSpPr txBox="1"/>
          <p:nvPr/>
        </p:nvSpPr>
        <p:spPr>
          <a:xfrm>
            <a:off x="8517890" y="2695713"/>
            <a:ext cx="952737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Why is this archaeological site considered a “great discovery”?</a:t>
            </a:r>
          </a:p>
        </p:txBody>
      </p:sp>
      <p:sp>
        <p:nvSpPr>
          <p:cNvPr id="8" name="TextBox 8"/>
          <p:cNvSpPr txBox="1"/>
          <p:nvPr/>
        </p:nvSpPr>
        <p:spPr>
          <a:xfrm>
            <a:off x="8916363" y="981075"/>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Why?</a:t>
            </a:r>
          </a:p>
        </p:txBody>
      </p:sp>
      <p:sp>
        <p:nvSpPr>
          <p:cNvPr id="9" name="TextBox 9"/>
          <p:cNvSpPr txBox="1"/>
          <p:nvPr/>
        </p:nvSpPr>
        <p:spPr>
          <a:xfrm>
            <a:off x="8517890" y="4806281"/>
            <a:ext cx="9034061"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how this site is important in terms of its place in human history.</a:t>
            </a:r>
          </a:p>
        </p:txBody>
      </p:sp>
      <p:sp>
        <p:nvSpPr>
          <p:cNvPr id="10" name="TextBox 10"/>
          <p:cNvSpPr txBox="1"/>
          <p:nvPr/>
        </p:nvSpPr>
        <p:spPr>
          <a:xfrm>
            <a:off x="8578840" y="7090204"/>
            <a:ext cx="9067951" cy="176403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Why should this great discovery be preserved and who should be responsible for preservation?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References</a:t>
            </a:r>
          </a:p>
        </p:txBody>
      </p:sp>
      <p:sp>
        <p:nvSpPr>
          <p:cNvPr id="4" name="TextBox 4"/>
          <p:cNvSpPr txBox="1"/>
          <p:nvPr/>
        </p:nvSpPr>
        <p:spPr>
          <a:xfrm>
            <a:off x="4133762" y="2654266"/>
            <a:ext cx="13105252" cy="1967230"/>
          </a:xfrm>
          <a:prstGeom prst="rect">
            <a:avLst/>
          </a:prstGeom>
        </p:spPr>
        <p:txBody>
          <a:bodyPr lIns="0" tIns="0" rIns="0" bIns="0" rtlCol="0" anchor="t">
            <a:spAutoFit/>
          </a:bodyPr>
          <a:lstStyle/>
          <a:p>
            <a:pPr>
              <a:lnSpc>
                <a:spcPts val="3919"/>
              </a:lnSpc>
            </a:pPr>
            <a:r>
              <a:rPr lang="en-US" sz="2799">
                <a:solidFill>
                  <a:srgbClr val="FFFFFF"/>
                </a:solidFill>
                <a:latin typeface="Aileron"/>
              </a:rPr>
              <a:t>Harding, A. F., and J. M. (John M.) Coles. 1979. “Central Europe.” </a:t>
            </a:r>
          </a:p>
          <a:p>
            <a:pPr>
              <a:lnSpc>
                <a:spcPts val="3919"/>
              </a:lnSpc>
            </a:pPr>
            <a:r>
              <a:rPr lang="en-US" sz="2800">
                <a:solidFill>
                  <a:srgbClr val="FFFFFF"/>
                </a:solidFill>
                <a:latin typeface="Aileron"/>
              </a:rPr>
              <a:t>In The Bronze Age in Europe: An Introduction to the</a:t>
            </a:r>
          </a:p>
          <a:p>
            <a:pPr>
              <a:lnSpc>
                <a:spcPts val="3919"/>
              </a:lnSpc>
            </a:pPr>
            <a:r>
              <a:rPr lang="en-US" sz="2800">
                <a:solidFill>
                  <a:srgbClr val="FFFFFF"/>
                </a:solidFill>
                <a:latin typeface="Aileron"/>
              </a:rPr>
              <a:t>Prehistory of Europe, C. 2000-700 BC, 335–85. London: Methuen. </a:t>
            </a:r>
          </a:p>
          <a:p>
            <a:pPr>
              <a:lnSpc>
                <a:spcPts val="3919"/>
              </a:lnSpc>
            </a:pPr>
            <a:r>
              <a:rPr lang="en-US" sz="2800">
                <a:solidFill>
                  <a:srgbClr val="FFFFFF"/>
                </a:solidFill>
                <a:latin typeface="Aileron"/>
              </a:rPr>
              <a:t>https://ehrafarchaeology.yale.edu/document?id=e065-004</a:t>
            </a:r>
          </a:p>
        </p:txBody>
      </p:sp>
      <p:sp>
        <p:nvSpPr>
          <p:cNvPr id="5" name="TextBox 5"/>
          <p:cNvSpPr txBox="1"/>
          <p:nvPr/>
        </p:nvSpPr>
        <p:spPr>
          <a:xfrm>
            <a:off x="4113476" y="568486"/>
            <a:ext cx="13145824"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Aveni, Anthony F. 1990. “An Assessment of Previous Studies of the Nazca Glyphs.” In The Lines of Nazca, v. 183:1–40. Philadelphia: American Philosophical Society. https://ehrafarchaeology.yale.edu/document?id=se51-007..</a:t>
            </a:r>
          </a:p>
        </p:txBody>
      </p:sp>
      <p:sp>
        <p:nvSpPr>
          <p:cNvPr id="6" name="TextBox 6"/>
          <p:cNvSpPr txBox="1"/>
          <p:nvPr/>
        </p:nvSpPr>
        <p:spPr>
          <a:xfrm>
            <a:off x="4154048" y="5382610"/>
            <a:ext cx="13105252" cy="1967230"/>
          </a:xfrm>
          <a:prstGeom prst="rect">
            <a:avLst/>
          </a:prstGeom>
        </p:spPr>
        <p:txBody>
          <a:bodyPr lIns="0" tIns="0" rIns="0" bIns="0" rtlCol="0" anchor="t">
            <a:spAutoFit/>
          </a:bodyPr>
          <a:lstStyle/>
          <a:p>
            <a:pPr>
              <a:lnSpc>
                <a:spcPts val="3919"/>
              </a:lnSpc>
            </a:pPr>
            <a:r>
              <a:rPr lang="en-US" sz="2800">
                <a:solidFill>
                  <a:srgbClr val="FFFFFF"/>
                </a:solidFill>
                <a:latin typeface="Aileron"/>
              </a:rPr>
              <a:t>Harrison, Richard J. (Richard John). 1980. “The Beaker Folk: Copper Age Archaeology in Western Europe.” In Ancient Peoples and Places, vol. 97:176. London: Thames and Hudson. https://ehrafarchaeology.yale.edu/document?id=e050-008.</a:t>
            </a:r>
          </a:p>
        </p:txBody>
      </p:sp>
      <p:sp>
        <p:nvSpPr>
          <p:cNvPr id="7" name="TextBox 7"/>
          <p:cNvSpPr txBox="1"/>
          <p:nvPr/>
        </p:nvSpPr>
        <p:spPr>
          <a:xfrm>
            <a:off x="4154048" y="8090980"/>
            <a:ext cx="13105252" cy="1471930"/>
          </a:xfrm>
          <a:prstGeom prst="rect">
            <a:avLst/>
          </a:prstGeom>
        </p:spPr>
        <p:txBody>
          <a:bodyPr lIns="0" tIns="0" rIns="0" bIns="0" rtlCol="0" anchor="t">
            <a:spAutoFit/>
          </a:bodyPr>
          <a:lstStyle/>
          <a:p>
            <a:pPr>
              <a:lnSpc>
                <a:spcPts val="3919"/>
              </a:lnSpc>
            </a:pPr>
            <a:r>
              <a:rPr lang="en-US" sz="2799">
                <a:solidFill>
                  <a:srgbClr val="FFFFFF"/>
                </a:solidFill>
                <a:latin typeface="Aileron"/>
              </a:rPr>
              <a:t>Ruggles, C. L. N. (Clive L. N.). 1990. “A Statistical Examination of the Radial Line Azimuths at Nazca.” In The Lines of Nazca, v. 183:245–69. Philadelphia: American Philosophical Society. https://ehrafarchaeology.yale.edu/document?id=se51-011.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Image Credits</a:t>
            </a:r>
          </a:p>
        </p:txBody>
      </p:sp>
      <p:sp>
        <p:nvSpPr>
          <p:cNvPr id="4" name="TextBox 4"/>
          <p:cNvSpPr txBox="1"/>
          <p:nvPr/>
        </p:nvSpPr>
        <p:spPr>
          <a:xfrm>
            <a:off x="4113476" y="2097873"/>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a:rPr>
              <a:t>A group of Druids summoning their spirit animal at Stonehenge in Wiltshire, England, sandyraidy, CC BY-SA 2.0, via Wikimedia Commons:</a:t>
            </a:r>
          </a:p>
          <a:p>
            <a:pPr>
              <a:lnSpc>
                <a:spcPts val="3919"/>
              </a:lnSpc>
            </a:pPr>
            <a:r>
              <a:rPr lang="en-US" sz="2800">
                <a:solidFill>
                  <a:srgbClr val="FFFFFF"/>
                </a:solidFill>
                <a:latin typeface="Aileron"/>
              </a:rPr>
              <a:t>https://commons.wikimedia.org/wiki/File:Druids_celebrating_at_Stonehenge.jpg</a:t>
            </a:r>
          </a:p>
        </p:txBody>
      </p:sp>
      <p:sp>
        <p:nvSpPr>
          <p:cNvPr id="5" name="TextBox 5"/>
          <p:cNvSpPr txBox="1"/>
          <p:nvPr/>
        </p:nvSpPr>
        <p:spPr>
          <a:xfrm>
            <a:off x="4113476" y="5487586"/>
            <a:ext cx="13105252" cy="18218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Stonehenge - Wiltonia sive Comitatus Wiltoniensis; Anglice Wilshire (Atlas van Loon), Public Domain via Wikimedia Commons: https://en.wikipedia.org/</a:t>
            </a:r>
          </a:p>
          <a:p>
            <a:pPr>
              <a:lnSpc>
                <a:spcPts val="3640"/>
              </a:lnSpc>
            </a:pPr>
            <a:r>
              <a:rPr lang="en-US" sz="2800" spc="28">
                <a:solidFill>
                  <a:srgbClr val="FFFFFF"/>
                </a:solidFill>
                <a:latin typeface="Aileron"/>
              </a:rPr>
              <a:t>wiki/File:Stonehenge_Wiltonia_sive_Comitatus_Wiltoniensis;_Anglice_Wilshire_(Atlas_van_Loon).jpg</a:t>
            </a:r>
          </a:p>
        </p:txBody>
      </p:sp>
      <p:sp>
        <p:nvSpPr>
          <p:cNvPr id="6" name="TextBox 6"/>
          <p:cNvSpPr txBox="1"/>
          <p:nvPr/>
        </p:nvSpPr>
        <p:spPr>
          <a:xfrm>
            <a:off x="4113476" y="3846387"/>
            <a:ext cx="13105252"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Stonehenge, a neolithic stone monument, garethwiscombe,</a:t>
            </a:r>
          </a:p>
          <a:p>
            <a:pPr>
              <a:lnSpc>
                <a:spcPts val="3639"/>
              </a:lnSpc>
            </a:pPr>
            <a:r>
              <a:rPr lang="en-US" sz="2799" spc="27">
                <a:solidFill>
                  <a:srgbClr val="FFFFFF"/>
                </a:solidFill>
                <a:latin typeface="Aileron"/>
              </a:rPr>
              <a:t>CC BY 2.0, via Wikimedia:</a:t>
            </a:r>
          </a:p>
          <a:p>
            <a:pPr>
              <a:lnSpc>
                <a:spcPts val="3640"/>
              </a:lnSpc>
            </a:pPr>
            <a:r>
              <a:rPr lang="en-US" sz="2800" spc="28">
                <a:solidFill>
                  <a:srgbClr val="FFFFFF"/>
                </a:solidFill>
                <a:latin typeface="Aileron"/>
              </a:rPr>
              <a:t>https://commons.wikimedia.org/wiki/File:Stonehenge2007_07_30.jpg</a:t>
            </a:r>
          </a:p>
        </p:txBody>
      </p:sp>
      <p:sp>
        <p:nvSpPr>
          <p:cNvPr id="7" name="TextBox 7"/>
          <p:cNvSpPr txBox="1"/>
          <p:nvPr/>
        </p:nvSpPr>
        <p:spPr>
          <a:xfrm>
            <a:off x="4113476" y="485248"/>
            <a:ext cx="13105252"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One of the central triliths at Stonehenge, floodlit in blue against the night sky, Photograph © Andrew Dunn, 21 June 2005:</a:t>
            </a:r>
          </a:p>
          <a:p>
            <a:pPr>
              <a:lnSpc>
                <a:spcPts val="3640"/>
              </a:lnSpc>
            </a:pPr>
            <a:r>
              <a:rPr lang="en-US" sz="2800" spc="28">
                <a:solidFill>
                  <a:srgbClr val="FFFFFF"/>
                </a:solidFill>
                <a:latin typeface="Aileron"/>
              </a:rPr>
              <a:t>https://commons.wikimedia.org/wiki/File:Stonehenge_Floodlit_trilith.jpg</a:t>
            </a:r>
          </a:p>
        </p:txBody>
      </p:sp>
      <p:sp>
        <p:nvSpPr>
          <p:cNvPr id="8" name="TextBox 8"/>
          <p:cNvSpPr txBox="1"/>
          <p:nvPr/>
        </p:nvSpPr>
        <p:spPr>
          <a:xfrm>
            <a:off x="4113476" y="7585986"/>
            <a:ext cx="13105252" cy="9074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Stonehenge84, Salix alba, CC BY-SA 3.0, via Wikimedia Commons:</a:t>
            </a:r>
          </a:p>
          <a:p>
            <a:pPr>
              <a:lnSpc>
                <a:spcPts val="3639"/>
              </a:lnSpc>
            </a:pPr>
            <a:r>
              <a:rPr lang="en-US" sz="2799" spc="27">
                <a:solidFill>
                  <a:srgbClr val="FFFFFF"/>
                </a:solidFill>
                <a:latin typeface="Aileron"/>
              </a:rPr>
              <a:t>https://commons.wikimedia.org/wiki/File:Stonehenge84.jpg</a:t>
            </a:r>
          </a:p>
        </p:txBody>
      </p:sp>
      <p:sp>
        <p:nvSpPr>
          <p:cNvPr id="9" name="TextBox 9"/>
          <p:cNvSpPr txBox="1"/>
          <p:nvPr/>
        </p:nvSpPr>
        <p:spPr>
          <a:xfrm>
            <a:off x="4113476" y="8741410"/>
            <a:ext cx="13105252" cy="976630"/>
          </a:xfrm>
          <a:prstGeom prst="rect">
            <a:avLst/>
          </a:prstGeom>
        </p:spPr>
        <p:txBody>
          <a:bodyPr lIns="0" tIns="0" rIns="0" bIns="0" rtlCol="0" anchor="t">
            <a:spAutoFit/>
          </a:bodyPr>
          <a:lstStyle/>
          <a:p>
            <a:pPr>
              <a:lnSpc>
                <a:spcPts val="3919"/>
              </a:lnSpc>
            </a:pPr>
            <a:r>
              <a:rPr lang="en-US" sz="2800">
                <a:solidFill>
                  <a:srgbClr val="FFFFFF"/>
                </a:solidFill>
                <a:latin typeface="Aileron"/>
              </a:rPr>
              <a:t>Stonehenge, Lucas de Heere, Public domain, via Wikimedia Commons:</a:t>
            </a:r>
          </a:p>
          <a:p>
            <a:pPr>
              <a:lnSpc>
                <a:spcPts val="3919"/>
              </a:lnSpc>
            </a:pPr>
            <a:r>
              <a:rPr lang="en-US" sz="2799">
                <a:solidFill>
                  <a:srgbClr val="FFFFFF"/>
                </a:solidFill>
                <a:latin typeface="Aileron"/>
              </a:rPr>
              <a:t>https://commons.wikimedia.org/wiki/File:Stonehenge_Lucas_de_Heere.jpg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Image Credits</a:t>
            </a:r>
          </a:p>
        </p:txBody>
      </p:sp>
      <p:sp>
        <p:nvSpPr>
          <p:cNvPr id="4" name="TextBox 4"/>
          <p:cNvSpPr txBox="1"/>
          <p:nvPr/>
        </p:nvSpPr>
        <p:spPr>
          <a:xfrm>
            <a:off x="4113476" y="3170737"/>
            <a:ext cx="13105252"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Druids celebrating at Stonehenge, sandyraidy, CC BY-SA 2.0, via Wikimedia Commons: https://commons.wikimedia.org/wiki/ File:</a:t>
            </a:r>
          </a:p>
          <a:p>
            <a:pPr>
              <a:lnSpc>
                <a:spcPts val="3639"/>
              </a:lnSpc>
            </a:pPr>
            <a:r>
              <a:rPr lang="en-US" sz="2799" spc="27">
                <a:solidFill>
                  <a:srgbClr val="FFFFFF"/>
                </a:solidFill>
                <a:latin typeface="Aileron"/>
              </a:rPr>
              <a:t>Druids_celebrating_at_Stonehenge_(0).png</a:t>
            </a:r>
          </a:p>
        </p:txBody>
      </p:sp>
      <p:sp>
        <p:nvSpPr>
          <p:cNvPr id="5" name="TextBox 5"/>
          <p:cNvSpPr txBox="1"/>
          <p:nvPr/>
        </p:nvSpPr>
        <p:spPr>
          <a:xfrm>
            <a:off x="4113476" y="751525"/>
            <a:ext cx="13105252" cy="18218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Illuminated manuscript, the construction of Stonehenge by a giant with the assistance of Merlin, the oldest known illustration of Stonehenge, British Library, Public domain, via Wikimedia Commons: https://commons.wikimedia.org/wiki/</a:t>
            </a:r>
          </a:p>
          <a:p>
            <a:pPr>
              <a:lnSpc>
                <a:spcPts val="3639"/>
              </a:lnSpc>
            </a:pPr>
            <a:r>
              <a:rPr lang="en-US" sz="2799" spc="27">
                <a:solidFill>
                  <a:srgbClr val="FFFFFF"/>
                </a:solidFill>
                <a:latin typeface="Aileron"/>
              </a:rPr>
              <a:t>File:BLEgerton3028Fol30rStonehengeCropped.jpg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35090" y="504914"/>
            <a:ext cx="7217821" cy="7508786"/>
          </a:xfrm>
          <a:custGeom>
            <a:avLst/>
            <a:gdLst/>
            <a:ahLst/>
            <a:cxnLst/>
            <a:rect l="l" t="t" r="r" b="b"/>
            <a:pathLst>
              <a:path w="7217821" h="7508786">
                <a:moveTo>
                  <a:pt x="0" y="0"/>
                </a:moveTo>
                <a:lnTo>
                  <a:pt x="7217820" y="0"/>
                </a:lnTo>
                <a:lnTo>
                  <a:pt x="7217820" y="7508786"/>
                </a:lnTo>
                <a:lnTo>
                  <a:pt x="0" y="7508786"/>
                </a:lnTo>
                <a:lnTo>
                  <a:pt x="0" y="0"/>
                </a:lnTo>
                <a:close/>
              </a:path>
            </a:pathLst>
          </a:custGeom>
          <a:blipFill>
            <a:blip r:embed="rId2">
              <a:alphaModFix amt="4000"/>
            </a:blip>
            <a:stretch>
              <a:fillRect/>
            </a:stretch>
          </a:blipFill>
        </p:spPr>
      </p:sp>
      <p:sp>
        <p:nvSpPr>
          <p:cNvPr id="3" name="TextBox 3"/>
          <p:cNvSpPr txBox="1"/>
          <p:nvPr/>
        </p:nvSpPr>
        <p:spPr>
          <a:xfrm>
            <a:off x="4511199" y="2073319"/>
            <a:ext cx="9265601" cy="4371975"/>
          </a:xfrm>
          <a:prstGeom prst="rect">
            <a:avLst/>
          </a:prstGeom>
        </p:spPr>
        <p:txBody>
          <a:bodyPr lIns="0" tIns="0" rIns="0" bIns="0" rtlCol="0" anchor="t">
            <a:spAutoFit/>
          </a:bodyPr>
          <a:lstStyle/>
          <a:p>
            <a:pPr algn="ctr">
              <a:lnSpc>
                <a:spcPts val="11519"/>
              </a:lnSpc>
            </a:pPr>
            <a:r>
              <a:rPr lang="en-US" sz="9600">
                <a:solidFill>
                  <a:srgbClr val="00356B"/>
                </a:solidFill>
                <a:latin typeface="Aileron Heavy"/>
              </a:rPr>
              <a:t>Great Discoveries: Stonehenge</a:t>
            </a:r>
          </a:p>
        </p:txBody>
      </p:sp>
      <p:grpSp>
        <p:nvGrpSpPr>
          <p:cNvPr id="4" name="Group 4"/>
          <p:cNvGrpSpPr/>
          <p:nvPr/>
        </p:nvGrpSpPr>
        <p:grpSpPr>
          <a:xfrm>
            <a:off x="398074" y="8623131"/>
            <a:ext cx="6878657" cy="843619"/>
            <a:chOff x="0" y="0"/>
            <a:chExt cx="9171543" cy="1124825"/>
          </a:xfrm>
        </p:grpSpPr>
        <p:sp>
          <p:nvSpPr>
            <p:cNvPr id="5" name="AutoShape 5"/>
            <p:cNvSpPr/>
            <p:nvPr/>
          </p:nvSpPr>
          <p:spPr>
            <a:xfrm>
              <a:off x="0" y="0"/>
              <a:ext cx="9171543"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00356B"/>
                </a:solidFill>
                <a:latin typeface="Aileron Bold"/>
              </a:rPr>
              <a:t>Human Relations Area Files</a:t>
            </a:r>
          </a:p>
          <a:p>
            <a:pPr algn="r">
              <a:lnSpc>
                <a:spcPts val="3080"/>
              </a:lnSpc>
            </a:pPr>
            <a:r>
              <a:rPr lang="en-US" sz="2800" spc="196">
                <a:solidFill>
                  <a:srgbClr val="00356B"/>
                </a:solidFill>
                <a:latin typeface="Aileron"/>
              </a:rPr>
              <a:t>at Yale University</a:t>
            </a:r>
          </a:p>
        </p:txBody>
      </p:sp>
      <p:sp>
        <p:nvSpPr>
          <p:cNvPr id="8" name="TextBox 8"/>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00356B"/>
                </a:solidFill>
                <a:latin typeface="Aileron"/>
              </a:rPr>
              <a:t>Produced by</a:t>
            </a:r>
          </a:p>
        </p:txBody>
      </p:sp>
      <p:sp>
        <p:nvSpPr>
          <p:cNvPr id="9" name="TextBox 9"/>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00356B"/>
                </a:solidFill>
                <a:latin typeface="Aileron"/>
                <a:hlinkClick r:id="rId3" tooltip="http://hraf.yale.edu"/>
              </a:rPr>
              <a:t>hraf.yale.edu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6110" y="942975"/>
            <a:ext cx="10666228" cy="7990205"/>
          </a:xfrm>
          <a:prstGeom prst="rect">
            <a:avLst/>
          </a:prstGeom>
        </p:spPr>
        <p:txBody>
          <a:bodyPr lIns="0" tIns="0" rIns="0" bIns="0" rtlCol="0" anchor="t">
            <a:spAutoFit/>
          </a:bodyPr>
          <a:lstStyle/>
          <a:p>
            <a:pPr>
              <a:lnSpc>
                <a:spcPts val="5320"/>
              </a:lnSpc>
            </a:pPr>
            <a:r>
              <a:rPr lang="en-US" sz="3800" spc="342">
                <a:solidFill>
                  <a:srgbClr val="00356B"/>
                </a:solidFill>
                <a:latin typeface="Aileron Bold"/>
              </a:rPr>
              <a:t>Stonehenge </a:t>
            </a:r>
            <a:r>
              <a:rPr lang="en-US" sz="3800" spc="342">
                <a:solidFill>
                  <a:srgbClr val="00356B"/>
                </a:solidFill>
                <a:latin typeface="Aileron"/>
              </a:rPr>
              <a:t>is an archaeological site on Salisbury Plain in Wiltshire, England. It is a prehistoric monument consisting of an outer ring of vertical standing stones, topped by connecting horizontal stones. A ring of smaller bluestones can be found inside. The monument is oriented towards the sunrise on the summer solstice. It took hundreds of years to build Stonehenge. Work began in the late Neolithic Age and major changes were made in the early Bronze Age. </a:t>
            </a:r>
          </a:p>
        </p:txBody>
      </p:sp>
      <p:sp>
        <p:nvSpPr>
          <p:cNvPr id="3" name="Freeform 3"/>
          <p:cNvSpPr/>
          <p:nvPr/>
        </p:nvSpPr>
        <p:spPr>
          <a:xfrm>
            <a:off x="12373188"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r="-131892"/>
            </a:stretch>
          </a:blipFill>
        </p:spPr>
      </p:sp>
      <p:sp>
        <p:nvSpPr>
          <p:cNvPr id="4" name="AutoShape 4"/>
          <p:cNvSpPr/>
          <p:nvPr/>
        </p:nvSpPr>
        <p:spPr>
          <a:xfrm>
            <a:off x="11122338" y="3974312"/>
            <a:ext cx="2781579" cy="2338376"/>
          </a:xfrm>
          <a:prstGeom prst="rect">
            <a:avLst/>
          </a:prstGeom>
          <a:solidFill>
            <a:srgbClr val="00356B"/>
          </a:solidFill>
        </p:spPr>
      </p:sp>
      <p:sp>
        <p:nvSpPr>
          <p:cNvPr id="5" name="TextBox 5"/>
          <p:cNvSpPr txBox="1"/>
          <p:nvPr/>
        </p:nvSpPr>
        <p:spPr>
          <a:xfrm>
            <a:off x="11545911" y="4572000"/>
            <a:ext cx="1934433" cy="1133475"/>
          </a:xfrm>
          <a:prstGeom prst="rect">
            <a:avLst/>
          </a:prstGeom>
        </p:spPr>
        <p:txBody>
          <a:bodyPr lIns="0" tIns="0" rIns="0" bIns="0" rtlCol="0" anchor="t">
            <a:spAutoFit/>
          </a:bodyPr>
          <a:lstStyle/>
          <a:p>
            <a:pPr algn="ctr">
              <a:lnSpc>
                <a:spcPts val="4440"/>
              </a:lnSpc>
            </a:pPr>
            <a:r>
              <a:rPr lang="en-US" sz="3700" spc="136">
                <a:solidFill>
                  <a:srgbClr val="FFFFFF"/>
                </a:solidFill>
                <a:latin typeface="Aileron Bold"/>
              </a:rPr>
              <a:t>Did you know?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865974" y="0"/>
            <a:ext cx="10422026" cy="10287000"/>
          </a:xfrm>
          <a:prstGeom prst="rect">
            <a:avLst/>
          </a:prstGeom>
          <a:solidFill>
            <a:srgbClr val="00356B"/>
          </a:solidFill>
        </p:spPr>
      </p:sp>
      <p:sp>
        <p:nvSpPr>
          <p:cNvPr id="3" name="TextBox 3"/>
          <p:cNvSpPr txBox="1"/>
          <p:nvPr/>
        </p:nvSpPr>
        <p:spPr>
          <a:xfrm>
            <a:off x="8149534" y="1463772"/>
            <a:ext cx="9854906" cy="8260080"/>
          </a:xfrm>
          <a:prstGeom prst="rect">
            <a:avLst/>
          </a:prstGeom>
        </p:spPr>
        <p:txBody>
          <a:bodyPr lIns="0" tIns="0" rIns="0" bIns="0" rtlCol="0" anchor="t">
            <a:spAutoFit/>
          </a:bodyPr>
          <a:lstStyle/>
          <a:p>
            <a:pPr>
              <a:lnSpc>
                <a:spcPts val="4680"/>
              </a:lnSpc>
            </a:pPr>
            <a:r>
              <a:rPr lang="en-US" sz="3600" spc="215">
                <a:solidFill>
                  <a:srgbClr val="FFFFFF"/>
                </a:solidFill>
                <a:latin typeface="Aileron"/>
              </a:rPr>
              <a:t>Stonehenge is one of the most famous landmarks in Great Britain. In 1882, the site became protected as a Scheduled Ancient Monument. In 1986, it became a UNESCO World Heritage Site. Stonehenge is owned by the British Crown and managed by English Heritage, a charity that manages over 400 historic monuments, buildings, and places. Modern-day Pagan and Druid groups believe that it is their temple and that they have the right to worship there. For them, Stonehenge is the equivalent of a church or a cathedral.</a:t>
            </a:r>
          </a:p>
        </p:txBody>
      </p:sp>
      <p:sp>
        <p:nvSpPr>
          <p:cNvPr id="4" name="TextBox 4"/>
          <p:cNvSpPr txBox="1"/>
          <p:nvPr/>
        </p:nvSpPr>
        <p:spPr>
          <a:xfrm>
            <a:off x="8374153" y="371475"/>
            <a:ext cx="9405667"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a:rPr>
              <a:t>Stonehenge</a:t>
            </a:r>
          </a:p>
        </p:txBody>
      </p:sp>
      <p:sp>
        <p:nvSpPr>
          <p:cNvPr id="5" name="Freeform 5"/>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7568" r="-88722"/>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Freeform 2"/>
          <p:cNvSpPr/>
          <p:nvPr/>
        </p:nvSpPr>
        <p:spPr>
          <a:xfrm>
            <a:off x="12373188"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67726" r="-42765"/>
            </a:stretch>
          </a:blipFill>
        </p:spPr>
      </p:sp>
      <p:sp>
        <p:nvSpPr>
          <p:cNvPr id="3" name="TextBox 3"/>
          <p:cNvSpPr txBox="1"/>
          <p:nvPr/>
        </p:nvSpPr>
        <p:spPr>
          <a:xfrm>
            <a:off x="456110" y="855773"/>
            <a:ext cx="11499666" cy="1095375"/>
          </a:xfrm>
          <a:prstGeom prst="rect">
            <a:avLst/>
          </a:prstGeom>
        </p:spPr>
        <p:txBody>
          <a:bodyPr lIns="0" tIns="0" rIns="0" bIns="0" rtlCol="0" anchor="t">
            <a:spAutoFit/>
          </a:bodyPr>
          <a:lstStyle/>
          <a:p>
            <a:pPr>
              <a:lnSpc>
                <a:spcPts val="4320"/>
              </a:lnSpc>
            </a:pPr>
            <a:r>
              <a:rPr lang="en-US" sz="3600" spc="288">
                <a:solidFill>
                  <a:srgbClr val="FFFFFF"/>
                </a:solidFill>
                <a:latin typeface="Aileron"/>
              </a:rPr>
              <a:t>To get started, review these videos about Stonehenge:</a:t>
            </a:r>
          </a:p>
        </p:txBody>
      </p:sp>
      <p:grpSp>
        <p:nvGrpSpPr>
          <p:cNvPr id="4" name="Group 4"/>
          <p:cNvGrpSpPr/>
          <p:nvPr/>
        </p:nvGrpSpPr>
        <p:grpSpPr>
          <a:xfrm>
            <a:off x="456110" y="2734580"/>
            <a:ext cx="11657405" cy="561023"/>
            <a:chOff x="0" y="0"/>
            <a:chExt cx="15543207" cy="748030"/>
          </a:xfrm>
        </p:grpSpPr>
        <p:sp>
          <p:nvSpPr>
            <p:cNvPr id="5" name="Freeform 5"/>
            <p:cNvSpPr/>
            <p:nvPr/>
          </p:nvSpPr>
          <p:spPr>
            <a:xfrm>
              <a:off x="0" y="1651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6"/>
            <p:cNvSpPr txBox="1"/>
            <p:nvPr/>
          </p:nvSpPr>
          <p:spPr>
            <a:xfrm>
              <a:off x="1675143" y="-9525"/>
              <a:ext cx="13868063" cy="7334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5" tooltip="https://www.youtube.com/watch?v=uwNHats-1CU"/>
                </a:rPr>
                <a:t>Uncovering the secrets of Stonehenge</a:t>
              </a:r>
            </a:p>
          </p:txBody>
        </p:sp>
      </p:grpSp>
      <p:grpSp>
        <p:nvGrpSpPr>
          <p:cNvPr id="7" name="Group 7"/>
          <p:cNvGrpSpPr/>
          <p:nvPr/>
        </p:nvGrpSpPr>
        <p:grpSpPr>
          <a:xfrm>
            <a:off x="456110" y="4076836"/>
            <a:ext cx="11777254" cy="1085850"/>
            <a:chOff x="0" y="0"/>
            <a:chExt cx="15703006" cy="1447800"/>
          </a:xfrm>
        </p:grpSpPr>
        <p:sp>
          <p:nvSpPr>
            <p:cNvPr id="8" name="TextBox 8"/>
            <p:cNvSpPr txBox="1"/>
            <p:nvPr/>
          </p:nvSpPr>
          <p:spPr>
            <a:xfrm>
              <a:off x="1675143" y="-9525"/>
              <a:ext cx="14027862" cy="14573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6" tooltip="https://www.youtube.com/watch?v=Fx-KrvuiafE"/>
                </a:rPr>
                <a:t>Decoding the ancient astronomy of Stonehenge</a:t>
              </a:r>
            </a:p>
          </p:txBody>
        </p:sp>
        <p:sp>
          <p:nvSpPr>
            <p:cNvPr id="9" name="Freeform 9"/>
            <p:cNvSpPr/>
            <p:nvPr/>
          </p:nvSpPr>
          <p:spPr>
            <a:xfrm>
              <a:off x="0" y="35814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0" name="Group 10"/>
          <p:cNvGrpSpPr/>
          <p:nvPr/>
        </p:nvGrpSpPr>
        <p:grpSpPr>
          <a:xfrm>
            <a:off x="456110" y="6233480"/>
            <a:ext cx="11657405" cy="548640"/>
            <a:chOff x="0" y="0"/>
            <a:chExt cx="15543207" cy="731520"/>
          </a:xfrm>
        </p:grpSpPr>
        <p:sp>
          <p:nvSpPr>
            <p:cNvPr id="11" name="TextBox 11"/>
            <p:cNvSpPr txBox="1"/>
            <p:nvPr/>
          </p:nvSpPr>
          <p:spPr>
            <a:xfrm>
              <a:off x="1675143" y="-5715"/>
              <a:ext cx="13868063" cy="7334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7" tooltip="https://www.youtube.com/watch?v=6vRp6vE6pl4"/>
                </a:rPr>
                <a:t>Stonehenge: The Lost Circle Revealed</a:t>
              </a:r>
            </a:p>
          </p:txBody>
        </p:sp>
        <p:sp>
          <p:nvSpPr>
            <p:cNvPr id="12" name="Freeform 12"/>
            <p:cNvSpPr/>
            <p:nvPr/>
          </p:nvSpPr>
          <p:spPr>
            <a:xfrm>
              <a:off x="0" y="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3" name="Group 13"/>
          <p:cNvGrpSpPr/>
          <p:nvPr/>
        </p:nvGrpSpPr>
        <p:grpSpPr>
          <a:xfrm>
            <a:off x="456110" y="7852914"/>
            <a:ext cx="10958284" cy="1085850"/>
            <a:chOff x="0" y="0"/>
            <a:chExt cx="14611046" cy="1447800"/>
          </a:xfrm>
        </p:grpSpPr>
        <p:sp>
          <p:nvSpPr>
            <p:cNvPr id="14" name="TextBox 14"/>
            <p:cNvSpPr txBox="1"/>
            <p:nvPr/>
          </p:nvSpPr>
          <p:spPr>
            <a:xfrm>
              <a:off x="1675143" y="-9525"/>
              <a:ext cx="12935902" cy="14573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8" tooltip="https://www.youtube.com/watch?v=Kx_fjg0CYOk"/>
                </a:rPr>
                <a:t>Massive </a:t>
              </a:r>
              <a:r>
                <a:rPr lang="en-US" sz="3600" u="sng" spc="288">
                  <a:solidFill>
                    <a:srgbClr val="FFFFFF"/>
                  </a:solidFill>
                  <a:latin typeface="Aileron Bold"/>
                  <a:hlinkClick r:id="rId8" tooltip="https://www.youtube.com/watch?v=Kx_fjg0CYOk"/>
                </a:rPr>
                <a:t>Prehistoric Monument Found at Stonehenge</a:t>
              </a:r>
            </a:p>
          </p:txBody>
        </p:sp>
        <p:sp>
          <p:nvSpPr>
            <p:cNvPr id="15" name="Freeform 15"/>
            <p:cNvSpPr/>
            <p:nvPr/>
          </p:nvSpPr>
          <p:spPr>
            <a:xfrm>
              <a:off x="0" y="35814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Freeform 2"/>
          <p:cNvSpPr/>
          <p:nvPr/>
        </p:nvSpPr>
        <p:spPr>
          <a:xfrm>
            <a:off x="0"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154758" r="-6038"/>
            </a:stretch>
          </a:blipFill>
        </p:spPr>
      </p:sp>
      <p:sp>
        <p:nvSpPr>
          <p:cNvPr id="3" name="TextBox 3"/>
          <p:cNvSpPr txBox="1"/>
          <p:nvPr/>
        </p:nvSpPr>
        <p:spPr>
          <a:xfrm>
            <a:off x="9144000" y="473392"/>
            <a:ext cx="8479530" cy="552450"/>
          </a:xfrm>
          <a:prstGeom prst="rect">
            <a:avLst/>
          </a:prstGeom>
        </p:spPr>
        <p:txBody>
          <a:bodyPr lIns="0" tIns="0" rIns="0" bIns="0" rtlCol="0" anchor="t">
            <a:spAutoFit/>
          </a:bodyPr>
          <a:lstStyle/>
          <a:p>
            <a:pPr algn="r">
              <a:lnSpc>
                <a:spcPts val="4320"/>
              </a:lnSpc>
            </a:pPr>
            <a:r>
              <a:rPr lang="en-US" sz="3600" spc="288">
                <a:solidFill>
                  <a:srgbClr val="FFFFFF"/>
                </a:solidFill>
                <a:latin typeface="Aileron Bold"/>
              </a:rPr>
              <a:t>Articles About Stonehenge</a:t>
            </a:r>
          </a:p>
        </p:txBody>
      </p:sp>
      <p:sp>
        <p:nvSpPr>
          <p:cNvPr id="4" name="TextBox 4"/>
          <p:cNvSpPr txBox="1"/>
          <p:nvPr/>
        </p:nvSpPr>
        <p:spPr>
          <a:xfrm>
            <a:off x="6545397" y="1551470"/>
            <a:ext cx="10438937"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3" tooltip="https://www.archaeology.org/news/9468-210212-wales-stonehenge-bluestones"/>
              </a:rPr>
              <a:t>New Thoughts on the Origins of the Stonehenge</a:t>
            </a:r>
          </a:p>
        </p:txBody>
      </p:sp>
      <p:sp>
        <p:nvSpPr>
          <p:cNvPr id="5" name="TextBox 5"/>
          <p:cNvSpPr txBox="1"/>
          <p:nvPr/>
        </p:nvSpPr>
        <p:spPr>
          <a:xfrm>
            <a:off x="6545397" y="8020050"/>
            <a:ext cx="10438937" cy="552450"/>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4" tooltip="https://hraf.yale.edu/celebrating-the-vernal-equinox/"/>
              </a:rPr>
              <a:t>Celebrating the Vernal Equinox</a:t>
            </a:r>
          </a:p>
        </p:txBody>
      </p:sp>
      <p:sp>
        <p:nvSpPr>
          <p:cNvPr id="6" name="TextBox 6"/>
          <p:cNvSpPr txBox="1"/>
          <p:nvPr/>
        </p:nvSpPr>
        <p:spPr>
          <a:xfrm>
            <a:off x="6545397" y="3888639"/>
            <a:ext cx="10438937"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5" tooltip="https://www.nytimes.com/2021/02/12/science/stonehenge-archaeology-wales-parker-pearson.html"/>
              </a:rPr>
              <a:t>Was Stonehenge a ‘Secondhand’ Monument?</a:t>
            </a:r>
          </a:p>
        </p:txBody>
      </p:sp>
      <p:sp>
        <p:nvSpPr>
          <p:cNvPr id="7" name="TextBox 7"/>
          <p:cNvSpPr txBox="1"/>
          <p:nvPr/>
        </p:nvSpPr>
        <p:spPr>
          <a:xfrm>
            <a:off x="6545397" y="6225807"/>
            <a:ext cx="10958284" cy="552450"/>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6" tooltip="https://www.history.com/news/why-was-stonehenge-built"/>
              </a:rPr>
              <a:t>Why Was Stonehenge Built?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sp>
        <p:nvSpPr>
          <p:cNvPr id="3" name="AutoShape 3"/>
          <p:cNvSpPr/>
          <p:nvPr/>
        </p:nvSpPr>
        <p:spPr>
          <a:xfrm>
            <a:off x="3084647" y="3464922"/>
            <a:ext cx="12118707" cy="2738048"/>
          </a:xfrm>
          <a:prstGeom prst="rect">
            <a:avLst/>
          </a:prstGeom>
          <a:solidFill>
            <a:srgbClr val="00356B"/>
          </a:solidFill>
        </p:spPr>
      </p:sp>
      <p:sp>
        <p:nvSpPr>
          <p:cNvPr id="4" name="TextBox 4"/>
          <p:cNvSpPr txBox="1"/>
          <p:nvPr/>
        </p:nvSpPr>
        <p:spPr>
          <a:xfrm>
            <a:off x="3664482" y="4030906"/>
            <a:ext cx="10959035" cy="163465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 </a:t>
            </a:r>
          </a:p>
          <a:p>
            <a:pPr algn="ctr">
              <a:lnSpc>
                <a:spcPts val="6384"/>
              </a:lnSpc>
            </a:pPr>
            <a:r>
              <a:rPr lang="en-US" sz="5600" spc="100">
                <a:solidFill>
                  <a:srgbClr val="FFFFFF"/>
                </a:solidFill>
                <a:latin typeface="Aileron Bold"/>
              </a:rPr>
              <a:t>Part 1: Tradition Summary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797344" cy="10287000"/>
          </a:xfrm>
          <a:custGeom>
            <a:avLst/>
            <a:gdLst/>
            <a:ahLst/>
            <a:cxnLst/>
            <a:rect l="l" t="t" r="r" b="b"/>
            <a:pathLst>
              <a:path w="4797344" h="10287000">
                <a:moveTo>
                  <a:pt x="0" y="0"/>
                </a:moveTo>
                <a:lnTo>
                  <a:pt x="4797344" y="0"/>
                </a:lnTo>
                <a:lnTo>
                  <a:pt x="4797344" y="10287000"/>
                </a:lnTo>
                <a:lnTo>
                  <a:pt x="0" y="10287000"/>
                </a:lnTo>
                <a:lnTo>
                  <a:pt x="0" y="0"/>
                </a:lnTo>
                <a:close/>
              </a:path>
            </a:pathLst>
          </a:custGeom>
          <a:blipFill>
            <a:blip r:embed="rId2"/>
            <a:stretch>
              <a:fillRect l="-14806" r="-206739"/>
            </a:stretch>
          </a:blipFill>
        </p:spPr>
      </p:sp>
      <p:grpSp>
        <p:nvGrpSpPr>
          <p:cNvPr id="3" name="Group 3"/>
          <p:cNvGrpSpPr/>
          <p:nvPr/>
        </p:nvGrpSpPr>
        <p:grpSpPr>
          <a:xfrm>
            <a:off x="1418166" y="4071680"/>
            <a:ext cx="4248273" cy="2143640"/>
            <a:chOff x="0" y="0"/>
            <a:chExt cx="5664364" cy="2858187"/>
          </a:xfrm>
        </p:grpSpPr>
        <p:sp>
          <p:nvSpPr>
            <p:cNvPr id="4" name="AutoShape 4"/>
            <p:cNvSpPr/>
            <p:nvPr/>
          </p:nvSpPr>
          <p:spPr>
            <a:xfrm>
              <a:off x="0" y="0"/>
              <a:ext cx="5664364" cy="2858187"/>
            </a:xfrm>
            <a:prstGeom prst="rect">
              <a:avLst/>
            </a:prstGeom>
            <a:solidFill>
              <a:srgbClr val="00356B"/>
            </a:solidFill>
          </p:spPr>
        </p:sp>
        <p:sp>
          <p:nvSpPr>
            <p:cNvPr id="5" name="TextBox 5"/>
            <p:cNvSpPr txBox="1"/>
            <p:nvPr/>
          </p:nvSpPr>
          <p:spPr>
            <a:xfrm>
              <a:off x="454550" y="566128"/>
              <a:ext cx="4755265" cy="1716405"/>
            </a:xfrm>
            <a:prstGeom prst="rect">
              <a:avLst/>
            </a:prstGeom>
          </p:spPr>
          <p:txBody>
            <a:bodyPr lIns="0" tIns="0" rIns="0" bIns="0" rtlCol="0" anchor="t">
              <a:spAutoFit/>
            </a:bodyPr>
            <a:lstStyle/>
            <a:p>
              <a:pPr algn="ctr">
                <a:lnSpc>
                  <a:spcPts val="5039"/>
                </a:lnSpc>
              </a:pPr>
              <a:r>
                <a:rPr lang="en-US" sz="4199" spc="83">
                  <a:solidFill>
                    <a:srgbClr val="FFFFFF"/>
                  </a:solidFill>
                  <a:latin typeface="Aileron Heavy"/>
                </a:rPr>
                <a:t>eHRAF</a:t>
              </a:r>
            </a:p>
            <a:p>
              <a:pPr algn="ctr">
                <a:lnSpc>
                  <a:spcPts val="5039"/>
                </a:lnSpc>
              </a:pPr>
              <a:r>
                <a:rPr lang="en-US" sz="4199" spc="83">
                  <a:solidFill>
                    <a:srgbClr val="FFFFFF"/>
                  </a:solidFill>
                  <a:latin typeface="Aileron Heavy"/>
                </a:rPr>
                <a:t>Archaeology</a:t>
              </a:r>
            </a:p>
          </p:txBody>
        </p:sp>
      </p:grpSp>
      <p:sp>
        <p:nvSpPr>
          <p:cNvPr id="6" name="TextBox 6"/>
          <p:cNvSpPr txBox="1"/>
          <p:nvPr/>
        </p:nvSpPr>
        <p:spPr>
          <a:xfrm>
            <a:off x="6169269" y="2047993"/>
            <a:ext cx="11403805" cy="4742815"/>
          </a:xfrm>
          <a:prstGeom prst="rect">
            <a:avLst/>
          </a:prstGeom>
        </p:spPr>
        <p:txBody>
          <a:bodyPr lIns="0" tIns="0" rIns="0" bIns="0" rtlCol="0" anchor="t">
            <a:spAutoFit/>
          </a:bodyPr>
          <a:lstStyle/>
          <a:p>
            <a:pPr>
              <a:lnSpc>
                <a:spcPts val="4160"/>
              </a:lnSpc>
            </a:pPr>
            <a:r>
              <a:rPr lang="en-US" sz="3200" spc="320">
                <a:solidFill>
                  <a:srgbClr val="00356B"/>
                </a:solidFill>
                <a:latin typeface="Aileron"/>
              </a:rPr>
              <a:t>A brief overview for traditions in eHRAF Archaeology is provided in the form of </a:t>
            </a:r>
            <a:r>
              <a:rPr lang="en-US" sz="3200" spc="320">
                <a:solidFill>
                  <a:srgbClr val="00356B"/>
                </a:solidFill>
                <a:latin typeface="Aileron Bold"/>
              </a:rPr>
              <a:t>Tradition Summaries</a:t>
            </a:r>
            <a:r>
              <a:rPr lang="en-US" sz="3200" spc="320">
                <a:solidFill>
                  <a:srgbClr val="00356B"/>
                </a:solidFill>
                <a:latin typeface="Aileron"/>
              </a:rPr>
              <a:t>. </a:t>
            </a:r>
          </a:p>
          <a:p>
            <a:pPr>
              <a:lnSpc>
                <a:spcPts val="4160"/>
              </a:lnSpc>
            </a:pPr>
            <a:endParaRPr lang="en-US" sz="3200" spc="320">
              <a:solidFill>
                <a:srgbClr val="00356B"/>
              </a:solidFill>
              <a:latin typeface="Aileron"/>
            </a:endParaRPr>
          </a:p>
          <a:p>
            <a:pPr>
              <a:lnSpc>
                <a:spcPts val="4160"/>
              </a:lnSpc>
            </a:pPr>
            <a:r>
              <a:rPr lang="en-US" sz="3200" spc="320">
                <a:solidFill>
                  <a:srgbClr val="00356B"/>
                </a:solidFill>
                <a:latin typeface="Aileron"/>
              </a:rPr>
              <a:t>The format, general outline, and headings are the same for each summary. You will find a basic overview about the tradition, such as its time period, location, history, environment, and sociopolitical organization. </a:t>
            </a:r>
          </a:p>
        </p:txBody>
      </p:sp>
      <p:sp>
        <p:nvSpPr>
          <p:cNvPr id="7" name="TextBox 7"/>
          <p:cNvSpPr txBox="1"/>
          <p:nvPr/>
        </p:nvSpPr>
        <p:spPr>
          <a:xfrm>
            <a:off x="6169269" y="470535"/>
            <a:ext cx="11424756" cy="1106805"/>
          </a:xfrm>
          <a:prstGeom prst="rect">
            <a:avLst/>
          </a:prstGeom>
        </p:spPr>
        <p:txBody>
          <a:bodyPr lIns="0" tIns="0" rIns="0" bIns="0" rtlCol="0" anchor="t">
            <a:spAutoFit/>
          </a:bodyPr>
          <a:lstStyle/>
          <a:p>
            <a:pPr algn="r">
              <a:lnSpc>
                <a:spcPts val="8640"/>
              </a:lnSpc>
            </a:pPr>
            <a:r>
              <a:rPr lang="en-US" sz="7200" spc="144">
                <a:solidFill>
                  <a:srgbClr val="00356B"/>
                </a:solidFill>
                <a:latin typeface="Aileron Heavy"/>
              </a:rPr>
              <a:t>Tradition Summaries </a:t>
            </a:r>
          </a:p>
        </p:txBody>
      </p:sp>
      <p:sp>
        <p:nvSpPr>
          <p:cNvPr id="8" name="TextBox 8"/>
          <p:cNvSpPr txBox="1"/>
          <p:nvPr/>
        </p:nvSpPr>
        <p:spPr>
          <a:xfrm>
            <a:off x="6169269" y="7362321"/>
            <a:ext cx="11718074" cy="2113661"/>
          </a:xfrm>
          <a:prstGeom prst="rect">
            <a:avLst/>
          </a:prstGeom>
        </p:spPr>
        <p:txBody>
          <a:bodyPr lIns="0" tIns="0" rIns="0" bIns="0" rtlCol="0" anchor="t">
            <a:spAutoFit/>
          </a:bodyPr>
          <a:lstStyle/>
          <a:p>
            <a:pPr>
              <a:lnSpc>
                <a:spcPts val="4192"/>
              </a:lnSpc>
            </a:pPr>
            <a:r>
              <a:rPr lang="en-US" sz="3200" spc="320">
                <a:solidFill>
                  <a:srgbClr val="00356B"/>
                </a:solidFill>
                <a:latin typeface="Aileron Bold"/>
              </a:rPr>
              <a:t>To find a tradition summary, go to the</a:t>
            </a:r>
            <a:r>
              <a:rPr lang="en-US" sz="3200" spc="320">
                <a:solidFill>
                  <a:srgbClr val="00356B"/>
                </a:solidFill>
                <a:latin typeface="Aileron"/>
              </a:rPr>
              <a:t> Browse Traditions</a:t>
            </a:r>
            <a:r>
              <a:rPr lang="en-US" sz="3200" spc="320">
                <a:solidFill>
                  <a:srgbClr val="00356B"/>
                </a:solidFill>
                <a:latin typeface="Aileron Bold"/>
              </a:rPr>
              <a:t> tab and enter the tradition name into the box, then click on </a:t>
            </a:r>
            <a:r>
              <a:rPr lang="en-US" sz="3200" spc="320">
                <a:solidFill>
                  <a:srgbClr val="00356B"/>
                </a:solidFill>
                <a:latin typeface="Aileron"/>
              </a:rPr>
              <a:t>Tradition Summary </a:t>
            </a:r>
            <a:r>
              <a:rPr lang="en-US" sz="3200" spc="320">
                <a:solidFill>
                  <a:srgbClr val="00356B"/>
                </a:solidFill>
                <a:latin typeface="Aileron Bold"/>
              </a:rPr>
              <a:t>below the tradition name to read it.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1700</Words>
  <Application>Microsoft Office PowerPoint</Application>
  <PresentationFormat>Custom</PresentationFormat>
  <Paragraphs>186</Paragraphs>
  <Slides>35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Aileron Bold Italics</vt:lpstr>
      <vt:lpstr>Aileron Bold</vt:lpstr>
      <vt:lpstr>Aileron</vt:lpstr>
      <vt:lpstr>Aileron Heavy</vt:lpstr>
      <vt:lpstr>Arial</vt:lpstr>
      <vt:lpstr>Calibri</vt:lpstr>
      <vt:lpstr>Aileron Ultra-Bold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eHRAF Workbook -  Great Discoveries: Stonehenge v2</dc:title>
  <dc:creator>Matthew Longcore</dc:creator>
  <cp:lastModifiedBy>Matthew Longcore</cp:lastModifiedBy>
  <cp:revision>2</cp:revision>
  <dcterms:created xsi:type="dcterms:W3CDTF">2006-08-16T00:00:00Z</dcterms:created>
  <dcterms:modified xsi:type="dcterms:W3CDTF">2023-07-11T19:34:30Z</dcterms:modified>
  <dc:identifier>DAFoW4BKevY</dc:identifier>
</cp:coreProperties>
</file>