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://hraf.yale.edu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7016" t="0" r="17051" b="0"/>
          <a:stretch>
            <a:fillRect/>
          </a:stretch>
        </p:blipFill>
        <p:spPr>
          <a:xfrm flipH="false" flipV="false" rot="0">
            <a:off x="0" y="0"/>
            <a:ext cx="86360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9815825" y="1389107"/>
            <a:ext cx="7217821" cy="750878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791935" y="3460575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694C26"/>
                </a:solidFill>
                <a:latin typeface="Aileron Heavy Bold"/>
              </a:rPr>
              <a:t>Hunter-Gatherer Societies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91935" y="7459914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694C26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1028700"/>
            <a:ext cx="7142940" cy="843619"/>
            <a:chOff x="0" y="0"/>
            <a:chExt cx="9523921" cy="1124825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9523921" cy="1124825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443163" y="9678035"/>
            <a:ext cx="6614374" cy="6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Human Relations Area Files</a:t>
            </a:r>
          </a:p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 at Yale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20590"/>
            <a:ext cx="10298701" cy="9445819"/>
            <a:chOff x="0" y="0"/>
            <a:chExt cx="13731602" cy="1259442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3731602" cy="3423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What can we infer about our distant ancestors by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 look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ing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 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a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t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 w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ell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-kn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own hu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nter-gath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erer s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ocie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ti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es 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of recen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t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 tim</a:t>
              </a:r>
              <a:r>
                <a:rPr lang="en-US" sz="4200" spc="84">
                  <a:solidFill>
                    <a:srgbClr val="FFFFFF"/>
                  </a:solidFill>
                  <a:latin typeface="Aileron Heavy"/>
                </a:rPr>
                <a:t>es?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236260"/>
              <a:ext cx="13731602" cy="83581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12"/>
                </a:lnSpc>
              </a:pPr>
              <a:r>
                <a:rPr lang="en-US" sz="3200" spc="406">
                  <a:solidFill>
                    <a:srgbClr val="FFFFFF"/>
                  </a:solidFill>
                  <a:latin typeface="Aileron Regular"/>
                </a:rPr>
                <a:t>To draw reliable inferences about the distant past, we would need to believe that pockets of human society could exist unchanged over tens of thousands of years, and that hunter-gatherers did not learn, innovate, or adapt to changes in their natural and social environments over time. </a:t>
              </a:r>
            </a:p>
            <a:p>
              <a:pPr>
                <a:lnSpc>
                  <a:spcPts val="4512"/>
                </a:lnSpc>
              </a:pPr>
            </a:p>
            <a:p>
              <a:pPr>
                <a:lnSpc>
                  <a:spcPts val="4512"/>
                </a:lnSpc>
              </a:pPr>
              <a:r>
                <a:rPr lang="en-US" sz="3200" spc="406">
                  <a:solidFill>
                    <a:srgbClr val="FFFFFF"/>
                  </a:solidFill>
                  <a:latin typeface="Aileron Regular"/>
                </a:rPr>
                <a:t>Even a cursory look at the ethnographic record reveals that this is simply not the case. 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24619" t="0" r="32257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2020" t="0" r="35277" b="0"/>
          <a:stretch>
            <a:fillRect/>
          </a:stretch>
        </p:blipFill>
        <p:spPr>
          <a:xfrm flipH="false" flipV="false" rot="0">
            <a:off x="0" y="0"/>
            <a:ext cx="5049252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359137" y="509302"/>
            <a:ext cx="12618978" cy="197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4300">
                <a:solidFill>
                  <a:srgbClr val="694C26"/>
                </a:solidFill>
                <a:latin typeface="Aileron Heavy Bold"/>
              </a:rPr>
              <a:t>Based on ethnographic data and cross-cultural comparisons, it is widely accepted that recent hunter-gatherer societies generally: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484844" y="2921990"/>
            <a:ext cx="12095197" cy="668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are fully or semi-nomadic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	live in small communities with low population densities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	do not have political officials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	have little wealth differentiation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	are economically specialized only by age and gender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divide labor by gender (with women gathering wild plants and men fishing and almost always doing the hunting)</a:t>
            </a:r>
          </a:p>
          <a:p>
            <a:pPr marL="734060" indent="-367030" lvl="1">
              <a:lnSpc>
                <a:spcPts val="4794"/>
              </a:lnSpc>
              <a:buFont typeface="Arial"/>
              <a:buChar char="•"/>
            </a:pPr>
            <a:r>
              <a:rPr lang="en-US" sz="3400" spc="272">
                <a:solidFill>
                  <a:srgbClr val="694C26"/>
                </a:solidFill>
                <a:latin typeface="Aileron Regular"/>
              </a:rPr>
              <a:t>have animistic religions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466" r="0" b="746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043848"/>
            <a:ext cx="12118707" cy="4199304"/>
            <a:chOff x="0" y="0"/>
            <a:chExt cx="16158275" cy="5599071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5599071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866066"/>
              <a:ext cx="14612047" cy="3809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Hunter-Gatherers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WORKBOOK ACTIVITY</a:t>
              </a:r>
            </a:p>
            <a:p>
              <a:pPr algn="ctr">
                <a:lnSpc>
                  <a:spcPts val="5200"/>
                </a:lnSpc>
              </a:pPr>
              <a:r>
                <a:rPr lang="en-US" sz="4000" spc="72">
                  <a:solidFill>
                    <a:srgbClr val="FFFFFF"/>
                  </a:solidFill>
                  <a:latin typeface="Aileron Regular"/>
                </a:rPr>
                <a:t>culture summaries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6627" t="0" r="21835" b="0"/>
          <a:stretch>
            <a:fillRect/>
          </a:stretch>
        </p:blipFill>
        <p:spPr>
          <a:xfrm flipH="false" flipV="false" rot="0">
            <a:off x="0" y="0"/>
            <a:ext cx="4797344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418166" y="3619279"/>
            <a:ext cx="4248273" cy="3048441"/>
            <a:chOff x="0" y="0"/>
            <a:chExt cx="5664364" cy="406458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5664364" cy="4064588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454550" y="566128"/>
              <a:ext cx="4755265" cy="2922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34"/>
                </a:lnSpc>
              </a:pPr>
              <a:r>
                <a:rPr lang="en-US" sz="4779" spc="95">
                  <a:solidFill>
                    <a:srgbClr val="FFFFFF"/>
                  </a:solidFill>
                  <a:latin typeface="Aileron Heavy Bold"/>
                </a:rPr>
                <a:t>eHRAF</a:t>
              </a:r>
            </a:p>
            <a:p>
              <a:pPr algn="ctr">
                <a:lnSpc>
                  <a:spcPts val="5734"/>
                </a:lnSpc>
              </a:pPr>
              <a:r>
                <a:rPr lang="en-US" sz="4779" spc="95">
                  <a:solidFill>
                    <a:srgbClr val="FFFFFF"/>
                  </a:solidFill>
                  <a:latin typeface="Aileron Heavy Bold"/>
                </a:rPr>
                <a:t>World</a:t>
              </a:r>
            </a:p>
            <a:p>
              <a:pPr algn="ctr">
                <a:lnSpc>
                  <a:spcPts val="5734"/>
                </a:lnSpc>
              </a:pPr>
              <a:r>
                <a:rPr lang="en-US" sz="4779" spc="95">
                  <a:solidFill>
                    <a:srgbClr val="FFFFFF"/>
                  </a:solidFill>
                  <a:latin typeface="Aileron Heavy Bold"/>
                </a:rPr>
                <a:t>Cultures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315928" y="470535"/>
            <a:ext cx="11424756" cy="1106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694C26"/>
                </a:solidFill>
                <a:latin typeface="Aileron Heavy Bold"/>
              </a:rPr>
              <a:t>Culture Summaries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69269" y="7263261"/>
            <a:ext cx="11718074" cy="227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12"/>
              </a:lnSpc>
            </a:pPr>
            <a:r>
              <a:rPr lang="en-US" sz="3200" spc="320">
                <a:solidFill>
                  <a:srgbClr val="694C26"/>
                </a:solidFill>
                <a:latin typeface="Aileron Regular"/>
              </a:rPr>
              <a:t>In this workbook activity, you will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review culture summaries of hunter-gatherer societies to determine similarities, differences, or exceptions to common traits of foragers.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69269" y="2047993"/>
            <a:ext cx="11403805" cy="474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spc="320">
                <a:solidFill>
                  <a:srgbClr val="694C26"/>
                </a:solidFill>
                <a:latin typeface="Aileron Regular"/>
              </a:rPr>
              <a:t>A brief overview for societies in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eHRAF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W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or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ld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Cultures is provided in the form of </a:t>
            </a:r>
            <a:r>
              <a:rPr lang="en-US" sz="3200" spc="320">
                <a:solidFill>
                  <a:srgbClr val="694C26"/>
                </a:solidFill>
                <a:latin typeface="Aileron Regular Bold"/>
              </a:rPr>
              <a:t>Culture Summaries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. </a:t>
            </a:r>
          </a:p>
          <a:p>
            <a:pPr>
              <a:lnSpc>
                <a:spcPts val="4160"/>
              </a:lnSpc>
            </a:pPr>
          </a:p>
          <a:p>
            <a:pPr>
              <a:lnSpc>
                <a:spcPts val="4160"/>
              </a:lnSpc>
            </a:pPr>
            <a:r>
              <a:rPr lang="en-US" sz="3200" spc="320">
                <a:solidFill>
                  <a:srgbClr val="694C26"/>
                </a:solidFill>
                <a:latin typeface="Aileron Regular"/>
              </a:rPr>
              <a:t>The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form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t, general 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ut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l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in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e,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and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h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din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gs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he same fo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ch sum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m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ary. You will fi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nd a basic overview about the culture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, such 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its economy, history, environment and sociopolitical organization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.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478192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9937772" y="335220"/>
            <a:ext cx="8350228" cy="902992"/>
          </a:xfrm>
          <a:prstGeom prst="rect">
            <a:avLst/>
          </a:prstGeom>
          <a:solidFill>
            <a:srgbClr val="694C2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451516" y="511203"/>
            <a:ext cx="6660571" cy="9264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Read e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HRAF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C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ulture 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S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ummaries 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fr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m 2-4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 hunter-gatherer societies from this chart.</a:t>
            </a:r>
          </a:p>
          <a:p>
            <a:pPr>
              <a:lnSpc>
                <a:spcPts val="3840"/>
              </a:lnSpc>
            </a:pPr>
          </a:p>
          <a:p>
            <a:pPr>
              <a:lnSpc>
                <a:spcPts val="3840"/>
              </a:lnSpc>
            </a:pPr>
            <a:r>
              <a:rPr lang="en-US" sz="3200" spc="288">
                <a:solidFill>
                  <a:srgbClr val="FFFFFF"/>
                </a:solidFill>
                <a:latin typeface="Aileron Regular"/>
              </a:rPr>
              <a:t>Based on the ethnographic data, 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epor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n how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ll the relevant aspects of these societies appear to align with the list of 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its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an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patterns common to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f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orag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s presented above. </a:t>
            </a:r>
          </a:p>
          <a:p>
            <a:pPr>
              <a:lnSpc>
                <a:spcPts val="3840"/>
              </a:lnSpc>
            </a:pPr>
          </a:p>
          <a:p>
            <a:pPr>
              <a:lnSpc>
                <a:spcPts val="3840"/>
              </a:lnSpc>
            </a:pPr>
            <a:r>
              <a:rPr lang="en-US" sz="3200" spc="288">
                <a:solidFill>
                  <a:srgbClr val="FFFFFF"/>
                </a:solidFill>
                <a:latin typeface="Aileron Regular"/>
              </a:rPr>
              <a:t>To fi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d a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ultur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ummary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,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go 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the 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B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r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owse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Cultur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e</a:t>
            </a:r>
            <a:r>
              <a:rPr lang="en-US" sz="3200" spc="288">
                <a:solidFill>
                  <a:srgbClr val="FFFFFF"/>
                </a:solidFill>
                <a:latin typeface="Aileron Regular Bold"/>
              </a:rPr>
              <a:t>s tab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and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er the culture name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nt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 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he b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x, then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c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lick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n Culture Su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mm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ary bel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he cultu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 n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me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o r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d it</a:t>
            </a:r>
            <a:r>
              <a:rPr lang="en-US" sz="3200" spc="288">
                <a:solidFill>
                  <a:srgbClr val="FFFFFF"/>
                </a:solidFill>
                <a:latin typeface="Aileron Regular"/>
              </a:rPr>
              <a:t>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478192" y="2235758"/>
            <a:ext cx="10809808" cy="702254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995453" y="413031"/>
            <a:ext cx="6292547" cy="7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4"/>
              </a:lnSpc>
            </a:pPr>
            <a:r>
              <a:rPr lang="en-US" sz="4779" spc="95">
                <a:solidFill>
                  <a:srgbClr val="FFFFFF"/>
                </a:solidFill>
                <a:latin typeface="Aileron Heavy Bold"/>
              </a:rPr>
              <a:t>Workbook Activity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35220"/>
            <a:ext cx="7323617" cy="1026117"/>
            <a:chOff x="0" y="0"/>
            <a:chExt cx="9764823" cy="136815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9764823" cy="1368156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254232" y="167501"/>
              <a:ext cx="8390062" cy="9806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734"/>
                </a:lnSpc>
              </a:pPr>
              <a:r>
                <a:rPr lang="en-US" sz="4779" spc="95">
                  <a:solidFill>
                    <a:srgbClr val="FFFFFF"/>
                  </a:solidFill>
                  <a:latin typeface="Aileron Heavy Bold"/>
                </a:rPr>
                <a:t>Workbook Activity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31468" y="1692166"/>
            <a:ext cx="15154079" cy="227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12"/>
              </a:lnSpc>
            </a:pPr>
            <a:r>
              <a:rPr lang="en-US" sz="3200" spc="320">
                <a:solidFill>
                  <a:srgbClr val="694C26"/>
                </a:solidFill>
                <a:latin typeface="Aileron Regular"/>
              </a:rPr>
              <a:t>While researching in the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HRAF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C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ulture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ummaries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,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u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abl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 like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the one below to k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p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rack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your r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sul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s. Th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n, w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ri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u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m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mary of your 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i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ndings. How m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ny 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it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th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mo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de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l p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re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se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d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and h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w many do not?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Hav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you f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u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n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d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any 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ther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common traits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?</a:t>
            </a:r>
            <a:r>
              <a:rPr lang="en-US" sz="3200" spc="320">
                <a:solidFill>
                  <a:srgbClr val="694C26"/>
                </a:solidFill>
                <a:latin typeface="Aileron Regular"/>
              </a:rPr>
              <a:t>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31468" y="4391382"/>
            <a:ext cx="15303701" cy="473093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9210675"/>
            <a:ext cx="4825112" cy="41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3"/>
              </a:lnSpc>
            </a:pPr>
            <a:r>
              <a:rPr lang="en-US" sz="2400" spc="240">
                <a:solidFill>
                  <a:srgbClr val="694C26"/>
                </a:solidFill>
                <a:latin typeface="Aileron Regular Bold"/>
              </a:rPr>
              <a:t>Sample student data table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0612" r="0" b="1061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043848"/>
            <a:ext cx="12118707" cy="4199304"/>
            <a:chOff x="0" y="0"/>
            <a:chExt cx="16158275" cy="5599071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5599071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866066"/>
              <a:ext cx="14612047" cy="3809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Hunter-Gatherers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"/>
                </a:rPr>
                <a:t> </a:t>
              </a: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WORKBOOK ACTIVITY</a:t>
              </a:r>
            </a:p>
            <a:p>
              <a:pPr algn="ctr">
                <a:lnSpc>
                  <a:spcPts val="5200"/>
                </a:lnSpc>
              </a:pPr>
              <a:r>
                <a:rPr lang="en-US" sz="4000" spc="72">
                  <a:solidFill>
                    <a:srgbClr val="FFFFFF"/>
                  </a:solidFill>
                  <a:latin typeface="Aileron Regular"/>
                </a:rPr>
                <a:t>analysis &amp; further discussion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2529" y="1220474"/>
            <a:ext cx="10298701" cy="97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>
                <a:solidFill>
                  <a:srgbClr val="FFFFFF"/>
                </a:solidFill>
                <a:latin typeface="Aileron Heavy"/>
              </a:rPr>
              <a:t>Ex</a:t>
            </a:r>
            <a:r>
              <a:rPr lang="en-US" sz="6400" spc="128">
                <a:solidFill>
                  <a:srgbClr val="FFFFFF"/>
                </a:solidFill>
                <a:latin typeface="Aileron Heavy"/>
              </a:rPr>
              <a:t>cep</a:t>
            </a:r>
            <a:r>
              <a:rPr lang="en-US" sz="6400" spc="128">
                <a:solidFill>
                  <a:srgbClr val="FFFFFF"/>
                </a:solidFill>
                <a:latin typeface="Aileron Heavy"/>
              </a:rPr>
              <a:t>tion</a:t>
            </a:r>
            <a:r>
              <a:rPr lang="en-US" sz="6400" spc="128">
                <a:solidFill>
                  <a:srgbClr val="FFFFFF"/>
                </a:solidFill>
                <a:latin typeface="Aileron Heavy"/>
              </a:rPr>
              <a:t>s t</a:t>
            </a:r>
            <a:r>
              <a:rPr lang="en-US" sz="6400" spc="128">
                <a:solidFill>
                  <a:srgbClr val="FFFFFF"/>
                </a:solidFill>
                <a:latin typeface="Aileron Heavy"/>
              </a:rPr>
              <a:t>o the Rul</a:t>
            </a:r>
            <a:r>
              <a:rPr lang="en-US" sz="6400" spc="128">
                <a:solidFill>
                  <a:srgbClr val="FFFFFF"/>
                </a:solidFill>
                <a:latin typeface="Aileron Heavy"/>
              </a:rPr>
              <a:t>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2529" y="3063294"/>
            <a:ext cx="9984433" cy="5464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4"/>
              </a:lnSpc>
            </a:pPr>
            <a:r>
              <a:rPr lang="en-US" sz="3400" spc="431">
                <a:solidFill>
                  <a:srgbClr val="FFFFFF"/>
                </a:solidFill>
                <a:latin typeface="Aileron Regular"/>
              </a:rPr>
              <a:t>Now that you have completed your research and table, reflect on the similarities and differences that you have recorded between the hunter-gatherer societies. </a:t>
            </a:r>
          </a:p>
          <a:p>
            <a:pPr>
              <a:lnSpc>
                <a:spcPts val="4794"/>
              </a:lnSpc>
            </a:pPr>
          </a:p>
          <a:p>
            <a:pPr>
              <a:lnSpc>
                <a:spcPts val="4794"/>
              </a:lnSpc>
            </a:pPr>
            <a:r>
              <a:rPr lang="en-US" sz="3400" spc="431">
                <a:solidFill>
                  <a:srgbClr val="FFFFFF"/>
                </a:solidFill>
                <a:latin typeface="Aileron Regular"/>
              </a:rPr>
              <a:t>Do any of the cultures have traits that stand out as “exceptions” for hunter-gatherers?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17155" t="0" r="43369" b="0"/>
          <a:stretch>
            <a:fillRect/>
          </a:stretch>
        </p:blipFill>
        <p:spPr>
          <a:xfrm flipH="false" flipV="false" rot="0">
            <a:off x="10971230" y="0"/>
            <a:ext cx="7316770" cy="10287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2419171" y="8132215"/>
            <a:ext cx="4420887" cy="1380566"/>
            <a:chOff x="0" y="0"/>
            <a:chExt cx="5894517" cy="1840754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5894517" cy="1840754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598214" y="545092"/>
              <a:ext cx="4698089" cy="741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136">
                  <a:solidFill>
                    <a:srgbClr val="FFFFFF"/>
                  </a:solidFill>
                  <a:latin typeface="Aileron Regular Bold"/>
                </a:rPr>
                <a:t>ANALYSIS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0123" t="0" r="23243" b="0"/>
          <a:stretch>
            <a:fillRect/>
          </a:stretch>
        </p:blipFill>
        <p:spPr>
          <a:xfrm flipH="true" flipV="false" rot="0">
            <a:off x="0" y="0"/>
            <a:ext cx="7200206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200206" y="0"/>
            <a:ext cx="11087794" cy="10287000"/>
          </a:xfrm>
          <a:prstGeom prst="rect">
            <a:avLst/>
          </a:prstGeom>
          <a:solidFill>
            <a:srgbClr val="694C26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389659" y="1028700"/>
            <a:ext cx="4420887" cy="1380566"/>
            <a:chOff x="0" y="0"/>
            <a:chExt cx="5894517" cy="1840754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5894517" cy="1840754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98214" y="545092"/>
              <a:ext cx="4698089" cy="7410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spc="136">
                  <a:solidFill>
                    <a:srgbClr val="FFFFFF"/>
                  </a:solidFill>
                  <a:latin typeface="Aileron Regular Bold"/>
                </a:rPr>
                <a:t>DISCUSSION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613295" y="8738870"/>
            <a:ext cx="10261615" cy="98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hat co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di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tion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s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ight result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in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a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unt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er-gath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er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soc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ie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ty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 that se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tt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le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 in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rg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er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popu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at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ion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s with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 a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higher 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den</a:t>
            </a:r>
            <a:r>
              <a:rPr lang="en-US" sz="2800">
                <a:solidFill>
                  <a:srgbClr val="FFFFFF"/>
                </a:solidFill>
                <a:latin typeface="Aileron Regular"/>
              </a:rPr>
              <a:t>sity?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24734" y="354435"/>
            <a:ext cx="10261615" cy="5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Aileron Regular Bold"/>
              </a:rPr>
              <a:t>SOCIAL STRATIFICATION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424734" y="2561590"/>
            <a:ext cx="10261615" cy="5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Aileron Regular Bold"/>
              </a:rPr>
              <a:t>DIVISION OF LABOR BY GENDER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24734" y="4598670"/>
            <a:ext cx="10261615" cy="5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Aileron Regular Bold"/>
              </a:rPr>
              <a:t>CHANGE IN THE ETHNOGRAPHIC RECORD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24734" y="7864234"/>
            <a:ext cx="10261615" cy="544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64">
                <a:solidFill>
                  <a:srgbClr val="FFFFFF"/>
                </a:solidFill>
                <a:latin typeface="Aileron Regular Bold"/>
              </a:rPr>
              <a:t>POPULATION DENSITY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13295" y="1199553"/>
            <a:ext cx="10261615" cy="98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ost hunter-gatherers are egalitarian, can you find an example of a socially stratified forager society?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13295" y="3369761"/>
            <a:ext cx="10261615" cy="981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Are 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there any hunter-gatherer societies where women do the hunting?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13295" y="5568229"/>
            <a:ext cx="10261615" cy="1977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62280" indent="-231140" lvl="1">
              <a:lnSpc>
                <a:spcPts val="3919"/>
              </a:lnSpc>
              <a:buFont typeface="Arial"/>
              <a:buChar char="•"/>
            </a:pPr>
            <a:r>
              <a:rPr lang="en-US" sz="2800" spc="56">
                <a:solidFill>
                  <a:srgbClr val="FFFFFF"/>
                </a:solidFill>
                <a:latin typeface="Aileron Regular"/>
              </a:rPr>
              <a:t>Looking at historical and newer e</a:t>
            </a:r>
            <a:r>
              <a:rPr lang="en-US" sz="2800" spc="56">
                <a:solidFill>
                  <a:srgbClr val="FFFFFF"/>
                </a:solidFill>
                <a:latin typeface="Aileron Regular"/>
              </a:rPr>
              <a:t>thnographic data in eHRAF, can you find any examples of cultures where aspects of hunter-gatherer life or society have changed notably over time?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711726" y="4529138"/>
            <a:ext cx="8229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160">
                <a:solidFill>
                  <a:srgbClr val="694C26"/>
                </a:solidFill>
                <a:latin typeface="Aileron Heavy"/>
              </a:rPr>
              <a:t>References</a:t>
            </a:r>
          </a:p>
        </p:txBody>
      </p:sp>
      <p:sp>
        <p:nvSpPr>
          <p:cNvPr name="AutoShape 3" id="3"/>
          <p:cNvSpPr/>
          <p:nvPr/>
        </p:nvSpPr>
        <p:spPr>
          <a:xfrm rot="-10800000">
            <a:off x="3044204" y="0"/>
            <a:ext cx="15243796" cy="10287000"/>
          </a:xfrm>
          <a:prstGeom prst="rect">
            <a:avLst/>
          </a:prstGeom>
          <a:solidFill>
            <a:srgbClr val="694C2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3654487" y="1000125"/>
            <a:ext cx="13105252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1. This activity was adapted in part from Hunter-Gatherers (Ex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la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in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g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Hum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an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Cul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u</a:t>
            </a:r>
            <a:r>
              <a:rPr lang="en-US" sz="2800" spc="28" u="none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e), by Carol R. Ember, in Teaching eHRAF. https://hraf.yale.edu/teach-ehraf/hunter-gatherers-explaining-human-culture/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54487" y="2926998"/>
            <a:ext cx="13604813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2. Emb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er,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ol R. 2020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 "H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unt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er-Gathe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rs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", in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C.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R.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Embe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r, ed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Exp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laining Huma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Culture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Hum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an Relations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rea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Fi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es,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p://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af.ya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e.e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u/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hc/summar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es/hu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2800" spc="28">
                <a:solidFill>
                  <a:srgbClr val="FFFFFF"/>
                </a:solidFill>
                <a:latin typeface="Aileron Regular"/>
              </a:rPr>
              <a:t>ter-gatherers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38465" t="0" r="0" b="0"/>
          <a:stretch>
            <a:fillRect/>
          </a:stretch>
        </p:blipFill>
        <p:spPr>
          <a:xfrm flipH="false" flipV="false" rot="0">
            <a:off x="1728159" y="762019"/>
            <a:ext cx="8093405" cy="876296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840139" y="4174337"/>
            <a:ext cx="1753429" cy="1938326"/>
          </a:xfrm>
          <a:prstGeom prst="rect">
            <a:avLst/>
          </a:prstGeom>
          <a:solidFill>
            <a:srgbClr val="694C26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235246" y="1019175"/>
            <a:ext cx="50240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In this activity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59969" y="4767263"/>
            <a:ext cx="6974609" cy="4240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Learn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about the hunter-gatherer way of life</a:t>
            </a:r>
          </a:p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Investigate and evaluate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cross-cultural findings</a:t>
            </a:r>
          </a:p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Compare and contrast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traits of hunter-gatherer societies</a:t>
            </a:r>
          </a:p>
          <a:p>
            <a:pPr marL="528320" indent="-26416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Analyze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your results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6853" y="4852987"/>
            <a:ext cx="508495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Topics We'll Cover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1199" y="2152840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694C26"/>
                </a:solidFill>
                <a:latin typeface="Aileron Heavy Bold"/>
              </a:rPr>
              <a:t>Hunter-Gatherer Societies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694C26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694C26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694C26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694C26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694C26"/>
                </a:solidFill>
                <a:latin typeface="Aileron Regular"/>
                <a:hlinkClick r:id="rId3" tooltip="http://hraf.yale.edu"/>
              </a:rPr>
              <a:t>hraf.yale.edu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0642" t="0" r="135" b="0"/>
          <a:stretch>
            <a:fillRect/>
          </a:stretch>
        </p:blipFill>
        <p:spPr>
          <a:xfrm flipH="false" flipV="false" rot="0">
            <a:off x="0" y="0"/>
            <a:ext cx="9144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84543" y="4182346"/>
            <a:ext cx="8028255" cy="1922308"/>
            <a:chOff x="0" y="0"/>
            <a:chExt cx="10704340" cy="256307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0704340" cy="2563078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652942" y="651619"/>
              <a:ext cx="9398457" cy="1259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9"/>
                </a:lnSpc>
              </a:pP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http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s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://hr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a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f.ya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le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.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e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du/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e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hc/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s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umm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ar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i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es</a:t>
              </a:r>
              <a:r>
                <a:rPr lang="en-US" sz="3100" spc="155">
                  <a:solidFill>
                    <a:srgbClr val="FFFFFF"/>
                  </a:solidFill>
                  <a:latin typeface="Aileron Regular Bold"/>
                </a:rPr>
                <a:t>/hunter-gatherers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581972" y="809662"/>
            <a:ext cx="8290036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00">
                <a:solidFill>
                  <a:srgbClr val="694C26"/>
                </a:solidFill>
                <a:latin typeface="Aileron Regular"/>
              </a:rPr>
              <a:t>This workbook is based on the</a:t>
            </a:r>
            <a:r>
              <a:rPr lang="en-US" sz="5000" spc="100">
                <a:solidFill>
                  <a:srgbClr val="694C26"/>
                </a:solidFill>
                <a:latin typeface="Aileron Regular Bold"/>
              </a:rPr>
              <a:t> Explaining Human Culture (EHC) </a:t>
            </a:r>
            <a:r>
              <a:rPr lang="en-US" sz="5000" spc="100">
                <a:solidFill>
                  <a:srgbClr val="694C26"/>
                </a:solidFill>
                <a:latin typeface="Aileron Regular"/>
              </a:rPr>
              <a:t>summary on</a:t>
            </a:r>
            <a:r>
              <a:rPr lang="en-US" sz="5000" spc="100">
                <a:solidFill>
                  <a:srgbClr val="694C26"/>
                </a:solidFill>
                <a:latin typeface="Aileron Regular Bold"/>
              </a:rPr>
              <a:t> Hunter-Gatherers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82529" y="5581201"/>
            <a:ext cx="8290036" cy="3870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3400" spc="34">
                <a:solidFill>
                  <a:srgbClr val="694C26"/>
                </a:solidFill>
                <a:latin typeface="Aileron Regular"/>
              </a:rPr>
              <a:t>You may wish to read the EHC summary to learn more about hunter-gatherers and foraging before you begin this activity. The data and cross-cultural research findings referenced throughout this workbook can be found there.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071856"/>
            <a:ext cx="9367094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694C26"/>
                </a:solidFill>
                <a:latin typeface="Aileron Regular Bold"/>
              </a:rPr>
              <a:t>by Carol R. Ember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500" r="0" b="1250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475721"/>
            <a:ext cx="12118707" cy="3335557"/>
            <a:chOff x="0" y="0"/>
            <a:chExt cx="16158275" cy="4447410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4447410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23216"/>
              <a:ext cx="14612047" cy="2600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Hunter-gatherers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  <a:p>
              <a:pPr algn="ctr">
                <a:lnSpc>
                  <a:spcPts val="4103"/>
                </a:lnSpc>
              </a:pPr>
              <a:r>
                <a:rPr lang="en-US" sz="3600" spc="64">
                  <a:solidFill>
                    <a:srgbClr val="FFFFFF"/>
                  </a:solidFill>
                  <a:latin typeface="Aileron Regular"/>
                </a:rPr>
                <a:t>How do foragers live?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565" t="0" r="41489" b="0"/>
          <a:stretch>
            <a:fillRect/>
          </a:stretch>
        </p:blipFill>
        <p:spPr>
          <a:xfrm flipH="false" flipV="false" rot="0">
            <a:off x="0" y="0"/>
            <a:ext cx="7865974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865974" y="0"/>
            <a:ext cx="10422026" cy="10287000"/>
          </a:xfrm>
          <a:prstGeom prst="rect">
            <a:avLst/>
          </a:prstGeom>
          <a:solidFill>
            <a:srgbClr val="694C26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8347852" y="640080"/>
            <a:ext cx="9458269" cy="889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Hun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-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g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her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ers ha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be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ome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comm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ly-use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 te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rm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peop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de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p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larg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y 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food collec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tion or </a:t>
            </a:r>
            <a:r>
              <a:rPr lang="en-US" sz="3600" spc="36">
                <a:solidFill>
                  <a:srgbClr val="FFFFFF"/>
                </a:solidFill>
                <a:latin typeface="Aileron Regular Bold"/>
              </a:rPr>
              <a:t>foraging for wild resources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</a:p>
          <a:p>
            <a:pPr>
              <a:lnSpc>
                <a:spcPts val="5400"/>
              </a:lnSpc>
            </a:pPr>
          </a:p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he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hunter-ga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the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 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y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 life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is 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 great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in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terest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to anthropologi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ts be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aus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of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he 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ly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held be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lie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th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k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owl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ge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of hun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er-g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rer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ocieties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could open a 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dow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anding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ly huma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 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ul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ur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es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ep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de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 on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ld food r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sourc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e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w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as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the way h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ma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ns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cqu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i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red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od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or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the vast stret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c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h 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f hu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m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an his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t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ory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.</a:t>
            </a:r>
            <a:r>
              <a:rPr lang="en-US" sz="3600" spc="36">
                <a:solidFill>
                  <a:srgbClr val="FFFFFF"/>
                </a:solidFill>
                <a:latin typeface="Aileron Regular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94C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6088" t="0" r="14689" b="0"/>
          <a:stretch>
            <a:fillRect/>
          </a:stretch>
        </p:blipFill>
        <p:spPr>
          <a:xfrm flipH="false" flipV="false" rot="0">
            <a:off x="9144000" y="0"/>
            <a:ext cx="9144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65425" y="158085"/>
            <a:ext cx="8625309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140">
                <a:solidFill>
                  <a:srgbClr val="FFFFFF"/>
                </a:solidFill>
                <a:latin typeface="Aileron Heavy Bold"/>
              </a:rPr>
              <a:t>Foraging vs. Cultivation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425" y="2459306"/>
            <a:ext cx="8444678" cy="755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spc="359">
                <a:solidFill>
                  <a:srgbClr val="FFFFFF"/>
                </a:solidFill>
                <a:latin typeface="Aileron Regular"/>
              </a:rPr>
              <a:t>Foraged wild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 resources are obtained by a variety of methods including gathering plants, collecting shellfish or other small fauna, hunting, scavenging, and fishing.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Aileron Regular"/>
              </a:rPr>
              <a:t> </a:t>
            </a:r>
          </a:p>
          <a:p>
            <a:pPr>
              <a:lnSpc>
                <a:spcPts val="5040"/>
              </a:lnSpc>
            </a:pPr>
            <a:r>
              <a:rPr lang="en-US" sz="3600" spc="359">
                <a:solidFill>
                  <a:srgbClr val="FFFFFF"/>
                </a:solidFill>
                <a:latin typeface="Aileron Regular"/>
              </a:rPr>
              <a:t>This is in contrast to food production, where people rely on cultivating dom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estic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at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ed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 plants and breeding and raising domesticated animals f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o</a:t>
            </a:r>
            <a:r>
              <a:rPr lang="en-US" sz="3600" spc="359">
                <a:solidFill>
                  <a:srgbClr val="FFFFFF"/>
                </a:solidFill>
                <a:latin typeface="Aileron Regular"/>
              </a:rPr>
              <a:t>r food.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0204" y="1109091"/>
            <a:ext cx="10675824" cy="814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58"/>
              </a:lnSpc>
            </a:pPr>
            <a:r>
              <a:rPr lang="en-US" sz="3800" spc="482">
                <a:solidFill>
                  <a:srgbClr val="694C26"/>
                </a:solidFill>
                <a:latin typeface="Aileron Regular"/>
              </a:rPr>
              <a:t>In fact, the term </a:t>
            </a:r>
            <a:r>
              <a:rPr lang="en-US" sz="3800" spc="482">
                <a:solidFill>
                  <a:srgbClr val="694C26"/>
                </a:solidFill>
                <a:latin typeface="Aileron Regular Bold"/>
              </a:rPr>
              <a:t>hunter-gatherers</a:t>
            </a:r>
            <a:r>
              <a:rPr lang="en-US" sz="3800" spc="482">
                <a:solidFill>
                  <a:srgbClr val="694C26"/>
                </a:solidFill>
                <a:latin typeface="Aileron Regular"/>
              </a:rPr>
              <a:t> can be misleading. By emphasizing hunting, downplaying gathering, and entirely ignoring fishing, it obscures the reality that </a:t>
            </a:r>
            <a:r>
              <a:rPr lang="en-US" sz="3800" spc="482">
                <a:solidFill>
                  <a:srgbClr val="694C26"/>
                </a:solidFill>
                <a:latin typeface="Aileron Regular Bold"/>
              </a:rPr>
              <a:t>fishing is the most common </a:t>
            </a:r>
            <a:r>
              <a:rPr lang="en-US" sz="3800" spc="482">
                <a:solidFill>
                  <a:srgbClr val="694C26"/>
                </a:solidFill>
                <a:latin typeface="Aileron Regular"/>
              </a:rPr>
              <a:t>subsistence activity in these societies, while hunting is less common. </a:t>
            </a:r>
          </a:p>
          <a:p>
            <a:pPr>
              <a:lnSpc>
                <a:spcPts val="5358"/>
              </a:lnSpc>
            </a:pPr>
          </a:p>
          <a:p>
            <a:pPr>
              <a:lnSpc>
                <a:spcPts val="5358"/>
              </a:lnSpc>
            </a:pPr>
            <a:r>
              <a:rPr lang="en-US" sz="3800" spc="482">
                <a:solidFill>
                  <a:srgbClr val="694C26"/>
                </a:solidFill>
                <a:latin typeface="Aileron Regular Bold"/>
              </a:rPr>
              <a:t>Foragers </a:t>
            </a:r>
            <a:r>
              <a:rPr lang="en-US" sz="3800" spc="482">
                <a:solidFill>
                  <a:srgbClr val="694C26"/>
                </a:solidFill>
                <a:latin typeface="Aileron Regular"/>
              </a:rPr>
              <a:t>is perhaps a fairer label, though “hunter-gatherers” is used more often.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4062" t="0" r="41663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1601248" y="3974312"/>
            <a:ext cx="2781579" cy="2338376"/>
          </a:xfrm>
          <a:prstGeom prst="rect">
            <a:avLst/>
          </a:prstGeom>
          <a:solidFill>
            <a:srgbClr val="694C26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024821" y="4572000"/>
            <a:ext cx="193443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Did you know?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0176" r="0" b="1017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026205"/>
            <a:ext cx="12118707" cy="4234590"/>
            <a:chOff x="0" y="0"/>
            <a:chExt cx="16158275" cy="5646121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5646121"/>
            </a:xfrm>
            <a:prstGeom prst="rect">
              <a:avLst/>
            </a:prstGeom>
            <a:solidFill>
              <a:srgbClr val="694C26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51791"/>
              <a:ext cx="14612047" cy="3771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Hunter-Gatherers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CrOSS-CULTURALLY</a:t>
              </a:r>
            </a:p>
            <a:p>
              <a:pPr algn="ctr">
                <a:lnSpc>
                  <a:spcPts val="1822"/>
                </a:lnSpc>
              </a:pPr>
            </a:p>
            <a:p>
              <a:pPr algn="ctr">
                <a:lnSpc>
                  <a:spcPts val="1139"/>
                </a:lnSpc>
              </a:pPr>
            </a:p>
            <a:p>
              <a:pPr algn="ctr">
                <a:lnSpc>
                  <a:spcPts val="4559"/>
                </a:lnSpc>
              </a:pPr>
              <a:r>
                <a:rPr lang="en-US" sz="4000" spc="72">
                  <a:solidFill>
                    <a:srgbClr val="FFFFFF"/>
                  </a:solidFill>
                  <a:latin typeface="Aileron Regular"/>
                </a:rPr>
                <a:t>questions and findings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6596" t="0" r="26596" b="0"/>
          <a:stretch>
            <a:fillRect/>
          </a:stretch>
        </p:blipFill>
        <p:spPr>
          <a:xfrm flipH="false" flipV="false" rot="0">
            <a:off x="0" y="0"/>
            <a:ext cx="7200206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10800000">
            <a:off x="7200206" y="0"/>
            <a:ext cx="11087794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7613295" y="429298"/>
            <a:ext cx="10261615" cy="220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 spc="144">
                <a:solidFill>
                  <a:srgbClr val="694C26"/>
                </a:solidFill>
                <a:latin typeface="Aileron Heavy Bold"/>
              </a:rPr>
              <a:t>Cross-Cultural Questions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13295" y="3168011"/>
            <a:ext cx="10261615" cy="574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694C26"/>
                </a:solidFill>
                <a:latin typeface="Aileron Regular"/>
              </a:rPr>
              <a:t>Cross-cult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ur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al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rese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c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he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f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oc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u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on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st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udy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ing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p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te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ns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ac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ros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soc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ieties and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ry to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an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swer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qu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est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i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ons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uch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: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</a:p>
          <a:p>
            <a:pPr>
              <a:lnSpc>
                <a:spcPts val="5040"/>
              </a:lnSpc>
            </a:pPr>
          </a:p>
          <a:p>
            <a:pPr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694C26"/>
                </a:solidFill>
                <a:latin typeface="Aileron Regular"/>
              </a:rPr>
              <a:t>Wha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t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re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c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ent h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u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n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t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r-ga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the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rers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g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en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era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lly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li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k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?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</a:p>
          <a:p>
            <a:pPr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694C26"/>
                </a:solidFill>
                <a:latin typeface="Aileron Regular"/>
              </a:rPr>
              <a:t>H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w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do the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y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dif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fe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fro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m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f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od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p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ro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du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ce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r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?</a:t>
            </a:r>
            <a:r>
              <a:rPr lang="en-US" sz="3600">
                <a:solidFill>
                  <a:srgbClr val="694C26"/>
                </a:solidFill>
                <a:latin typeface="Aileron Regular"/>
              </a:rPr>
              <a:t> </a:t>
            </a:r>
          </a:p>
          <a:p>
            <a:pPr marL="594360" indent="-297180" lvl="1">
              <a:lnSpc>
                <a:spcPts val="5040"/>
              </a:lnSpc>
              <a:buFont typeface="Arial"/>
              <a:buChar char="•"/>
            </a:pPr>
            <a:r>
              <a:rPr lang="en-US" sz="3600" spc="72">
                <a:solidFill>
                  <a:srgbClr val="694C26"/>
                </a:solidFill>
                <a:latin typeface="Aileron Regular"/>
              </a:rPr>
              <a:t>H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o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w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 do 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hu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nte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r-ga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ther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r so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cie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tie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s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 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v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ary and what 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m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y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 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xp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l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a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in the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i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r 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v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ari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ab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ili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ty?</a:t>
            </a:r>
            <a:r>
              <a:rPr lang="en-US" sz="3600" spc="72">
                <a:solidFill>
                  <a:srgbClr val="694C26"/>
                </a:solidFill>
                <a:latin typeface="Aileron Regular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DAFh4x1g5Rw</dc:identifier>
  <dcterms:modified xsi:type="dcterms:W3CDTF">2011-08-01T06:04:30Z</dcterms:modified>
  <cp:revision>1</cp:revision>
  <dc:title>eHRAF Workbook - Hunter-Gatherer Societies v2</dc:title>
</cp:coreProperties>
</file>