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ileron Bold" panose="020B0604020202020204" charset="0"/>
      <p:regular r:id="rId43"/>
    </p:embeddedFont>
    <p:embeddedFont>
      <p:font typeface="Aileron" panose="020B0604020202020204" charset="0"/>
      <p:regular r:id="rId44"/>
    </p:embeddedFont>
    <p:embeddedFont>
      <p:font typeface="Aileron Heavy" panose="020B0604020202020204" charset="0"/>
      <p:regular r:id="rId45"/>
    </p:embeddedFont>
    <p:embeddedFont>
      <p:font typeface="Aileron Italics"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29411" r="-29411"/>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BD4E09"/>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948940"/>
            <a:ext cx="9265601" cy="4389120"/>
          </a:xfrm>
          <a:prstGeom prst="rect">
            <a:avLst/>
          </a:prstGeom>
        </p:spPr>
        <p:txBody>
          <a:bodyPr lIns="0" tIns="0" rIns="0" bIns="0" rtlCol="0" anchor="t">
            <a:spAutoFit/>
          </a:bodyPr>
          <a:lstStyle/>
          <a:p>
            <a:pPr algn="ctr">
              <a:lnSpc>
                <a:spcPts val="11519"/>
              </a:lnSpc>
            </a:pPr>
            <a:r>
              <a:rPr lang="en-US" sz="9600">
                <a:solidFill>
                  <a:srgbClr val="BD4E09"/>
                </a:solidFill>
                <a:latin typeface="Aileron Heavy"/>
              </a:rPr>
              <a:t>Introducing</a:t>
            </a:r>
          </a:p>
          <a:p>
            <a:pPr algn="ctr">
              <a:lnSpc>
                <a:spcPts val="11519"/>
              </a:lnSpc>
            </a:pPr>
            <a:r>
              <a:rPr lang="en-US" sz="9600">
                <a:solidFill>
                  <a:srgbClr val="BD4E09"/>
                </a:solidFill>
                <a:latin typeface="Aileron Heavy"/>
              </a:rPr>
              <a:t>eHRAF Archaeology</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216485" cy="10287000"/>
          </a:xfrm>
          <a:custGeom>
            <a:avLst/>
            <a:gdLst/>
            <a:ahLst/>
            <a:cxnLst/>
            <a:rect l="l" t="t" r="r" b="b"/>
            <a:pathLst>
              <a:path w="7216485" h="10287000">
                <a:moveTo>
                  <a:pt x="0" y="0"/>
                </a:moveTo>
                <a:lnTo>
                  <a:pt x="7216485" y="0"/>
                </a:lnTo>
                <a:lnTo>
                  <a:pt x="7216485" y="10287000"/>
                </a:lnTo>
                <a:lnTo>
                  <a:pt x="0" y="10287000"/>
                </a:lnTo>
                <a:lnTo>
                  <a:pt x="0" y="0"/>
                </a:lnTo>
                <a:close/>
              </a:path>
            </a:pathLst>
          </a:custGeom>
          <a:blipFill>
            <a:blip r:embed="rId2"/>
            <a:stretch>
              <a:fillRect l="-38472" r="-39343"/>
            </a:stretch>
          </a:blipFill>
        </p:spPr>
      </p:sp>
      <p:sp>
        <p:nvSpPr>
          <p:cNvPr id="3" name="AutoShape 3"/>
          <p:cNvSpPr/>
          <p:nvPr/>
        </p:nvSpPr>
        <p:spPr>
          <a:xfrm rot="-10800000">
            <a:off x="7216485" y="0"/>
            <a:ext cx="11071515" cy="10287000"/>
          </a:xfrm>
          <a:prstGeom prst="rect">
            <a:avLst/>
          </a:prstGeom>
          <a:solidFill>
            <a:srgbClr val="BD4E09"/>
          </a:solidFill>
        </p:spPr>
      </p:sp>
      <p:sp>
        <p:nvSpPr>
          <p:cNvPr id="4" name="TextBox 4"/>
          <p:cNvSpPr txBox="1"/>
          <p:nvPr/>
        </p:nvSpPr>
        <p:spPr>
          <a:xfrm>
            <a:off x="7588577" y="1598243"/>
            <a:ext cx="10514231" cy="826008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eHRAF Archaeology contains hundreds of documents describing archaeological traditions from around the world. The list of traditions is drawn from the Outline of Archaeological Traditions (OAT) and is then incorporated into HRAF's Outline of World Cultures (OWC), a classification system for the world's cultures. An archaeological tradition is: "a group of populations sharing similar subsistence practices, technology, and forms of socio-political organization, which are spatially contiguous over a relatively large area and which endure temporally for a relatively long period."</a:t>
            </a:r>
          </a:p>
        </p:txBody>
      </p:sp>
      <p:sp>
        <p:nvSpPr>
          <p:cNvPr id="5" name="TextBox 5"/>
          <p:cNvSpPr txBox="1"/>
          <p:nvPr/>
        </p:nvSpPr>
        <p:spPr>
          <a:xfrm>
            <a:off x="7588577" y="402855"/>
            <a:ext cx="10514231"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Archaeological Traditions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78846" y="0"/>
            <a:ext cx="8209154" cy="10287000"/>
          </a:xfrm>
          <a:custGeom>
            <a:avLst/>
            <a:gdLst/>
            <a:ahLst/>
            <a:cxnLst/>
            <a:rect l="l" t="t" r="r" b="b"/>
            <a:pathLst>
              <a:path w="8209154" h="10287000">
                <a:moveTo>
                  <a:pt x="0" y="0"/>
                </a:moveTo>
                <a:lnTo>
                  <a:pt x="8209154" y="0"/>
                </a:lnTo>
                <a:lnTo>
                  <a:pt x="8209154" y="10287000"/>
                </a:lnTo>
                <a:lnTo>
                  <a:pt x="0" y="10287000"/>
                </a:lnTo>
                <a:lnTo>
                  <a:pt x="0" y="0"/>
                </a:lnTo>
                <a:close/>
              </a:path>
            </a:pathLst>
          </a:custGeom>
          <a:blipFill>
            <a:blip r:embed="rId2"/>
            <a:stretch>
              <a:fillRect l="-22803" r="-27494"/>
            </a:stretch>
          </a:blipFill>
        </p:spPr>
      </p:sp>
      <p:sp>
        <p:nvSpPr>
          <p:cNvPr id="3" name="AutoShape 3"/>
          <p:cNvSpPr/>
          <p:nvPr/>
        </p:nvSpPr>
        <p:spPr>
          <a:xfrm rot="-10800000">
            <a:off x="0" y="0"/>
            <a:ext cx="10078846" cy="10287000"/>
          </a:xfrm>
          <a:prstGeom prst="rect">
            <a:avLst/>
          </a:prstGeom>
          <a:solidFill>
            <a:srgbClr val="BD4E09"/>
          </a:solidFill>
        </p:spPr>
      </p:sp>
      <p:sp>
        <p:nvSpPr>
          <p:cNvPr id="4" name="TextBox 4"/>
          <p:cNvSpPr txBox="1"/>
          <p:nvPr/>
        </p:nvSpPr>
        <p:spPr>
          <a:xfrm>
            <a:off x="343180" y="2555629"/>
            <a:ext cx="9190933" cy="638556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The eHRAF Archaeology database includes both a random sample of traditions and selected tradition sequences. These traditions are organized by region, subregion, and subsistence type.</a:t>
            </a:r>
          </a:p>
          <a:p>
            <a:pPr>
              <a:lnSpc>
                <a:spcPts val="5040"/>
              </a:lnSpc>
            </a:pPr>
            <a:r>
              <a:rPr lang="en-US" sz="3600" spc="215">
                <a:solidFill>
                  <a:srgbClr val="FFFFFF"/>
                </a:solidFill>
                <a:latin typeface="Aileron"/>
              </a:rPr>
              <a:t> </a:t>
            </a:r>
          </a:p>
          <a:p>
            <a:pPr>
              <a:lnSpc>
                <a:spcPts val="5040"/>
              </a:lnSpc>
            </a:pPr>
            <a:r>
              <a:rPr lang="en-US" sz="3600" spc="215">
                <a:solidFill>
                  <a:srgbClr val="FFFFFF"/>
                </a:solidFill>
                <a:latin typeface="Aileron"/>
              </a:rPr>
              <a:t>eHRAF Archaeology currently contains over 100 traditions, with new traditions added to the database each year.</a:t>
            </a:r>
          </a:p>
        </p:txBody>
      </p:sp>
      <p:sp>
        <p:nvSpPr>
          <p:cNvPr id="5" name="TextBox 5"/>
          <p:cNvSpPr txBox="1"/>
          <p:nvPr/>
        </p:nvSpPr>
        <p:spPr>
          <a:xfrm>
            <a:off x="343180" y="1019175"/>
            <a:ext cx="9190933"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eHRAF Archaeology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31736" r="-31736"/>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176043" y="2813734"/>
            <a:ext cx="9801889" cy="70256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Using the Outline of Cultural Materials (OCM), a classification system for anthropological subjects, HRAF anthropologists have subject-indexed each document at the paragraph level. The OCM is an ethnographic classification system on human behavior, social life and customs, and material culture.</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It contains over 90 major dubjects with over 700 subcategories.</a:t>
            </a:r>
          </a:p>
        </p:txBody>
      </p:sp>
      <p:sp>
        <p:nvSpPr>
          <p:cNvPr id="5" name="TextBox 5"/>
          <p:cNvSpPr txBox="1"/>
          <p:nvPr/>
        </p:nvSpPr>
        <p:spPr>
          <a:xfrm>
            <a:off x="8051166" y="541890"/>
            <a:ext cx="10051643"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Outline of Cultural Materials (OCM)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22026"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145" r="-48145"/>
            </a:stretch>
          </a:blipFill>
        </p:spPr>
      </p:sp>
      <p:sp>
        <p:nvSpPr>
          <p:cNvPr id="3" name="AutoShape 3"/>
          <p:cNvSpPr/>
          <p:nvPr/>
        </p:nvSpPr>
        <p:spPr>
          <a:xfrm rot="-10800000">
            <a:off x="0" y="0"/>
            <a:ext cx="10422026" cy="10287000"/>
          </a:xfrm>
          <a:prstGeom prst="rect">
            <a:avLst/>
          </a:prstGeom>
          <a:solidFill>
            <a:srgbClr val="BD4E09"/>
          </a:solidFill>
        </p:spPr>
      </p:sp>
      <p:sp>
        <p:nvSpPr>
          <p:cNvPr id="4" name="TextBox 4"/>
          <p:cNvSpPr txBox="1"/>
          <p:nvPr/>
        </p:nvSpPr>
        <p:spPr>
          <a:xfrm>
            <a:off x="441038" y="2342479"/>
            <a:ext cx="9539951" cy="44653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Traditions in the database can be found via the </a:t>
            </a:r>
            <a:r>
              <a:rPr lang="en-US" sz="3600" spc="215">
                <a:solidFill>
                  <a:srgbClr val="FFFFFF"/>
                </a:solidFill>
                <a:latin typeface="Aileron Bold"/>
              </a:rPr>
              <a:t>Browse Traditions </a:t>
            </a:r>
            <a:r>
              <a:rPr lang="en-US" sz="3600" spc="215">
                <a:solidFill>
                  <a:srgbClr val="FFFFFF"/>
                </a:solidFill>
                <a:latin typeface="Aileron"/>
              </a:rPr>
              <a:t>tab. Use the A-Z Index or search for traditions by typing into the Filter Index. Traditions can also be browsed by region and by current country. Access the Tradition Profile by clicking on the tradition name.</a:t>
            </a:r>
          </a:p>
        </p:txBody>
      </p:sp>
      <p:sp>
        <p:nvSpPr>
          <p:cNvPr id="5" name="TextBox 5"/>
          <p:cNvSpPr txBox="1"/>
          <p:nvPr/>
        </p:nvSpPr>
        <p:spPr>
          <a:xfrm>
            <a:off x="513306" y="729585"/>
            <a:ext cx="9395415"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Browsing Traditions</a:t>
            </a:r>
          </a:p>
        </p:txBody>
      </p:sp>
      <p:sp>
        <p:nvSpPr>
          <p:cNvPr id="6" name="TextBox 6"/>
          <p:cNvSpPr txBox="1"/>
          <p:nvPr/>
        </p:nvSpPr>
        <p:spPr>
          <a:xfrm>
            <a:off x="441038" y="7353300"/>
            <a:ext cx="9539951"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For each tradition, there is a </a:t>
            </a:r>
            <a:r>
              <a:rPr lang="en-US" sz="3600" spc="215">
                <a:solidFill>
                  <a:srgbClr val="FFFFFF"/>
                </a:solidFill>
                <a:latin typeface="Aileron Bold"/>
              </a:rPr>
              <a:t>Tradition Summary</a:t>
            </a:r>
            <a:r>
              <a:rPr lang="en-US" sz="3600" spc="215">
                <a:solidFill>
                  <a:srgbClr val="FFFFFF"/>
                </a:solidFill>
                <a:latin typeface="Aileron"/>
              </a:rPr>
              <a:t>, </a:t>
            </a:r>
            <a:r>
              <a:rPr lang="en-US" sz="3600" spc="215">
                <a:solidFill>
                  <a:srgbClr val="FFFFFF"/>
                </a:solidFill>
                <a:latin typeface="Aileron Bold"/>
              </a:rPr>
              <a:t>Collection Description</a:t>
            </a:r>
            <a:r>
              <a:rPr lang="en-US" sz="3600" spc="215">
                <a:solidFill>
                  <a:srgbClr val="FFFFFF"/>
                </a:solidFill>
                <a:latin typeface="Aileron"/>
              </a:rPr>
              <a:t>, and a List of </a:t>
            </a:r>
            <a:r>
              <a:rPr lang="en-US" sz="3600" spc="215">
                <a:solidFill>
                  <a:srgbClr val="FFFFFF"/>
                </a:solidFill>
                <a:latin typeface="Aileron Bold"/>
              </a:rPr>
              <a:t>Collection Documents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Freeform 2"/>
          <p:cNvSpPr/>
          <p:nvPr/>
        </p:nvSpPr>
        <p:spPr>
          <a:xfrm>
            <a:off x="1566099" y="1487539"/>
            <a:ext cx="15155801" cy="8254728"/>
          </a:xfrm>
          <a:custGeom>
            <a:avLst/>
            <a:gdLst/>
            <a:ahLst/>
            <a:cxnLst/>
            <a:rect l="l" t="t" r="r" b="b"/>
            <a:pathLst>
              <a:path w="15155801" h="8254728">
                <a:moveTo>
                  <a:pt x="0" y="0"/>
                </a:moveTo>
                <a:lnTo>
                  <a:pt x="15155802" y="0"/>
                </a:lnTo>
                <a:lnTo>
                  <a:pt x="15155802" y="8254728"/>
                </a:lnTo>
                <a:lnTo>
                  <a:pt x="0" y="8254728"/>
                </a:lnTo>
                <a:lnTo>
                  <a:pt x="0" y="0"/>
                </a:lnTo>
                <a:close/>
              </a:path>
            </a:pathLst>
          </a:custGeom>
          <a:blipFill>
            <a:blip r:embed="rId2"/>
            <a:stretch>
              <a:fillRect l="-58694" r="-39580"/>
            </a:stretch>
          </a:blipFill>
        </p:spPr>
      </p:sp>
      <p:sp>
        <p:nvSpPr>
          <p:cNvPr id="3" name="Freeform 3"/>
          <p:cNvSpPr/>
          <p:nvPr/>
        </p:nvSpPr>
        <p:spPr>
          <a:xfrm>
            <a:off x="12556715" y="1028700"/>
            <a:ext cx="3195558" cy="1987056"/>
          </a:xfrm>
          <a:custGeom>
            <a:avLst/>
            <a:gdLst/>
            <a:ahLst/>
            <a:cxnLst/>
            <a:rect l="l" t="t" r="r" b="b"/>
            <a:pathLst>
              <a:path w="3195558" h="1987056">
                <a:moveTo>
                  <a:pt x="0" y="0"/>
                </a:moveTo>
                <a:lnTo>
                  <a:pt x="3195558" y="0"/>
                </a:lnTo>
                <a:lnTo>
                  <a:pt x="3195558" y="1987056"/>
                </a:lnTo>
                <a:lnTo>
                  <a:pt x="0" y="19870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99037" y="360367"/>
            <a:ext cx="9395415"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Browsing Traditions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43628" r="-25069"/>
            </a:stretch>
          </a:blipFill>
        </p:spPr>
      </p:sp>
      <p:sp>
        <p:nvSpPr>
          <p:cNvPr id="3" name="AutoShape 3"/>
          <p:cNvSpPr/>
          <p:nvPr/>
        </p:nvSpPr>
        <p:spPr>
          <a:xfrm rot="-10800000">
            <a:off x="9144000" y="0"/>
            <a:ext cx="9144000" cy="10287000"/>
          </a:xfrm>
          <a:prstGeom prst="rect">
            <a:avLst/>
          </a:prstGeom>
          <a:solidFill>
            <a:srgbClr val="BD4E09"/>
          </a:solidFill>
        </p:spPr>
      </p:sp>
      <p:sp>
        <p:nvSpPr>
          <p:cNvPr id="4" name="TextBox 4"/>
          <p:cNvSpPr txBox="1"/>
          <p:nvPr/>
        </p:nvSpPr>
        <p:spPr>
          <a:xfrm>
            <a:off x="9889892" y="2445101"/>
            <a:ext cx="8010510" cy="7025640"/>
          </a:xfrm>
          <a:prstGeom prst="rect">
            <a:avLst/>
          </a:prstGeom>
        </p:spPr>
        <p:txBody>
          <a:bodyPr lIns="0" tIns="0" rIns="0" bIns="0" rtlCol="0" anchor="t">
            <a:spAutoFit/>
          </a:bodyPr>
          <a:lstStyle/>
          <a:p>
            <a:pPr>
              <a:lnSpc>
                <a:spcPts val="5040"/>
              </a:lnSpc>
            </a:pPr>
            <a:r>
              <a:rPr lang="en-US" sz="3600" spc="21">
                <a:solidFill>
                  <a:srgbClr val="FFFFFF"/>
                </a:solidFill>
                <a:latin typeface="Aileron"/>
              </a:rPr>
              <a:t>Every paragraph of text in eHRAF Archaeology has been subject-indexed by a HRAF anthropologist. </a:t>
            </a:r>
          </a:p>
          <a:p>
            <a:pPr>
              <a:lnSpc>
                <a:spcPts val="5040"/>
              </a:lnSpc>
            </a:pPr>
            <a:endParaRPr lang="en-US" sz="3600" spc="21">
              <a:solidFill>
                <a:srgbClr val="FFFFFF"/>
              </a:solidFill>
              <a:latin typeface="Aileron"/>
            </a:endParaRPr>
          </a:p>
          <a:p>
            <a:pPr>
              <a:lnSpc>
                <a:spcPts val="5040"/>
              </a:lnSpc>
            </a:pPr>
            <a:r>
              <a:rPr lang="en-US" sz="3600" spc="21">
                <a:solidFill>
                  <a:srgbClr val="FFFFFF"/>
                </a:solidFill>
                <a:latin typeface="Aileron"/>
              </a:rPr>
              <a:t>Subjects or OCMs can be found under the Browse Subjects tab. They can be browsed using the A-Z Index or  searched for by typing into the Filter Index. You may also choose to browse subjects by using the Major Subjects (hierarchy) tab or by OCM identifier.</a:t>
            </a:r>
          </a:p>
        </p:txBody>
      </p:sp>
      <p:sp>
        <p:nvSpPr>
          <p:cNvPr id="5" name="TextBox 5"/>
          <p:cNvSpPr txBox="1"/>
          <p:nvPr/>
        </p:nvSpPr>
        <p:spPr>
          <a:xfrm>
            <a:off x="9710745" y="872516"/>
            <a:ext cx="801051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Browsing Subjects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Freeform 2"/>
          <p:cNvSpPr/>
          <p:nvPr/>
        </p:nvSpPr>
        <p:spPr>
          <a:xfrm>
            <a:off x="3296938" y="1577610"/>
            <a:ext cx="11694124" cy="8416840"/>
          </a:xfrm>
          <a:custGeom>
            <a:avLst/>
            <a:gdLst/>
            <a:ahLst/>
            <a:cxnLst/>
            <a:rect l="l" t="t" r="r" b="b"/>
            <a:pathLst>
              <a:path w="11694124" h="8416840">
                <a:moveTo>
                  <a:pt x="0" y="0"/>
                </a:moveTo>
                <a:lnTo>
                  <a:pt x="11694124" y="0"/>
                </a:lnTo>
                <a:lnTo>
                  <a:pt x="11694124" y="8416839"/>
                </a:lnTo>
                <a:lnTo>
                  <a:pt x="0" y="8416839"/>
                </a:lnTo>
                <a:lnTo>
                  <a:pt x="0" y="0"/>
                </a:lnTo>
                <a:close/>
              </a:path>
            </a:pathLst>
          </a:custGeom>
          <a:blipFill>
            <a:blip r:embed="rId2"/>
            <a:stretch>
              <a:fillRect l="-28769" r="-57"/>
            </a:stretch>
          </a:blipFill>
        </p:spPr>
      </p:sp>
      <p:sp>
        <p:nvSpPr>
          <p:cNvPr id="3" name="TextBox 3"/>
          <p:cNvSpPr txBox="1"/>
          <p:nvPr/>
        </p:nvSpPr>
        <p:spPr>
          <a:xfrm>
            <a:off x="199037" y="360367"/>
            <a:ext cx="9395415"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Browsing Subjects</a:t>
            </a:r>
          </a:p>
        </p:txBody>
      </p:sp>
      <p:sp>
        <p:nvSpPr>
          <p:cNvPr id="4" name="Freeform 4"/>
          <p:cNvSpPr/>
          <p:nvPr/>
        </p:nvSpPr>
        <p:spPr>
          <a:xfrm>
            <a:off x="11243666" y="1028700"/>
            <a:ext cx="2752447" cy="1711522"/>
          </a:xfrm>
          <a:custGeom>
            <a:avLst/>
            <a:gdLst/>
            <a:ahLst/>
            <a:cxnLst/>
            <a:rect l="l" t="t" r="r" b="b"/>
            <a:pathLst>
              <a:path w="2752447" h="1711522">
                <a:moveTo>
                  <a:pt x="0" y="0"/>
                </a:moveTo>
                <a:lnTo>
                  <a:pt x="2752447" y="0"/>
                </a:lnTo>
                <a:lnTo>
                  <a:pt x="2752447" y="1711522"/>
                </a:lnTo>
                <a:lnTo>
                  <a:pt x="0" y="1711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1774" r="-41774"/>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253572" y="2643187"/>
            <a:ext cx="9646830" cy="70256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Suppose we are interested in learning more about </a:t>
            </a:r>
            <a:r>
              <a:rPr lang="en-US" sz="3600" spc="215">
                <a:solidFill>
                  <a:srgbClr val="FFFFFF"/>
                </a:solidFill>
                <a:latin typeface="Aileron Bold"/>
              </a:rPr>
              <a:t>architecture </a:t>
            </a:r>
            <a:r>
              <a:rPr lang="en-US" sz="3600" spc="215">
                <a:solidFill>
                  <a:srgbClr val="FFFFFF"/>
                </a:solidFill>
                <a:latin typeface="Aileron"/>
              </a:rPr>
              <a:t>in eHRAF Archaeology. Using the A-Z Index, we can click on the letter A to find the relevant subject codes, or we can begin to type "architecture" into the Filter Index box.</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Review the subjects listed to select the most relevant OCM(s) for your query. Later, we will see how to add these subjects to an Advanced Search.</a:t>
            </a:r>
          </a:p>
        </p:txBody>
      </p:sp>
      <p:sp>
        <p:nvSpPr>
          <p:cNvPr id="5" name="TextBox 5"/>
          <p:cNvSpPr txBox="1"/>
          <p:nvPr/>
        </p:nvSpPr>
        <p:spPr>
          <a:xfrm>
            <a:off x="8253572" y="335239"/>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Example Subject: Architecture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Freeform 2"/>
          <p:cNvSpPr/>
          <p:nvPr/>
        </p:nvSpPr>
        <p:spPr>
          <a:xfrm>
            <a:off x="0" y="1652515"/>
            <a:ext cx="18288000" cy="6981970"/>
          </a:xfrm>
          <a:custGeom>
            <a:avLst/>
            <a:gdLst/>
            <a:ahLst/>
            <a:cxnLst/>
            <a:rect l="l" t="t" r="r" b="b"/>
            <a:pathLst>
              <a:path w="18288000" h="6981970">
                <a:moveTo>
                  <a:pt x="0" y="0"/>
                </a:moveTo>
                <a:lnTo>
                  <a:pt x="18288000" y="0"/>
                </a:lnTo>
                <a:lnTo>
                  <a:pt x="18288000" y="6981970"/>
                </a:lnTo>
                <a:lnTo>
                  <a:pt x="0" y="6981970"/>
                </a:lnTo>
                <a:lnTo>
                  <a:pt x="0" y="0"/>
                </a:lnTo>
                <a:close/>
              </a:path>
            </a:pathLst>
          </a:custGeom>
          <a:blipFill>
            <a:blip r:embed="rId2"/>
            <a:stretch>
              <a:fillRect/>
            </a:stretch>
          </a:blipFill>
        </p:spPr>
      </p:sp>
      <p:sp>
        <p:nvSpPr>
          <p:cNvPr id="3" name="Freeform 3"/>
          <p:cNvSpPr/>
          <p:nvPr/>
        </p:nvSpPr>
        <p:spPr>
          <a:xfrm>
            <a:off x="13926520" y="1028700"/>
            <a:ext cx="2752447" cy="1711522"/>
          </a:xfrm>
          <a:custGeom>
            <a:avLst/>
            <a:gdLst/>
            <a:ahLst/>
            <a:cxnLst/>
            <a:rect l="l" t="t" r="r" b="b"/>
            <a:pathLst>
              <a:path w="2752447" h="1711522">
                <a:moveTo>
                  <a:pt x="0" y="0"/>
                </a:moveTo>
                <a:lnTo>
                  <a:pt x="2752446" y="0"/>
                </a:lnTo>
                <a:lnTo>
                  <a:pt x="2752446" y="1711522"/>
                </a:lnTo>
                <a:lnTo>
                  <a:pt x="0" y="17115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22" r="1222"/>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840053" cy="3047102"/>
            <a:chOff x="0" y="0"/>
            <a:chExt cx="17120071" cy="4062803"/>
          </a:xfrm>
        </p:grpSpPr>
        <p:sp>
          <p:nvSpPr>
            <p:cNvPr id="5" name="AutoShape 5"/>
            <p:cNvSpPr/>
            <p:nvPr/>
          </p:nvSpPr>
          <p:spPr>
            <a:xfrm>
              <a:off x="0" y="0"/>
              <a:ext cx="17120071" cy="4062803"/>
            </a:xfrm>
            <a:prstGeom prst="rect">
              <a:avLst/>
            </a:prstGeom>
            <a:solidFill>
              <a:srgbClr val="BD4E09"/>
            </a:solidFill>
          </p:spPr>
        </p:sp>
        <p:sp>
          <p:nvSpPr>
            <p:cNvPr id="6" name="TextBox 6"/>
            <p:cNvSpPr txBox="1"/>
            <p:nvPr/>
          </p:nvSpPr>
          <p:spPr>
            <a:xfrm>
              <a:off x="819133" y="951791"/>
              <a:ext cx="15481805"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1: Comparative Archaeology</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l="-26643" r="-26643"/>
            </a:stretch>
          </a:blipFill>
        </p:spPr>
      </p:sp>
      <p:sp>
        <p:nvSpPr>
          <p:cNvPr id="4" name="AutoShape 4"/>
          <p:cNvSpPr/>
          <p:nvPr/>
        </p:nvSpPr>
        <p:spPr>
          <a:xfrm>
            <a:off x="666490" y="4174337"/>
            <a:ext cx="1753429" cy="1938326"/>
          </a:xfrm>
          <a:prstGeom prst="rect">
            <a:avLst/>
          </a:prstGeom>
          <a:solidFill>
            <a:srgbClr val="BD4E09"/>
          </a:solidFill>
        </p:spPr>
      </p:sp>
      <p:sp>
        <p:nvSpPr>
          <p:cNvPr id="5" name="TextBox 5"/>
          <p:cNvSpPr txBox="1"/>
          <p:nvPr/>
        </p:nvSpPr>
        <p:spPr>
          <a:xfrm>
            <a:off x="10943659" y="5648325"/>
            <a:ext cx="7119744" cy="27857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FFFFFF"/>
                </a:solidFill>
                <a:latin typeface="Aileron"/>
              </a:rPr>
              <a:t>Learn about </a:t>
            </a:r>
            <a:r>
              <a:rPr lang="en-US" sz="3200">
                <a:solidFill>
                  <a:srgbClr val="FFFFFF"/>
                </a:solidFill>
                <a:latin typeface="Aileron Bold"/>
              </a:rPr>
              <a:t>eHRAF Archaeology</a:t>
            </a:r>
            <a:r>
              <a:rPr lang="en-US" sz="3200">
                <a:solidFill>
                  <a:srgbClr val="FFFFFF"/>
                </a:solidFill>
                <a:latin typeface="Aileron"/>
              </a:rPr>
              <a:t> </a:t>
            </a:r>
          </a:p>
          <a:p>
            <a:pPr marL="690881" lvl="1" indent="-345440">
              <a:lnSpc>
                <a:spcPts val="4480"/>
              </a:lnSpc>
              <a:buFont typeface="Arial"/>
              <a:buChar char="•"/>
            </a:pPr>
            <a:r>
              <a:rPr lang="en-US" sz="3200">
                <a:solidFill>
                  <a:srgbClr val="FFFFFF"/>
                </a:solidFill>
                <a:latin typeface="Aileron"/>
              </a:rPr>
              <a:t>Discover </a:t>
            </a:r>
            <a:r>
              <a:rPr lang="en-US" sz="3200">
                <a:solidFill>
                  <a:srgbClr val="FFFFFF"/>
                </a:solidFill>
                <a:latin typeface="Aileron Bold"/>
              </a:rPr>
              <a:t>tradition summaries</a:t>
            </a:r>
            <a:r>
              <a:rPr lang="en-US" sz="3200">
                <a:solidFill>
                  <a:srgbClr val="FFFFFF"/>
                </a:solidFill>
                <a:latin typeface="Aileron"/>
              </a:rPr>
              <a:t> in </a:t>
            </a:r>
          </a:p>
          <a:p>
            <a:pPr marL="690881" lvl="1" indent="-345440">
              <a:lnSpc>
                <a:spcPts val="4480"/>
              </a:lnSpc>
              <a:buFont typeface="Arial"/>
              <a:buChar char="•"/>
            </a:pPr>
            <a:r>
              <a:rPr lang="en-US" sz="3200">
                <a:solidFill>
                  <a:srgbClr val="FFFFFF"/>
                </a:solidFill>
                <a:latin typeface="Aileron"/>
              </a:rPr>
              <a:t>Conduct an </a:t>
            </a:r>
            <a:r>
              <a:rPr lang="en-US" sz="3200">
                <a:solidFill>
                  <a:srgbClr val="FFFFFF"/>
                </a:solidFill>
                <a:latin typeface="Aileron Bold"/>
              </a:rPr>
              <a:t>Advanced Search</a:t>
            </a:r>
          </a:p>
          <a:p>
            <a:pPr marL="690880" lvl="1" indent="-345440">
              <a:lnSpc>
                <a:spcPts val="4480"/>
              </a:lnSpc>
              <a:buFont typeface="Arial"/>
              <a:buChar char="•"/>
            </a:pPr>
            <a:r>
              <a:rPr lang="en-US" sz="3200">
                <a:solidFill>
                  <a:srgbClr val="FFFFFF"/>
                </a:solidFill>
                <a:latin typeface="Aileron Bold"/>
              </a:rPr>
              <a:t>Compare and contrast</a:t>
            </a:r>
            <a:r>
              <a:rPr lang="en-US" sz="3200">
                <a:solidFill>
                  <a:srgbClr val="FFFFFF"/>
                </a:solidFill>
                <a:latin typeface="Aileron"/>
              </a:rPr>
              <a:t> two archaeological traditions</a:t>
            </a:r>
          </a:p>
        </p:txBody>
      </p:sp>
      <p:sp>
        <p:nvSpPr>
          <p:cNvPr id="6" name="TextBox 6"/>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117389" cy="10287000"/>
          </a:xfrm>
          <a:custGeom>
            <a:avLst/>
            <a:gdLst/>
            <a:ahLst/>
            <a:cxnLst/>
            <a:rect l="l" t="t" r="r" b="b"/>
            <a:pathLst>
              <a:path w="8117389" h="10287000">
                <a:moveTo>
                  <a:pt x="0" y="0"/>
                </a:moveTo>
                <a:lnTo>
                  <a:pt x="8117389" y="0"/>
                </a:lnTo>
                <a:lnTo>
                  <a:pt x="8117389" y="10287000"/>
                </a:lnTo>
                <a:lnTo>
                  <a:pt x="0" y="10287000"/>
                </a:lnTo>
                <a:lnTo>
                  <a:pt x="0" y="0"/>
                </a:lnTo>
                <a:close/>
              </a:path>
            </a:pathLst>
          </a:custGeom>
          <a:blipFill>
            <a:blip r:embed="rId2"/>
            <a:stretch>
              <a:fillRect l="-8767" r="-6186"/>
            </a:stretch>
          </a:blipFill>
        </p:spPr>
      </p:sp>
      <p:sp>
        <p:nvSpPr>
          <p:cNvPr id="3" name="AutoShape 3"/>
          <p:cNvSpPr/>
          <p:nvPr/>
        </p:nvSpPr>
        <p:spPr>
          <a:xfrm rot="-10800000">
            <a:off x="8117389" y="0"/>
            <a:ext cx="10170611" cy="10287000"/>
          </a:xfrm>
          <a:prstGeom prst="rect">
            <a:avLst/>
          </a:prstGeom>
          <a:solidFill>
            <a:srgbClr val="BD4E09"/>
          </a:solidFill>
        </p:spPr>
      </p:sp>
      <p:sp>
        <p:nvSpPr>
          <p:cNvPr id="4" name="TextBox 4"/>
          <p:cNvSpPr txBox="1"/>
          <p:nvPr/>
        </p:nvSpPr>
        <p:spPr>
          <a:xfrm>
            <a:off x="8533282" y="2931247"/>
            <a:ext cx="9066459"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Comparative Archaeology is the study of social change over time through archaeological research.</a:t>
            </a:r>
          </a:p>
        </p:txBody>
      </p:sp>
      <p:sp>
        <p:nvSpPr>
          <p:cNvPr id="5" name="TextBox 5"/>
          <p:cNvSpPr txBox="1"/>
          <p:nvPr/>
        </p:nvSpPr>
        <p:spPr>
          <a:xfrm>
            <a:off x="8305950" y="725708"/>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1: </a:t>
            </a:r>
          </a:p>
          <a:p>
            <a:pPr algn="r">
              <a:lnSpc>
                <a:spcPts val="6600"/>
              </a:lnSpc>
            </a:pPr>
            <a:r>
              <a:rPr lang="en-US" sz="5500" spc="110">
                <a:solidFill>
                  <a:srgbClr val="FFFFFF"/>
                </a:solidFill>
                <a:latin typeface="Aileron Heavy"/>
              </a:rPr>
              <a:t>Comparative Archaeology</a:t>
            </a:r>
          </a:p>
        </p:txBody>
      </p:sp>
      <p:sp>
        <p:nvSpPr>
          <p:cNvPr id="6" name="TextBox 6"/>
          <p:cNvSpPr txBox="1"/>
          <p:nvPr/>
        </p:nvSpPr>
        <p:spPr>
          <a:xfrm>
            <a:off x="8533282" y="5433060"/>
            <a:ext cx="9338826" cy="38252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According to Ember (2016), "comparisons help us identify both similarities and differences. Even when we describe uniqueness, we are implicitly saying that something differs from all other cases we know about".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22026"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135940" r="-135940"/>
            </a:stretch>
          </a:blipFill>
        </p:spPr>
      </p:sp>
      <p:sp>
        <p:nvSpPr>
          <p:cNvPr id="3" name="AutoShape 3"/>
          <p:cNvSpPr/>
          <p:nvPr/>
        </p:nvSpPr>
        <p:spPr>
          <a:xfrm rot="-10800000">
            <a:off x="0" y="0"/>
            <a:ext cx="10422026" cy="10287000"/>
          </a:xfrm>
          <a:prstGeom prst="rect">
            <a:avLst/>
          </a:prstGeom>
          <a:solidFill>
            <a:srgbClr val="BD4E09"/>
          </a:solidFill>
        </p:spPr>
      </p:sp>
      <p:sp>
        <p:nvSpPr>
          <p:cNvPr id="4" name="TextBox 4"/>
          <p:cNvSpPr txBox="1"/>
          <p:nvPr/>
        </p:nvSpPr>
        <p:spPr>
          <a:xfrm>
            <a:off x="450452" y="3080269"/>
            <a:ext cx="9833269" cy="638556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Let's visit eHRAF Archaeology to take a look at the work of two distinguished archaeologists who were contempories:</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Bold"/>
              </a:rPr>
              <a:t>Dr. Sarah M. Nelson</a:t>
            </a:r>
            <a:r>
              <a:rPr lang="en-US" sz="3600" spc="215">
                <a:solidFill>
                  <a:srgbClr val="FFFFFF"/>
                </a:solidFill>
                <a:latin typeface="Aileron"/>
              </a:rPr>
              <a:t> (1931-2020), author of </a:t>
            </a:r>
            <a:r>
              <a:rPr lang="en-US" sz="3600" spc="215">
                <a:solidFill>
                  <a:srgbClr val="FFFFFF"/>
                </a:solidFill>
                <a:latin typeface="Aileron Italics"/>
              </a:rPr>
              <a:t>The Neolithic of northeastern China and Korea</a:t>
            </a:r>
          </a:p>
          <a:p>
            <a:pPr>
              <a:lnSpc>
                <a:spcPts val="5040"/>
              </a:lnSpc>
            </a:pPr>
            <a:endParaRPr lang="en-US" sz="3600" spc="215">
              <a:solidFill>
                <a:srgbClr val="FFFFFF"/>
              </a:solidFill>
              <a:latin typeface="Aileron Italics"/>
            </a:endParaRPr>
          </a:p>
          <a:p>
            <a:pPr>
              <a:lnSpc>
                <a:spcPts val="5040"/>
              </a:lnSpc>
            </a:pPr>
            <a:r>
              <a:rPr lang="en-US" sz="3600" spc="215">
                <a:solidFill>
                  <a:srgbClr val="FFFFFF"/>
                </a:solidFill>
                <a:latin typeface="Aileron Bold"/>
              </a:rPr>
              <a:t>Dr. Michael D. Coe</a:t>
            </a:r>
            <a:r>
              <a:rPr lang="en-US" sz="3600" spc="215">
                <a:solidFill>
                  <a:srgbClr val="FFFFFF"/>
                </a:solidFill>
                <a:latin typeface="Aileron"/>
              </a:rPr>
              <a:t> (1929-2019), author of </a:t>
            </a:r>
            <a:r>
              <a:rPr lang="en-US" sz="3600" spc="215">
                <a:solidFill>
                  <a:srgbClr val="FFFFFF"/>
                </a:solidFill>
                <a:latin typeface="Aileron Italics"/>
              </a:rPr>
              <a:t>Olmec and Maya: a study in relationships</a:t>
            </a:r>
          </a:p>
        </p:txBody>
      </p:sp>
      <p:sp>
        <p:nvSpPr>
          <p:cNvPr id="5" name="TextBox 5"/>
          <p:cNvSpPr txBox="1"/>
          <p:nvPr/>
        </p:nvSpPr>
        <p:spPr>
          <a:xfrm>
            <a:off x="450452" y="872366"/>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1: </a:t>
            </a:r>
          </a:p>
          <a:p>
            <a:pPr algn="just">
              <a:lnSpc>
                <a:spcPts val="6600"/>
              </a:lnSpc>
            </a:pPr>
            <a:r>
              <a:rPr lang="en-US" sz="5500" spc="110">
                <a:solidFill>
                  <a:srgbClr val="FFFFFF"/>
                </a:solidFill>
                <a:latin typeface="Aileron Heavy"/>
              </a:rPr>
              <a:t>Comparative Archaeology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20" b="-20"/>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444256" y="2737624"/>
            <a:ext cx="9539951" cy="574548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Dr. Sarah Milledge Nelson(1931-2020) was Distinguished Professor Emerita from the Department of Anthropology, University of Denver. Nelson was a practicing archaeologist and a leader of feminist perspectives in archaeology. Her comparative work, </a:t>
            </a:r>
            <a:r>
              <a:rPr lang="en-US" sz="3600" spc="215">
                <a:solidFill>
                  <a:srgbClr val="FFFFFF"/>
                </a:solidFill>
                <a:latin typeface="Aileron Italics"/>
              </a:rPr>
              <a:t>The Neolithic of northeastern China and Korea</a:t>
            </a:r>
            <a:r>
              <a:rPr lang="en-US" sz="3600" spc="215">
                <a:solidFill>
                  <a:srgbClr val="FFFFFF"/>
                </a:solidFill>
                <a:latin typeface="Aileron"/>
              </a:rPr>
              <a:t>, can be found in eHRAF Archaeology.</a:t>
            </a:r>
          </a:p>
        </p:txBody>
      </p:sp>
      <p:sp>
        <p:nvSpPr>
          <p:cNvPr id="5" name="TextBox 5"/>
          <p:cNvSpPr txBox="1"/>
          <p:nvPr/>
        </p:nvSpPr>
        <p:spPr>
          <a:xfrm>
            <a:off x="8316426" y="474442"/>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1: </a:t>
            </a:r>
          </a:p>
          <a:p>
            <a:pPr algn="r">
              <a:lnSpc>
                <a:spcPts val="6600"/>
              </a:lnSpc>
            </a:pPr>
            <a:r>
              <a:rPr lang="en-US" sz="5500" spc="110">
                <a:solidFill>
                  <a:srgbClr val="FFFFFF"/>
                </a:solidFill>
                <a:latin typeface="Aileron Heavy"/>
              </a:rPr>
              <a:t>Comparative Archaeology</a:t>
            </a:r>
          </a:p>
        </p:txBody>
      </p:sp>
      <p:grpSp>
        <p:nvGrpSpPr>
          <p:cNvPr id="6" name="Group 6"/>
          <p:cNvGrpSpPr/>
          <p:nvPr/>
        </p:nvGrpSpPr>
        <p:grpSpPr>
          <a:xfrm>
            <a:off x="8793718" y="8935210"/>
            <a:ext cx="9043830" cy="1056640"/>
            <a:chOff x="0" y="0"/>
            <a:chExt cx="12058440" cy="1408853"/>
          </a:xfrm>
        </p:grpSpPr>
        <p:sp>
          <p:nvSpPr>
            <p:cNvPr id="7" name="TextBox 7"/>
            <p:cNvSpPr txBox="1"/>
            <p:nvPr/>
          </p:nvSpPr>
          <p:spPr>
            <a:xfrm>
              <a:off x="1377760" y="-57150"/>
              <a:ext cx="10680679" cy="1466003"/>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https://ehrafarchaeology.yale.edu/document?id=af45-005</a:t>
              </a:r>
            </a:p>
          </p:txBody>
        </p:sp>
        <p:sp>
          <p:nvSpPr>
            <p:cNvPr id="8" name="TextBox 8"/>
            <p:cNvSpPr txBox="1"/>
            <p:nvPr/>
          </p:nvSpPr>
          <p:spPr>
            <a:xfrm>
              <a:off x="0" y="268182"/>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4949"/>
          <a:stretch>
            <a:fillRect/>
          </a:stretch>
        </p:blipFill>
        <p:spPr>
          <a:xfrm>
            <a:off x="0" y="0"/>
            <a:ext cx="18288000" cy="10287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231" b="-23684"/>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316426" y="2581294"/>
            <a:ext cx="9539951" cy="574548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Dr. Michael Douglas Coe (1929-2019) was Professor Emeritus of Anthropology at Yale University and a well-known archaeologist and epigrapher who worked in Mesoamerica and in Cambodia on the Maya and Angkor civilizations. His comparative work, </a:t>
            </a:r>
            <a:r>
              <a:rPr lang="en-US" sz="3600" spc="215">
                <a:solidFill>
                  <a:srgbClr val="FFFFFF"/>
                </a:solidFill>
                <a:latin typeface="Aileron Italics"/>
              </a:rPr>
              <a:t>Olmec and Maya: a study in relationships</a:t>
            </a:r>
            <a:r>
              <a:rPr lang="en-US" sz="3600" spc="215">
                <a:solidFill>
                  <a:srgbClr val="FFFFFF"/>
                </a:solidFill>
                <a:latin typeface="Aileron"/>
              </a:rPr>
              <a:t>, can be found in eHRAF Archaeology.</a:t>
            </a:r>
          </a:p>
        </p:txBody>
      </p:sp>
      <p:sp>
        <p:nvSpPr>
          <p:cNvPr id="5" name="TextBox 5"/>
          <p:cNvSpPr txBox="1"/>
          <p:nvPr/>
        </p:nvSpPr>
        <p:spPr>
          <a:xfrm>
            <a:off x="8316426" y="474442"/>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1: </a:t>
            </a:r>
          </a:p>
          <a:p>
            <a:pPr algn="r">
              <a:lnSpc>
                <a:spcPts val="6600"/>
              </a:lnSpc>
            </a:pPr>
            <a:r>
              <a:rPr lang="en-US" sz="5500" spc="110">
                <a:solidFill>
                  <a:srgbClr val="FFFFFF"/>
                </a:solidFill>
                <a:latin typeface="Aileron Heavy"/>
              </a:rPr>
              <a:t>Comparative Archaeology</a:t>
            </a:r>
          </a:p>
        </p:txBody>
      </p:sp>
      <p:grpSp>
        <p:nvGrpSpPr>
          <p:cNvPr id="6" name="Group 6"/>
          <p:cNvGrpSpPr/>
          <p:nvPr/>
        </p:nvGrpSpPr>
        <p:grpSpPr>
          <a:xfrm>
            <a:off x="8793718" y="8729980"/>
            <a:ext cx="9043830" cy="1056640"/>
            <a:chOff x="0" y="0"/>
            <a:chExt cx="12058440" cy="1408853"/>
          </a:xfrm>
        </p:grpSpPr>
        <p:sp>
          <p:nvSpPr>
            <p:cNvPr id="7" name="TextBox 7"/>
            <p:cNvSpPr txBox="1"/>
            <p:nvPr/>
          </p:nvSpPr>
          <p:spPr>
            <a:xfrm>
              <a:off x="1377760" y="-57150"/>
              <a:ext cx="10680679" cy="1466003"/>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https://ehrafarchaeology.yale.edu/document?id=ny52-035</a:t>
              </a:r>
            </a:p>
          </p:txBody>
        </p:sp>
        <p:sp>
          <p:nvSpPr>
            <p:cNvPr id="8" name="TextBox 8"/>
            <p:cNvSpPr txBox="1"/>
            <p:nvPr/>
          </p:nvSpPr>
          <p:spPr>
            <a:xfrm>
              <a:off x="0" y="268182"/>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239"/>
          <a:stretch>
            <a:fillRect/>
          </a:stretch>
        </p:blipFill>
        <p:spPr>
          <a:xfrm>
            <a:off x="0" y="0"/>
            <a:ext cx="18288000" cy="10287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7865974" cy="5143500"/>
          </a:xfrm>
          <a:custGeom>
            <a:avLst/>
            <a:gdLst/>
            <a:ahLst/>
            <a:cxnLst/>
            <a:rect l="l" t="t" r="r" b="b"/>
            <a:pathLst>
              <a:path w="7865974" h="5143500">
                <a:moveTo>
                  <a:pt x="0" y="0"/>
                </a:moveTo>
                <a:lnTo>
                  <a:pt x="7865974" y="0"/>
                </a:lnTo>
                <a:lnTo>
                  <a:pt x="7865974" y="5143500"/>
                </a:lnTo>
                <a:lnTo>
                  <a:pt x="0" y="5143500"/>
                </a:lnTo>
                <a:lnTo>
                  <a:pt x="0" y="0"/>
                </a:lnTo>
                <a:close/>
              </a:path>
            </a:pathLst>
          </a:custGeom>
          <a:blipFill>
            <a:blip r:embed="rId2"/>
            <a:stretch>
              <a:fillRect l="-32657" r="-41713"/>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297597" y="1859136"/>
            <a:ext cx="9539951"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After exploring the two examples (Nelson  and Coe) of comparative archaeology, answer the following questions:</a:t>
            </a:r>
          </a:p>
        </p:txBody>
      </p:sp>
      <p:sp>
        <p:nvSpPr>
          <p:cNvPr id="5" name="TextBox 5"/>
          <p:cNvSpPr txBox="1"/>
          <p:nvPr/>
        </p:nvSpPr>
        <p:spPr>
          <a:xfrm>
            <a:off x="8316426" y="604837"/>
            <a:ext cx="9521123" cy="838200"/>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1: Discussion</a:t>
            </a:r>
          </a:p>
        </p:txBody>
      </p:sp>
      <p:sp>
        <p:nvSpPr>
          <p:cNvPr id="6" name="TextBox 6"/>
          <p:cNvSpPr txBox="1"/>
          <p:nvPr/>
        </p:nvSpPr>
        <p:spPr>
          <a:xfrm>
            <a:off x="8316426" y="4154756"/>
            <a:ext cx="953995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1) How do archaeologists compare and contrast two different traditions?</a:t>
            </a:r>
          </a:p>
        </p:txBody>
      </p:sp>
      <p:sp>
        <p:nvSpPr>
          <p:cNvPr id="7" name="TextBox 7"/>
          <p:cNvSpPr txBox="1"/>
          <p:nvPr/>
        </p:nvSpPr>
        <p:spPr>
          <a:xfrm>
            <a:off x="8316426" y="5756886"/>
            <a:ext cx="9539951"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2) is it important to compare traditions from the same time period (ex: Neolithic) and/or same region (ex: Mesoamerica)?</a:t>
            </a:r>
          </a:p>
        </p:txBody>
      </p:sp>
      <p:sp>
        <p:nvSpPr>
          <p:cNvPr id="8" name="TextBox 8"/>
          <p:cNvSpPr txBox="1"/>
          <p:nvPr/>
        </p:nvSpPr>
        <p:spPr>
          <a:xfrm>
            <a:off x="8297597" y="7997190"/>
            <a:ext cx="953995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3) Would photographs of artifacts be helpful for side-by-side comparisons?</a:t>
            </a:r>
          </a:p>
        </p:txBody>
      </p:sp>
      <p:sp>
        <p:nvSpPr>
          <p:cNvPr id="9" name="Freeform 9"/>
          <p:cNvSpPr/>
          <p:nvPr/>
        </p:nvSpPr>
        <p:spPr>
          <a:xfrm>
            <a:off x="0" y="0"/>
            <a:ext cx="7865974" cy="5143500"/>
          </a:xfrm>
          <a:custGeom>
            <a:avLst/>
            <a:gdLst/>
            <a:ahLst/>
            <a:cxnLst/>
            <a:rect l="l" t="t" r="r" b="b"/>
            <a:pathLst>
              <a:path w="7865974" h="5143500">
                <a:moveTo>
                  <a:pt x="0" y="0"/>
                </a:moveTo>
                <a:lnTo>
                  <a:pt x="7865974" y="0"/>
                </a:lnTo>
                <a:lnTo>
                  <a:pt x="7865974" y="5143500"/>
                </a:lnTo>
                <a:lnTo>
                  <a:pt x="0" y="5143500"/>
                </a:lnTo>
                <a:lnTo>
                  <a:pt x="0" y="0"/>
                </a:lnTo>
                <a:close/>
              </a:path>
            </a:pathLst>
          </a:custGeom>
          <a:blipFill>
            <a:blip r:embed="rId3"/>
            <a:stretch>
              <a:fillRect t="-5947" b="-5947"/>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840053" cy="3047102"/>
            <a:chOff x="0" y="0"/>
            <a:chExt cx="17120071" cy="4062803"/>
          </a:xfrm>
        </p:grpSpPr>
        <p:sp>
          <p:nvSpPr>
            <p:cNvPr id="5" name="AutoShape 5"/>
            <p:cNvSpPr/>
            <p:nvPr/>
          </p:nvSpPr>
          <p:spPr>
            <a:xfrm>
              <a:off x="0" y="0"/>
              <a:ext cx="17120071" cy="4062803"/>
            </a:xfrm>
            <a:prstGeom prst="rect">
              <a:avLst/>
            </a:prstGeom>
            <a:solidFill>
              <a:srgbClr val="BD4E09"/>
            </a:solidFill>
          </p:spPr>
        </p:sp>
        <p:sp>
          <p:nvSpPr>
            <p:cNvPr id="6" name="TextBox 6"/>
            <p:cNvSpPr txBox="1"/>
            <p:nvPr/>
          </p:nvSpPr>
          <p:spPr>
            <a:xfrm>
              <a:off x="819133" y="951791"/>
              <a:ext cx="15481805"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2: Tradition Summaries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60035" y="0"/>
            <a:ext cx="7327965" cy="10287000"/>
          </a:xfrm>
          <a:custGeom>
            <a:avLst/>
            <a:gdLst/>
            <a:ahLst/>
            <a:cxnLst/>
            <a:rect l="l" t="t" r="r" b="b"/>
            <a:pathLst>
              <a:path w="7327965" h="10287000">
                <a:moveTo>
                  <a:pt x="0" y="0"/>
                </a:moveTo>
                <a:lnTo>
                  <a:pt x="7327965" y="0"/>
                </a:lnTo>
                <a:lnTo>
                  <a:pt x="7327965" y="10287000"/>
                </a:lnTo>
                <a:lnTo>
                  <a:pt x="0" y="10287000"/>
                </a:lnTo>
                <a:lnTo>
                  <a:pt x="0" y="0"/>
                </a:lnTo>
                <a:close/>
              </a:path>
            </a:pathLst>
          </a:custGeom>
          <a:blipFill>
            <a:blip r:embed="rId2"/>
            <a:stretch>
              <a:fillRect l="-1143" t="-2387" r="-4283" b="-1980"/>
            </a:stretch>
          </a:blipFill>
        </p:spPr>
      </p:sp>
      <p:sp>
        <p:nvSpPr>
          <p:cNvPr id="3" name="AutoShape 3"/>
          <p:cNvSpPr/>
          <p:nvPr/>
        </p:nvSpPr>
        <p:spPr>
          <a:xfrm rot="-10800000">
            <a:off x="0" y="0"/>
            <a:ext cx="10960035" cy="10287000"/>
          </a:xfrm>
          <a:prstGeom prst="rect">
            <a:avLst/>
          </a:prstGeom>
          <a:solidFill>
            <a:srgbClr val="BD4E09"/>
          </a:solidFill>
        </p:spPr>
      </p:sp>
      <p:sp>
        <p:nvSpPr>
          <p:cNvPr id="4" name="TextBox 4"/>
          <p:cNvSpPr txBox="1"/>
          <p:nvPr/>
        </p:nvSpPr>
        <p:spPr>
          <a:xfrm>
            <a:off x="405932" y="3832860"/>
            <a:ext cx="10281737" cy="51054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Taking our inspiration from the work of Professors Nelson and Coe, let's do some of our own comparative research and analysis using eHRAF Archaeology.</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To get started, read the tradition summaries for the </a:t>
            </a:r>
            <a:r>
              <a:rPr lang="en-US" sz="3600" spc="215">
                <a:solidFill>
                  <a:srgbClr val="FFFFFF"/>
                </a:solidFill>
                <a:latin typeface="Aileron Bold"/>
              </a:rPr>
              <a:t>Olmec (NU95)</a:t>
            </a:r>
            <a:r>
              <a:rPr lang="en-US" sz="3600" spc="215">
                <a:solidFill>
                  <a:srgbClr val="FFFFFF"/>
                </a:solidFill>
                <a:latin typeface="Aileron"/>
              </a:rPr>
              <a:t> and the </a:t>
            </a:r>
            <a:r>
              <a:rPr lang="en-US" sz="3600" spc="215">
                <a:solidFill>
                  <a:srgbClr val="FFFFFF"/>
                </a:solidFill>
                <a:latin typeface="Aileron Bold"/>
              </a:rPr>
              <a:t>Classic Maya (NY53)</a:t>
            </a:r>
            <a:r>
              <a:rPr lang="en-US" sz="3600" spc="215">
                <a:solidFill>
                  <a:srgbClr val="FFFFFF"/>
                </a:solidFill>
                <a:latin typeface="Aileron"/>
              </a:rPr>
              <a:t>.</a:t>
            </a:r>
          </a:p>
        </p:txBody>
      </p:sp>
      <p:sp>
        <p:nvSpPr>
          <p:cNvPr id="5" name="TextBox 5"/>
          <p:cNvSpPr txBox="1"/>
          <p:nvPr/>
        </p:nvSpPr>
        <p:spPr>
          <a:xfrm>
            <a:off x="405932" y="1249639"/>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2: </a:t>
            </a:r>
          </a:p>
          <a:p>
            <a:pPr algn="just">
              <a:lnSpc>
                <a:spcPts val="6600"/>
              </a:lnSpc>
            </a:pPr>
            <a:r>
              <a:rPr lang="en-US" sz="5500" spc="110">
                <a:solidFill>
                  <a:srgbClr val="FFFFFF"/>
                </a:solidFill>
                <a:latin typeface="Aileron Heavy"/>
              </a:rPr>
              <a:t>Tradition Summaries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017337" y="-11006"/>
            <a:ext cx="11270663" cy="10287000"/>
          </a:xfrm>
          <a:prstGeom prst="rect">
            <a:avLst/>
          </a:prstGeom>
          <a:solidFill>
            <a:srgbClr val="BD4E09"/>
          </a:solidFill>
        </p:spPr>
      </p:sp>
      <p:sp>
        <p:nvSpPr>
          <p:cNvPr id="3" name="TextBox 3"/>
          <p:cNvSpPr txBox="1"/>
          <p:nvPr/>
        </p:nvSpPr>
        <p:spPr>
          <a:xfrm>
            <a:off x="7985855" y="3023476"/>
            <a:ext cx="9818177"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Herrera, R. Sergio. and Leon Doyon. 2009.  "Tradition Summary: Olmec."</a:t>
            </a:r>
          </a:p>
        </p:txBody>
      </p:sp>
      <p:sp>
        <p:nvSpPr>
          <p:cNvPr id="4" name="Freeform 4"/>
          <p:cNvSpPr/>
          <p:nvPr/>
        </p:nvSpPr>
        <p:spPr>
          <a:xfrm>
            <a:off x="0" y="0"/>
            <a:ext cx="7017337" cy="10287000"/>
          </a:xfrm>
          <a:custGeom>
            <a:avLst/>
            <a:gdLst/>
            <a:ahLst/>
            <a:cxnLst/>
            <a:rect l="l" t="t" r="r" b="b"/>
            <a:pathLst>
              <a:path w="7017337" h="10287000">
                <a:moveTo>
                  <a:pt x="0" y="0"/>
                </a:moveTo>
                <a:lnTo>
                  <a:pt x="7017337" y="0"/>
                </a:lnTo>
                <a:lnTo>
                  <a:pt x="7017337" y="10287000"/>
                </a:lnTo>
                <a:lnTo>
                  <a:pt x="0" y="10287000"/>
                </a:lnTo>
                <a:lnTo>
                  <a:pt x="0" y="0"/>
                </a:lnTo>
                <a:close/>
              </a:path>
            </a:pathLst>
          </a:custGeom>
          <a:blipFill>
            <a:blip r:embed="rId2"/>
            <a:stretch>
              <a:fillRect l="-47729" r="-47729"/>
            </a:stretch>
          </a:blipFill>
        </p:spPr>
      </p:sp>
      <p:sp>
        <p:nvSpPr>
          <p:cNvPr id="5" name="TextBox 5"/>
          <p:cNvSpPr txBox="1"/>
          <p:nvPr/>
        </p:nvSpPr>
        <p:spPr>
          <a:xfrm>
            <a:off x="8282910" y="497332"/>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2: </a:t>
            </a:r>
          </a:p>
          <a:p>
            <a:pPr algn="r">
              <a:lnSpc>
                <a:spcPts val="6600"/>
              </a:lnSpc>
            </a:pPr>
            <a:r>
              <a:rPr lang="en-US" sz="5500" spc="110">
                <a:solidFill>
                  <a:srgbClr val="FFFFFF"/>
                </a:solidFill>
                <a:latin typeface="Aileron Heavy"/>
              </a:rPr>
              <a:t>Tradition Summaries</a:t>
            </a:r>
          </a:p>
        </p:txBody>
      </p:sp>
      <p:sp>
        <p:nvSpPr>
          <p:cNvPr id="6" name="TextBox 6"/>
          <p:cNvSpPr txBox="1"/>
          <p:nvPr/>
        </p:nvSpPr>
        <p:spPr>
          <a:xfrm>
            <a:off x="7985855" y="6460028"/>
            <a:ext cx="9576229"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Sharer, Robert J., and Sarah Berry. 2000. "Tradition Summary: Classic Maya."</a:t>
            </a:r>
          </a:p>
        </p:txBody>
      </p:sp>
      <p:grpSp>
        <p:nvGrpSpPr>
          <p:cNvPr id="7" name="Group 7"/>
          <p:cNvGrpSpPr/>
          <p:nvPr/>
        </p:nvGrpSpPr>
        <p:grpSpPr>
          <a:xfrm>
            <a:off x="8518254" y="4782790"/>
            <a:ext cx="9043830" cy="1056640"/>
            <a:chOff x="0" y="0"/>
            <a:chExt cx="12058440" cy="1408853"/>
          </a:xfrm>
        </p:grpSpPr>
        <p:sp>
          <p:nvSpPr>
            <p:cNvPr id="8" name="TextBox 8"/>
            <p:cNvSpPr txBox="1"/>
            <p:nvPr/>
          </p:nvSpPr>
          <p:spPr>
            <a:xfrm>
              <a:off x="1377760" y="-57150"/>
              <a:ext cx="10680679" cy="1466003"/>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https://ehrafarchaeology.yale.edu/document?id=nu95-000</a:t>
              </a:r>
            </a:p>
          </p:txBody>
        </p:sp>
        <p:sp>
          <p:nvSpPr>
            <p:cNvPr id="9" name="TextBox 9"/>
            <p:cNvSpPr txBox="1"/>
            <p:nvPr/>
          </p:nvSpPr>
          <p:spPr>
            <a:xfrm>
              <a:off x="0" y="268182"/>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grpSp>
        <p:nvGrpSpPr>
          <p:cNvPr id="10" name="Group 10"/>
          <p:cNvGrpSpPr/>
          <p:nvPr/>
        </p:nvGrpSpPr>
        <p:grpSpPr>
          <a:xfrm>
            <a:off x="8518254" y="8375747"/>
            <a:ext cx="9043830" cy="1056640"/>
            <a:chOff x="0" y="0"/>
            <a:chExt cx="12058440" cy="1408853"/>
          </a:xfrm>
        </p:grpSpPr>
        <p:sp>
          <p:nvSpPr>
            <p:cNvPr id="11" name="TextBox 11"/>
            <p:cNvSpPr txBox="1"/>
            <p:nvPr/>
          </p:nvSpPr>
          <p:spPr>
            <a:xfrm>
              <a:off x="1377760" y="-57150"/>
              <a:ext cx="10680679" cy="1466003"/>
            </a:xfrm>
            <a:prstGeom prst="rect">
              <a:avLst/>
            </a:prstGeom>
          </p:spPr>
          <p:txBody>
            <a:bodyPr lIns="0" tIns="0" rIns="0" bIns="0" rtlCol="0" anchor="t">
              <a:spAutoFit/>
            </a:bodyPr>
            <a:lstStyle/>
            <a:p>
              <a:pPr>
                <a:lnSpc>
                  <a:spcPts val="4480"/>
                </a:lnSpc>
              </a:pPr>
              <a:r>
                <a:rPr lang="en-US" sz="3200" spc="192">
                  <a:solidFill>
                    <a:srgbClr val="FFFFFF"/>
                  </a:solidFill>
                  <a:latin typeface="Aileron"/>
                </a:rPr>
                <a:t>https://ehrafarchaeology.yale.edu/document?id=ny53-000</a:t>
              </a:r>
            </a:p>
          </p:txBody>
        </p:sp>
        <p:sp>
          <p:nvSpPr>
            <p:cNvPr id="12" name="TextBox 12"/>
            <p:cNvSpPr txBox="1"/>
            <p:nvPr/>
          </p:nvSpPr>
          <p:spPr>
            <a:xfrm>
              <a:off x="0" y="268182"/>
              <a:ext cx="934085" cy="862965"/>
            </a:xfrm>
            <a:prstGeom prst="rect">
              <a:avLst/>
            </a:prstGeom>
          </p:spPr>
          <p:txBody>
            <a:bodyPr lIns="0" tIns="0" rIns="0" bIns="0" rtlCol="0" anchor="t">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80" t="21485" r="4233"/>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BD4E09"/>
          </a:solidFill>
        </p:spPr>
      </p:sp>
      <p:sp>
        <p:nvSpPr>
          <p:cNvPr id="4" name="TextBox 4"/>
          <p:cNvSpPr txBox="1"/>
          <p:nvPr/>
        </p:nvSpPr>
        <p:spPr>
          <a:xfrm>
            <a:off x="3664482" y="4340638"/>
            <a:ext cx="10959035" cy="1634300"/>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ANTHROPOLOGY &amp; ARCHAEOLOGY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7786" y="0"/>
            <a:ext cx="6640214" cy="10287000"/>
          </a:xfrm>
          <a:custGeom>
            <a:avLst/>
            <a:gdLst/>
            <a:ahLst/>
            <a:cxnLst/>
            <a:rect l="l" t="t" r="r" b="b"/>
            <a:pathLst>
              <a:path w="6640214" h="10287000">
                <a:moveTo>
                  <a:pt x="0" y="0"/>
                </a:moveTo>
                <a:lnTo>
                  <a:pt x="6640214" y="0"/>
                </a:lnTo>
                <a:lnTo>
                  <a:pt x="6640214" y="10287000"/>
                </a:lnTo>
                <a:lnTo>
                  <a:pt x="0" y="10287000"/>
                </a:lnTo>
                <a:lnTo>
                  <a:pt x="0" y="0"/>
                </a:lnTo>
                <a:close/>
              </a:path>
            </a:pathLst>
          </a:custGeom>
          <a:blipFill>
            <a:blip r:embed="rId2"/>
            <a:stretch>
              <a:fillRect l="-1865" r="-1865"/>
            </a:stretch>
          </a:blipFill>
        </p:spPr>
      </p:sp>
      <p:sp>
        <p:nvSpPr>
          <p:cNvPr id="3" name="AutoShape 3"/>
          <p:cNvSpPr/>
          <p:nvPr/>
        </p:nvSpPr>
        <p:spPr>
          <a:xfrm rot="-10800000">
            <a:off x="0" y="0"/>
            <a:ext cx="11647786" cy="10287000"/>
          </a:xfrm>
          <a:prstGeom prst="rect">
            <a:avLst/>
          </a:prstGeom>
          <a:solidFill>
            <a:srgbClr val="BD4E09"/>
          </a:solidFill>
        </p:spPr>
      </p:sp>
      <p:sp>
        <p:nvSpPr>
          <p:cNvPr id="4" name="TextBox 4"/>
          <p:cNvSpPr txBox="1"/>
          <p:nvPr/>
        </p:nvSpPr>
        <p:spPr>
          <a:xfrm>
            <a:off x="546841" y="2944906"/>
            <a:ext cx="10554103"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Next, take notes on what you find in each tradition summary in terms of three aspects of the archaeological record:</a:t>
            </a:r>
          </a:p>
        </p:txBody>
      </p:sp>
      <p:sp>
        <p:nvSpPr>
          <p:cNvPr id="5" name="TextBox 5"/>
          <p:cNvSpPr txBox="1"/>
          <p:nvPr/>
        </p:nvSpPr>
        <p:spPr>
          <a:xfrm>
            <a:off x="546841" y="75975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2: </a:t>
            </a:r>
          </a:p>
          <a:p>
            <a:pPr algn="just">
              <a:lnSpc>
                <a:spcPts val="6600"/>
              </a:lnSpc>
            </a:pPr>
            <a:r>
              <a:rPr lang="en-US" sz="5500" spc="110">
                <a:solidFill>
                  <a:srgbClr val="FFFFFF"/>
                </a:solidFill>
                <a:latin typeface="Aileron Heavy"/>
              </a:rPr>
              <a:t>Tradition Summaries</a:t>
            </a:r>
          </a:p>
        </p:txBody>
      </p:sp>
      <p:sp>
        <p:nvSpPr>
          <p:cNvPr id="6" name="TextBox 6"/>
          <p:cNvSpPr txBox="1"/>
          <p:nvPr/>
        </p:nvSpPr>
        <p:spPr>
          <a:xfrm>
            <a:off x="546841" y="5432280"/>
            <a:ext cx="10554103" cy="1899285"/>
          </a:xfrm>
          <a:prstGeom prst="rect">
            <a:avLst/>
          </a:prstGeom>
        </p:spPr>
        <p:txBody>
          <a:bodyPr lIns="0" tIns="0" rIns="0" bIns="0" rtlCol="0" anchor="t">
            <a:spAutoFit/>
          </a:bodyPr>
          <a:lstStyle/>
          <a:p>
            <a:pPr marL="777240" lvl="1" indent="-388620">
              <a:lnSpc>
                <a:spcPts val="5040"/>
              </a:lnSpc>
              <a:buFont typeface="Arial"/>
              <a:buChar char="•"/>
            </a:pPr>
            <a:r>
              <a:rPr lang="en-US" sz="3600" spc="215">
                <a:solidFill>
                  <a:srgbClr val="FFFFFF"/>
                </a:solidFill>
                <a:latin typeface="Aileron"/>
              </a:rPr>
              <a:t>Social Organization</a:t>
            </a:r>
          </a:p>
          <a:p>
            <a:pPr marL="777240" lvl="1" indent="-388620">
              <a:lnSpc>
                <a:spcPts val="5040"/>
              </a:lnSpc>
              <a:buFont typeface="Arial"/>
              <a:buChar char="•"/>
            </a:pPr>
            <a:r>
              <a:rPr lang="en-US" sz="3600" spc="215">
                <a:solidFill>
                  <a:srgbClr val="FFFFFF"/>
                </a:solidFill>
                <a:latin typeface="Aileron"/>
              </a:rPr>
              <a:t>Calendars</a:t>
            </a:r>
          </a:p>
          <a:p>
            <a:pPr marL="777240" lvl="1" indent="-388620">
              <a:lnSpc>
                <a:spcPts val="5040"/>
              </a:lnSpc>
              <a:buFont typeface="Arial"/>
              <a:buChar char="•"/>
            </a:pPr>
            <a:r>
              <a:rPr lang="en-US" sz="3600" spc="215">
                <a:solidFill>
                  <a:srgbClr val="FFFFFF"/>
                </a:solidFill>
                <a:latin typeface="Aileron"/>
              </a:rPr>
              <a:t>Monuments</a:t>
            </a:r>
          </a:p>
        </p:txBody>
      </p:sp>
      <p:sp>
        <p:nvSpPr>
          <p:cNvPr id="7" name="TextBox 7"/>
          <p:cNvSpPr txBox="1"/>
          <p:nvPr/>
        </p:nvSpPr>
        <p:spPr>
          <a:xfrm>
            <a:off x="546841" y="7993380"/>
            <a:ext cx="10554103"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The following table can be used to organize your notes side-by-side.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BD4E09"/>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BD4E09"/>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77414" r="-8573"/>
            </a:stretch>
          </a:blipFill>
        </p:spPr>
      </p:sp>
      <p:sp>
        <p:nvSpPr>
          <p:cNvPr id="4" name="TextBox 4"/>
          <p:cNvSpPr txBox="1"/>
          <p:nvPr/>
        </p:nvSpPr>
        <p:spPr>
          <a:xfrm>
            <a:off x="8282910" y="3255444"/>
            <a:ext cx="9521123" cy="574548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Now that we have found ways to compare and contrast the Olmec and the Maya, let's dig deeper with </a:t>
            </a:r>
            <a:r>
              <a:rPr lang="en-US" sz="3600" spc="215">
                <a:solidFill>
                  <a:srgbClr val="FFFFFF"/>
                </a:solidFill>
                <a:latin typeface="Aileron Bold"/>
              </a:rPr>
              <a:t>Advanced Search</a:t>
            </a:r>
            <a:r>
              <a:rPr lang="en-US" sz="3600" spc="215">
                <a:solidFill>
                  <a:srgbClr val="FFFFFF"/>
                </a:solidFill>
                <a:latin typeface="Aileron"/>
              </a:rPr>
              <a:t>. </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This will enable us to find specific passages in documents that have been indexed by HRAF anthropologists at the paragraph level.</a:t>
            </a:r>
          </a:p>
        </p:txBody>
      </p:sp>
      <p:sp>
        <p:nvSpPr>
          <p:cNvPr id="5" name="TextBox 5"/>
          <p:cNvSpPr txBox="1"/>
          <p:nvPr/>
        </p:nvSpPr>
        <p:spPr>
          <a:xfrm>
            <a:off x="8282910" y="706845"/>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42745" r="-57768"/>
            </a:stretch>
          </a:blipFill>
        </p:spPr>
      </p:sp>
      <p:sp>
        <p:nvSpPr>
          <p:cNvPr id="3" name="AutoShape 3"/>
          <p:cNvSpPr/>
          <p:nvPr/>
        </p:nvSpPr>
        <p:spPr>
          <a:xfrm rot="-10800000">
            <a:off x="0" y="0"/>
            <a:ext cx="11447576" cy="10287000"/>
          </a:xfrm>
          <a:prstGeom prst="rect">
            <a:avLst/>
          </a:prstGeom>
          <a:solidFill>
            <a:srgbClr val="BD4E09"/>
          </a:solidFill>
        </p:spPr>
      </p:sp>
      <p:sp>
        <p:nvSpPr>
          <p:cNvPr id="4" name="TextBox 4"/>
          <p:cNvSpPr txBox="1"/>
          <p:nvPr/>
        </p:nvSpPr>
        <p:spPr>
          <a:xfrm>
            <a:off x="441038" y="2498517"/>
            <a:ext cx="11006539" cy="38252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a:t>
            </a:r>
            <a:r>
              <a:rPr lang="en-US" sz="3600" spc="215">
                <a:solidFill>
                  <a:srgbClr val="FFFFFF"/>
                </a:solidFill>
                <a:latin typeface="Aileron Bold"/>
              </a:rPr>
              <a:t> Add Traditions</a:t>
            </a:r>
            <a:r>
              <a:rPr lang="en-US" sz="3600" spc="215">
                <a:solidFill>
                  <a:srgbClr val="FFFFFF"/>
                </a:solidFill>
                <a:latin typeface="Aileron"/>
              </a:rPr>
              <a:t> column, select Classic Maya (NY53) and Olmec (NU95).  In the </a:t>
            </a:r>
            <a:r>
              <a:rPr lang="en-US" sz="3600" spc="215">
                <a:solidFill>
                  <a:srgbClr val="FFFFFF"/>
                </a:solidFill>
                <a:latin typeface="Aileron Bold"/>
              </a:rPr>
              <a:t>Add Subjects</a:t>
            </a:r>
            <a:r>
              <a:rPr lang="en-US" sz="3600" spc="215">
                <a:solidFill>
                  <a:srgbClr val="FFFFFF"/>
                </a:solidFill>
                <a:latin typeface="Aileron"/>
              </a:rPr>
              <a:t> column type "architecture" into the Filter Index. Select these subjects: </a:t>
            </a:r>
            <a:r>
              <a:rPr lang="en-US" sz="3600" spc="215">
                <a:solidFill>
                  <a:srgbClr val="FFFFFF"/>
                </a:solidFill>
                <a:latin typeface="Aileron Bold"/>
              </a:rPr>
              <a:t>Architecture (341), Dwellings (342), </a:t>
            </a:r>
            <a:r>
              <a:rPr lang="en-US" sz="3600" spc="215">
                <a:solidFill>
                  <a:srgbClr val="FFFFFF"/>
                </a:solidFill>
                <a:latin typeface="Aileron"/>
              </a:rPr>
              <a:t>and</a:t>
            </a:r>
            <a:r>
              <a:rPr lang="en-US" sz="3600" spc="215">
                <a:solidFill>
                  <a:srgbClr val="FFFFFF"/>
                </a:solidFill>
                <a:latin typeface="Aileron Bold"/>
              </a:rPr>
              <a:t> Grounds (351)</a:t>
            </a:r>
            <a:r>
              <a:rPr lang="en-US" sz="3600" spc="215">
                <a:solidFill>
                  <a:srgbClr val="FFFFFF"/>
                </a:solidFill>
                <a:latin typeface="Aileron"/>
              </a:rPr>
              <a:t>.</a:t>
            </a:r>
          </a:p>
        </p:txBody>
      </p:sp>
      <p:sp>
        <p:nvSpPr>
          <p:cNvPr id="5" name="TextBox 5"/>
          <p:cNvSpPr txBox="1"/>
          <p:nvPr/>
        </p:nvSpPr>
        <p:spPr>
          <a:xfrm>
            <a:off x="441038" y="429368"/>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6570770"/>
            <a:ext cx="11006539" cy="318516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When using keywords, make sure to truncate search terms using an asterisk (*) as needed. For example, truncate the term "pyramid" by typing "pyramid*" to include varant endings like pyramid, pyramid</a:t>
            </a:r>
            <a:r>
              <a:rPr lang="en-US" sz="3600" spc="215">
                <a:solidFill>
                  <a:srgbClr val="FFFFFF"/>
                </a:solidFill>
                <a:latin typeface="Aileron Bold"/>
              </a:rPr>
              <a:t>s</a:t>
            </a:r>
            <a:r>
              <a:rPr lang="en-US" sz="3600" spc="215">
                <a:solidFill>
                  <a:srgbClr val="FFFFFF"/>
                </a:solidFill>
                <a:latin typeface="Aileron"/>
              </a:rPr>
              <a:t>, or pyramid</a:t>
            </a:r>
            <a:r>
              <a:rPr lang="en-US" sz="3600" spc="215">
                <a:solidFill>
                  <a:srgbClr val="FFFFFF"/>
                </a:solidFill>
                <a:latin typeface="Aileron Bold"/>
              </a:rPr>
              <a:t>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Freeform 2"/>
          <p:cNvSpPr/>
          <p:nvPr/>
        </p:nvSpPr>
        <p:spPr>
          <a:xfrm>
            <a:off x="-48349" y="3374141"/>
            <a:ext cx="18336349" cy="2908065"/>
          </a:xfrm>
          <a:custGeom>
            <a:avLst/>
            <a:gdLst/>
            <a:ahLst/>
            <a:cxnLst/>
            <a:rect l="l" t="t" r="r" b="b"/>
            <a:pathLst>
              <a:path w="18336349" h="2908065">
                <a:moveTo>
                  <a:pt x="0" y="0"/>
                </a:moveTo>
                <a:lnTo>
                  <a:pt x="18336349" y="0"/>
                </a:lnTo>
                <a:lnTo>
                  <a:pt x="18336349" y="2908065"/>
                </a:lnTo>
                <a:lnTo>
                  <a:pt x="0" y="2908065"/>
                </a:lnTo>
                <a:lnTo>
                  <a:pt x="0" y="0"/>
                </a:lnTo>
                <a:close/>
              </a:path>
            </a:pathLst>
          </a:custGeom>
          <a:blipFill>
            <a:blip r:embed="rId2"/>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279338" cy="10287000"/>
          </a:xfrm>
          <a:custGeom>
            <a:avLst/>
            <a:gdLst/>
            <a:ahLst/>
            <a:cxnLst/>
            <a:rect l="l" t="t" r="r" b="b"/>
            <a:pathLst>
              <a:path w="7279338" h="10287000">
                <a:moveTo>
                  <a:pt x="0" y="0"/>
                </a:moveTo>
                <a:lnTo>
                  <a:pt x="7279338" y="0"/>
                </a:lnTo>
                <a:lnTo>
                  <a:pt x="7279338" y="10287000"/>
                </a:lnTo>
                <a:lnTo>
                  <a:pt x="0" y="10287000"/>
                </a:lnTo>
                <a:lnTo>
                  <a:pt x="0" y="0"/>
                </a:lnTo>
                <a:close/>
              </a:path>
            </a:pathLst>
          </a:custGeom>
          <a:blipFill>
            <a:blip r:embed="rId2"/>
            <a:stretch>
              <a:fillRect l="-45900" r="-53959"/>
            </a:stretch>
          </a:blipFill>
        </p:spPr>
      </p:sp>
      <p:sp>
        <p:nvSpPr>
          <p:cNvPr id="3" name="AutoShape 3"/>
          <p:cNvSpPr/>
          <p:nvPr/>
        </p:nvSpPr>
        <p:spPr>
          <a:xfrm rot="-10800000">
            <a:off x="7279338" y="0"/>
            <a:ext cx="11008662" cy="10287000"/>
          </a:xfrm>
          <a:prstGeom prst="rect">
            <a:avLst/>
          </a:prstGeom>
          <a:solidFill>
            <a:srgbClr val="BD4E09"/>
          </a:solidFill>
        </p:spPr>
      </p:sp>
      <p:sp>
        <p:nvSpPr>
          <p:cNvPr id="4" name="TextBox 4"/>
          <p:cNvSpPr txBox="1"/>
          <p:nvPr/>
        </p:nvSpPr>
        <p:spPr>
          <a:xfrm>
            <a:off x="7730852" y="1945593"/>
            <a:ext cx="10105635"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Search results are organized by region, subregion, and tradition. For example:</a:t>
            </a:r>
          </a:p>
        </p:txBody>
      </p:sp>
      <p:sp>
        <p:nvSpPr>
          <p:cNvPr id="5" name="TextBox 5"/>
          <p:cNvSpPr txBox="1"/>
          <p:nvPr/>
        </p:nvSpPr>
        <p:spPr>
          <a:xfrm>
            <a:off x="7572656" y="561975"/>
            <a:ext cx="10422026"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Region &amp; Tradition Results</a:t>
            </a:r>
          </a:p>
        </p:txBody>
      </p:sp>
      <p:sp>
        <p:nvSpPr>
          <p:cNvPr id="6" name="TextBox 6"/>
          <p:cNvSpPr txBox="1"/>
          <p:nvPr/>
        </p:nvSpPr>
        <p:spPr>
          <a:xfrm>
            <a:off x="7730852" y="7749195"/>
            <a:ext cx="10105635" cy="19050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The search results can also be filtered by subsistence type or sample, and sorted by the number of documents or paragraphs.</a:t>
            </a:r>
          </a:p>
        </p:txBody>
      </p:sp>
      <p:sp>
        <p:nvSpPr>
          <p:cNvPr id="7" name="TextBox 7"/>
          <p:cNvSpPr txBox="1"/>
          <p:nvPr/>
        </p:nvSpPr>
        <p:spPr>
          <a:xfrm>
            <a:off x="8233682" y="3739470"/>
            <a:ext cx="8932365" cy="1655445"/>
          </a:xfrm>
          <a:prstGeom prst="rect">
            <a:avLst/>
          </a:prstGeom>
        </p:spPr>
        <p:txBody>
          <a:bodyPr lIns="0" tIns="0" rIns="0" bIns="0" rtlCol="0" anchor="t">
            <a:spAutoFit/>
          </a:bodyPr>
          <a:lstStyle/>
          <a:p>
            <a:pPr>
              <a:lnSpc>
                <a:spcPts val="4320"/>
              </a:lnSpc>
            </a:pPr>
            <a:r>
              <a:rPr lang="en-US" sz="3600" spc="215">
                <a:solidFill>
                  <a:srgbClr val="FFFFFF"/>
                </a:solidFill>
                <a:latin typeface="Aileron Bold"/>
              </a:rPr>
              <a:t>Region: </a:t>
            </a:r>
            <a:r>
              <a:rPr lang="en-US" sz="3600" spc="215">
                <a:solidFill>
                  <a:srgbClr val="FFFFFF"/>
                </a:solidFill>
                <a:latin typeface="Aileron"/>
              </a:rPr>
              <a:t>Middle America &amp; Caribbean</a:t>
            </a:r>
          </a:p>
          <a:p>
            <a:pPr>
              <a:lnSpc>
                <a:spcPts val="4320"/>
              </a:lnSpc>
            </a:pPr>
            <a:r>
              <a:rPr lang="en-US" sz="3600" spc="215">
                <a:solidFill>
                  <a:srgbClr val="FFFFFF"/>
                </a:solidFill>
                <a:latin typeface="Aileron Bold"/>
              </a:rPr>
              <a:t>Subregion: </a:t>
            </a:r>
            <a:r>
              <a:rPr lang="en-US" sz="3600" spc="215">
                <a:solidFill>
                  <a:srgbClr val="FFFFFF"/>
                </a:solidFill>
                <a:latin typeface="Aileron"/>
              </a:rPr>
              <a:t>Central Mexico</a:t>
            </a:r>
          </a:p>
          <a:p>
            <a:pPr>
              <a:lnSpc>
                <a:spcPts val="4320"/>
              </a:lnSpc>
            </a:pPr>
            <a:r>
              <a:rPr lang="en-US" sz="3600" spc="215">
                <a:solidFill>
                  <a:srgbClr val="FFFFFF"/>
                </a:solidFill>
                <a:latin typeface="Aileron Bold"/>
              </a:rPr>
              <a:t>Tradition: </a:t>
            </a:r>
            <a:r>
              <a:rPr lang="en-US" sz="3600" spc="215">
                <a:solidFill>
                  <a:srgbClr val="FFFFFF"/>
                </a:solidFill>
                <a:latin typeface="Aileron"/>
              </a:rPr>
              <a:t>Olmec (NU95)</a:t>
            </a:r>
          </a:p>
        </p:txBody>
      </p:sp>
      <p:sp>
        <p:nvSpPr>
          <p:cNvPr id="8" name="TextBox 8"/>
          <p:cNvSpPr txBox="1"/>
          <p:nvPr/>
        </p:nvSpPr>
        <p:spPr>
          <a:xfrm>
            <a:off x="8233682" y="5730484"/>
            <a:ext cx="9099975" cy="1655445"/>
          </a:xfrm>
          <a:prstGeom prst="rect">
            <a:avLst/>
          </a:prstGeom>
        </p:spPr>
        <p:txBody>
          <a:bodyPr lIns="0" tIns="0" rIns="0" bIns="0" rtlCol="0" anchor="t">
            <a:spAutoFit/>
          </a:bodyPr>
          <a:lstStyle/>
          <a:p>
            <a:pPr>
              <a:lnSpc>
                <a:spcPts val="4320"/>
              </a:lnSpc>
            </a:pPr>
            <a:r>
              <a:rPr lang="en-US" sz="3600" spc="215">
                <a:solidFill>
                  <a:srgbClr val="FFFFFF"/>
                </a:solidFill>
                <a:latin typeface="Aileron Bold"/>
              </a:rPr>
              <a:t>Region: </a:t>
            </a:r>
            <a:r>
              <a:rPr lang="en-US" sz="3600" spc="215">
                <a:solidFill>
                  <a:srgbClr val="FFFFFF"/>
                </a:solidFill>
                <a:latin typeface="Aileron"/>
              </a:rPr>
              <a:t>Middle America &amp; Caribbean</a:t>
            </a:r>
          </a:p>
          <a:p>
            <a:pPr>
              <a:lnSpc>
                <a:spcPts val="4320"/>
              </a:lnSpc>
            </a:pPr>
            <a:r>
              <a:rPr lang="en-US" sz="3600" spc="215">
                <a:solidFill>
                  <a:srgbClr val="FFFFFF"/>
                </a:solidFill>
                <a:latin typeface="Aileron Bold"/>
              </a:rPr>
              <a:t>Subregion:</a:t>
            </a:r>
            <a:r>
              <a:rPr lang="en-US" sz="3600" spc="215">
                <a:solidFill>
                  <a:srgbClr val="FFFFFF"/>
                </a:solidFill>
                <a:latin typeface="Aileron"/>
              </a:rPr>
              <a:t> Maya Area</a:t>
            </a:r>
          </a:p>
          <a:p>
            <a:pPr>
              <a:lnSpc>
                <a:spcPts val="4320"/>
              </a:lnSpc>
            </a:pPr>
            <a:r>
              <a:rPr lang="en-US" sz="3600" spc="215">
                <a:solidFill>
                  <a:srgbClr val="FFFFFF"/>
                </a:solidFill>
                <a:latin typeface="Aileron Bold"/>
              </a:rPr>
              <a:t>Tradition:</a:t>
            </a:r>
            <a:r>
              <a:rPr lang="en-US" sz="3600" spc="215">
                <a:solidFill>
                  <a:srgbClr val="FFFFFF"/>
                </a:solidFill>
                <a:latin typeface="Aileron"/>
              </a:rPr>
              <a:t> Classic Maya (NY53)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D4E09"/>
        </a:solidFill>
        <a:effectLst/>
      </p:bgPr>
    </p:bg>
    <p:spTree>
      <p:nvGrpSpPr>
        <p:cNvPr id="1" name=""/>
        <p:cNvGrpSpPr/>
        <p:nvPr/>
      </p:nvGrpSpPr>
      <p:grpSpPr>
        <a:xfrm>
          <a:off x="0" y="0"/>
          <a:ext cx="0" cy="0"/>
          <a:chOff x="0" y="0"/>
          <a:chExt cx="0" cy="0"/>
        </a:xfrm>
      </p:grpSpPr>
      <p:sp>
        <p:nvSpPr>
          <p:cNvPr id="2" name="Freeform 2"/>
          <p:cNvSpPr/>
          <p:nvPr/>
        </p:nvSpPr>
        <p:spPr>
          <a:xfrm>
            <a:off x="1091127" y="0"/>
            <a:ext cx="16168173" cy="10287000"/>
          </a:xfrm>
          <a:custGeom>
            <a:avLst/>
            <a:gdLst/>
            <a:ahLst/>
            <a:cxnLst/>
            <a:rect l="l" t="t" r="r" b="b"/>
            <a:pathLst>
              <a:path w="16168173" h="10287000">
                <a:moveTo>
                  <a:pt x="0" y="0"/>
                </a:moveTo>
                <a:lnTo>
                  <a:pt x="16168173" y="0"/>
                </a:lnTo>
                <a:lnTo>
                  <a:pt x="16168173" y="10287000"/>
                </a:lnTo>
                <a:lnTo>
                  <a:pt x="0" y="10287000"/>
                </a:lnTo>
                <a:lnTo>
                  <a:pt x="0" y="0"/>
                </a:lnTo>
                <a:close/>
              </a:path>
            </a:pathLst>
          </a:custGeom>
          <a:blipFill>
            <a:blip r:embed="rId2"/>
            <a:stretch>
              <a:fillRect r="-88946"/>
            </a:stretch>
          </a:blipFill>
        </p:spPr>
      </p:sp>
      <p:sp>
        <p:nvSpPr>
          <p:cNvPr id="3" name="Freeform 3"/>
          <p:cNvSpPr/>
          <p:nvPr/>
        </p:nvSpPr>
        <p:spPr>
          <a:xfrm>
            <a:off x="1609894" y="707747"/>
            <a:ext cx="2752447" cy="1711522"/>
          </a:xfrm>
          <a:custGeom>
            <a:avLst/>
            <a:gdLst/>
            <a:ahLst/>
            <a:cxnLst/>
            <a:rect l="l" t="t" r="r" b="b"/>
            <a:pathLst>
              <a:path w="2752447" h="1711522">
                <a:moveTo>
                  <a:pt x="0" y="0"/>
                </a:moveTo>
                <a:lnTo>
                  <a:pt x="2752447" y="0"/>
                </a:lnTo>
                <a:lnTo>
                  <a:pt x="2752447" y="1711521"/>
                </a:lnTo>
                <a:lnTo>
                  <a:pt x="0" y="1711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551705" cy="10287000"/>
          </a:xfrm>
          <a:custGeom>
            <a:avLst/>
            <a:gdLst/>
            <a:ahLst/>
            <a:cxnLst/>
            <a:rect l="l" t="t" r="r" b="b"/>
            <a:pathLst>
              <a:path w="7551705" h="10287000">
                <a:moveTo>
                  <a:pt x="0" y="0"/>
                </a:moveTo>
                <a:lnTo>
                  <a:pt x="7551705" y="0"/>
                </a:lnTo>
                <a:lnTo>
                  <a:pt x="7551705" y="10287000"/>
                </a:lnTo>
                <a:lnTo>
                  <a:pt x="0" y="10287000"/>
                </a:lnTo>
                <a:lnTo>
                  <a:pt x="0" y="0"/>
                </a:lnTo>
                <a:close/>
              </a:path>
            </a:pathLst>
          </a:custGeom>
          <a:blipFill>
            <a:blip r:embed="rId2"/>
            <a:stretch>
              <a:fillRect l="-1942" t="-7348" r="-2219" b="-7348"/>
            </a:stretch>
          </a:blipFill>
        </p:spPr>
      </p:sp>
      <p:sp>
        <p:nvSpPr>
          <p:cNvPr id="3" name="AutoShape 3"/>
          <p:cNvSpPr/>
          <p:nvPr/>
        </p:nvSpPr>
        <p:spPr>
          <a:xfrm rot="-10800000">
            <a:off x="7551705" y="0"/>
            <a:ext cx="10736295" cy="10287000"/>
          </a:xfrm>
          <a:prstGeom prst="rect">
            <a:avLst/>
          </a:prstGeom>
          <a:solidFill>
            <a:srgbClr val="BD4E09"/>
          </a:solidFill>
        </p:spPr>
      </p:sp>
      <p:sp>
        <p:nvSpPr>
          <p:cNvPr id="4" name="TextBox 4"/>
          <p:cNvSpPr txBox="1"/>
          <p:nvPr/>
        </p:nvSpPr>
        <p:spPr>
          <a:xfrm>
            <a:off x="7971791" y="1615575"/>
            <a:ext cx="9875171" cy="830580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You can use filtering options to narrow your results by subsistence type or by sample. Search results can be filtered by nine different subsistence types. Hover above a subsistence type for a brief description.</a:t>
            </a:r>
          </a:p>
          <a:p>
            <a:pPr>
              <a:lnSpc>
                <a:spcPts val="5040"/>
              </a:lnSpc>
            </a:pPr>
            <a:endParaRPr lang="en-US" sz="3600" spc="215">
              <a:solidFill>
                <a:srgbClr val="FFFFFF"/>
              </a:solidFill>
              <a:latin typeface="Aileron"/>
            </a:endParaRPr>
          </a:p>
          <a:p>
            <a:pPr>
              <a:lnSpc>
                <a:spcPts val="5040"/>
              </a:lnSpc>
            </a:pPr>
            <a:r>
              <a:rPr lang="en-US" sz="3600" spc="215">
                <a:solidFill>
                  <a:srgbClr val="FFFFFF"/>
                </a:solidFill>
                <a:latin typeface="Aileron"/>
              </a:rPr>
              <a:t>Results can also be filtered by sample. The Simple Random Sample is a non-stratified sample of traditions randomly selected from the OAT. There are over 45 traditions in the Simple Random Sample, with new cases added from time to time.</a:t>
            </a:r>
          </a:p>
        </p:txBody>
      </p:sp>
      <p:sp>
        <p:nvSpPr>
          <p:cNvPr id="5" name="TextBox 5"/>
          <p:cNvSpPr txBox="1"/>
          <p:nvPr/>
        </p:nvSpPr>
        <p:spPr>
          <a:xfrm>
            <a:off x="8200132" y="436267"/>
            <a:ext cx="9646830"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Filtering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4078"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18128" r="-38734"/>
            </a:stretch>
          </a:blipFill>
        </p:spPr>
      </p:sp>
      <p:sp>
        <p:nvSpPr>
          <p:cNvPr id="3" name="TextBox 3"/>
          <p:cNvSpPr txBox="1"/>
          <p:nvPr/>
        </p:nvSpPr>
        <p:spPr>
          <a:xfrm>
            <a:off x="474306" y="2243291"/>
            <a:ext cx="8553648" cy="1265004"/>
          </a:xfrm>
          <a:prstGeom prst="rect">
            <a:avLst/>
          </a:prstGeom>
        </p:spPr>
        <p:txBody>
          <a:bodyPr lIns="0" tIns="0" rIns="0" bIns="0" rtlCol="0" anchor="t">
            <a:spAutoFit/>
          </a:bodyPr>
          <a:lstStyle/>
          <a:p>
            <a:pPr>
              <a:lnSpc>
                <a:spcPts val="5039"/>
              </a:lnSpc>
            </a:pPr>
            <a:r>
              <a:rPr lang="en-US" sz="3599" spc="215">
                <a:solidFill>
                  <a:srgbClr val="BD4E09"/>
                </a:solidFill>
                <a:latin typeface="Aileron"/>
              </a:rPr>
              <a:t>Write a short paper (2-3 pages) in which you discuss your findings.</a:t>
            </a:r>
          </a:p>
        </p:txBody>
      </p:sp>
      <p:sp>
        <p:nvSpPr>
          <p:cNvPr id="4" name="TextBox 4"/>
          <p:cNvSpPr txBox="1"/>
          <p:nvPr/>
        </p:nvSpPr>
        <p:spPr>
          <a:xfrm>
            <a:off x="474306" y="822152"/>
            <a:ext cx="7730396" cy="923925"/>
          </a:xfrm>
          <a:prstGeom prst="rect">
            <a:avLst/>
          </a:prstGeom>
        </p:spPr>
        <p:txBody>
          <a:bodyPr lIns="0" tIns="0" rIns="0" bIns="0" rtlCol="0" anchor="t">
            <a:spAutoFit/>
          </a:bodyPr>
          <a:lstStyle/>
          <a:p>
            <a:pPr>
              <a:lnSpc>
                <a:spcPts val="7200"/>
              </a:lnSpc>
            </a:pPr>
            <a:r>
              <a:rPr lang="en-US" sz="6000" spc="120">
                <a:solidFill>
                  <a:srgbClr val="BD4E09"/>
                </a:solidFill>
                <a:latin typeface="Aileron Heavy"/>
              </a:rPr>
              <a:t>Essay Assignment</a:t>
            </a:r>
          </a:p>
        </p:txBody>
      </p:sp>
      <p:sp>
        <p:nvSpPr>
          <p:cNvPr id="5" name="TextBox 5"/>
          <p:cNvSpPr txBox="1"/>
          <p:nvPr/>
        </p:nvSpPr>
        <p:spPr>
          <a:xfrm>
            <a:off x="358260" y="4152562"/>
            <a:ext cx="8785740" cy="5105738"/>
          </a:xfrm>
          <a:prstGeom prst="rect">
            <a:avLst/>
          </a:prstGeom>
        </p:spPr>
        <p:txBody>
          <a:bodyPr lIns="0" tIns="0" rIns="0" bIns="0" rtlCol="0" anchor="t">
            <a:spAutoFit/>
          </a:bodyPr>
          <a:lstStyle/>
          <a:p>
            <a:pPr marL="777240" lvl="1" indent="-388620">
              <a:lnSpc>
                <a:spcPts val="5039"/>
              </a:lnSpc>
              <a:buFont typeface="Arial"/>
              <a:buChar char="•"/>
            </a:pPr>
            <a:r>
              <a:rPr lang="en-US" sz="3599" spc="215">
                <a:solidFill>
                  <a:srgbClr val="BD4E09"/>
                </a:solidFill>
                <a:latin typeface="Aileron"/>
              </a:rPr>
              <a:t>What were the most interesting things you learned about the archaeological record of the Olmec and the Maya?</a:t>
            </a:r>
          </a:p>
          <a:p>
            <a:pPr marL="777240" lvl="1" indent="-388620">
              <a:lnSpc>
                <a:spcPts val="5039"/>
              </a:lnSpc>
              <a:buFont typeface="Arial"/>
              <a:buChar char="•"/>
            </a:pPr>
            <a:r>
              <a:rPr lang="en-US" sz="3599" spc="215">
                <a:solidFill>
                  <a:srgbClr val="BD4E09"/>
                </a:solidFill>
                <a:latin typeface="Aileron"/>
              </a:rPr>
              <a:t>What would you describe as the most important archaeological discoveries for each of these traditions?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89560" t="-17022" r="-30714" b="-4249"/>
            </a:stretch>
          </a:blipFill>
        </p:spPr>
      </p:sp>
      <p:sp>
        <p:nvSpPr>
          <p:cNvPr id="3" name="AutoShape 3"/>
          <p:cNvSpPr/>
          <p:nvPr/>
        </p:nvSpPr>
        <p:spPr>
          <a:xfrm rot="-10800000">
            <a:off x="7865974" y="0"/>
            <a:ext cx="10422026" cy="10287000"/>
          </a:xfrm>
          <a:prstGeom prst="rect">
            <a:avLst/>
          </a:prstGeom>
          <a:solidFill>
            <a:srgbClr val="BD4E09"/>
          </a:solidFill>
        </p:spPr>
      </p:sp>
      <p:sp>
        <p:nvSpPr>
          <p:cNvPr id="4" name="TextBox 4"/>
          <p:cNvSpPr txBox="1"/>
          <p:nvPr/>
        </p:nvSpPr>
        <p:spPr>
          <a:xfrm>
            <a:off x="8253572" y="2048638"/>
            <a:ext cx="9646830" cy="38252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Anthropology is the study of humankind, past and present. Anthropologists believe that the best understanding of the human condition arises from a comparative, holistic, and global approach. There are </a:t>
            </a:r>
            <a:r>
              <a:rPr lang="en-US" sz="3600" spc="215">
                <a:solidFill>
                  <a:srgbClr val="FFFFFF"/>
                </a:solidFill>
                <a:latin typeface="Aileron Bold"/>
              </a:rPr>
              <a:t>four </a:t>
            </a:r>
            <a:r>
              <a:rPr lang="en-US" sz="3600" spc="215">
                <a:solidFill>
                  <a:srgbClr val="FFFFFF"/>
                </a:solidFill>
                <a:latin typeface="Aileron"/>
              </a:rPr>
              <a:t>major subfields of anthropology:</a:t>
            </a:r>
          </a:p>
        </p:txBody>
      </p:sp>
      <p:sp>
        <p:nvSpPr>
          <p:cNvPr id="5" name="TextBox 5"/>
          <p:cNvSpPr txBox="1"/>
          <p:nvPr/>
        </p:nvSpPr>
        <p:spPr>
          <a:xfrm>
            <a:off x="8994662" y="561975"/>
            <a:ext cx="8667479"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Anthropology</a:t>
            </a:r>
          </a:p>
        </p:txBody>
      </p:sp>
      <p:sp>
        <p:nvSpPr>
          <p:cNvPr id="6" name="TextBox 6"/>
          <p:cNvSpPr txBox="1"/>
          <p:nvPr/>
        </p:nvSpPr>
        <p:spPr>
          <a:xfrm>
            <a:off x="8253572" y="6503785"/>
            <a:ext cx="9646830" cy="2545080"/>
          </a:xfrm>
          <a:prstGeom prst="rect">
            <a:avLst/>
          </a:prstGeom>
        </p:spPr>
        <p:txBody>
          <a:bodyPr lIns="0" tIns="0" rIns="0" bIns="0" rtlCol="0" anchor="t">
            <a:spAutoFit/>
          </a:bodyPr>
          <a:lstStyle/>
          <a:p>
            <a:pPr marL="777240" lvl="1" indent="-388620">
              <a:lnSpc>
                <a:spcPts val="5040"/>
              </a:lnSpc>
              <a:buFont typeface="Arial"/>
              <a:buChar char="•"/>
            </a:pPr>
            <a:r>
              <a:rPr lang="en-US" sz="3600" spc="215">
                <a:solidFill>
                  <a:srgbClr val="FFFFFF"/>
                </a:solidFill>
                <a:latin typeface="Aileron Bold"/>
              </a:rPr>
              <a:t>Archaeology</a:t>
            </a:r>
          </a:p>
          <a:p>
            <a:pPr marL="777240" lvl="1" indent="-388620">
              <a:lnSpc>
                <a:spcPts val="5040"/>
              </a:lnSpc>
              <a:buFont typeface="Arial"/>
              <a:buChar char="•"/>
            </a:pPr>
            <a:r>
              <a:rPr lang="en-US" sz="3600" spc="215">
                <a:solidFill>
                  <a:srgbClr val="FFFFFF"/>
                </a:solidFill>
                <a:latin typeface="Aileron Bold"/>
              </a:rPr>
              <a:t>Biological anthropology</a:t>
            </a:r>
          </a:p>
          <a:p>
            <a:pPr marL="777240" lvl="1" indent="-388620">
              <a:lnSpc>
                <a:spcPts val="5040"/>
              </a:lnSpc>
              <a:buFont typeface="Arial"/>
              <a:buChar char="•"/>
            </a:pPr>
            <a:r>
              <a:rPr lang="en-US" sz="3600" spc="215">
                <a:solidFill>
                  <a:srgbClr val="FFFFFF"/>
                </a:solidFill>
                <a:latin typeface="Aileron Bold"/>
              </a:rPr>
              <a:t>Cultural anthropology</a:t>
            </a:r>
          </a:p>
          <a:p>
            <a:pPr marL="777240" lvl="1" indent="-388620">
              <a:lnSpc>
                <a:spcPts val="5040"/>
              </a:lnSpc>
              <a:buFont typeface="Arial"/>
              <a:buChar char="•"/>
            </a:pPr>
            <a:r>
              <a:rPr lang="en-US" sz="3600" spc="215">
                <a:solidFill>
                  <a:srgbClr val="FFFFFF"/>
                </a:solidFill>
                <a:latin typeface="Aileron Bold"/>
              </a:rPr>
              <a:t>Linguistic anthropology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BD4E09"/>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BD4E09"/>
                </a:solidFill>
                <a:latin typeface="Aileron Heavy"/>
              </a:rPr>
              <a:t>References</a:t>
            </a:r>
          </a:p>
        </p:txBody>
      </p:sp>
      <p:sp>
        <p:nvSpPr>
          <p:cNvPr id="4" name="TextBox 4"/>
          <p:cNvSpPr txBox="1"/>
          <p:nvPr/>
        </p:nvSpPr>
        <p:spPr>
          <a:xfrm>
            <a:off x="4113476" y="422415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Herrera, R. Sergio. and Leyon Doyon. 2009. “Tradition Summary: Olmec.” New Haven, Conn.: Human Relations Area Files. https://ehrafarchaeology.yale.edu/document?id=nu95-000.</a:t>
            </a:r>
          </a:p>
        </p:txBody>
      </p:sp>
      <p:sp>
        <p:nvSpPr>
          <p:cNvPr id="5" name="TextBox 5"/>
          <p:cNvSpPr txBox="1"/>
          <p:nvPr/>
        </p:nvSpPr>
        <p:spPr>
          <a:xfrm>
            <a:off x="4113476" y="2637636"/>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a:rPr>
              <a:t>Ember, Carol R. 2016. Introducing Cross Cultural Research. New Haven: Human Relations Area Files. https://hraf.yale.edu/ccc/</a:t>
            </a:r>
          </a:p>
        </p:txBody>
      </p:sp>
      <p:sp>
        <p:nvSpPr>
          <p:cNvPr id="6" name="TextBox 6"/>
          <p:cNvSpPr txBox="1"/>
          <p:nvPr/>
        </p:nvSpPr>
        <p:spPr>
          <a:xfrm>
            <a:off x="4113476" y="8173162"/>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Sharer, Robert J., and Sarah Berry. 2000. “Tradition Summary: Classic Maya.” New Haven, Conn.: Human Relations Area Files. https://ehrafarchaeology.yale.edu/document?id=ny53-000.</a:t>
            </a:r>
          </a:p>
        </p:txBody>
      </p:sp>
      <p:sp>
        <p:nvSpPr>
          <p:cNvPr id="7" name="TextBox 7"/>
          <p:cNvSpPr txBox="1"/>
          <p:nvPr/>
        </p:nvSpPr>
        <p:spPr>
          <a:xfrm>
            <a:off x="4154048" y="6198658"/>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Nelson, Sarah M. 1990. “The Neolithic of Northeastern China and Korea.” Antiquity Vol. 64 (no. 243): 234–48. https://ehrafarchaeology.yale.edu/document?id=af45-005.</a:t>
            </a:r>
          </a:p>
        </p:txBody>
      </p:sp>
      <p:sp>
        <p:nvSpPr>
          <p:cNvPr id="8" name="TextBox 8"/>
          <p:cNvSpPr txBox="1"/>
          <p:nvPr/>
        </p:nvSpPr>
        <p:spPr>
          <a:xfrm>
            <a:off x="4113476" y="691708"/>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Coe, Michael D. 1977. “Olmec and Maya: A Study in Relationships.” In The Origins of Maya Civilization, 183–95. Albuquerque: University of New Mexico Press. https://ehrafarchaeology.yale.edu/document?id=ny52-035.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064747"/>
            <a:ext cx="9265601" cy="4389120"/>
          </a:xfrm>
          <a:prstGeom prst="rect">
            <a:avLst/>
          </a:prstGeom>
        </p:spPr>
        <p:txBody>
          <a:bodyPr lIns="0" tIns="0" rIns="0" bIns="0" rtlCol="0" anchor="t">
            <a:spAutoFit/>
          </a:bodyPr>
          <a:lstStyle/>
          <a:p>
            <a:pPr algn="ctr">
              <a:lnSpc>
                <a:spcPts val="11519"/>
              </a:lnSpc>
            </a:pPr>
            <a:r>
              <a:rPr lang="en-US" sz="9600">
                <a:solidFill>
                  <a:srgbClr val="BD4E09"/>
                </a:solidFill>
                <a:latin typeface="Aileron Heavy"/>
              </a:rPr>
              <a:t>Introducing eHRAF Archaeology</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BD4E09"/>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BD4E09"/>
                </a:solidFill>
                <a:latin typeface="Aileron Bold"/>
              </a:rPr>
              <a:t>Human Relations Area Files</a:t>
            </a:r>
          </a:p>
          <a:p>
            <a:pPr algn="r">
              <a:lnSpc>
                <a:spcPts val="3080"/>
              </a:lnSpc>
            </a:pPr>
            <a:r>
              <a:rPr lang="en-US" sz="2800" spc="196">
                <a:solidFill>
                  <a:srgbClr val="BD4E09"/>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BD4E09"/>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BD4E09"/>
                </a:solidFill>
                <a:latin typeface="Aileron"/>
                <a:hlinkClick r:id="rId3" tooltip="http://hraf.yale.edu"/>
              </a:rPr>
              <a:t>hraf.yale.edu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422026" cy="10287000"/>
          </a:xfrm>
          <a:prstGeom prst="rect">
            <a:avLst/>
          </a:prstGeom>
          <a:solidFill>
            <a:srgbClr val="BD4E09"/>
          </a:solidFill>
        </p:spPr>
      </p:sp>
      <p:sp>
        <p:nvSpPr>
          <p:cNvPr id="3" name="TextBox 3"/>
          <p:cNvSpPr txBox="1"/>
          <p:nvPr/>
        </p:nvSpPr>
        <p:spPr>
          <a:xfrm>
            <a:off x="423385" y="3691789"/>
            <a:ext cx="9575257" cy="593598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"Archaeology is the study of the ancient and recent human past through material remains. Archaeologists might study the million-year-old fossils of our earliest human ancestors in Africa. Or they might study 20th-century buildings in present-day New York City. Archaeology analyzes the physical remains of the past in pursuit of a broad and comprehensive understanding of human culture."</a:t>
            </a:r>
          </a:p>
        </p:txBody>
      </p:sp>
      <p:sp>
        <p:nvSpPr>
          <p:cNvPr id="4" name="TextBox 4"/>
          <p:cNvSpPr txBox="1"/>
          <p:nvPr/>
        </p:nvSpPr>
        <p:spPr>
          <a:xfrm>
            <a:off x="476521" y="687683"/>
            <a:ext cx="8667479"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Archaeology</a:t>
            </a:r>
          </a:p>
        </p:txBody>
      </p:sp>
      <p:sp>
        <p:nvSpPr>
          <p:cNvPr id="5" name="TextBox 5"/>
          <p:cNvSpPr txBox="1"/>
          <p:nvPr/>
        </p:nvSpPr>
        <p:spPr>
          <a:xfrm>
            <a:off x="423385" y="2069478"/>
            <a:ext cx="9575257" cy="118110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According to the Society for American Archaeology (SAA):</a:t>
            </a:r>
          </a:p>
        </p:txBody>
      </p:sp>
      <p:sp>
        <p:nvSpPr>
          <p:cNvPr id="6" name="Freeform 6"/>
          <p:cNvSpPr/>
          <p:nvPr/>
        </p:nvSpPr>
        <p:spPr>
          <a:xfrm>
            <a:off x="10422026"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053" r="-48053"/>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871634" cy="10287000"/>
          </a:xfrm>
          <a:custGeom>
            <a:avLst/>
            <a:gdLst/>
            <a:ahLst/>
            <a:cxnLst/>
            <a:rect l="l" t="t" r="r" b="b"/>
            <a:pathLst>
              <a:path w="8871634" h="10287000">
                <a:moveTo>
                  <a:pt x="0" y="0"/>
                </a:moveTo>
                <a:lnTo>
                  <a:pt x="8871634" y="0"/>
                </a:lnTo>
                <a:lnTo>
                  <a:pt x="8871634" y="10287000"/>
                </a:lnTo>
                <a:lnTo>
                  <a:pt x="0" y="10287000"/>
                </a:lnTo>
                <a:lnTo>
                  <a:pt x="0" y="0"/>
                </a:lnTo>
                <a:close/>
              </a:path>
            </a:pathLst>
          </a:custGeom>
          <a:blipFill>
            <a:blip r:embed="rId2"/>
            <a:stretch>
              <a:fillRect l="-30844" r="-23760"/>
            </a:stretch>
          </a:blipFill>
        </p:spPr>
      </p:sp>
      <p:sp>
        <p:nvSpPr>
          <p:cNvPr id="3" name="AutoShape 3"/>
          <p:cNvSpPr/>
          <p:nvPr/>
        </p:nvSpPr>
        <p:spPr>
          <a:xfrm rot="-10800000">
            <a:off x="8871634" y="0"/>
            <a:ext cx="9416366" cy="10287000"/>
          </a:xfrm>
          <a:prstGeom prst="rect">
            <a:avLst/>
          </a:prstGeom>
          <a:solidFill>
            <a:srgbClr val="BD4E09"/>
          </a:solidFill>
        </p:spPr>
      </p:sp>
      <p:sp>
        <p:nvSpPr>
          <p:cNvPr id="4" name="TextBox 4"/>
          <p:cNvSpPr txBox="1"/>
          <p:nvPr/>
        </p:nvSpPr>
        <p:spPr>
          <a:xfrm>
            <a:off x="9395415" y="3346080"/>
            <a:ext cx="8371319" cy="6149340"/>
          </a:xfrm>
          <a:prstGeom prst="rect">
            <a:avLst/>
          </a:prstGeom>
        </p:spPr>
        <p:txBody>
          <a:bodyPr lIns="0" tIns="0" rIns="0" bIns="0" rtlCol="0" anchor="t">
            <a:spAutoFit/>
          </a:bodyPr>
          <a:lstStyle/>
          <a:p>
            <a:pPr>
              <a:lnSpc>
                <a:spcPts val="5400"/>
              </a:lnSpc>
            </a:pPr>
            <a:r>
              <a:rPr lang="en-US" sz="3600" spc="215">
                <a:solidFill>
                  <a:srgbClr val="FFFFFF"/>
                </a:solidFill>
                <a:latin typeface="Aileron"/>
              </a:rPr>
              <a:t>Whereas cultural anthropologists study learned and shared behaviors, or culture, by conducting fieldwork amongst living people, archaeologists study the tangible results of such patterns of behavior and the evidence of human activity through excavations and surface surveys.</a:t>
            </a:r>
          </a:p>
        </p:txBody>
      </p:sp>
      <p:sp>
        <p:nvSpPr>
          <p:cNvPr id="5" name="TextBox 5"/>
          <p:cNvSpPr txBox="1"/>
          <p:nvPr/>
        </p:nvSpPr>
        <p:spPr>
          <a:xfrm>
            <a:off x="9673019" y="691410"/>
            <a:ext cx="8093715"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What do archaeologists do?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422026" cy="10287000"/>
          </a:xfrm>
          <a:prstGeom prst="rect">
            <a:avLst/>
          </a:prstGeom>
          <a:solidFill>
            <a:srgbClr val="BD4E09"/>
          </a:solidFill>
        </p:spPr>
      </p:sp>
      <p:sp>
        <p:nvSpPr>
          <p:cNvPr id="3" name="TextBox 3"/>
          <p:cNvSpPr txBox="1"/>
          <p:nvPr/>
        </p:nvSpPr>
        <p:spPr>
          <a:xfrm>
            <a:off x="427678" y="1958340"/>
            <a:ext cx="9566671" cy="318516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Cross-cultural researchers use ethnographic and archaeological records to discover and explain patterns and variation in human cultures past and present.</a:t>
            </a:r>
          </a:p>
        </p:txBody>
      </p:sp>
      <p:sp>
        <p:nvSpPr>
          <p:cNvPr id="4" name="TextBox 4"/>
          <p:cNvSpPr txBox="1"/>
          <p:nvPr/>
        </p:nvSpPr>
        <p:spPr>
          <a:xfrm>
            <a:off x="387598" y="687683"/>
            <a:ext cx="9646830" cy="923925"/>
          </a:xfrm>
          <a:prstGeom prst="rect">
            <a:avLst/>
          </a:prstGeom>
        </p:spPr>
        <p:txBody>
          <a:bodyPr lIns="0" tIns="0" rIns="0" bIns="0" rtlCol="0" anchor="t">
            <a:spAutoFit/>
          </a:bodyPr>
          <a:lstStyle/>
          <a:p>
            <a:pPr algn="just">
              <a:lnSpc>
                <a:spcPts val="7200"/>
              </a:lnSpc>
            </a:pPr>
            <a:r>
              <a:rPr lang="en-US" sz="6000" spc="120">
                <a:solidFill>
                  <a:srgbClr val="FFFFFF"/>
                </a:solidFill>
                <a:latin typeface="Aileron Heavy"/>
              </a:rPr>
              <a:t>Cross-Cultural Research</a:t>
            </a:r>
          </a:p>
        </p:txBody>
      </p:sp>
      <p:sp>
        <p:nvSpPr>
          <p:cNvPr id="5" name="Freeform 5"/>
          <p:cNvSpPr/>
          <p:nvPr/>
        </p:nvSpPr>
        <p:spPr>
          <a:xfrm>
            <a:off x="10422026"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145" r="-48145"/>
            </a:stretch>
          </a:blipFill>
        </p:spPr>
      </p:sp>
      <p:sp>
        <p:nvSpPr>
          <p:cNvPr id="6" name="TextBox 6"/>
          <p:cNvSpPr txBox="1"/>
          <p:nvPr/>
        </p:nvSpPr>
        <p:spPr>
          <a:xfrm>
            <a:off x="387598" y="5500781"/>
            <a:ext cx="9566671" cy="62484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They ask questions such as:</a:t>
            </a:r>
          </a:p>
        </p:txBody>
      </p:sp>
      <p:sp>
        <p:nvSpPr>
          <p:cNvPr id="7" name="TextBox 7"/>
          <p:cNvSpPr txBox="1"/>
          <p:nvPr/>
        </p:nvSpPr>
        <p:spPr>
          <a:xfrm>
            <a:off x="427678" y="6485295"/>
            <a:ext cx="9566671" cy="3185160"/>
          </a:xfrm>
          <a:prstGeom prst="rect">
            <a:avLst/>
          </a:prstGeom>
        </p:spPr>
        <p:txBody>
          <a:bodyPr lIns="0" tIns="0" rIns="0" bIns="0" rtlCol="0" anchor="t">
            <a:spAutoFit/>
          </a:bodyPr>
          <a:lstStyle/>
          <a:p>
            <a:pPr marL="777240" lvl="1" indent="-388620">
              <a:lnSpc>
                <a:spcPts val="5040"/>
              </a:lnSpc>
              <a:buFont typeface="Arial"/>
              <a:buChar char="•"/>
            </a:pPr>
            <a:r>
              <a:rPr lang="en-US" sz="3600" spc="215">
                <a:solidFill>
                  <a:srgbClr val="FFFFFF"/>
                </a:solidFill>
                <a:latin typeface="Aileron"/>
              </a:rPr>
              <a:t>Which aspects of culture are constant across human societies and which vary?</a:t>
            </a:r>
          </a:p>
          <a:p>
            <a:pPr marL="777240" lvl="1" indent="-388620">
              <a:lnSpc>
                <a:spcPts val="5040"/>
              </a:lnSpc>
              <a:buFont typeface="Arial"/>
              <a:buChar char="•"/>
            </a:pPr>
            <a:r>
              <a:rPr lang="en-US" sz="3600" spc="215">
                <a:solidFill>
                  <a:srgbClr val="FFFFFF"/>
                </a:solidFill>
                <a:latin typeface="Aileron"/>
              </a:rPr>
              <a:t>What accounts for these similarities and differences?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982050" cy="10287000"/>
          </a:xfrm>
          <a:custGeom>
            <a:avLst/>
            <a:gdLst/>
            <a:ahLst/>
            <a:cxnLst/>
            <a:rect l="l" t="t" r="r" b="b"/>
            <a:pathLst>
              <a:path w="9982050" h="10287000">
                <a:moveTo>
                  <a:pt x="0" y="0"/>
                </a:moveTo>
                <a:lnTo>
                  <a:pt x="9982050" y="0"/>
                </a:lnTo>
                <a:lnTo>
                  <a:pt x="9982050" y="10287000"/>
                </a:lnTo>
                <a:lnTo>
                  <a:pt x="0" y="10287000"/>
                </a:lnTo>
                <a:lnTo>
                  <a:pt x="0" y="0"/>
                </a:lnTo>
                <a:close/>
              </a:path>
            </a:pathLst>
          </a:custGeom>
          <a:blipFill>
            <a:blip r:embed="rId2"/>
            <a:stretch>
              <a:fillRect l="-11741" r="-27757"/>
            </a:stretch>
          </a:blipFill>
        </p:spPr>
      </p:sp>
      <p:sp>
        <p:nvSpPr>
          <p:cNvPr id="3" name="AutoShape 3"/>
          <p:cNvSpPr/>
          <p:nvPr/>
        </p:nvSpPr>
        <p:spPr>
          <a:xfrm rot="-10800000">
            <a:off x="9982050" y="0"/>
            <a:ext cx="8305950" cy="10287000"/>
          </a:xfrm>
          <a:prstGeom prst="rect">
            <a:avLst/>
          </a:prstGeom>
          <a:solidFill>
            <a:srgbClr val="BD4E09"/>
          </a:solidFill>
        </p:spPr>
      </p:sp>
      <p:sp>
        <p:nvSpPr>
          <p:cNvPr id="4" name="TextBox 4"/>
          <p:cNvSpPr txBox="1"/>
          <p:nvPr/>
        </p:nvSpPr>
        <p:spPr>
          <a:xfrm>
            <a:off x="10581284" y="3531139"/>
            <a:ext cx="7212239" cy="2720340"/>
          </a:xfrm>
          <a:prstGeom prst="rect">
            <a:avLst/>
          </a:prstGeom>
        </p:spPr>
        <p:txBody>
          <a:bodyPr lIns="0" tIns="0" rIns="0" bIns="0" rtlCol="0" anchor="t">
            <a:spAutoFit/>
          </a:bodyPr>
          <a:lstStyle/>
          <a:p>
            <a:pPr>
              <a:lnSpc>
                <a:spcPts val="5400"/>
              </a:lnSpc>
            </a:pPr>
            <a:r>
              <a:rPr lang="en-US" sz="3600" spc="215">
                <a:solidFill>
                  <a:srgbClr val="FFFFFF"/>
                </a:solidFill>
                <a:latin typeface="Aileron"/>
              </a:rPr>
              <a:t>According to archaeologist Peter Peregrine, there are three major types of cross-cultural comparison:</a:t>
            </a:r>
          </a:p>
        </p:txBody>
      </p:sp>
      <p:sp>
        <p:nvSpPr>
          <p:cNvPr id="5" name="TextBox 5"/>
          <p:cNvSpPr txBox="1"/>
          <p:nvPr/>
        </p:nvSpPr>
        <p:spPr>
          <a:xfrm>
            <a:off x="10581284" y="733313"/>
            <a:ext cx="7212239"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Cross-Cultural Archaeology</a:t>
            </a:r>
          </a:p>
        </p:txBody>
      </p:sp>
      <p:sp>
        <p:nvSpPr>
          <p:cNvPr id="6" name="TextBox 6"/>
          <p:cNvSpPr txBox="1"/>
          <p:nvPr/>
        </p:nvSpPr>
        <p:spPr>
          <a:xfrm>
            <a:off x="10581284" y="6725348"/>
            <a:ext cx="7212239" cy="2034540"/>
          </a:xfrm>
          <a:prstGeom prst="rect">
            <a:avLst/>
          </a:prstGeom>
        </p:spPr>
        <p:txBody>
          <a:bodyPr lIns="0" tIns="0" rIns="0" bIns="0" rtlCol="0" anchor="t">
            <a:spAutoFit/>
          </a:bodyPr>
          <a:lstStyle/>
          <a:p>
            <a:pPr marL="777240" lvl="1" indent="-388620">
              <a:lnSpc>
                <a:spcPts val="5400"/>
              </a:lnSpc>
              <a:buFont typeface="Arial"/>
              <a:buChar char="•"/>
            </a:pPr>
            <a:r>
              <a:rPr lang="en-US" sz="3600" spc="215">
                <a:solidFill>
                  <a:srgbClr val="FFFFFF"/>
                </a:solidFill>
                <a:latin typeface="Aileron Bold"/>
              </a:rPr>
              <a:t>comparative ethnology</a:t>
            </a:r>
          </a:p>
          <a:p>
            <a:pPr marL="777240" lvl="1" indent="-388620">
              <a:lnSpc>
                <a:spcPts val="5400"/>
              </a:lnSpc>
              <a:buFont typeface="Arial"/>
              <a:buChar char="•"/>
            </a:pPr>
            <a:r>
              <a:rPr lang="en-US" sz="3600" spc="215">
                <a:solidFill>
                  <a:srgbClr val="FFFFFF"/>
                </a:solidFill>
                <a:latin typeface="Aileron Bold"/>
              </a:rPr>
              <a:t>comparative archaeology</a:t>
            </a:r>
          </a:p>
          <a:p>
            <a:pPr marL="777240" lvl="1" indent="-388620">
              <a:lnSpc>
                <a:spcPts val="5400"/>
              </a:lnSpc>
              <a:buFont typeface="Arial"/>
              <a:buChar char="•"/>
            </a:pPr>
            <a:r>
              <a:rPr lang="en-US" sz="3600" spc="215">
                <a:solidFill>
                  <a:srgbClr val="FFFFFF"/>
                </a:solidFill>
                <a:latin typeface="Aileron Bold"/>
              </a:rPr>
              <a:t>archaeoethnology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46" b="774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BD4E09"/>
          </a:solidFill>
        </p:spPr>
      </p:sp>
      <p:sp>
        <p:nvSpPr>
          <p:cNvPr id="4" name="TextBox 4"/>
          <p:cNvSpPr txBox="1"/>
          <p:nvPr/>
        </p:nvSpPr>
        <p:spPr>
          <a:xfrm>
            <a:off x="3664482" y="4745688"/>
            <a:ext cx="10959035" cy="824198"/>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eHRAF ARCHAEOLOGY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1765</Words>
  <Application>Microsoft Office PowerPoint</Application>
  <PresentationFormat>Custom</PresentationFormat>
  <Paragraphs>150</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Aileron Bold</vt:lpstr>
      <vt:lpstr>Aileron</vt:lpstr>
      <vt:lpstr>Aileron Heavy</vt:lpstr>
      <vt:lpstr>Aileron Italics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Introducing eHRAF Archaeology v2</dc:title>
  <dc:creator>Matthew Longcore</dc:creator>
  <cp:lastModifiedBy>Matthew Longcore</cp:lastModifiedBy>
  <cp:revision>2</cp:revision>
  <dcterms:created xsi:type="dcterms:W3CDTF">2006-08-16T00:00:00Z</dcterms:created>
  <dcterms:modified xsi:type="dcterms:W3CDTF">2023-07-11T18:03:59Z</dcterms:modified>
  <dc:identifier>DAFoWRtXxQk</dc:identifier>
</cp:coreProperties>
</file>