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ileron Heavy" panose="020B0604020202020204" charset="0"/>
      <p:regular r:id="rId37"/>
    </p:embeddedFont>
    <p:embeddedFont>
      <p:font typeface="Aileron Bold Italics" panose="020B0604020202020204" charset="0"/>
      <p:regular r:id="rId38"/>
    </p:embeddedFont>
    <p:embeddedFont>
      <p:font typeface="Aileron Bold" panose="020B0604020202020204" charset="0"/>
      <p:regular r:id="rId39"/>
    </p:embeddedFont>
    <p:embeddedFont>
      <p:font typeface="Aileron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ileron Ultra-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hrafarchaeology.yale.edu/document?id=fa75-00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hraf.yale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LY-YpTBg0E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www.youtube.com/watch?v=9YW3FwYEiK8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Na-uIQ1Fdoc" TargetMode="External"/><Relationship Id="rId5" Type="http://schemas.openxmlformats.org/officeDocument/2006/relationships/hyperlink" Target="https://www.youtube.com/watch?v=0IJJIVEkk7A&amp;t=264s" TargetMode="Externa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hc.unesco.org/en/list/116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orldhistory.org/Djenne-Djenno/" TargetMode="External"/><Relationship Id="rId5" Type="http://schemas.openxmlformats.org/officeDocument/2006/relationships/hyperlink" Target="https://www.wmf.org/project/djenn%C3%A9-djeno-archaeological-site" TargetMode="External"/><Relationship Id="rId4" Type="http://schemas.openxmlformats.org/officeDocument/2006/relationships/hyperlink" Target="https://www.britannica.com/place/Djenne-Jeno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525"/>
            <a:ext cx="8636070" cy="10287000"/>
          </a:xfrm>
          <a:custGeom>
            <a:avLst/>
            <a:gdLst/>
            <a:ahLst/>
            <a:cxnLst/>
            <a:rect l="l" t="t" r="r" b="b"/>
            <a:pathLst>
              <a:path w="8636070" h="10287000">
                <a:moveTo>
                  <a:pt x="0" y="0"/>
                </a:moveTo>
                <a:lnTo>
                  <a:pt x="8636070" y="0"/>
                </a:lnTo>
                <a:lnTo>
                  <a:pt x="8636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823" t="-3671" r="-76620" b="-96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15825" y="1389107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1" y="0"/>
                </a:lnTo>
                <a:lnTo>
                  <a:pt x="7217821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28700"/>
            <a:ext cx="7142940" cy="843619"/>
            <a:chOff x="0" y="0"/>
            <a:chExt cx="9523921" cy="112482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523921" cy="1124825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91935" y="2957513"/>
            <a:ext cx="9265601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"/>
              </a:rPr>
              <a:t>Great Discoveries: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"/>
              </a:rPr>
              <a:t>Jenné-Jeno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43163" y="9678035"/>
            <a:ext cx="661437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7382" y="0"/>
            <a:ext cx="8250618" cy="10287000"/>
          </a:xfrm>
          <a:custGeom>
            <a:avLst/>
            <a:gdLst/>
            <a:ahLst/>
            <a:cxnLst/>
            <a:rect l="l" t="t" r="r" b="b"/>
            <a:pathLst>
              <a:path w="8250618" h="10287000">
                <a:moveTo>
                  <a:pt x="0" y="0"/>
                </a:moveTo>
                <a:lnTo>
                  <a:pt x="8250618" y="0"/>
                </a:lnTo>
                <a:lnTo>
                  <a:pt x="82506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569" r="-435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23723" y="0"/>
            <a:ext cx="2764277" cy="1129336"/>
            <a:chOff x="0" y="0"/>
            <a:chExt cx="3685703" cy="150578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3685703" cy="150578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66923" y="370621"/>
              <a:ext cx="2951857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PART 1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1626" y="2104706"/>
            <a:ext cx="9069214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00356B"/>
                </a:solidFill>
                <a:latin typeface="Aileron"/>
              </a:rPr>
              <a:t>Begin by learning more about the </a:t>
            </a:r>
            <a:r>
              <a:rPr lang="en-US" sz="3600" spc="288">
                <a:solidFill>
                  <a:srgbClr val="00356B"/>
                </a:solidFill>
                <a:latin typeface="Aileron Bold"/>
              </a:rPr>
              <a:t>West African Iron Age (FA75)</a:t>
            </a:r>
            <a:r>
              <a:rPr lang="en-US" sz="3600" spc="288">
                <a:solidFill>
                  <a:srgbClr val="00356B"/>
                </a:solidFill>
                <a:latin typeface="Aileron"/>
              </a:rPr>
              <a:t>.</a:t>
            </a:r>
            <a:r>
              <a:rPr lang="en-US" sz="3600" spc="288">
                <a:solidFill>
                  <a:srgbClr val="00356B"/>
                </a:solidFill>
                <a:latin typeface="Aileron Bold"/>
              </a:rPr>
              <a:t> </a:t>
            </a:r>
            <a:r>
              <a:rPr lang="en-US" sz="3600" spc="288">
                <a:solidFill>
                  <a:srgbClr val="00356B"/>
                </a:solidFill>
                <a:latin typeface="Aileron"/>
              </a:rPr>
              <a:t>First, read the eHRAF Tradition Summary: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1626" y="6763950"/>
            <a:ext cx="9413910" cy="235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00356B"/>
                </a:solidFill>
                <a:latin typeface="Aileron"/>
              </a:rPr>
              <a:t>Then, write a brief description of the West African Iron Age indicating any significant archaeological elements that stand out to you.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1626" y="570548"/>
            <a:ext cx="906921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spc="192">
                <a:solidFill>
                  <a:srgbClr val="00356B"/>
                </a:solidFill>
                <a:latin typeface="Aileron Bold"/>
              </a:rPr>
              <a:t>	West African Iron Age (FA75)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41626" y="4795656"/>
            <a:ext cx="8087894" cy="964248"/>
            <a:chOff x="0" y="0"/>
            <a:chExt cx="10783859" cy="1285663"/>
          </a:xfrm>
        </p:grpSpPr>
        <p:sp>
          <p:nvSpPr>
            <p:cNvPr id="10" name="TextBox 10"/>
            <p:cNvSpPr txBox="1"/>
            <p:nvPr/>
          </p:nvSpPr>
          <p:spPr>
            <a:xfrm>
              <a:off x="771460" y="-9737"/>
              <a:ext cx="10012399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u="sng" spc="256">
                  <a:solidFill>
                    <a:srgbClr val="00356B"/>
                  </a:solidFill>
                  <a:latin typeface="Aileron"/>
                </a:rPr>
                <a:t>https://ehrafarchaeology.yale.edu/document?id=fa75-000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720125" cy="56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084647" y="3620127"/>
            <a:ext cx="12118707" cy="3046747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4" name="TextBox 4"/>
          <p:cNvSpPr txBox="1"/>
          <p:nvPr/>
        </p:nvSpPr>
        <p:spPr>
          <a:xfrm>
            <a:off x="3664482" y="4340936"/>
            <a:ext cx="10959035" cy="163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eHRAF Workbook 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Part 2: Selected Readings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288" y="9525"/>
            <a:ext cx="3995712" cy="1037896"/>
            <a:chOff x="0" y="0"/>
            <a:chExt cx="5327616" cy="13838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327616" cy="138386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30381" y="370621"/>
              <a:ext cx="4266855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INSTRUCTIONS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4887750"/>
            <a:ext cx="18288000" cy="6327951"/>
          </a:xfrm>
          <a:custGeom>
            <a:avLst/>
            <a:gdLst/>
            <a:ahLst/>
            <a:cxnLst/>
            <a:rect l="l" t="t" r="r" b="b"/>
            <a:pathLst>
              <a:path w="18288000" h="6327951">
                <a:moveTo>
                  <a:pt x="0" y="0"/>
                </a:moveTo>
                <a:lnTo>
                  <a:pt x="18288000" y="0"/>
                </a:lnTo>
                <a:lnTo>
                  <a:pt x="18288000" y="6327951"/>
                </a:lnTo>
                <a:lnTo>
                  <a:pt x="0" y="6327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497"/>
            </a:stretch>
          </a:blipFill>
        </p:spPr>
      </p:sp>
      <p:grpSp>
        <p:nvGrpSpPr>
          <p:cNvPr id="6" name="Group 6"/>
          <p:cNvGrpSpPr/>
          <p:nvPr/>
        </p:nvGrpSpPr>
        <p:grpSpPr>
          <a:xfrm rot="6593844">
            <a:off x="15809236" y="3407348"/>
            <a:ext cx="2232517" cy="543326"/>
            <a:chOff x="0" y="0"/>
            <a:chExt cx="2087362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215900"/>
              <a:ext cx="1791452" cy="76200"/>
            </a:xfrm>
            <a:custGeom>
              <a:avLst/>
              <a:gdLst/>
              <a:ahLst/>
              <a:cxnLst/>
              <a:rect l="l" t="t" r="r" b="b"/>
              <a:pathLst>
                <a:path w="1791452" h="76200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1271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32198" y="2532907"/>
            <a:ext cx="17648215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spc="83">
                <a:solidFill>
                  <a:srgbClr val="00356B"/>
                </a:solidFill>
                <a:latin typeface="Aileron"/>
              </a:rPr>
              <a:t>For example: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2198" y="1354563"/>
            <a:ext cx="1509216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First, follow the permalinks provided in the activities below to get to the relevant documents.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66023" y="3345769"/>
            <a:ext cx="12155954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https://ehrafarchaeology.yale.edu/document?id=nt76-001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2198" y="4187224"/>
            <a:ext cx="17648215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Then, use the Page List dropdown menu to navigate to the required page(s).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9448" y="227483"/>
            <a:ext cx="1341606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00356B"/>
                </a:solidFill>
                <a:latin typeface="Aileron Ultra-Bold"/>
              </a:rPr>
              <a:t>To read documents or pages in eHRAF: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55312" y="3345769"/>
            <a:ext cx="550108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2"/>
              </a:lnSpc>
            </a:pPr>
            <a:r>
              <a:rPr lang="en-US" sz="3200">
                <a:solidFill>
                  <a:srgbClr val="00356B"/>
                </a:solidFill>
                <a:ea typeface="Aileron Ultra-Bold"/>
              </a:rPr>
              <a:t>🌐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92288" y="0"/>
            <a:ext cx="3995712" cy="1037896"/>
            <a:chOff x="0" y="0"/>
            <a:chExt cx="5327616" cy="138386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327616" cy="1383862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30381" y="370621"/>
              <a:ext cx="4266855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INSTRUCTIONS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132799"/>
            <a:ext cx="18288000" cy="4154201"/>
          </a:xfrm>
          <a:custGeom>
            <a:avLst/>
            <a:gdLst/>
            <a:ahLst/>
            <a:cxnLst/>
            <a:rect l="l" t="t" r="r" b="b"/>
            <a:pathLst>
              <a:path w="18288000" h="4154201">
                <a:moveTo>
                  <a:pt x="0" y="0"/>
                </a:moveTo>
                <a:lnTo>
                  <a:pt x="18288000" y="0"/>
                </a:lnTo>
                <a:lnTo>
                  <a:pt x="18288000" y="4154201"/>
                </a:lnTo>
                <a:lnTo>
                  <a:pt x="0" y="4154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29"/>
            </a:stretch>
          </a:blipFill>
        </p:spPr>
      </p:sp>
      <p:grpSp>
        <p:nvGrpSpPr>
          <p:cNvPr id="6" name="Group 6"/>
          <p:cNvGrpSpPr/>
          <p:nvPr/>
        </p:nvGrpSpPr>
        <p:grpSpPr>
          <a:xfrm rot="-8681848">
            <a:off x="15935580" y="7565628"/>
            <a:ext cx="2232517" cy="543326"/>
            <a:chOff x="0" y="0"/>
            <a:chExt cx="2087362" cy="508000"/>
          </a:xfrm>
        </p:grpSpPr>
        <p:sp>
          <p:nvSpPr>
            <p:cNvPr id="7" name="Freeform 7"/>
            <p:cNvSpPr/>
            <p:nvPr/>
          </p:nvSpPr>
          <p:spPr>
            <a:xfrm>
              <a:off x="0" y="215900"/>
              <a:ext cx="1791452" cy="76200"/>
            </a:xfrm>
            <a:custGeom>
              <a:avLst/>
              <a:gdLst/>
              <a:ahLst/>
              <a:cxnLst/>
              <a:rect l="l" t="t" r="r" b="b"/>
              <a:pathLst>
                <a:path w="1791452" h="76200">
                  <a:moveTo>
                    <a:pt x="0" y="0"/>
                  </a:moveTo>
                  <a:lnTo>
                    <a:pt x="1791452" y="0"/>
                  </a:lnTo>
                  <a:lnTo>
                    <a:pt x="1791452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FF161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12712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32198" y="1131043"/>
            <a:ext cx="1509216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en-US" sz="3200">
                <a:solidFill>
                  <a:srgbClr val="00356B"/>
                </a:solidFill>
                <a:latin typeface="Aileron"/>
              </a:rPr>
              <a:t>Follow these steps if you are having trouble with permalinks from off campus while using a proxy or VPN service, or if you have been provided with a HRAF-issued username and password.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2198" y="4108642"/>
            <a:ext cx="12326597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Enter the author's last name into the Filter Index box.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448" y="227483"/>
            <a:ext cx="1341606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4200">
                <a:solidFill>
                  <a:srgbClr val="00356B"/>
                </a:solidFill>
                <a:latin typeface="Aileron Ultra-Bold"/>
              </a:rPr>
              <a:t>Finding documents without permalinks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2198" y="2764478"/>
            <a:ext cx="15364529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Sign in via your library proxy or VPN, or using the HRAF-issued credentials.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2198" y="4780724"/>
            <a:ext cx="15490435" cy="80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Click on the required title to access the document, then select the page number from the Page List dropdown menu as shown above.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2198" y="3436560"/>
            <a:ext cx="12326597" cy="41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072"/>
              </a:lnSpc>
              <a:buFont typeface="Arial"/>
              <a:buChar char="•"/>
            </a:pPr>
            <a:r>
              <a:rPr lang="en-US" sz="3200">
                <a:solidFill>
                  <a:srgbClr val="00356B"/>
                </a:solidFill>
                <a:latin typeface="Aileron Ultra-Bold"/>
              </a:rPr>
              <a:t>Go to the Browse Documents tab.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48885" y="0"/>
            <a:ext cx="6639115" cy="10287000"/>
          </a:xfrm>
          <a:custGeom>
            <a:avLst/>
            <a:gdLst/>
            <a:ahLst/>
            <a:cxnLst/>
            <a:rect l="l" t="t" r="r" b="b"/>
            <a:pathLst>
              <a:path w="6639115" h="10287000">
                <a:moveTo>
                  <a:pt x="0" y="0"/>
                </a:moveTo>
                <a:lnTo>
                  <a:pt x="6639115" y="0"/>
                </a:lnTo>
                <a:lnTo>
                  <a:pt x="6639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964426" y="3493"/>
            <a:ext cx="3323574" cy="1122351"/>
            <a:chOff x="0" y="0"/>
            <a:chExt cx="4431431" cy="149646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4431431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1163" y="370621"/>
              <a:ext cx="3549106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PART 2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6959" y="768388"/>
            <a:ext cx="1080451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 spc="339">
                <a:solidFill>
                  <a:srgbClr val="00356B"/>
                </a:solidFill>
                <a:latin typeface="Aileron Bold Italics"/>
              </a:rPr>
              <a:t>Excavations at Jenné-Jeno</a:t>
            </a:r>
          </a:p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 Italics"/>
              </a:rPr>
              <a:t> </a:t>
            </a:r>
            <a:r>
              <a:rPr lang="en-US" sz="3400" spc="340">
                <a:solidFill>
                  <a:srgbClr val="00356B"/>
                </a:solidFill>
                <a:latin typeface="Aileron Bold"/>
              </a:rPr>
              <a:t>(McIntosh 1994)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6959" y="3415479"/>
            <a:ext cx="10524041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1-13, Background to the 1981 Research, Historical Background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6959" y="5769972"/>
            <a:ext cx="1029551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 Italics"/>
              </a:rPr>
              <a:t>Pathways to Complexity: an African perspective </a:t>
            </a:r>
            <a:r>
              <a:rPr lang="en-US" sz="3400" spc="340">
                <a:solidFill>
                  <a:srgbClr val="00356B"/>
                </a:solidFill>
                <a:latin typeface="Aileron Bold"/>
              </a:rPr>
              <a:t>(McIntosh 1999)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6959" y="8445159"/>
            <a:ext cx="1114192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 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20-23, Pathways to Complexity, Conclusion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73747" y="2079640"/>
            <a:ext cx="10368442" cy="1062990"/>
            <a:chOff x="0" y="0"/>
            <a:chExt cx="13824590" cy="1417320"/>
          </a:xfrm>
        </p:grpSpPr>
        <p:sp>
          <p:nvSpPr>
            <p:cNvPr id="11" name="TextBox 11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"/>
                  <a:hlinkClick r:id="rId3" tooltip="https://ehrafarchaeology.yale.edu/document?id=fa75-003"/>
                </a:rPr>
                <a:t>https://ehrafarchaeology.yale.edu/document?id=fa75-003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3747" y="7113287"/>
            <a:ext cx="10368442" cy="1062990"/>
            <a:chOff x="0" y="0"/>
            <a:chExt cx="13824590" cy="1417320"/>
          </a:xfrm>
        </p:grpSpPr>
        <p:sp>
          <p:nvSpPr>
            <p:cNvPr id="14" name="TextBox 14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"/>
                </a:rPr>
                <a:t>https://ehrafarchaeology.yale.edu/document?id=fa75-005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51832" y="551651"/>
            <a:ext cx="1090439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399" spc="339">
                <a:solidFill>
                  <a:srgbClr val="00356B"/>
                </a:solidFill>
                <a:latin typeface="Aileron Bold Italics"/>
              </a:rPr>
              <a:t>Cities without Citadels: understanding urban origins along the middle Niger </a:t>
            </a:r>
          </a:p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"/>
              </a:rPr>
              <a:t>(McIntosh 1993)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51832" y="3785942"/>
            <a:ext cx="1153616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 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631-633, Reconstructing Lifeways at Jenné-Jeno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51832" y="5445878"/>
            <a:ext cx="1113973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r>
              <a:rPr lang="en-US" sz="3400" spc="340">
                <a:solidFill>
                  <a:srgbClr val="00356B"/>
                </a:solidFill>
                <a:latin typeface="Aileron Bold Italics"/>
              </a:rPr>
              <a:t>Current Directions in West African Prehistory </a:t>
            </a:r>
            <a:r>
              <a:rPr lang="en-US" sz="3400" spc="340">
                <a:solidFill>
                  <a:srgbClr val="00356B"/>
                </a:solidFill>
                <a:latin typeface="Aileron Bold"/>
              </a:rPr>
              <a:t>(McIntosh 1981)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51832" y="8115398"/>
            <a:ext cx="1137636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Pages: </a:t>
            </a:r>
          </a:p>
          <a:p>
            <a:pPr marL="690880" lvl="1" indent="-345440">
              <a:lnSpc>
                <a:spcPts val="3840"/>
              </a:lnSpc>
              <a:buFont typeface="Arial"/>
              <a:buChar char="•"/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245-249, Emergence of Complex Societies, Conclusions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35695" y="2428266"/>
            <a:ext cx="10368442" cy="1062990"/>
            <a:chOff x="0" y="0"/>
            <a:chExt cx="13824590" cy="1417320"/>
          </a:xfrm>
        </p:grpSpPr>
        <p:sp>
          <p:nvSpPr>
            <p:cNvPr id="7" name="TextBox 7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"/>
                </a:rPr>
                <a:t>https://ehrafarchaeology.yale.edu/document?id=fa75-013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35695" y="6802586"/>
            <a:ext cx="10368442" cy="1062990"/>
            <a:chOff x="0" y="0"/>
            <a:chExt cx="13824590" cy="1417320"/>
          </a:xfrm>
        </p:grpSpPr>
        <p:sp>
          <p:nvSpPr>
            <p:cNvPr id="10" name="TextBox 10"/>
            <p:cNvSpPr txBox="1"/>
            <p:nvPr/>
          </p:nvSpPr>
          <p:spPr>
            <a:xfrm>
              <a:off x="1148672" y="36195"/>
              <a:ext cx="12675918" cy="138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u="sng" spc="272">
                  <a:solidFill>
                    <a:srgbClr val="00356B"/>
                  </a:solidFill>
                  <a:latin typeface="Aileron"/>
                </a:rPr>
                <a:t>https://ehrafarchaeology.yale.edu/document?id=fa75-00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825741" cy="574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2"/>
                </a:lnSpc>
              </a:pPr>
              <a:r>
                <a:rPr lang="en-US" sz="3200">
                  <a:solidFill>
                    <a:srgbClr val="841B7A"/>
                  </a:solidFill>
                  <a:ea typeface="Aileron Ultra-Bold"/>
                </a:rPr>
                <a:t>🌐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6238993" cy="10287000"/>
          </a:xfrm>
          <a:custGeom>
            <a:avLst/>
            <a:gdLst/>
            <a:ahLst/>
            <a:cxnLst/>
            <a:rect l="l" t="t" r="r" b="b"/>
            <a:pathLst>
              <a:path w="6238993" h="10287000">
                <a:moveTo>
                  <a:pt x="0" y="0"/>
                </a:moveTo>
                <a:lnTo>
                  <a:pt x="6238993" y="0"/>
                </a:lnTo>
                <a:lnTo>
                  <a:pt x="62389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553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0" y="0"/>
            <a:ext cx="3323574" cy="1122351"/>
            <a:chOff x="0" y="0"/>
            <a:chExt cx="4431431" cy="1496468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4431431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441163" y="370621"/>
              <a:ext cx="3549106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PART 2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69239" y="3935587"/>
            <a:ext cx="10959035" cy="244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"/>
              </a:rPr>
              <a:t>In this activity, you will ual relations  across the globe.</a:t>
            </a:r>
          </a:p>
          <a:p>
            <a:pPr algn="ctr">
              <a:lnSpc>
                <a:spcPts val="6384"/>
              </a:lnSpc>
            </a:pPr>
            <a:endParaRPr lang="en-US" sz="5600" spc="100">
              <a:solidFill>
                <a:srgbClr val="FFFFFF"/>
              </a:solidFill>
              <a:latin typeface="Ailero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89403" y="3332231"/>
            <a:ext cx="12118707" cy="3047102"/>
            <a:chOff x="0" y="0"/>
            <a:chExt cx="16158275" cy="406280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6158275" cy="4062803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73114" y="951791"/>
              <a:ext cx="14612047" cy="218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eHRAF Workbook</a:t>
              </a:r>
            </a:p>
            <a:p>
              <a:pPr algn="ctr">
                <a:lnSpc>
                  <a:spcPts val="6384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Part 3: Advanced Search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374674" y="-11006"/>
            <a:ext cx="1091332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7374674" cy="10287000"/>
          </a:xfrm>
          <a:custGeom>
            <a:avLst/>
            <a:gdLst/>
            <a:ahLst/>
            <a:cxnLst/>
            <a:rect l="l" t="t" r="r" b="b"/>
            <a:pathLst>
              <a:path w="7374674" h="10287000">
                <a:moveTo>
                  <a:pt x="0" y="0"/>
                </a:moveTo>
                <a:lnTo>
                  <a:pt x="7374674" y="0"/>
                </a:lnTo>
                <a:lnTo>
                  <a:pt x="73746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5" r="-56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03011" y="447171"/>
            <a:ext cx="952112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Part 3: </a:t>
            </a:r>
          </a:p>
          <a:p>
            <a:pPr algn="r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Advanced Search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31329" y="2475540"/>
            <a:ext cx="10400017" cy="702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Now that you have read selected passages from eHRAF Archaeology, dig deeper with </a:t>
            </a:r>
            <a:r>
              <a:rPr lang="en-US" sz="3600" spc="288">
                <a:solidFill>
                  <a:srgbClr val="FFFFFF"/>
                </a:solidFill>
                <a:latin typeface="Aileron Bold"/>
              </a:rPr>
              <a:t>Advanced Search</a:t>
            </a:r>
            <a:r>
              <a:rPr lang="en-US" sz="3600" spc="288">
                <a:solidFill>
                  <a:srgbClr val="FFFFFF"/>
                </a:solidFill>
                <a:latin typeface="Aileron"/>
              </a:rPr>
              <a:t>. This will enable you to find specific passages in documents that have been indexed by HRAF anthropologists at the paragraph level.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Below, you will find an example of an advanced search. Try this search and then experiment with different subjects and/or keywords.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47576" y="0"/>
            <a:ext cx="6840424" cy="10287000"/>
          </a:xfrm>
          <a:custGeom>
            <a:avLst/>
            <a:gdLst/>
            <a:ahLst/>
            <a:cxnLst/>
            <a:rect l="l" t="t" r="r" b="b"/>
            <a:pathLst>
              <a:path w="6840424" h="10287000">
                <a:moveTo>
                  <a:pt x="0" y="0"/>
                </a:moveTo>
                <a:lnTo>
                  <a:pt x="6840424" y="0"/>
                </a:lnTo>
                <a:lnTo>
                  <a:pt x="6840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241"/>
            </a:stretch>
          </a:blipFill>
        </p:spPr>
      </p:sp>
      <p:sp>
        <p:nvSpPr>
          <p:cNvPr id="3" name="AutoShape 3"/>
          <p:cNvSpPr/>
          <p:nvPr/>
        </p:nvSpPr>
        <p:spPr>
          <a:xfrm rot="-10800000">
            <a:off x="0" y="0"/>
            <a:ext cx="1144757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4" name="TextBox 4"/>
          <p:cNvSpPr txBox="1"/>
          <p:nvPr/>
        </p:nvSpPr>
        <p:spPr>
          <a:xfrm>
            <a:off x="441038" y="3294547"/>
            <a:ext cx="10686941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the Add Traditions column, select the tradition: </a:t>
            </a:r>
            <a:r>
              <a:rPr lang="en-US" sz="3600" spc="215">
                <a:solidFill>
                  <a:srgbClr val="FFFFFF"/>
                </a:solidFill>
                <a:latin typeface="Aileron Bold"/>
              </a:rPr>
              <a:t>West African Iron Age (FA75)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1038" y="569193"/>
            <a:ext cx="952112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Part 3: </a:t>
            </a:r>
          </a:p>
          <a:p>
            <a:pPr algn="just">
              <a:lnSpc>
                <a:spcPts val="6600"/>
              </a:lnSpc>
            </a:pPr>
            <a:r>
              <a:rPr lang="en-US" sz="5500" spc="110">
                <a:solidFill>
                  <a:srgbClr val="FFFFFF"/>
                </a:solidFill>
                <a:latin typeface="Aileron Heavy"/>
              </a:rPr>
              <a:t>Advanced Search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1038" y="8029818"/>
            <a:ext cx="10686941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the Keyword section, type </a:t>
            </a:r>
            <a:r>
              <a:rPr lang="en-US" sz="3600" spc="215">
                <a:solidFill>
                  <a:srgbClr val="FFFFFF"/>
                </a:solidFill>
                <a:latin typeface="Aileron Bold"/>
              </a:rPr>
              <a:t>Jenne-Jeno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1038" y="5343095"/>
            <a:ext cx="10686941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15">
                <a:solidFill>
                  <a:srgbClr val="FFFFFF"/>
                </a:solidFill>
                <a:latin typeface="Aileron"/>
              </a:rPr>
              <a:t>In the Add Subjects column, select the subject categories: </a:t>
            </a:r>
            <a:r>
              <a:rPr lang="en-US" sz="3600" spc="215">
                <a:solidFill>
                  <a:srgbClr val="FFFFFF"/>
                </a:solidFill>
                <a:latin typeface="Aileron Bold"/>
              </a:rPr>
              <a:t>Metallurgy (325)</a:t>
            </a:r>
            <a:r>
              <a:rPr lang="en-US" sz="3600" spc="215">
                <a:solidFill>
                  <a:srgbClr val="FFFFFF"/>
                </a:solidFill>
                <a:latin typeface="Aileron"/>
              </a:rPr>
              <a:t> and </a:t>
            </a:r>
            <a:r>
              <a:rPr lang="en-US" sz="3600" spc="215">
                <a:solidFill>
                  <a:srgbClr val="FFFFFF"/>
                </a:solidFill>
                <a:latin typeface="Aileron Bold"/>
              </a:rPr>
              <a:t>Smiths and their crafts (326)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51298" y="705925"/>
            <a:ext cx="7136702" cy="1032816"/>
            <a:chOff x="0" y="0"/>
            <a:chExt cx="9515602" cy="137708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947307" y="370621"/>
              <a:ext cx="7620987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ADVANCED SEARCH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5911422">
            <a:off x="13903911" y="6645149"/>
            <a:ext cx="2519144" cy="366267"/>
            <a:chOff x="0" y="0"/>
            <a:chExt cx="8979503" cy="1305560"/>
          </a:xfrm>
        </p:grpSpPr>
        <p:sp>
          <p:nvSpPr>
            <p:cNvPr id="6" name="Freeform 6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464622" y="7952953"/>
            <a:ext cx="5975291" cy="1846698"/>
            <a:chOff x="0" y="0"/>
            <a:chExt cx="7967054" cy="2462264"/>
          </a:xfrm>
        </p:grpSpPr>
        <p:sp>
          <p:nvSpPr>
            <p:cNvPr id="8" name="AutoShape 8"/>
            <p:cNvSpPr/>
            <p:nvPr/>
          </p:nvSpPr>
          <p:spPr>
            <a:xfrm rot="-10800000">
              <a:off x="0" y="0"/>
              <a:ext cx="7967054" cy="246226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53085" y="307207"/>
              <a:ext cx="7460885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Add subject: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"/>
                </a:rPr>
                <a:t>Metallurgy (325)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"/>
                </a:rPr>
                <a:t>Smiths and their crafts (326)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774572" y="8201944"/>
            <a:ext cx="5513428" cy="1348716"/>
            <a:chOff x="0" y="0"/>
            <a:chExt cx="7351238" cy="1798288"/>
          </a:xfrm>
        </p:grpSpPr>
        <p:sp>
          <p:nvSpPr>
            <p:cNvPr id="11" name="AutoShape 11"/>
            <p:cNvSpPr/>
            <p:nvPr/>
          </p:nvSpPr>
          <p:spPr>
            <a:xfrm rot="-10800000">
              <a:off x="0" y="0"/>
              <a:ext cx="7351238" cy="179828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65001" y="280019"/>
              <a:ext cx="662123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Add keyword: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"/>
                </a:rPr>
                <a:t>Jenne-Jeno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85067" y="7952953"/>
            <a:ext cx="5975291" cy="1846698"/>
            <a:chOff x="0" y="0"/>
            <a:chExt cx="7967054" cy="2462264"/>
          </a:xfrm>
        </p:grpSpPr>
        <p:sp>
          <p:nvSpPr>
            <p:cNvPr id="14" name="AutoShape 14"/>
            <p:cNvSpPr/>
            <p:nvPr/>
          </p:nvSpPr>
          <p:spPr>
            <a:xfrm rot="-10800000">
              <a:off x="0" y="0"/>
              <a:ext cx="7967054" cy="2462264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253085" y="612007"/>
              <a:ext cx="7460885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 Bold"/>
                </a:rPr>
                <a:t>Add tradition: </a:t>
              </a:r>
            </a:p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00356B"/>
                  </a:solidFill>
                  <a:latin typeface="Aileron"/>
                </a:rPr>
                <a:t>West African Iron Age (FA75)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 rot="-5911422">
            <a:off x="1645337" y="6645149"/>
            <a:ext cx="2519144" cy="366267"/>
            <a:chOff x="0" y="0"/>
            <a:chExt cx="8979503" cy="1305560"/>
          </a:xfrm>
        </p:grpSpPr>
        <p:sp>
          <p:nvSpPr>
            <p:cNvPr id="17" name="Freeform 17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911422">
            <a:off x="8941522" y="6645149"/>
            <a:ext cx="2519144" cy="366267"/>
            <a:chOff x="0" y="0"/>
            <a:chExt cx="8979503" cy="1305560"/>
          </a:xfrm>
        </p:grpSpPr>
        <p:sp>
          <p:nvSpPr>
            <p:cNvPr id="19" name="Freeform 19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00356B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0" y="1996648"/>
            <a:ext cx="18288000" cy="3300923"/>
          </a:xfrm>
          <a:custGeom>
            <a:avLst/>
            <a:gdLst/>
            <a:ahLst/>
            <a:cxnLst/>
            <a:rect l="l" t="t" r="r" b="b"/>
            <a:pathLst>
              <a:path w="18288000" h="3300923">
                <a:moveTo>
                  <a:pt x="0" y="0"/>
                </a:moveTo>
                <a:lnTo>
                  <a:pt x="18288000" y="0"/>
                </a:lnTo>
                <a:lnTo>
                  <a:pt x="18288000" y="3300923"/>
                </a:lnTo>
                <a:lnTo>
                  <a:pt x="0" y="3300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1543204" y="1028700"/>
            <a:ext cx="8250252" cy="8229600"/>
          </a:xfrm>
          <a:custGeom>
            <a:avLst/>
            <a:gdLst/>
            <a:ahLst/>
            <a:cxnLst/>
            <a:rect l="l" t="t" r="r" b="b"/>
            <a:pathLst>
              <a:path w="8250252" h="8229600">
                <a:moveTo>
                  <a:pt x="0" y="0"/>
                </a:moveTo>
                <a:lnTo>
                  <a:pt x="8250252" y="0"/>
                </a:lnTo>
                <a:lnTo>
                  <a:pt x="82502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6" b="-2556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666490" y="4436148"/>
            <a:ext cx="1753429" cy="1938326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5" name="TextBox 5"/>
          <p:cNvSpPr txBox="1"/>
          <p:nvPr/>
        </p:nvSpPr>
        <p:spPr>
          <a:xfrm>
            <a:off x="11383106" y="4330103"/>
            <a:ext cx="6640347" cy="449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Learn about Jenné-Jeno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Read passages in eHRAF Archaeology</a:t>
            </a:r>
          </a:p>
          <a:p>
            <a:pPr marL="690881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Answer questions about this archaeological discovery</a:t>
            </a:r>
          </a:p>
          <a:p>
            <a:pPr marL="690880" lvl="1" indent="-34544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Find out what makes Jenné-Jeno a "Great Discovery"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2099" y="5133975"/>
            <a:ext cx="508495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Bold"/>
              </a:rPr>
              <a:t>Topics We'll Cover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96174" y="1019175"/>
            <a:ext cx="5024054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"/>
              </a:rPr>
              <a:t>In this activity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5" r="1713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756277" y="512292"/>
            <a:ext cx="7136702" cy="1032816"/>
            <a:chOff x="0" y="0"/>
            <a:chExt cx="9515602" cy="137708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7307" y="370621"/>
              <a:ext cx="7620987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SEARCH RESULTS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51298" y="705925"/>
            <a:ext cx="7136702" cy="1032816"/>
            <a:chOff x="0" y="0"/>
            <a:chExt cx="9515602" cy="137708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7307" y="370621"/>
              <a:ext cx="7620987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SEARCH RESULTS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676" r="79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51298" y="705925"/>
            <a:ext cx="7136702" cy="1032816"/>
            <a:chOff x="0" y="0"/>
            <a:chExt cx="9515602" cy="137708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515602" cy="137708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7307" y="370621"/>
              <a:ext cx="7620987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FULL CONTEXT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07" b="64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084647" y="3564734"/>
            <a:ext cx="12118707" cy="3157531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4" name="TextBox 4"/>
          <p:cNvSpPr txBox="1"/>
          <p:nvPr/>
        </p:nvSpPr>
        <p:spPr>
          <a:xfrm>
            <a:off x="3664482" y="4340936"/>
            <a:ext cx="10959035" cy="163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eHRAF Workbook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Part 4: Assignment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714" r="-5212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3493"/>
            <a:ext cx="4255029" cy="1122351"/>
            <a:chOff x="0" y="0"/>
            <a:chExt cx="56733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6733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64802" y="370621"/>
              <a:ext cx="454376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ASSIGNMENT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370042" y="709578"/>
            <a:ext cx="9633391" cy="828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The purpose of this assignment is to present a report summarizing your findings about this great discovery.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This can be done in the form of a group project or an individual paper.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Groups can divide the questions that follow, with each student contributing information about a specific question.</a:t>
            </a:r>
          </a:p>
          <a:p>
            <a:pPr>
              <a:lnSpc>
                <a:spcPts val="5040"/>
              </a:lnSpc>
            </a:pPr>
            <a:endParaRPr lang="en-US" sz="3600" spc="288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504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Consider making a slideshow presentation to illustrate your findings.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729147" y="4484232"/>
            <a:ext cx="5854260" cy="425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Who?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What?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Where?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When?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How?</a:t>
            </a:r>
          </a:p>
          <a:p>
            <a:pPr marL="863600" lvl="1" indent="-431800">
              <a:lnSpc>
                <a:spcPts val="5600"/>
              </a:lnSpc>
              <a:buFont typeface="Arial"/>
              <a:buChar char="•"/>
            </a:pPr>
            <a:r>
              <a:rPr lang="en-US" sz="4000" spc="400">
                <a:solidFill>
                  <a:srgbClr val="FFFFFF"/>
                </a:solidFill>
                <a:latin typeface="Aileron Heavy"/>
              </a:rPr>
              <a:t>Why?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9147" y="990600"/>
            <a:ext cx="8841182" cy="235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Your final report describing Jenné-Jeno should have 6 sections which correspond to these 6 types of questions:</a:t>
            </a:r>
          </a:p>
        </p:txBody>
      </p:sp>
      <p:sp>
        <p:nvSpPr>
          <p:cNvPr id="5" name="Freeform 5"/>
          <p:cNvSpPr/>
          <p:nvPr/>
        </p:nvSpPr>
        <p:spPr>
          <a:xfrm>
            <a:off x="10202525" y="0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99" t="-10218" r="-7837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032971" y="0"/>
            <a:ext cx="4255029" cy="1122351"/>
            <a:chOff x="0" y="0"/>
            <a:chExt cx="5673372" cy="1496468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56733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64802" y="370621"/>
              <a:ext cx="454376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ASSIGNMENT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Freeform 3"/>
          <p:cNvSpPr/>
          <p:nvPr/>
        </p:nvSpPr>
        <p:spPr>
          <a:xfrm>
            <a:off x="0" y="19050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97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1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821523" y="1801813"/>
            <a:ext cx="8890441" cy="296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Who are the main archaeologists associated with this discovery? Describe their biographical information, education and training, publications, etc.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1523" y="515138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Who?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21523" y="5207000"/>
            <a:ext cx="8730428" cy="412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Who are the people studied? Describe how people lived during this time at this place, such as: social stratification, division of labor, gender roles, economic life, food and subsistence, religious practices.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3" r="-9701" b="-660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97790" y="2453571"/>
            <a:ext cx="9353308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What did the archaeologists discover?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17043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What?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97790" y="5620813"/>
            <a:ext cx="935330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the material culture, structures, artifacts, etc.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97790" y="3672992"/>
            <a:ext cx="935330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Provide a general description of the archaeological site.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97790" y="7636689"/>
            <a:ext cx="935330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Include relevant photos and/or interpretive artistic renderings.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415885" y="2258207"/>
            <a:ext cx="8890441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Where is the site located?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572" y="622935"/>
            <a:ext cx="8730428" cy="72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168">
                <a:solidFill>
                  <a:srgbClr val="FFFFFF"/>
                </a:solidFill>
                <a:latin typeface="Aileron Bold"/>
              </a:rPr>
              <a:t>Where?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5885" y="3396371"/>
            <a:ext cx="9449738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the geography of this discovery, its location in the contemporary world, size, scope, etc.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5885" y="5723255"/>
            <a:ext cx="953308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Does the location have strategic importance?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5885" y="7455779"/>
            <a:ext cx="936639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How did the physical environment and natural resources shape cultural practices?</a:t>
            </a:r>
          </a:p>
        </p:txBody>
      </p:sp>
      <p:sp>
        <p:nvSpPr>
          <p:cNvPr id="8" name="Freeform 8"/>
          <p:cNvSpPr/>
          <p:nvPr/>
        </p:nvSpPr>
        <p:spPr>
          <a:xfrm>
            <a:off x="10202525" y="0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53" r="-8028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461596" y="3493"/>
            <a:ext cx="3826404" cy="1122351"/>
            <a:chOff x="0" y="0"/>
            <a:chExt cx="5101872" cy="149646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3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0" b="-16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4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42000" y="2633345"/>
            <a:ext cx="8890441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When were the discoveries made?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1523" y="661035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When?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42000" y="3845519"/>
            <a:ext cx="9407523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When in human history do archaeologists believe that this site can be dated to?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42000" y="6246414"/>
            <a:ext cx="9407523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the relative time period, what preceded it, and what followed it. What does this represent in terms of cultural evolution and progress?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92" t="22063" r="32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664482" y="4146097"/>
            <a:ext cx="10959035" cy="1994805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4" name="TextBox 4"/>
          <p:cNvSpPr txBox="1"/>
          <p:nvPr/>
        </p:nvSpPr>
        <p:spPr>
          <a:xfrm>
            <a:off x="3664482" y="4745926"/>
            <a:ext cx="10959035" cy="82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JENNÉ-JENO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398526" y="2116441"/>
            <a:ext cx="938981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How did archaeologists excavate, analyze, and interpret this site?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572" y="513551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How?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8526" y="3707121"/>
            <a:ext cx="926996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Tell us about the scientific methods used for excavation and analysis of the materials founds.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8526" y="5892160"/>
            <a:ext cx="926996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What technologies were utilized by the people who lived during this archaeological time period?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8526" y="8077200"/>
            <a:ext cx="938981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How did they construct buildings and make artifacts (lithics, pottery, etc.)?</a:t>
            </a:r>
          </a:p>
        </p:txBody>
      </p:sp>
      <p:sp>
        <p:nvSpPr>
          <p:cNvPr id="8" name="Freeform 8"/>
          <p:cNvSpPr/>
          <p:nvPr/>
        </p:nvSpPr>
        <p:spPr>
          <a:xfrm>
            <a:off x="10202525" y="9525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1" b="-85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461596" y="0"/>
            <a:ext cx="3826404" cy="1122351"/>
            <a:chOff x="0" y="0"/>
            <a:chExt cx="5101872" cy="1496468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5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085475" y="0"/>
            <a:ext cx="10202525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8085475" cy="10287000"/>
          </a:xfrm>
          <a:custGeom>
            <a:avLst/>
            <a:gdLst/>
            <a:ahLst/>
            <a:cxnLst/>
            <a:rect l="l" t="t" r="r" b="b"/>
            <a:pathLst>
              <a:path w="8085475" h="10287000">
                <a:moveTo>
                  <a:pt x="0" y="0"/>
                </a:moveTo>
                <a:lnTo>
                  <a:pt x="8085475" y="0"/>
                </a:lnTo>
                <a:lnTo>
                  <a:pt x="808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78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3493"/>
            <a:ext cx="3826404" cy="1122351"/>
            <a:chOff x="0" y="0"/>
            <a:chExt cx="5101872" cy="149646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101872" cy="1496468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07907" y="370621"/>
              <a:ext cx="4086058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256">
                  <a:solidFill>
                    <a:srgbClr val="FFFFFF"/>
                  </a:solidFill>
                  <a:latin typeface="Aileron Heavy"/>
                </a:rPr>
                <a:t>QUESTION 6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17890" y="2541517"/>
            <a:ext cx="9527373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Why is this archaeological site considered a “great discovery”?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6363" y="758179"/>
            <a:ext cx="8730428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60"/>
              </a:lnSpc>
            </a:pPr>
            <a:r>
              <a:rPr lang="en-US" sz="4200" spc="336">
                <a:solidFill>
                  <a:srgbClr val="FFFFFF"/>
                </a:solidFill>
                <a:latin typeface="Aileron Bold"/>
              </a:rPr>
              <a:t>Why?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17890" y="4652085"/>
            <a:ext cx="9034061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Describe how this site is important in terms of its place in human history.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78840" y="6936008"/>
            <a:ext cx="9067951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Why should this great discovery be preserved and who should be responsible for preservation?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"/>
              </a:rPr>
              <a:t>References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96145" y="1502923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McIntosh, Susan Keech. 1999. “Pathways to Complexity: An African Perspective.” In Beyond Chiefdoms: Pathways to Complexity in Africa, 1–30. Cambridge: Cambridge University Press. https://ehrafarchaeology.yale.edu/document?id=fa75-005.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96145" y="335627"/>
            <a:ext cx="13145824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Corse, Christopher De. 2002. “Tradition Summary: West African Iron Age.” HRAF. https://ehrafarchaeology.yale.edu/document?id=fa75-000.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96145" y="3730034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McIntosh, Susan Keech, and Roderick J. McIntosh. 1981. “Current Directions in West African Prehistory.” In Annual Review of Anthropology, Vol. 12:215–58. Palo Alto, Calif.: Annual Reviews Inc. https://ehrafarchaeology.yale.edu/document?id=fa75-00.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96145" y="5985719"/>
            <a:ext cx="13145824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 spc="27">
                <a:solidFill>
                  <a:srgbClr val="FFFFFF"/>
                </a:solidFill>
                <a:latin typeface="Aileron"/>
              </a:rPr>
              <a:t>McIntosh, Susan Keech, and Roderick J. McIntosh. 1993. “Cities without Citadels: Understanding Urban Origins along the Middle Niger.” In The Archaeology of Africa: Foods, Metals, and Towns, 622–41. London: Routledge. https://ehrafarchaeology.yale.edu/document?id=fa75-013.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20293" y="8067415"/>
            <a:ext cx="13105252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McIntosh, Susan Keech, Roderick J. McIntosh, Robert H. Brill, Kevin C. MacDonald, and Wim Van Neer. 1994. “Excavations at Jenné-Jeno, Hambarketolo, and Kaniana (Inland Niger Delta, Mali): The 1981 Season.” In University of California Publications in Anthropology, v. 20: xxvi, 605.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00149" y="2675366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Equestrian figure; circa 13th–15th century, Franko Khoury, Public domain, via Wikimedia Commons: https://commons.wikimedia.org/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wiki/File:Djenne_Terracotta_Equestrian_(13th-15th_cent).jpg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00149" y="415389"/>
            <a:ext cx="13331905" cy="197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Terracotta seated figure; 13th century, Wmpearl, CC0, via Wikimedia Commons: Https://commons.wikimedia.org/wiki/File:Seated_figure_grom_Mali,_13th_century,_Djenn%C3%A9_peoples,_Metropolitan_Museum_of_Art,_1981.218.JPG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00149" y="4429882"/>
            <a:ext cx="13645105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Seated female figure; circa 12th to 15th century, Daderot, Public domain, via Wikimedia Commons: https://commons.wikimedia.org/wiki/File: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Seated_female_figure,_Jenne_people,_Inland_Niger_Delta_region,_Mali,_c._late_13th_to_17th_century_AD,_terracotta_-_Krannert_Art_Museum,_UIUC_-_DSC06149.jpg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00149" y="6679698"/>
            <a:ext cx="1333190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Female figure on her knees; 15th–18th century, Sailko, CC BY 3.0, via Wikimedia Commons: https://commons.wikimedia.org/wiki/File: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Mali,_jenne,_figura_femminile_in_ginocchio,_xv-xviii_secolo_01.jpg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00149" y="8434215"/>
            <a:ext cx="13871758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Female figure; 13th–15th century; terracotta covered with red ochre, Musée du quai Branly, CC BY-SA 3.0, via Wikimedia Commons: https://commons.wikimedia.org/wiki/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File:Statuette_f%C3%A9minine-R%C3%A9gion_de_Djenn%C3%A9-Mali.jpg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00356B"/>
                </a:solidFill>
                <a:latin typeface="Aileron Heavy"/>
              </a:rPr>
              <a:t>Image Credits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84121" y="386412"/>
            <a:ext cx="13105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Figure of an archer; circa 13th–15th century, Franko Khoury, Public domain, via Wikimedia Commons: https://commons.wikimedia.org/wiki/File: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Aileron"/>
              </a:rPr>
              <a:t>Djenne_Terracotta_Archer_(13th-15th_cent).jpg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43549" y="2220832"/>
            <a:ext cx="13645105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Bound figure; circa 12th to 15th century, Daderot, Public domain, via Wikimedia Commons: https://commons.wikimedia.org/wiki/File:Bound_figure,_Jenne_people,_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Jenne-Jeno,_Inland_Niger_Delta_region,_Mali,_c._12th_to_15th_century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_AD,_terracotta_-_Krannert_Art_Museum,_UIUC_-_DSC06152.jpg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43549" y="4550553"/>
            <a:ext cx="1333190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Figure with arched back; 15th–18th century, Sailko, CC BY 3.0, via Wikimedia Commons: https://commons.wikimedia.org/wiki/File: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ileron"/>
              </a:rPr>
              <a:t>Mali,_jenne,_figura_incurvata,_xv-xviii_secolo.jpg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5090" y="504914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0" y="0"/>
                </a:lnTo>
                <a:lnTo>
                  <a:pt x="7217820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11199" y="2073319"/>
            <a:ext cx="9265601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"/>
              </a:rPr>
              <a:t>Great Discoveries: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00356B"/>
                </a:solidFill>
                <a:latin typeface="Aileron Heavy"/>
              </a:rPr>
              <a:t>Jenné-Jeno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8074" y="8623131"/>
            <a:ext cx="6878657" cy="843619"/>
            <a:chOff x="0" y="0"/>
            <a:chExt cx="9171543" cy="112482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171543" cy="1124825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47136" y="8468995"/>
            <a:ext cx="971515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"/>
              </a:rPr>
              <a:t>at Yale University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375318" y="8042275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00356B"/>
                </a:solidFill>
                <a:latin typeface="Aileron"/>
              </a:rPr>
              <a:t>Produced by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5318" y="9281964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u="sng" spc="196">
                <a:solidFill>
                  <a:srgbClr val="00356B"/>
                </a:solidFill>
                <a:latin typeface="Aileron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631" y="632460"/>
            <a:ext cx="10907707" cy="894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59">
                <a:solidFill>
                  <a:srgbClr val="00356B"/>
                </a:solidFill>
                <a:latin typeface="Aileron Bold"/>
              </a:rPr>
              <a:t>Jenne-Jeno</a:t>
            </a:r>
            <a:r>
              <a:rPr lang="en-US" sz="3600" spc="359">
                <a:solidFill>
                  <a:srgbClr val="00356B"/>
                </a:solidFill>
                <a:latin typeface="Aileron"/>
              </a:rPr>
              <a:t> (also Djenné-Djenno) is an archaeological site located in the Niger River Valley in the country of Mali. </a:t>
            </a:r>
          </a:p>
          <a:p>
            <a:pPr>
              <a:lnSpc>
                <a:spcPts val="5040"/>
              </a:lnSpc>
            </a:pPr>
            <a:endParaRPr lang="en-US" sz="3600" spc="359">
              <a:solidFill>
                <a:srgbClr val="00356B"/>
              </a:solidFill>
              <a:latin typeface="Aileron"/>
            </a:endParaRPr>
          </a:p>
          <a:p>
            <a:pPr>
              <a:lnSpc>
                <a:spcPts val="5040"/>
              </a:lnSpc>
            </a:pPr>
            <a:r>
              <a:rPr lang="en-US" sz="3600" spc="359">
                <a:solidFill>
                  <a:srgbClr val="00356B"/>
                </a:solidFill>
                <a:latin typeface="Aileron"/>
              </a:rPr>
              <a:t>Based on excavations by archaeologists Susan and Roderick McIntosh, the site is believed to have been occupied from 250 B.C.E. to 900 C.E. It is the best-known archaeological site in sub-Saharan Africa and considered to be among the oldest urbanized centers. The modern-day town of Jenné in Mali is famous for its distinctive adobe architecture, most notably the Great Mosque, built in 1907.</a:t>
            </a:r>
          </a:p>
        </p:txBody>
      </p:sp>
      <p:sp>
        <p:nvSpPr>
          <p:cNvPr id="3" name="Freeform 3"/>
          <p:cNvSpPr/>
          <p:nvPr/>
        </p:nvSpPr>
        <p:spPr>
          <a:xfrm>
            <a:off x="12373188" y="0"/>
            <a:ext cx="5914812" cy="10287000"/>
          </a:xfrm>
          <a:custGeom>
            <a:avLst/>
            <a:gdLst/>
            <a:ahLst/>
            <a:cxnLst/>
            <a:rect l="l" t="t" r="r" b="b"/>
            <a:pathLst>
              <a:path w="5914812" h="10287000">
                <a:moveTo>
                  <a:pt x="0" y="0"/>
                </a:moveTo>
                <a:lnTo>
                  <a:pt x="5914812" y="0"/>
                </a:lnTo>
                <a:lnTo>
                  <a:pt x="59148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82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1122338" y="3412337"/>
            <a:ext cx="2781579" cy="2338376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5" name="TextBox 5"/>
          <p:cNvSpPr txBox="1"/>
          <p:nvPr/>
        </p:nvSpPr>
        <p:spPr>
          <a:xfrm>
            <a:off x="11545911" y="4010025"/>
            <a:ext cx="1934433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Bold"/>
              </a:rPr>
              <a:t>Did you know?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3" name="TextBox 3"/>
          <p:cNvSpPr txBox="1"/>
          <p:nvPr/>
        </p:nvSpPr>
        <p:spPr>
          <a:xfrm>
            <a:off x="8149534" y="790575"/>
            <a:ext cx="9854906" cy="86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52">
                <a:solidFill>
                  <a:srgbClr val="FFFFFF"/>
                </a:solidFill>
                <a:latin typeface="Aileron"/>
              </a:rPr>
              <a:t>Previously, it was assumed that complex societies and advanced trade networks did not exist in West Africa until the arrival of traders from Southwest Asia. However, Jenné-Jenno disproves this, as the city flourished much earlier. The McIntosh excavations over three decades have revealed that the city had a surrounding wall made of mud bricks, constructed around 800 C.E. Jenné-jenno prospered as a hub of regional trade thanks to fertile agricultural land. As its peak, the city boasted a population of around 20,000. Terracotta sculptures are among the most interesting finds at this UNESCO World Heritage Site.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865974" cy="10287000"/>
          </a:xfrm>
          <a:custGeom>
            <a:avLst/>
            <a:gdLst/>
            <a:ahLst/>
            <a:cxnLst/>
            <a:rect l="l" t="t" r="r" b="b"/>
            <a:pathLst>
              <a:path w="7865974" h="10287000">
                <a:moveTo>
                  <a:pt x="0" y="0"/>
                </a:moveTo>
                <a:lnTo>
                  <a:pt x="7865974" y="0"/>
                </a:lnTo>
                <a:lnTo>
                  <a:pt x="78659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" r="-422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33364" y="0"/>
            <a:ext cx="6054636" cy="10287000"/>
          </a:xfrm>
          <a:custGeom>
            <a:avLst/>
            <a:gdLst/>
            <a:ahLst/>
            <a:cxnLst/>
            <a:rect l="l" t="t" r="r" b="b"/>
            <a:pathLst>
              <a:path w="6054636" h="10287000">
                <a:moveTo>
                  <a:pt x="0" y="0"/>
                </a:moveTo>
                <a:lnTo>
                  <a:pt x="6054636" y="0"/>
                </a:lnTo>
                <a:lnTo>
                  <a:pt x="60546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49" t="-8678" r="-15906" b="-23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6110" y="877801"/>
            <a:ext cx="1149966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spc="288">
                <a:solidFill>
                  <a:srgbClr val="FFFFFF"/>
                </a:solidFill>
                <a:latin typeface="Aileron"/>
              </a:rPr>
              <a:t>To get started, review these videos about Jenné-Jeno: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56110" y="2771509"/>
            <a:ext cx="11657405" cy="1085850"/>
            <a:chOff x="0" y="0"/>
            <a:chExt cx="15543207" cy="1447800"/>
          </a:xfrm>
        </p:grpSpPr>
        <p:sp>
          <p:nvSpPr>
            <p:cNvPr id="5" name="Freeform 5"/>
            <p:cNvSpPr/>
            <p:nvPr/>
          </p:nvSpPr>
          <p:spPr>
            <a:xfrm>
              <a:off x="0" y="378460"/>
              <a:ext cx="1132252" cy="731520"/>
            </a:xfrm>
            <a:custGeom>
              <a:avLst/>
              <a:gdLst/>
              <a:ahLst/>
              <a:cxnLst/>
              <a:rect l="l" t="t" r="r" b="b"/>
              <a:pathLst>
                <a:path w="1132252" h="731520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675143" y="-9525"/>
              <a:ext cx="13868063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u="sng" spc="288">
                  <a:solidFill>
                    <a:srgbClr val="FFFFFF"/>
                  </a:solidFill>
                  <a:latin typeface="Aileron Bold"/>
                  <a:hlinkClick r:id="rId5" tooltip="https://www.youtube.com/watch?v=0IJJIVEkk7A&amp;t=264s"/>
                </a:rPr>
                <a:t>Roderick McIntosh – Yale University – Why Study African Cities?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6110" y="4841359"/>
            <a:ext cx="11777254" cy="548640"/>
            <a:chOff x="0" y="0"/>
            <a:chExt cx="15703006" cy="731520"/>
          </a:xfrm>
        </p:grpSpPr>
        <p:sp>
          <p:nvSpPr>
            <p:cNvPr id="8" name="TextBox 8"/>
            <p:cNvSpPr txBox="1"/>
            <p:nvPr/>
          </p:nvSpPr>
          <p:spPr>
            <a:xfrm>
              <a:off x="1675143" y="-5715"/>
              <a:ext cx="14027862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u="sng" spc="288">
                  <a:solidFill>
                    <a:srgbClr val="FFFFFF"/>
                  </a:solidFill>
                  <a:latin typeface="Aileron Bold"/>
                  <a:hlinkClick r:id="rId6" tooltip="https://www.youtube.com/watch?v=Na-uIQ1Fdoc"/>
                </a:rPr>
                <a:t>Old Towns of Djenné (UNESCO/NHK)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132252" cy="731520"/>
            </a:xfrm>
            <a:custGeom>
              <a:avLst/>
              <a:gdLst/>
              <a:ahLst/>
              <a:cxnLst/>
              <a:rect l="l" t="t" r="r" b="b"/>
              <a:pathLst>
                <a:path w="1132252" h="731520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456110" y="6434004"/>
            <a:ext cx="11657405" cy="1085850"/>
            <a:chOff x="0" y="0"/>
            <a:chExt cx="15543207" cy="1447800"/>
          </a:xfrm>
        </p:grpSpPr>
        <p:sp>
          <p:nvSpPr>
            <p:cNvPr id="11" name="TextBox 11"/>
            <p:cNvSpPr txBox="1"/>
            <p:nvPr/>
          </p:nvSpPr>
          <p:spPr>
            <a:xfrm>
              <a:off x="1675143" y="-9525"/>
              <a:ext cx="13868063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u="sng" spc="288">
                  <a:solidFill>
                    <a:srgbClr val="FFFFFF"/>
                  </a:solidFill>
                  <a:latin typeface="Aileron Bold"/>
                  <a:hlinkClick r:id="rId7" tooltip="https://www.youtube.com/watch?v=9YW3FwYEiK8"/>
                </a:rPr>
                <a:t>Lost History: the Terracotta Sculpture of Djenné Djenno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358140"/>
              <a:ext cx="1132252" cy="731520"/>
            </a:xfrm>
            <a:custGeom>
              <a:avLst/>
              <a:gdLst/>
              <a:ahLst/>
              <a:cxnLst/>
              <a:rect l="l" t="t" r="r" b="b"/>
              <a:pathLst>
                <a:path w="1132252" h="731520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56110" y="8116493"/>
            <a:ext cx="11657405" cy="1085850"/>
            <a:chOff x="0" y="0"/>
            <a:chExt cx="15543207" cy="1447800"/>
          </a:xfrm>
        </p:grpSpPr>
        <p:sp>
          <p:nvSpPr>
            <p:cNvPr id="14" name="Freeform 14"/>
            <p:cNvSpPr/>
            <p:nvPr/>
          </p:nvSpPr>
          <p:spPr>
            <a:xfrm>
              <a:off x="0" y="378460"/>
              <a:ext cx="1132252" cy="731520"/>
            </a:xfrm>
            <a:custGeom>
              <a:avLst/>
              <a:gdLst/>
              <a:ahLst/>
              <a:cxnLst/>
              <a:rect l="l" t="t" r="r" b="b"/>
              <a:pathLst>
                <a:path w="1132252" h="731520">
                  <a:moveTo>
                    <a:pt x="0" y="0"/>
                  </a:moveTo>
                  <a:lnTo>
                    <a:pt x="1132252" y="0"/>
                  </a:lnTo>
                  <a:lnTo>
                    <a:pt x="1132252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675143" y="-9525"/>
              <a:ext cx="13868063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u="sng" spc="288">
                  <a:solidFill>
                    <a:srgbClr val="FFFFFF"/>
                  </a:solidFill>
                  <a:latin typeface="Aileron Bold"/>
                  <a:hlinkClick r:id="rId8" tooltip="https://www.youtube.com/watch?v=jLY-YpTBg0E"/>
                </a:rPr>
                <a:t>West African Sudano Sahelian Architecture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914812" cy="10287000"/>
          </a:xfrm>
          <a:custGeom>
            <a:avLst/>
            <a:gdLst/>
            <a:ahLst/>
            <a:cxnLst/>
            <a:rect l="l" t="t" r="r" b="b"/>
            <a:pathLst>
              <a:path w="5914812" h="10287000">
                <a:moveTo>
                  <a:pt x="0" y="0"/>
                </a:moveTo>
                <a:lnTo>
                  <a:pt x="5914812" y="0"/>
                </a:lnTo>
                <a:lnTo>
                  <a:pt x="59148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91" r="-79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54632" y="473392"/>
            <a:ext cx="90688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288">
                <a:solidFill>
                  <a:srgbClr val="FFFFFF"/>
                </a:solidFill>
                <a:latin typeface="Aileron Bold"/>
              </a:rPr>
              <a:t>Articles about Jenné-Jeno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5246" y="1766035"/>
            <a:ext cx="10438937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Bold"/>
                <a:hlinkClick r:id="rId3" tooltip="https://whc.unesco.org/en/list/116"/>
              </a:rPr>
              <a:t>Old Towns of Djenné – UNESCO World Heritage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5246" y="8237472"/>
            <a:ext cx="10958284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Bold"/>
                <a:hlinkClick r:id="rId4" tooltip="https://www.britannica.com/place/Djenne-Jeno"/>
              </a:rPr>
              <a:t>Djenné-Jeno, ancient city, Mali – Brittanica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5246" y="4290846"/>
            <a:ext cx="1043893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Bold"/>
                <a:hlinkClick r:id="rId5" tooltip="https://www.wmf.org/project/djenn%C3%A9-djeno-archaeological-site"/>
              </a:rPr>
              <a:t>Djenné-Djeno Archaeological Site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5246" y="6264159"/>
            <a:ext cx="1141709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u="sng" spc="288">
                <a:solidFill>
                  <a:srgbClr val="FFFFFF"/>
                </a:solidFill>
                <a:latin typeface="Aileron Bold"/>
                <a:hlinkClick r:id="rId6" tooltip="https://www.worldhistory.org/Djenne-Djenno/"/>
              </a:rPr>
              <a:t>Djenné-Djenno – World History Encyclopedia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6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084647" y="3464922"/>
            <a:ext cx="12118707" cy="2738048"/>
          </a:xfrm>
          <a:prstGeom prst="rect">
            <a:avLst/>
          </a:prstGeom>
          <a:solidFill>
            <a:srgbClr val="00356B"/>
          </a:solidFill>
        </p:spPr>
      </p:sp>
      <p:sp>
        <p:nvSpPr>
          <p:cNvPr id="4" name="TextBox 4"/>
          <p:cNvSpPr txBox="1"/>
          <p:nvPr/>
        </p:nvSpPr>
        <p:spPr>
          <a:xfrm>
            <a:off x="3664482" y="4030906"/>
            <a:ext cx="10959035" cy="163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8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eHRAF Workbook </a:t>
            </a:r>
          </a:p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 Bold"/>
              </a:rPr>
              <a:t>Part 1: Tradition Summary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97344" cy="10287000"/>
          </a:xfrm>
          <a:custGeom>
            <a:avLst/>
            <a:gdLst/>
            <a:ahLst/>
            <a:cxnLst/>
            <a:rect l="l" t="t" r="r" b="b"/>
            <a:pathLst>
              <a:path w="4797344" h="10287000">
                <a:moveTo>
                  <a:pt x="0" y="0"/>
                </a:moveTo>
                <a:lnTo>
                  <a:pt x="4797344" y="0"/>
                </a:lnTo>
                <a:lnTo>
                  <a:pt x="4797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6" r="-2067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8166" y="4071680"/>
            <a:ext cx="4248273" cy="2143640"/>
            <a:chOff x="0" y="0"/>
            <a:chExt cx="5664364" cy="285818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664364" cy="2858187"/>
            </a:xfrm>
            <a:prstGeom prst="rect">
              <a:avLst/>
            </a:prstGeom>
            <a:solidFill>
              <a:srgbClr val="0035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54550" y="566128"/>
              <a:ext cx="4755265" cy="171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"/>
                </a:rPr>
                <a:t>eHRAF</a:t>
              </a:r>
            </a:p>
            <a:p>
              <a:pPr algn="ctr">
                <a:lnSpc>
                  <a:spcPts val="5039"/>
                </a:lnSpc>
              </a:pPr>
              <a:r>
                <a:rPr lang="en-US" sz="4199" spc="83">
                  <a:solidFill>
                    <a:srgbClr val="FFFFFF"/>
                  </a:solidFill>
                  <a:latin typeface="Aileron Heavy"/>
                </a:rPr>
                <a:t>Archaeology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69269" y="2047993"/>
            <a:ext cx="11403805" cy="474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A brief overview for traditions in eHRAF Archaeology is provided in the form of </a:t>
            </a:r>
            <a:r>
              <a:rPr lang="en-US" sz="3200" spc="320">
                <a:solidFill>
                  <a:srgbClr val="00356B"/>
                </a:solidFill>
                <a:latin typeface="Aileron Bold"/>
              </a:rPr>
              <a:t>Tradition Summaries</a:t>
            </a:r>
            <a:r>
              <a:rPr lang="en-US" sz="3200" spc="320">
                <a:solidFill>
                  <a:srgbClr val="00356B"/>
                </a:solidFill>
                <a:latin typeface="Aileron"/>
              </a:rPr>
              <a:t>. </a:t>
            </a:r>
          </a:p>
          <a:p>
            <a:pPr>
              <a:lnSpc>
                <a:spcPts val="4160"/>
              </a:lnSpc>
            </a:pPr>
            <a:endParaRPr lang="en-US" sz="3200" spc="320">
              <a:solidFill>
                <a:srgbClr val="00356B"/>
              </a:solidFill>
              <a:latin typeface="Aileron"/>
            </a:endParaRPr>
          </a:p>
          <a:p>
            <a:pPr>
              <a:lnSpc>
                <a:spcPts val="4160"/>
              </a:lnSpc>
            </a:pPr>
            <a:r>
              <a:rPr lang="en-US" sz="3200" spc="320">
                <a:solidFill>
                  <a:srgbClr val="00356B"/>
                </a:solidFill>
                <a:latin typeface="Aileron"/>
              </a:rPr>
              <a:t>The format, general outline, and headings are the same for each summary. You will find a basic overview about the tradition, such as its time period, location, history, environment, and sociopolitical organization.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69269" y="470535"/>
            <a:ext cx="11424756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144">
                <a:solidFill>
                  <a:srgbClr val="00356B"/>
                </a:solidFill>
                <a:latin typeface="Aileron Heavy"/>
              </a:rPr>
              <a:t>Tradition Summaries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69269" y="7362321"/>
            <a:ext cx="11718074" cy="211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00" spc="320">
                <a:solidFill>
                  <a:srgbClr val="00356B"/>
                </a:solidFill>
                <a:latin typeface="Aileron Bold"/>
              </a:rPr>
              <a:t>To find a tradition summary, go to the</a:t>
            </a:r>
            <a:r>
              <a:rPr lang="en-US" sz="3200" spc="320">
                <a:solidFill>
                  <a:srgbClr val="00356B"/>
                </a:solidFill>
                <a:latin typeface="Aileron"/>
              </a:rPr>
              <a:t> Browse Traditions</a:t>
            </a:r>
            <a:r>
              <a:rPr lang="en-US" sz="3200" spc="320">
                <a:solidFill>
                  <a:srgbClr val="00356B"/>
                </a:solidFill>
                <a:latin typeface="Aileron Bold"/>
              </a:rPr>
              <a:t> tab and enter the tradition name into the box, then click on </a:t>
            </a:r>
            <a:r>
              <a:rPr lang="en-US" sz="3200" spc="320">
                <a:solidFill>
                  <a:srgbClr val="00356B"/>
                </a:solidFill>
                <a:latin typeface="Aileron"/>
              </a:rPr>
              <a:t>Tradition Summary </a:t>
            </a:r>
            <a:r>
              <a:rPr lang="en-US" sz="3200" spc="320">
                <a:solidFill>
                  <a:srgbClr val="00356B"/>
                </a:solidFill>
                <a:latin typeface="Aileron Bold"/>
              </a:rPr>
              <a:t>below the tradition name to read it.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1816</Words>
  <Application>Microsoft Office PowerPoint</Application>
  <PresentationFormat>Custom</PresentationFormat>
  <Paragraphs>187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Aileron Heavy</vt:lpstr>
      <vt:lpstr>Aileron Bold Italics</vt:lpstr>
      <vt:lpstr>Aileron Bold</vt:lpstr>
      <vt:lpstr>Aileron</vt:lpstr>
      <vt:lpstr>Arial</vt:lpstr>
      <vt:lpstr>Calibri</vt:lpstr>
      <vt:lpstr>Aileron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eHRAF Workbook - Jenné-Jeno v2</dc:title>
  <dc:creator>Matthew Longcore</dc:creator>
  <cp:lastModifiedBy>Matthew Longcore</cp:lastModifiedBy>
  <cp:revision>2</cp:revision>
  <dcterms:created xsi:type="dcterms:W3CDTF">2006-08-16T00:00:00Z</dcterms:created>
  <dcterms:modified xsi:type="dcterms:W3CDTF">2023-07-11T18:38:36Z</dcterms:modified>
  <dc:identifier>DAFoWvjZPXo</dc:identifier>
</cp:coreProperties>
</file>