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Aileron Bold" panose="020B0604020202020204" charset="0"/>
      <p:regular r:id="rId25"/>
    </p:embeddedFont>
    <p:embeddedFont>
      <p:font typeface="Aileron" panose="020B0604020202020204" charset="0"/>
      <p:regular r:id="rId26"/>
    </p:embeddedFont>
    <p:embeddedFont>
      <p:font typeface="Aileron Ultra-Bold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ileron Heavy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hraf.yale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636070" cy="10287000"/>
          </a:xfrm>
          <a:custGeom>
            <a:avLst/>
            <a:gdLst/>
            <a:ahLst/>
            <a:cxnLst/>
            <a:rect l="l" t="t" r="r" b="b"/>
            <a:pathLst>
              <a:path w="8636070" h="10287000">
                <a:moveTo>
                  <a:pt x="0" y="0"/>
                </a:moveTo>
                <a:lnTo>
                  <a:pt x="8636070" y="0"/>
                </a:lnTo>
                <a:lnTo>
                  <a:pt x="86360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56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15825" y="1389107"/>
            <a:ext cx="7217821" cy="7508786"/>
          </a:xfrm>
          <a:custGeom>
            <a:avLst/>
            <a:gdLst/>
            <a:ahLst/>
            <a:cxnLst/>
            <a:rect l="l" t="t" r="r" b="b"/>
            <a:pathLst>
              <a:path w="7217821" h="7508786">
                <a:moveTo>
                  <a:pt x="0" y="0"/>
                </a:moveTo>
                <a:lnTo>
                  <a:pt x="7217821" y="0"/>
                </a:lnTo>
                <a:lnTo>
                  <a:pt x="7217821" y="7508786"/>
                </a:lnTo>
                <a:lnTo>
                  <a:pt x="0" y="7508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28700"/>
            <a:ext cx="7142940" cy="843619"/>
            <a:chOff x="0" y="0"/>
            <a:chExt cx="9523921" cy="112482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9523921" cy="1124825"/>
            </a:xfrm>
            <a:prstGeom prst="rect">
              <a:avLst/>
            </a:prstGeom>
            <a:solidFill>
              <a:srgbClr val="09268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352378" y="180143"/>
              <a:ext cx="8819165" cy="707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Bold"/>
                </a:rPr>
                <a:t>An eHRAF Workbook Activity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791935" y="3844290"/>
            <a:ext cx="9265601" cy="2693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9600">
                <a:solidFill>
                  <a:srgbClr val="092683"/>
                </a:solidFill>
                <a:latin typeface="Aileron Heavy"/>
              </a:rPr>
              <a:t>Kinship </a:t>
            </a:r>
          </a:p>
          <a:p>
            <a:pPr algn="ctr">
              <a:lnSpc>
                <a:spcPts val="10560"/>
              </a:lnSpc>
            </a:pPr>
            <a:r>
              <a:rPr lang="en-US" sz="9600">
                <a:solidFill>
                  <a:srgbClr val="092683"/>
                </a:solidFill>
                <a:latin typeface="Aileron Heavy"/>
              </a:rPr>
              <a:t>&amp; Descent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91935" y="7459914"/>
            <a:ext cx="9265601" cy="624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215">
                <a:solidFill>
                  <a:srgbClr val="092683"/>
                </a:solidFill>
                <a:latin typeface="Aileron"/>
              </a:rPr>
              <a:t>in eHRAF World Cultures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43163" y="9678035"/>
            <a:ext cx="6614374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"/>
              </a:rPr>
              <a:t>Human Relations Area Files</a:t>
            </a:r>
          </a:p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"/>
              </a:rPr>
              <a:t> at Yale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121" b="121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189403" y="4015414"/>
            <a:ext cx="12118707" cy="2237122"/>
            <a:chOff x="0" y="0"/>
            <a:chExt cx="16158275" cy="298282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6158275" cy="2982829"/>
            </a:xfrm>
            <a:prstGeom prst="rect">
              <a:avLst/>
            </a:prstGeom>
            <a:solidFill>
              <a:srgbClr val="09268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73114" y="951791"/>
              <a:ext cx="14612047" cy="1107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84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Bold"/>
                </a:rPr>
                <a:t>PART 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23989" y="0"/>
            <a:ext cx="7819840" cy="10287000"/>
          </a:xfrm>
          <a:custGeom>
            <a:avLst/>
            <a:gdLst/>
            <a:ahLst/>
            <a:cxnLst/>
            <a:rect l="l" t="t" r="r" b="b"/>
            <a:pathLst>
              <a:path w="7819840" h="10287000">
                <a:moveTo>
                  <a:pt x="0" y="0"/>
                </a:moveTo>
                <a:lnTo>
                  <a:pt x="7819840" y="0"/>
                </a:lnTo>
                <a:lnTo>
                  <a:pt x="78198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563" r="-7756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15974" y="3481705"/>
            <a:ext cx="9263523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92683"/>
                </a:solidFill>
                <a:latin typeface="Aileron Bold"/>
              </a:rPr>
              <a:t>Tarahumara (NU33)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92683"/>
                </a:solidFill>
                <a:latin typeface="Aileron Bold"/>
              </a:rPr>
              <a:t>Saami (EP04)</a:t>
            </a:r>
          </a:p>
          <a:p>
            <a:pPr marL="690880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92683"/>
                </a:solidFill>
                <a:latin typeface="Aileron Bold"/>
              </a:rPr>
              <a:t>Copper Inuit (ND08)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1046" y="-175878"/>
            <a:ext cx="4646680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72">
                <a:solidFill>
                  <a:srgbClr val="FFFFFF"/>
                </a:solidFill>
                <a:latin typeface="Aileron Ultra-Bold"/>
              </a:rPr>
              <a:t>Compare societies with bilateral descent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5974" y="6472555"/>
            <a:ext cx="9263523" cy="2785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92683"/>
                </a:solidFill>
                <a:latin typeface="Aileron Bold"/>
              </a:rPr>
              <a:t>1) How do the two societies you have chosen differ in the importance of bilateral kinship ties? 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092683"/>
              </a:solidFill>
              <a:latin typeface="Aileron Bold"/>
            </a:endParaRP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92683"/>
                </a:solidFill>
                <a:latin typeface="Aileron Bold"/>
              </a:rPr>
              <a:t>2) What kind of roles do those bilateral kin play in a person’s life?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5974" y="1932649"/>
            <a:ext cx="8528026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92683"/>
                </a:solidFill>
                <a:latin typeface="Aileron"/>
              </a:rPr>
              <a:t>Compare two of the three societies with bilateral descent: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5974" y="5774690"/>
            <a:ext cx="8920076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92683"/>
                </a:solidFill>
                <a:latin typeface="Aileron"/>
              </a:rPr>
              <a:t>Answer the following questions: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949933" y="-3815"/>
            <a:ext cx="6338067" cy="1490016"/>
            <a:chOff x="0" y="0"/>
            <a:chExt cx="8450756" cy="1986688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8450756" cy="1986688"/>
            </a:xfrm>
            <a:prstGeom prst="rect">
              <a:avLst/>
            </a:prstGeom>
            <a:solidFill>
              <a:srgbClr val="09268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41299" y="370621"/>
              <a:ext cx="6768159" cy="1188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Ultra-Bold"/>
                </a:rPr>
                <a:t>COMPARE SOCIETIES WITH BILATERAL DESCENT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-6656"/>
            <a:ext cx="3172836" cy="1037896"/>
            <a:chOff x="0" y="0"/>
            <a:chExt cx="4230448" cy="1383862"/>
          </a:xfrm>
        </p:grpSpPr>
        <p:sp>
          <p:nvSpPr>
            <p:cNvPr id="12" name="AutoShape 12"/>
            <p:cNvSpPr/>
            <p:nvPr/>
          </p:nvSpPr>
          <p:spPr>
            <a:xfrm>
              <a:off x="0" y="0"/>
              <a:ext cx="4230448" cy="1383862"/>
            </a:xfrm>
            <a:prstGeom prst="rect">
              <a:avLst/>
            </a:prstGeom>
            <a:solidFill>
              <a:srgbClr val="09268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421154" y="370621"/>
              <a:ext cx="3388140" cy="585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Ultra-Bold"/>
                </a:rPr>
                <a:t>PART 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4862" y="-7429500"/>
            <a:ext cx="16678275" cy="2289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spc="112">
                <a:solidFill>
                  <a:srgbClr val="FFFFFF"/>
                </a:solidFill>
                <a:latin typeface="Aileron Bold"/>
              </a:rPr>
              <a:t>For the Tarahumara read:</a:t>
            </a:r>
          </a:p>
          <a:p>
            <a:pPr algn="ctr">
              <a:lnSpc>
                <a:spcPts val="6720"/>
              </a:lnSpc>
              <a:spcBef>
                <a:spcPct val="0"/>
              </a:spcBef>
            </a:pPr>
            <a:endParaRPr lang="en-US" sz="5600" spc="112">
              <a:solidFill>
                <a:srgbClr val="FFFFFF"/>
              </a:solidFill>
              <a:latin typeface="Aileron Bold"/>
            </a:endParaRPr>
          </a:p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spc="112">
                <a:solidFill>
                  <a:srgbClr val="FFFFFF"/>
                </a:solidFill>
                <a:latin typeface="Aileron Bold"/>
              </a:rPr>
              <a:t>Fried, Jacob. 1951. Ideal Norms and Social Control in Tarahumara Society. [New Haven, Conn.]: [Yale University], pp. 128-130. https://ehrafworldcultures.yale.edu/document?id=nu33-010.</a:t>
            </a:r>
          </a:p>
          <a:p>
            <a:pPr algn="ctr">
              <a:lnSpc>
                <a:spcPts val="6720"/>
              </a:lnSpc>
              <a:spcBef>
                <a:spcPct val="0"/>
              </a:spcBef>
            </a:pPr>
            <a:endParaRPr lang="en-US" sz="5600" spc="112">
              <a:solidFill>
                <a:srgbClr val="FFFFFF"/>
              </a:solidFill>
              <a:latin typeface="Aileron Bold"/>
            </a:endParaRPr>
          </a:p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spc="112">
                <a:solidFill>
                  <a:srgbClr val="FFFFFF"/>
                </a:solidFill>
                <a:latin typeface="Aileron Bold"/>
              </a:rPr>
              <a:t>For the Saami read:</a:t>
            </a:r>
          </a:p>
          <a:p>
            <a:pPr algn="ctr">
              <a:lnSpc>
                <a:spcPts val="6720"/>
              </a:lnSpc>
              <a:spcBef>
                <a:spcPct val="0"/>
              </a:spcBef>
            </a:pPr>
            <a:endParaRPr lang="en-US" sz="5600" spc="112">
              <a:solidFill>
                <a:srgbClr val="FFFFFF"/>
              </a:solidFill>
              <a:latin typeface="Aileron Bold"/>
            </a:endParaRPr>
          </a:p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spc="112">
                <a:solidFill>
                  <a:srgbClr val="FFFFFF"/>
                </a:solidFill>
                <a:latin typeface="Aileron Bold"/>
              </a:rPr>
              <a:t>Pehrson, Robert N. 1957. “The Bilateral Network of Social Relations in Könkämä Lapp District.” In Indiana University Publications,. Bloomington, Ind.: [Indiana University]. Pp. 107-108 https://ehrafworldcultures.yale.edu/document?id=ep04-006.</a:t>
            </a:r>
          </a:p>
          <a:p>
            <a:pPr algn="ctr">
              <a:lnSpc>
                <a:spcPts val="6720"/>
              </a:lnSpc>
              <a:spcBef>
                <a:spcPct val="0"/>
              </a:spcBef>
            </a:pPr>
            <a:endParaRPr lang="en-US" sz="5600" spc="112">
              <a:solidFill>
                <a:srgbClr val="FFFFFF"/>
              </a:solidFill>
              <a:latin typeface="Aileron Bold"/>
            </a:endParaRPr>
          </a:p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spc="112">
                <a:solidFill>
                  <a:srgbClr val="FFFFFF"/>
                </a:solidFill>
                <a:latin typeface="Aileron Bold"/>
              </a:rPr>
              <a:t>For the Copper Inuit read:</a:t>
            </a:r>
          </a:p>
          <a:p>
            <a:pPr algn="ctr">
              <a:lnSpc>
                <a:spcPts val="6720"/>
              </a:lnSpc>
              <a:spcBef>
                <a:spcPct val="0"/>
              </a:spcBef>
            </a:pPr>
            <a:endParaRPr lang="en-US" sz="5600" spc="112">
              <a:solidFill>
                <a:srgbClr val="FFFFFF"/>
              </a:solidFill>
              <a:latin typeface="Aileron Bold"/>
            </a:endParaRPr>
          </a:p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spc="112">
                <a:solidFill>
                  <a:srgbClr val="FFFFFF"/>
                </a:solidFill>
                <a:latin typeface="Aileron Bold"/>
              </a:rPr>
              <a:t>Condon, Richard G. (Richard Guy). 1983. “Inuit Behavior and Seasonal Change in the Canadian Arctic.” In Studies in Cultural Anthropology, 228. Ann Arbor, Mich.: UMI Research Press, pp. 66. https://ehrafworldcultures.yale.edu/document?id=nd08-034.</a:t>
            </a:r>
          </a:p>
        </p:txBody>
      </p:sp>
      <p:sp>
        <p:nvSpPr>
          <p:cNvPr id="3" name="Freeform 3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577" r="-2657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79099" y="454343"/>
            <a:ext cx="7549156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092683"/>
                </a:solidFill>
                <a:latin typeface="Aileron Bold"/>
              </a:rPr>
              <a:t>Tarahumara (NU33)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092683"/>
                </a:solidFill>
                <a:latin typeface="Aileron"/>
              </a:rPr>
              <a:t>Fried, Jacob. 1951. Ideal Norms and Social Control in Tarahumara Society.  pp. 128-130.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949933" y="-3815"/>
            <a:ext cx="6338067" cy="1490016"/>
            <a:chOff x="0" y="0"/>
            <a:chExt cx="8450756" cy="1986688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8450756" cy="1986688"/>
            </a:xfrm>
            <a:prstGeom prst="rect">
              <a:avLst/>
            </a:prstGeom>
            <a:solidFill>
              <a:srgbClr val="09268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41299" y="370621"/>
              <a:ext cx="6768159" cy="1188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Ultra-Bold"/>
                </a:rPr>
                <a:t>COMPARE SOCIETIES WITH BILATERAL DESCENT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79099" y="3324225"/>
            <a:ext cx="7577392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092683"/>
                </a:solidFill>
                <a:latin typeface="Aileron Bold"/>
              </a:rPr>
              <a:t>Saami (EP04)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092683"/>
                </a:solidFill>
                <a:latin typeface="Aileron"/>
              </a:rPr>
              <a:t>Pehrson, Robert N. 1957. “The Bilateral Network of Social Relations in Könkämä Lapp District.” pp. 107-108.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57545" y="1926273"/>
            <a:ext cx="8470709" cy="919480"/>
            <a:chOff x="0" y="0"/>
            <a:chExt cx="11294279" cy="122597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76742"/>
              <a:ext cx="934085" cy="8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200" spc="42">
                  <a:solidFill>
                    <a:srgbClr val="092683"/>
                  </a:solidFill>
                  <a:ea typeface="Aileron"/>
                </a:rPr>
                <a:t>🌐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28738" y="-57150"/>
              <a:ext cx="10065541" cy="128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>
                  <a:solidFill>
                    <a:srgbClr val="092683"/>
                  </a:solidFill>
                  <a:latin typeface="Aileron"/>
                </a:rPr>
                <a:t>https://ehrafworldcultures.yale.edu/document?id=nu33-010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57545" y="8798560"/>
            <a:ext cx="8470709" cy="919480"/>
            <a:chOff x="0" y="0"/>
            <a:chExt cx="11294279" cy="122597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76742"/>
              <a:ext cx="934085" cy="8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200" spc="42">
                  <a:solidFill>
                    <a:srgbClr val="092683"/>
                  </a:solidFill>
                  <a:ea typeface="Aileron"/>
                </a:rPr>
                <a:t>🌐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28738" y="-57150"/>
              <a:ext cx="10065541" cy="128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>
                  <a:solidFill>
                    <a:srgbClr val="092683"/>
                  </a:solidFill>
                  <a:latin typeface="Aileron"/>
                </a:rPr>
                <a:t>https://ehrafworldcultures.yale.edu/document?id=nd08-034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79099" y="6814820"/>
            <a:ext cx="7577392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092683"/>
                </a:solidFill>
                <a:latin typeface="Aileron Bold"/>
              </a:rPr>
              <a:t>Copper Inuit (ND08)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092683"/>
                </a:solidFill>
                <a:latin typeface="Aileron"/>
              </a:rPr>
              <a:t>Condon, Richard G. (Richard Guy). 1983. “Inuit Behavior and Seasonal Change in the Canadian Arctic.” pp. 66.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57545" y="5458142"/>
            <a:ext cx="8470709" cy="919480"/>
            <a:chOff x="0" y="0"/>
            <a:chExt cx="11294279" cy="1225973"/>
          </a:xfrm>
        </p:grpSpPr>
        <p:sp>
          <p:nvSpPr>
            <p:cNvPr id="17" name="TextBox 17"/>
            <p:cNvSpPr txBox="1"/>
            <p:nvPr/>
          </p:nvSpPr>
          <p:spPr>
            <a:xfrm>
              <a:off x="0" y="176742"/>
              <a:ext cx="934085" cy="8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200" spc="42">
                  <a:solidFill>
                    <a:srgbClr val="092683"/>
                  </a:solidFill>
                  <a:ea typeface="Aileron"/>
                </a:rPr>
                <a:t>🌐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28738" y="-57150"/>
              <a:ext cx="10065541" cy="128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>
                  <a:solidFill>
                    <a:srgbClr val="092683"/>
                  </a:solidFill>
                  <a:latin typeface="Aileron"/>
                </a:rPr>
                <a:t>https://ehrafworldcultures.yale.edu/document?id=ep04-006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152" b="815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189403" y="4015414"/>
            <a:ext cx="12118707" cy="2237122"/>
            <a:chOff x="0" y="0"/>
            <a:chExt cx="16158275" cy="298282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6158275" cy="2982829"/>
            </a:xfrm>
            <a:prstGeom prst="rect">
              <a:avLst/>
            </a:prstGeom>
            <a:solidFill>
              <a:srgbClr val="09268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73114" y="951791"/>
              <a:ext cx="14612047" cy="1107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84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Bold"/>
                </a:rPr>
                <a:t>PART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23989" y="0"/>
            <a:ext cx="7819840" cy="10287000"/>
          </a:xfrm>
          <a:custGeom>
            <a:avLst/>
            <a:gdLst/>
            <a:ahLst/>
            <a:cxnLst/>
            <a:rect l="l" t="t" r="r" b="b"/>
            <a:pathLst>
              <a:path w="7819840" h="10287000">
                <a:moveTo>
                  <a:pt x="0" y="0"/>
                </a:moveTo>
                <a:lnTo>
                  <a:pt x="7819840" y="0"/>
                </a:lnTo>
                <a:lnTo>
                  <a:pt x="78198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398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0786" y="1937411"/>
            <a:ext cx="8123214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92683"/>
                </a:solidFill>
                <a:latin typeface="Aileron"/>
              </a:rPr>
              <a:t>Compare the </a:t>
            </a:r>
            <a:r>
              <a:rPr lang="en-US" sz="3200">
                <a:solidFill>
                  <a:srgbClr val="092683"/>
                </a:solidFill>
                <a:latin typeface="Aileron Bold"/>
              </a:rPr>
              <a:t>Bemba (FQ05)</a:t>
            </a:r>
            <a:r>
              <a:rPr lang="en-US" sz="3200">
                <a:solidFill>
                  <a:srgbClr val="092683"/>
                </a:solidFill>
                <a:latin typeface="Aileron"/>
              </a:rPr>
              <a:t>, a matrilineal society in Zambia with the </a:t>
            </a:r>
            <a:r>
              <a:rPr lang="en-US" sz="3200">
                <a:solidFill>
                  <a:srgbClr val="092683"/>
                </a:solidFill>
                <a:latin typeface="Aileron Bold"/>
              </a:rPr>
              <a:t>Kurds (MA11)</a:t>
            </a:r>
            <a:r>
              <a:rPr lang="en-US" sz="3200">
                <a:solidFill>
                  <a:srgbClr val="092683"/>
                </a:solidFill>
                <a:latin typeface="Aileron"/>
              </a:rPr>
              <a:t>, a patrilineal society in the Middle East.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0786" y="4088765"/>
            <a:ext cx="8123214" cy="390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92683"/>
                </a:solidFill>
                <a:latin typeface="Aileron"/>
              </a:rPr>
              <a:t>What kind of kin groups do the Bemba and Kurds have?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092683"/>
              </a:solidFill>
              <a:latin typeface="Aileron"/>
            </a:endParaRP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92683"/>
                </a:solidFill>
                <a:latin typeface="Aileron"/>
              </a:rPr>
              <a:t>Which principles are they based on?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092683"/>
              </a:solidFill>
              <a:latin typeface="Aileron"/>
            </a:endParaRP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92683"/>
                </a:solidFill>
                <a:latin typeface="Aileron"/>
              </a:rPr>
              <a:t>What are some of the functions of each of the groups? 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949933" y="-3815"/>
            <a:ext cx="6338067" cy="1490016"/>
            <a:chOff x="0" y="0"/>
            <a:chExt cx="8450756" cy="1986688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8450756" cy="1986688"/>
            </a:xfrm>
            <a:prstGeom prst="rect">
              <a:avLst/>
            </a:prstGeom>
            <a:solidFill>
              <a:srgbClr val="09268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41299" y="370621"/>
              <a:ext cx="6768159" cy="1188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COMPARE MATRILINEAL</a:t>
              </a:r>
            </a:p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Ultra-Bold"/>
                </a:rPr>
                <a:t>&amp; patrilineal SYSTEMS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-6656"/>
            <a:ext cx="3172836" cy="1037896"/>
            <a:chOff x="0" y="0"/>
            <a:chExt cx="4230448" cy="1383862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4230448" cy="1383862"/>
            </a:xfrm>
            <a:prstGeom prst="rect">
              <a:avLst/>
            </a:prstGeom>
            <a:solidFill>
              <a:srgbClr val="09268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421154" y="370621"/>
              <a:ext cx="3388140" cy="585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Ultra-Bold"/>
                </a:rPr>
                <a:t>PART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79099" y="1181401"/>
            <a:ext cx="7549156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092683"/>
                </a:solidFill>
                <a:latin typeface="Aileron Bold"/>
              </a:rPr>
              <a:t>Bemba (FQ05)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92683"/>
                </a:solidFill>
                <a:latin typeface="Aileron"/>
              </a:rPr>
              <a:t>Richards, Audrey I. (Audrey Isabel). 1939. Land,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092683"/>
                </a:solidFill>
                <a:latin typeface="Aileron"/>
              </a:rPr>
              <a:t>Labour and Diet in Northern Rhodesia: An Economic Study of the Bemba Tribe. p. 114.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949933" y="-3815"/>
            <a:ext cx="6338067" cy="1490016"/>
            <a:chOff x="0" y="0"/>
            <a:chExt cx="8450756" cy="198668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8450756" cy="1986688"/>
            </a:xfrm>
            <a:prstGeom prst="rect">
              <a:avLst/>
            </a:prstGeom>
            <a:solidFill>
              <a:srgbClr val="09268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841299" y="370621"/>
              <a:ext cx="6768159" cy="1188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Ultra-Bold"/>
                </a:rPr>
                <a:t>COMPARE MATRILINEAL</a:t>
              </a:r>
            </a:p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Ultra-Bold"/>
                </a:rPr>
                <a:t>&amp; PATRILINEAL SYSTEMS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50863" y="5086350"/>
            <a:ext cx="7577392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092683"/>
                </a:solidFill>
                <a:latin typeface="Aileron Bold"/>
              </a:rPr>
              <a:t>Kurds (EP04)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092683"/>
                </a:solidFill>
                <a:latin typeface="Aileron"/>
              </a:rPr>
              <a:t>Barth, Fredrik. 1954. “Father’s Brother's Daughter Marriage in Kurdistan.” Southwestern Journal of Anthropology. pp.165-168 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57545" y="3302635"/>
            <a:ext cx="8470709" cy="919480"/>
            <a:chOff x="0" y="0"/>
            <a:chExt cx="11294279" cy="1225973"/>
          </a:xfrm>
        </p:grpSpPr>
        <p:sp>
          <p:nvSpPr>
            <p:cNvPr id="9" name="TextBox 9"/>
            <p:cNvSpPr txBox="1"/>
            <p:nvPr/>
          </p:nvSpPr>
          <p:spPr>
            <a:xfrm>
              <a:off x="0" y="176742"/>
              <a:ext cx="934085" cy="8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200" spc="42">
                  <a:solidFill>
                    <a:srgbClr val="092683"/>
                  </a:solidFill>
                  <a:ea typeface="Aileron"/>
                </a:rPr>
                <a:t>🌐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28738" y="-57150"/>
              <a:ext cx="10065541" cy="128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>
                  <a:solidFill>
                    <a:srgbClr val="092683"/>
                  </a:solidFill>
                  <a:latin typeface="Aileron"/>
                </a:rPr>
                <a:t>https://ehrafworldcultures.yale.edu/document?id=fq05-002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7545" y="7410768"/>
            <a:ext cx="8470709" cy="919480"/>
            <a:chOff x="0" y="0"/>
            <a:chExt cx="11294279" cy="122597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76742"/>
              <a:ext cx="934085" cy="8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200" spc="42">
                  <a:solidFill>
                    <a:srgbClr val="092683"/>
                  </a:solidFill>
                  <a:ea typeface="Aileron"/>
                </a:rPr>
                <a:t>🌐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28738" y="-57150"/>
              <a:ext cx="10065541" cy="128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>
                  <a:solidFill>
                    <a:srgbClr val="092683"/>
                  </a:solidFill>
                  <a:latin typeface="Aileron"/>
                </a:rPr>
                <a:t>https://ehrafworldcultures.yale.edu/document?id=ma11-003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189403" y="4015414"/>
            <a:ext cx="12118707" cy="2237122"/>
            <a:chOff x="0" y="0"/>
            <a:chExt cx="16158275" cy="298282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6158275" cy="2982829"/>
            </a:xfrm>
            <a:prstGeom prst="rect">
              <a:avLst/>
            </a:prstGeom>
            <a:solidFill>
              <a:srgbClr val="09268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73114" y="951791"/>
              <a:ext cx="14612047" cy="1107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84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Bold"/>
                </a:rPr>
                <a:t>PART 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23989" y="0"/>
            <a:ext cx="7819840" cy="10287000"/>
          </a:xfrm>
          <a:custGeom>
            <a:avLst/>
            <a:gdLst/>
            <a:ahLst/>
            <a:cxnLst/>
            <a:rect l="l" t="t" r="r" b="b"/>
            <a:pathLst>
              <a:path w="7819840" h="10287000">
                <a:moveTo>
                  <a:pt x="0" y="0"/>
                </a:moveTo>
                <a:lnTo>
                  <a:pt x="7819840" y="0"/>
                </a:lnTo>
                <a:lnTo>
                  <a:pt x="78198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724" r="-4872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0786" y="2453005"/>
            <a:ext cx="8123214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92683"/>
                </a:solidFill>
                <a:latin typeface="Aileron"/>
              </a:rPr>
              <a:t>Using Advanced Search add the subject </a:t>
            </a:r>
            <a:r>
              <a:rPr lang="en-US" sz="3200">
                <a:solidFill>
                  <a:srgbClr val="092683"/>
                </a:solidFill>
                <a:latin typeface="Aileron Bold"/>
              </a:rPr>
              <a:t>Regulation of Marriage (582)</a:t>
            </a:r>
            <a:r>
              <a:rPr lang="en-US" sz="3200">
                <a:solidFill>
                  <a:srgbClr val="092683"/>
                </a:solidFill>
                <a:latin typeface="Aileron"/>
              </a:rPr>
              <a:t> and also the keyword </a:t>
            </a:r>
            <a:r>
              <a:rPr lang="en-US" sz="3200">
                <a:solidFill>
                  <a:srgbClr val="092683"/>
                </a:solidFill>
                <a:latin typeface="Aileron Bold"/>
              </a:rPr>
              <a:t>cousin*</a:t>
            </a:r>
            <a:r>
              <a:rPr lang="en-US" sz="3200">
                <a:solidFill>
                  <a:srgbClr val="092683"/>
                </a:solidFill>
                <a:latin typeface="Aileron"/>
              </a:rPr>
              <a:t>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0786" y="5086350"/>
            <a:ext cx="7802577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92683"/>
                </a:solidFill>
                <a:latin typeface="Aileron"/>
              </a:rPr>
              <a:t>Compare the allowance or disapproval of cousin marriage for the </a:t>
            </a:r>
            <a:r>
              <a:rPr lang="en-US" sz="3200">
                <a:solidFill>
                  <a:srgbClr val="092683"/>
                </a:solidFill>
                <a:latin typeface="Aileron Bold"/>
              </a:rPr>
              <a:t>Bemba (FQ05)</a:t>
            </a:r>
            <a:r>
              <a:rPr lang="en-US" sz="3200">
                <a:solidFill>
                  <a:srgbClr val="092683"/>
                </a:solidFill>
                <a:latin typeface="Aileron"/>
              </a:rPr>
              <a:t>, the </a:t>
            </a:r>
            <a:r>
              <a:rPr lang="en-US" sz="3200">
                <a:solidFill>
                  <a:srgbClr val="092683"/>
                </a:solidFill>
                <a:latin typeface="Aileron Bold"/>
              </a:rPr>
              <a:t>Saami (EP04)</a:t>
            </a:r>
            <a:r>
              <a:rPr lang="en-US" sz="3200">
                <a:solidFill>
                  <a:srgbClr val="092683"/>
                </a:solidFill>
                <a:latin typeface="Aileron"/>
              </a:rPr>
              <a:t>, and the </a:t>
            </a:r>
            <a:r>
              <a:rPr lang="en-US" sz="3200">
                <a:solidFill>
                  <a:srgbClr val="092683"/>
                </a:solidFill>
                <a:latin typeface="Aileron Bold"/>
              </a:rPr>
              <a:t>Kurds (MA11)</a:t>
            </a:r>
            <a:r>
              <a:rPr lang="en-US" sz="3200">
                <a:solidFill>
                  <a:srgbClr val="092683"/>
                </a:solidFill>
                <a:latin typeface="Aileron"/>
              </a:rPr>
              <a:t>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949933" y="-3815"/>
            <a:ext cx="6338067" cy="1490016"/>
            <a:chOff x="0" y="0"/>
            <a:chExt cx="8450756" cy="1986688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8450756" cy="1986688"/>
            </a:xfrm>
            <a:prstGeom prst="rect">
              <a:avLst/>
            </a:prstGeom>
            <a:solidFill>
              <a:srgbClr val="09268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41299" y="370621"/>
              <a:ext cx="6768159" cy="1188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COMPARE COUSIN MARRIAGE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706042"/>
            <a:ext cx="8123214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92683"/>
                </a:solidFill>
                <a:latin typeface="Aileron"/>
              </a:rPr>
              <a:t>Concentrate on the authors you read earlier.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-6656"/>
            <a:ext cx="3172836" cy="1037896"/>
            <a:chOff x="0" y="0"/>
            <a:chExt cx="4230448" cy="1383862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4230448" cy="1383862"/>
            </a:xfrm>
            <a:prstGeom prst="rect">
              <a:avLst/>
            </a:prstGeom>
            <a:solidFill>
              <a:srgbClr val="09268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421154" y="370621"/>
              <a:ext cx="3388140" cy="585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Ultra-Bold"/>
                </a:rPr>
                <a:t>PART 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50" r="196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911422">
            <a:off x="7997848" y="4258063"/>
            <a:ext cx="2519144" cy="366267"/>
            <a:chOff x="0" y="0"/>
            <a:chExt cx="8979503" cy="1305560"/>
          </a:xfrm>
        </p:grpSpPr>
        <p:sp>
          <p:nvSpPr>
            <p:cNvPr id="4" name="Freeform 4"/>
            <p:cNvSpPr/>
            <p:nvPr/>
          </p:nvSpPr>
          <p:spPr>
            <a:xfrm>
              <a:off x="0" y="-27940"/>
              <a:ext cx="8998552" cy="1360170"/>
            </a:xfrm>
            <a:custGeom>
              <a:avLst/>
              <a:gdLst/>
              <a:ahLst/>
              <a:cxnLst/>
              <a:rect l="l" t="t" r="r" b="b"/>
              <a:pathLst>
                <a:path w="8998552" h="1360170">
                  <a:moveTo>
                    <a:pt x="8923623" y="579120"/>
                  </a:moveTo>
                  <a:lnTo>
                    <a:pt x="8223852" y="55880"/>
                  </a:lnTo>
                  <a:cubicBezTo>
                    <a:pt x="8150192" y="0"/>
                    <a:pt x="8089233" y="30480"/>
                    <a:pt x="8089233" y="123190"/>
                  </a:cubicBezTo>
                  <a:lnTo>
                    <a:pt x="8089233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8087659" y="805180"/>
                  </a:lnTo>
                  <a:lnTo>
                    <a:pt x="8087659" y="1236980"/>
                  </a:lnTo>
                  <a:cubicBezTo>
                    <a:pt x="8087659" y="1329690"/>
                    <a:pt x="8148923" y="1360170"/>
                    <a:pt x="8222583" y="1304290"/>
                  </a:cubicBezTo>
                  <a:lnTo>
                    <a:pt x="8923623" y="779780"/>
                  </a:lnTo>
                  <a:cubicBezTo>
                    <a:pt x="8998552" y="726440"/>
                    <a:pt x="8998552" y="635000"/>
                    <a:pt x="8923623" y="579120"/>
                  </a:cubicBezTo>
                  <a:close/>
                </a:path>
              </a:pathLst>
            </a:custGeom>
            <a:solidFill>
              <a:srgbClr val="092683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860533" y="5878728"/>
            <a:ext cx="4253585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092683"/>
                </a:solidFill>
                <a:latin typeface="Aileron Bold"/>
              </a:rPr>
              <a:t>2. add subject Regulation of Marriage(562) </a:t>
            </a:r>
          </a:p>
        </p:txBody>
      </p:sp>
      <p:grpSp>
        <p:nvGrpSpPr>
          <p:cNvPr id="6" name="Group 6"/>
          <p:cNvGrpSpPr/>
          <p:nvPr/>
        </p:nvGrpSpPr>
        <p:grpSpPr>
          <a:xfrm rot="-5911422">
            <a:off x="1666564" y="4258063"/>
            <a:ext cx="2519144" cy="366267"/>
            <a:chOff x="0" y="0"/>
            <a:chExt cx="8979503" cy="1305560"/>
          </a:xfrm>
        </p:grpSpPr>
        <p:sp>
          <p:nvSpPr>
            <p:cNvPr id="7" name="Freeform 7"/>
            <p:cNvSpPr/>
            <p:nvPr/>
          </p:nvSpPr>
          <p:spPr>
            <a:xfrm>
              <a:off x="0" y="-27940"/>
              <a:ext cx="8998552" cy="1360170"/>
            </a:xfrm>
            <a:custGeom>
              <a:avLst/>
              <a:gdLst/>
              <a:ahLst/>
              <a:cxnLst/>
              <a:rect l="l" t="t" r="r" b="b"/>
              <a:pathLst>
                <a:path w="8998552" h="1360170">
                  <a:moveTo>
                    <a:pt x="8923623" y="579120"/>
                  </a:moveTo>
                  <a:lnTo>
                    <a:pt x="8223852" y="55880"/>
                  </a:lnTo>
                  <a:cubicBezTo>
                    <a:pt x="8150192" y="0"/>
                    <a:pt x="8089233" y="30480"/>
                    <a:pt x="8089233" y="123190"/>
                  </a:cubicBezTo>
                  <a:lnTo>
                    <a:pt x="8089233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8087659" y="805180"/>
                  </a:lnTo>
                  <a:lnTo>
                    <a:pt x="8087659" y="1236980"/>
                  </a:lnTo>
                  <a:cubicBezTo>
                    <a:pt x="8087659" y="1329690"/>
                    <a:pt x="8148923" y="1360170"/>
                    <a:pt x="8222583" y="1304290"/>
                  </a:cubicBezTo>
                  <a:lnTo>
                    <a:pt x="8923623" y="779780"/>
                  </a:lnTo>
                  <a:cubicBezTo>
                    <a:pt x="8998552" y="726440"/>
                    <a:pt x="8998552" y="635000"/>
                    <a:pt x="8923623" y="579120"/>
                  </a:cubicBezTo>
                  <a:close/>
                </a:path>
              </a:pathLst>
            </a:custGeom>
            <a:solidFill>
              <a:srgbClr val="092683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183379" y="30310"/>
            <a:ext cx="7176958" cy="997189"/>
            <a:chOff x="0" y="0"/>
            <a:chExt cx="9569278" cy="1329585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9569278" cy="132958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490629" y="291107"/>
              <a:ext cx="8588020" cy="737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319"/>
                </a:lnSpc>
              </a:pPr>
              <a:r>
                <a:rPr lang="en-US" sz="3599" spc="71">
                  <a:solidFill>
                    <a:srgbClr val="092683"/>
                  </a:solidFill>
                  <a:latin typeface="Aileron Heavy"/>
                </a:rPr>
                <a:t>Advanced Search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51965" y="5878728"/>
            <a:ext cx="4013133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092683"/>
                </a:solidFill>
                <a:latin typeface="Aileron Bold"/>
              </a:rPr>
              <a:t>1. enter one or more culture names</a:t>
            </a:r>
          </a:p>
        </p:txBody>
      </p:sp>
      <p:grpSp>
        <p:nvGrpSpPr>
          <p:cNvPr id="12" name="Group 12"/>
          <p:cNvGrpSpPr/>
          <p:nvPr/>
        </p:nvGrpSpPr>
        <p:grpSpPr>
          <a:xfrm rot="-5911422">
            <a:off x="15033946" y="4258063"/>
            <a:ext cx="2519144" cy="366267"/>
            <a:chOff x="0" y="0"/>
            <a:chExt cx="8979503" cy="1305560"/>
          </a:xfrm>
        </p:grpSpPr>
        <p:sp>
          <p:nvSpPr>
            <p:cNvPr id="13" name="Freeform 13"/>
            <p:cNvSpPr/>
            <p:nvPr/>
          </p:nvSpPr>
          <p:spPr>
            <a:xfrm>
              <a:off x="0" y="-27940"/>
              <a:ext cx="8998552" cy="1360170"/>
            </a:xfrm>
            <a:custGeom>
              <a:avLst/>
              <a:gdLst/>
              <a:ahLst/>
              <a:cxnLst/>
              <a:rect l="l" t="t" r="r" b="b"/>
              <a:pathLst>
                <a:path w="8998552" h="1360170">
                  <a:moveTo>
                    <a:pt x="8923623" y="579120"/>
                  </a:moveTo>
                  <a:lnTo>
                    <a:pt x="8223852" y="55880"/>
                  </a:lnTo>
                  <a:cubicBezTo>
                    <a:pt x="8150192" y="0"/>
                    <a:pt x="8089233" y="30480"/>
                    <a:pt x="8089233" y="123190"/>
                  </a:cubicBezTo>
                  <a:lnTo>
                    <a:pt x="8089233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8087659" y="805180"/>
                  </a:lnTo>
                  <a:lnTo>
                    <a:pt x="8087659" y="1236980"/>
                  </a:lnTo>
                  <a:cubicBezTo>
                    <a:pt x="8087659" y="1329690"/>
                    <a:pt x="8148923" y="1360170"/>
                    <a:pt x="8222583" y="1304290"/>
                  </a:cubicBezTo>
                  <a:lnTo>
                    <a:pt x="8923623" y="779780"/>
                  </a:lnTo>
                  <a:cubicBezTo>
                    <a:pt x="8998552" y="726440"/>
                    <a:pt x="8998552" y="635000"/>
                    <a:pt x="8923623" y="579120"/>
                  </a:cubicBezTo>
                  <a:close/>
                </a:path>
              </a:pathLst>
            </a:custGeom>
            <a:solidFill>
              <a:srgbClr val="092683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4504893" y="5878728"/>
            <a:ext cx="4089561" cy="88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1"/>
              </a:lnSpc>
            </a:pPr>
            <a:r>
              <a:rPr lang="en-US" sz="2884" spc="28">
                <a:solidFill>
                  <a:srgbClr val="092683"/>
                </a:solidFill>
                <a:latin typeface="Aileron Bold"/>
              </a:rPr>
              <a:t>3. add keyword cousin*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23989" y="0"/>
            <a:ext cx="7819840" cy="10287000"/>
          </a:xfrm>
          <a:custGeom>
            <a:avLst/>
            <a:gdLst/>
            <a:ahLst/>
            <a:cxnLst/>
            <a:rect l="l" t="t" r="r" b="b"/>
            <a:pathLst>
              <a:path w="7819840" h="10287000">
                <a:moveTo>
                  <a:pt x="0" y="0"/>
                </a:moveTo>
                <a:lnTo>
                  <a:pt x="7819840" y="0"/>
                </a:lnTo>
                <a:lnTo>
                  <a:pt x="78198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909" r="-4890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1046" y="-175878"/>
            <a:ext cx="4646680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72">
                <a:solidFill>
                  <a:srgbClr val="FFFFFF"/>
                </a:solidFill>
                <a:latin typeface="Aileron Ultra-Bold"/>
              </a:rPr>
              <a:t>Compare societies with bilateral descent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0786" y="1997783"/>
            <a:ext cx="8123214" cy="201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092683"/>
                </a:solidFill>
                <a:latin typeface="Aileron"/>
              </a:rPr>
              <a:t>How do the societies vary in the type of cousin marriage allowed or preferred?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0786" y="4705179"/>
            <a:ext cx="8123214" cy="134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092683"/>
                </a:solidFill>
                <a:latin typeface="Aileron"/>
              </a:rPr>
              <a:t>If they allow cousin marriage, what kind do they allow?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949933" y="-3815"/>
            <a:ext cx="6338067" cy="1490016"/>
            <a:chOff x="0" y="0"/>
            <a:chExt cx="8450756" cy="1986688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8450756" cy="1986688"/>
            </a:xfrm>
            <a:prstGeom prst="rect">
              <a:avLst/>
            </a:prstGeom>
            <a:solidFill>
              <a:srgbClr val="09268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841299" y="370621"/>
              <a:ext cx="6768159" cy="1188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COMPARE COUSIN MARRIAGE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0"/>
            <a:ext cx="6338067" cy="1032816"/>
            <a:chOff x="0" y="0"/>
            <a:chExt cx="8450756" cy="1377088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8450756" cy="1377088"/>
            </a:xfrm>
            <a:prstGeom prst="rect">
              <a:avLst/>
            </a:prstGeom>
            <a:solidFill>
              <a:srgbClr val="09268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841299" y="370621"/>
              <a:ext cx="6768159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Ultra-Bold"/>
                </a:rPr>
                <a:t>PART  3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6710827"/>
            <a:ext cx="8123214" cy="201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092683"/>
                </a:solidFill>
                <a:latin typeface="Aileron"/>
              </a:rPr>
              <a:t>If there are reasons given for the allowance or disapproval, what are they?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130697" cy="102870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1728159" y="638175"/>
            <a:ext cx="8093405" cy="8886806"/>
            <a:chOff x="0" y="0"/>
            <a:chExt cx="1743021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43021" cy="1913890"/>
            </a:xfrm>
            <a:custGeom>
              <a:avLst/>
              <a:gdLst/>
              <a:ahLst/>
              <a:cxnLst/>
              <a:rect l="l" t="t" r="r" b="b"/>
              <a:pathLst>
                <a:path w="1743021" h="1913890">
                  <a:moveTo>
                    <a:pt x="0" y="0"/>
                  </a:moveTo>
                  <a:lnTo>
                    <a:pt x="1743021" y="0"/>
                  </a:lnTo>
                  <a:lnTo>
                    <a:pt x="174302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92683">
                <a:alpha val="24706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728159" y="762019"/>
            <a:ext cx="8093405" cy="8762962"/>
          </a:xfrm>
          <a:custGeom>
            <a:avLst/>
            <a:gdLst/>
            <a:ahLst/>
            <a:cxnLst/>
            <a:rect l="l" t="t" r="r" b="b"/>
            <a:pathLst>
              <a:path w="8093405" h="8762962">
                <a:moveTo>
                  <a:pt x="0" y="0"/>
                </a:moveTo>
                <a:lnTo>
                  <a:pt x="8093405" y="0"/>
                </a:lnTo>
                <a:lnTo>
                  <a:pt x="8093405" y="8762962"/>
                </a:lnTo>
                <a:lnTo>
                  <a:pt x="0" y="8762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72" r="-707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130697" y="4522368"/>
            <a:ext cx="6744145" cy="546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400"/>
              </a:lnSpc>
              <a:buFont typeface="Arial"/>
              <a:buChar char="•"/>
            </a:pPr>
            <a:r>
              <a:rPr lang="en-US" sz="3600" spc="36">
                <a:solidFill>
                  <a:srgbClr val="FFFFFF"/>
                </a:solidFill>
                <a:latin typeface="Aileron"/>
              </a:rPr>
              <a:t>Learn about </a:t>
            </a:r>
            <a:r>
              <a:rPr lang="en-US" sz="3600" spc="36">
                <a:solidFill>
                  <a:srgbClr val="FFFFFF"/>
                </a:solidFill>
                <a:latin typeface="Aileron Bold"/>
              </a:rPr>
              <a:t>kinship </a:t>
            </a:r>
            <a:r>
              <a:rPr lang="en-US" sz="3600" spc="36">
                <a:solidFill>
                  <a:srgbClr val="FFFFFF"/>
                </a:solidFill>
                <a:latin typeface="Aileron"/>
              </a:rPr>
              <a:t>and </a:t>
            </a:r>
            <a:r>
              <a:rPr lang="en-US" sz="3600" spc="36">
                <a:solidFill>
                  <a:srgbClr val="FFFFFF"/>
                </a:solidFill>
                <a:latin typeface="Aileron Bold"/>
              </a:rPr>
              <a:t>descent</a:t>
            </a:r>
          </a:p>
          <a:p>
            <a:pPr marL="777240" lvl="1" indent="-388620">
              <a:lnSpc>
                <a:spcPts val="5400"/>
              </a:lnSpc>
              <a:buFont typeface="Arial"/>
              <a:buChar char="•"/>
            </a:pPr>
            <a:r>
              <a:rPr lang="en-US" sz="3600" spc="36">
                <a:solidFill>
                  <a:srgbClr val="FFFFFF"/>
                </a:solidFill>
                <a:latin typeface="Aileron"/>
              </a:rPr>
              <a:t>Compare societies with </a:t>
            </a:r>
            <a:r>
              <a:rPr lang="en-US" sz="3600" spc="36">
                <a:solidFill>
                  <a:srgbClr val="FFFFFF"/>
                </a:solidFill>
                <a:latin typeface="Aileron Bold"/>
              </a:rPr>
              <a:t>bilateral descent</a:t>
            </a:r>
          </a:p>
          <a:p>
            <a:pPr marL="777240" lvl="1" indent="-388620">
              <a:lnSpc>
                <a:spcPts val="5400"/>
              </a:lnSpc>
              <a:buFont typeface="Arial"/>
              <a:buChar char="•"/>
            </a:pPr>
            <a:r>
              <a:rPr lang="en-US" sz="3600" spc="36">
                <a:solidFill>
                  <a:srgbClr val="FFFFFF"/>
                </a:solidFill>
                <a:latin typeface="Aileron"/>
              </a:rPr>
              <a:t>Compare </a:t>
            </a:r>
            <a:r>
              <a:rPr lang="en-US" sz="3600" spc="36">
                <a:solidFill>
                  <a:srgbClr val="FFFFFF"/>
                </a:solidFill>
                <a:latin typeface="Aileron Bold"/>
              </a:rPr>
              <a:t>matrilineal and patrilineal systems</a:t>
            </a:r>
          </a:p>
          <a:p>
            <a:pPr marL="777240" lvl="1" indent="-388620">
              <a:lnSpc>
                <a:spcPts val="5400"/>
              </a:lnSpc>
              <a:buFont typeface="Arial"/>
              <a:buChar char="•"/>
            </a:pPr>
            <a:r>
              <a:rPr lang="en-US" sz="3600" spc="36">
                <a:solidFill>
                  <a:srgbClr val="FFFFFF"/>
                </a:solidFill>
                <a:latin typeface="Aileron"/>
              </a:rPr>
              <a:t>Compare </a:t>
            </a:r>
            <a:r>
              <a:rPr lang="en-US" sz="3600" spc="36">
                <a:solidFill>
                  <a:srgbClr val="FFFFFF"/>
                </a:solidFill>
                <a:latin typeface="Aileron Bold"/>
              </a:rPr>
              <a:t>cousin marriage</a:t>
            </a:r>
          </a:p>
          <a:p>
            <a:pPr>
              <a:lnSpc>
                <a:spcPts val="5400"/>
              </a:lnSpc>
            </a:pPr>
            <a:endParaRPr lang="en-US" sz="3600" spc="36">
              <a:solidFill>
                <a:srgbClr val="FFFFFF"/>
              </a:solidFill>
              <a:latin typeface="Aileron Bold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840139" y="4174337"/>
            <a:ext cx="1753429" cy="1938326"/>
          </a:xfrm>
          <a:prstGeom prst="rect">
            <a:avLst/>
          </a:prstGeom>
          <a:solidFill>
            <a:srgbClr val="092683"/>
          </a:solidFill>
        </p:spPr>
      </p:sp>
      <p:sp>
        <p:nvSpPr>
          <p:cNvPr id="8" name="TextBox 8"/>
          <p:cNvSpPr txBox="1"/>
          <p:nvPr/>
        </p:nvSpPr>
        <p:spPr>
          <a:xfrm>
            <a:off x="12235246" y="1019175"/>
            <a:ext cx="5024054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600"/>
              </a:lnSpc>
            </a:pPr>
            <a:r>
              <a:rPr lang="en-US" sz="8000" spc="160">
                <a:solidFill>
                  <a:srgbClr val="FFFFFF"/>
                </a:solidFill>
                <a:latin typeface="Aileron Heavy"/>
              </a:rPr>
              <a:t>In this activity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6853" y="4852987"/>
            <a:ext cx="508495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Bold"/>
              </a:rPr>
              <a:t>Topics We'll Cover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092683"/>
                </a:solidFill>
                <a:latin typeface="Aileron Heavy"/>
              </a:rPr>
              <a:t>References</a:t>
            </a:r>
          </a:p>
        </p:txBody>
      </p:sp>
      <p:sp>
        <p:nvSpPr>
          <p:cNvPr id="3" name="AutoShape 3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092683"/>
          </a:solidFill>
        </p:spPr>
      </p:sp>
      <p:sp>
        <p:nvSpPr>
          <p:cNvPr id="4" name="TextBox 4"/>
          <p:cNvSpPr txBox="1"/>
          <p:nvPr/>
        </p:nvSpPr>
        <p:spPr>
          <a:xfrm>
            <a:off x="4208726" y="525536"/>
            <a:ext cx="12914752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1. This workbook activity was written by Carol Ember.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08726" y="1197862"/>
            <a:ext cx="12914752" cy="137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2. Barth, Fredrik. 1954. “Father’s Brother's Daughter Marriage in Kurdistan.” Southwestern Journal of Anthropology Vol. 10: 164–71. https://ehrafworldcultures.yale.edu/document?id=ma11-003.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08726" y="2799828"/>
            <a:ext cx="12914752" cy="137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3. Condon, Richard G. (Richard Guy). 1983. “Inuit Behavior and Seasonal Change in the Canadian Arctic.” Ann Arbor, Mich.: UMI Research Press. https://ehrafworldcultures.yale.edu/document?id=nd08-034.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08726" y="4401795"/>
            <a:ext cx="12914752" cy="137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4. Fried, Jacob. 1951. Ideal Norms and Social Control in Tarahumara Society. [New Haven, Conn.]: [Yale University]. https://ehrafworldcultures.yale.edu/document?id=nu33-010.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08726" y="6003761"/>
            <a:ext cx="12914752" cy="184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5. Pehrson, Robert N. 1957. “The Bilateral Network of Social Relations in Könkämä Lapp District.” In Indiana University Publications, vol. 5:x, 128. Bloomington, Ind.: [Indiana University]. https://ehrafworldcultures.yale.edu/document?id=ep04-006.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08726" y="8068007"/>
            <a:ext cx="12914752" cy="184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6. Richards, Audrey I. (Audrey Isabel). 1939. Land, Labour and Diet in Northern Rhodesia: An Economic Study of the Bemba Tribe. Pub. for the International Institute of African Languages &amp; Cultures by the Oxford University Press. https://ehrafworldcultures.yale.edu/document?id=fq05-002.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092683"/>
                </a:solidFill>
                <a:latin typeface="Aileron Heavy"/>
              </a:rPr>
              <a:t>Image Credits</a:t>
            </a:r>
          </a:p>
        </p:txBody>
      </p:sp>
      <p:sp>
        <p:nvSpPr>
          <p:cNvPr id="3" name="AutoShape 3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092683"/>
          </a:solidFill>
        </p:spPr>
      </p:sp>
      <p:sp>
        <p:nvSpPr>
          <p:cNvPr id="4" name="TextBox 4"/>
          <p:cNvSpPr txBox="1"/>
          <p:nvPr/>
        </p:nvSpPr>
        <p:spPr>
          <a:xfrm>
            <a:off x="4208726" y="723792"/>
            <a:ext cx="12914752" cy="276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Navajo girl Lavenna White working as a museum aid at Hubbel Trading Post National Historic Site by Fred E. Mang, Jr. via Wikimedia Commons. https://commons.wikimedia.org/wiki/File:Navajo_girl_Lavenna_White_working_as_a_museum_aid_at_Hubbel_Trading_Post_National_Historic_Site._Image_Number_69-431-69_(bec609b8d7744f0181ec20d1f25ebf44).jpg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08726" y="4187330"/>
            <a:ext cx="12914752" cy="137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Extended family. Chagcharan Ghowr province by Corporal Vilius Džiavečka, Lithuania via Wikimedia Commons. https://commons.wikimedia.org/wiki/File:Extended_Family_(4197770551).jpg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08726" y="6264027"/>
            <a:ext cx="12914752" cy="137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Dos varones tarahumaras, fotografiados en Tuaripa, Chihuahua, México by Carl S. Lumholtz via Wikimedia Commons. https://commons.wikimedia.org/wiki/File:Tarahumaras1.jpg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08726" y="8340725"/>
            <a:ext cx="12914752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Kurdish boys in Diyarbakir by Charles Fred. https://www.flickr.com/photos/charlesfred/213403139/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092683"/>
                </a:solidFill>
                <a:latin typeface="Aileron Heavy"/>
              </a:rPr>
              <a:t>Image Credits</a:t>
            </a:r>
          </a:p>
        </p:txBody>
      </p:sp>
      <p:sp>
        <p:nvSpPr>
          <p:cNvPr id="3" name="AutoShape 3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092683"/>
          </a:solidFill>
        </p:spPr>
      </p:sp>
      <p:sp>
        <p:nvSpPr>
          <p:cNvPr id="4" name="TextBox 4"/>
          <p:cNvSpPr txBox="1"/>
          <p:nvPr/>
        </p:nvSpPr>
        <p:spPr>
          <a:xfrm>
            <a:off x="4208726" y="3203282"/>
            <a:ext cx="12914752" cy="230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Navajo Woman Weave A Rug At The Hubbel Trading Post by Terry Eiler via Wikimedia Commons. https://commons.wikimedia.org/wiki/File:NAVAJO_WOMEN_WEAVE_A_RUG_AT_THE_HUBBEL_TRADING_POST,_FIRST_TRADING_POST_ON_THE_NAVAJO_RESERVATION_-_NARA_-_544416.jpg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08726" y="734480"/>
            <a:ext cx="12914752" cy="184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Nordic Sami (Saami) people in Sapmi (Lapland) in front of two Lavvo Tents by Granbergs Nya Aktiebolag via Wikimedia Commons. https://commons.wikimedia.org/wiki/File:Nordic_Sami_people_Lavvu_1900-1920.jpg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35090" y="504914"/>
            <a:ext cx="7217821" cy="7508786"/>
          </a:xfrm>
          <a:custGeom>
            <a:avLst/>
            <a:gdLst/>
            <a:ahLst/>
            <a:cxnLst/>
            <a:rect l="l" t="t" r="r" b="b"/>
            <a:pathLst>
              <a:path w="7217821" h="7508786">
                <a:moveTo>
                  <a:pt x="0" y="0"/>
                </a:moveTo>
                <a:lnTo>
                  <a:pt x="7217820" y="0"/>
                </a:lnTo>
                <a:lnTo>
                  <a:pt x="7217820" y="7508786"/>
                </a:lnTo>
                <a:lnTo>
                  <a:pt x="0" y="750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11199" y="2801982"/>
            <a:ext cx="9265601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092683"/>
                </a:solidFill>
                <a:latin typeface="Aileron Heavy"/>
              </a:rPr>
              <a:t>Kinship </a:t>
            </a:r>
          </a:p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092683"/>
                </a:solidFill>
                <a:latin typeface="Aileron Heavy"/>
              </a:rPr>
              <a:t>&amp; Descent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11199" y="6575721"/>
            <a:ext cx="9265601" cy="624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215">
                <a:solidFill>
                  <a:srgbClr val="092683"/>
                </a:solidFill>
                <a:latin typeface="Aileron"/>
              </a:rPr>
              <a:t>in eHRAF World Cultures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98074" y="8623131"/>
            <a:ext cx="6878657" cy="843619"/>
            <a:chOff x="0" y="0"/>
            <a:chExt cx="9171543" cy="1124825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9171543" cy="1124825"/>
            </a:xfrm>
            <a:prstGeom prst="rect">
              <a:avLst/>
            </a:prstGeom>
            <a:solidFill>
              <a:srgbClr val="09268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352378" y="180143"/>
              <a:ext cx="8819165" cy="707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Bold"/>
                </a:rPr>
                <a:t>An eHRAF Workbook Activity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147136" y="8468995"/>
            <a:ext cx="9715159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092683"/>
                </a:solidFill>
                <a:latin typeface="Aileron Bold"/>
              </a:rPr>
              <a:t>Human Relations Area Files</a:t>
            </a:r>
          </a:p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092683"/>
                </a:solidFill>
                <a:latin typeface="Aileron"/>
              </a:rPr>
              <a:t>at Yale University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75318" y="8042275"/>
            <a:ext cx="2486977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092683"/>
                </a:solidFill>
                <a:latin typeface="Aileron"/>
              </a:rPr>
              <a:t>Produced by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375318" y="9281964"/>
            <a:ext cx="2486977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u="sng" spc="196">
                <a:solidFill>
                  <a:srgbClr val="092683"/>
                </a:solidFill>
                <a:latin typeface="Aileron"/>
                <a:hlinkClick r:id="rId3" tooltip="http://hraf.yale.edu"/>
              </a:rPr>
              <a:t>hraf.yale.edu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189403" y="4024939"/>
            <a:ext cx="12118707" cy="2237122"/>
            <a:chOff x="0" y="0"/>
            <a:chExt cx="16158275" cy="298282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6158275" cy="2982829"/>
            </a:xfrm>
            <a:prstGeom prst="rect">
              <a:avLst/>
            </a:prstGeom>
            <a:solidFill>
              <a:srgbClr val="09268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73114" y="951791"/>
              <a:ext cx="14612047" cy="1107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84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Bold"/>
                </a:rPr>
                <a:t>KINSHIP &amp; DESCENT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464602" cy="10287000"/>
          </a:xfrm>
          <a:custGeom>
            <a:avLst/>
            <a:gdLst/>
            <a:ahLst/>
            <a:cxnLst/>
            <a:rect l="l" t="t" r="r" b="b"/>
            <a:pathLst>
              <a:path w="8464602" h="10287000">
                <a:moveTo>
                  <a:pt x="0" y="0"/>
                </a:moveTo>
                <a:lnTo>
                  <a:pt x="8464602" y="0"/>
                </a:lnTo>
                <a:lnTo>
                  <a:pt x="84646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271" r="-15767"/>
            </a:stretch>
          </a:blipFill>
        </p:spPr>
      </p:sp>
      <p:sp>
        <p:nvSpPr>
          <p:cNvPr id="3" name="AutoShape 3"/>
          <p:cNvSpPr/>
          <p:nvPr/>
        </p:nvSpPr>
        <p:spPr>
          <a:xfrm rot="-10800000">
            <a:off x="8464602" y="0"/>
            <a:ext cx="9823398" cy="10287000"/>
          </a:xfrm>
          <a:prstGeom prst="rect">
            <a:avLst/>
          </a:prstGeom>
          <a:solidFill>
            <a:srgbClr val="092683"/>
          </a:solidFill>
        </p:spPr>
      </p:sp>
      <p:sp>
        <p:nvSpPr>
          <p:cNvPr id="4" name="TextBox 4"/>
          <p:cNvSpPr txBox="1"/>
          <p:nvPr/>
        </p:nvSpPr>
        <p:spPr>
          <a:xfrm>
            <a:off x="10289006" y="914400"/>
            <a:ext cx="7394624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39"/>
              </a:lnSpc>
            </a:pPr>
            <a:r>
              <a:rPr lang="en-US" sz="5600">
                <a:solidFill>
                  <a:srgbClr val="FFFFFF"/>
                </a:solidFill>
                <a:latin typeface="Aileron Ultra-Bold"/>
              </a:rPr>
              <a:t>Types of Families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082996" y="2245555"/>
            <a:ext cx="8839490" cy="7218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76">
                <a:solidFill>
                  <a:srgbClr val="FFFFFF"/>
                </a:solidFill>
                <a:latin typeface="Aileron"/>
              </a:rPr>
              <a:t>Families come in all shapes and sizes, but minimally consist of at least one parent and a child.  In many societies families regularly consist of multiple parent-child groups linked by a blood tie (extended families) which usually include three or sometimes four generations. All known societies have families and they are the fundamental social unit in all societies.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83730" y="-9525"/>
            <a:ext cx="8504270" cy="10287000"/>
          </a:xfrm>
          <a:custGeom>
            <a:avLst/>
            <a:gdLst/>
            <a:ahLst/>
            <a:cxnLst/>
            <a:rect l="l" t="t" r="r" b="b"/>
            <a:pathLst>
              <a:path w="8504270" h="10287000">
                <a:moveTo>
                  <a:pt x="0" y="0"/>
                </a:moveTo>
                <a:lnTo>
                  <a:pt x="8504270" y="0"/>
                </a:lnTo>
                <a:lnTo>
                  <a:pt x="85042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180" r="-4603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54029" y="1264480"/>
            <a:ext cx="8289971" cy="7941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8">
                <a:solidFill>
                  <a:srgbClr val="FFFFFF"/>
                </a:solidFill>
                <a:latin typeface="Aileron Bold"/>
              </a:rPr>
              <a:t>CONSANGUINEAL</a:t>
            </a:r>
          </a:p>
          <a:p>
            <a:pPr>
              <a:lnSpc>
                <a:spcPts val="5700"/>
              </a:lnSpc>
            </a:pPr>
            <a:r>
              <a:rPr lang="en-US" sz="3800" spc="38">
                <a:solidFill>
                  <a:srgbClr val="FFFFFF"/>
                </a:solidFill>
                <a:latin typeface="Aileron"/>
              </a:rPr>
              <a:t>Kinship ties between parents and children related by “blood”. </a:t>
            </a:r>
          </a:p>
          <a:p>
            <a:pPr>
              <a:lnSpc>
                <a:spcPts val="5700"/>
              </a:lnSpc>
            </a:pPr>
            <a:endParaRPr lang="en-US" sz="3800" spc="38">
              <a:solidFill>
                <a:srgbClr val="FFFFFF"/>
              </a:solidFill>
              <a:latin typeface="Aileron"/>
            </a:endParaRPr>
          </a:p>
          <a:p>
            <a:pPr>
              <a:lnSpc>
                <a:spcPts val="5700"/>
              </a:lnSpc>
            </a:pPr>
            <a:r>
              <a:rPr lang="en-US" sz="3800" spc="38">
                <a:solidFill>
                  <a:srgbClr val="FFFFFF"/>
                </a:solidFill>
                <a:latin typeface="Aileron Bold"/>
              </a:rPr>
              <a:t>AFFINAL</a:t>
            </a:r>
          </a:p>
          <a:p>
            <a:pPr>
              <a:lnSpc>
                <a:spcPts val="5700"/>
              </a:lnSpc>
            </a:pPr>
            <a:r>
              <a:rPr lang="en-US" sz="3800" spc="38">
                <a:solidFill>
                  <a:srgbClr val="FFFFFF"/>
                </a:solidFill>
                <a:latin typeface="Aileron"/>
              </a:rPr>
              <a:t>Kinship ties between people related by marriage. </a:t>
            </a:r>
          </a:p>
          <a:p>
            <a:pPr>
              <a:lnSpc>
                <a:spcPts val="5700"/>
              </a:lnSpc>
            </a:pPr>
            <a:endParaRPr lang="en-US" sz="3800" spc="38">
              <a:solidFill>
                <a:srgbClr val="FFFFFF"/>
              </a:solidFill>
              <a:latin typeface="Aileron"/>
            </a:endParaRPr>
          </a:p>
          <a:p>
            <a:pPr>
              <a:lnSpc>
                <a:spcPts val="5700"/>
              </a:lnSpc>
            </a:pPr>
            <a:r>
              <a:rPr lang="en-US" sz="3800" spc="38">
                <a:solidFill>
                  <a:srgbClr val="FFFFFF"/>
                </a:solidFill>
                <a:latin typeface="Aileron Bold"/>
              </a:rPr>
              <a:t>FICTIVE KIN</a:t>
            </a:r>
          </a:p>
          <a:p>
            <a:pPr>
              <a:lnSpc>
                <a:spcPts val="5700"/>
              </a:lnSpc>
            </a:pPr>
            <a:r>
              <a:rPr lang="en-US" sz="3800" spc="38">
                <a:solidFill>
                  <a:srgbClr val="FFFFFF"/>
                </a:solidFill>
                <a:latin typeface="Aileron"/>
              </a:rPr>
              <a:t>Close relationships which create “kinship” ties through ritual.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464602" cy="10287000"/>
          </a:xfrm>
          <a:custGeom>
            <a:avLst/>
            <a:gdLst/>
            <a:ahLst/>
            <a:cxnLst/>
            <a:rect l="l" t="t" r="r" b="b"/>
            <a:pathLst>
              <a:path w="8464602" h="10287000">
                <a:moveTo>
                  <a:pt x="0" y="0"/>
                </a:moveTo>
                <a:lnTo>
                  <a:pt x="8464602" y="0"/>
                </a:lnTo>
                <a:lnTo>
                  <a:pt x="84646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033" r="-41033"/>
            </a:stretch>
          </a:blipFill>
        </p:spPr>
      </p:sp>
      <p:sp>
        <p:nvSpPr>
          <p:cNvPr id="3" name="AutoShape 3"/>
          <p:cNvSpPr/>
          <p:nvPr/>
        </p:nvSpPr>
        <p:spPr>
          <a:xfrm rot="-10800000">
            <a:off x="8464602" y="0"/>
            <a:ext cx="9823398" cy="10287000"/>
          </a:xfrm>
          <a:prstGeom prst="rect">
            <a:avLst/>
          </a:prstGeom>
          <a:solidFill>
            <a:srgbClr val="092683"/>
          </a:solidFill>
        </p:spPr>
      </p:sp>
      <p:sp>
        <p:nvSpPr>
          <p:cNvPr id="4" name="TextBox 4"/>
          <p:cNvSpPr txBox="1"/>
          <p:nvPr/>
        </p:nvSpPr>
        <p:spPr>
          <a:xfrm>
            <a:off x="9864676" y="1070805"/>
            <a:ext cx="7394624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39"/>
              </a:lnSpc>
            </a:pPr>
            <a:r>
              <a:rPr lang="en-US" sz="5600">
                <a:solidFill>
                  <a:srgbClr val="FFFFFF"/>
                </a:solidFill>
                <a:latin typeface="Aileron Ultra-Bold"/>
              </a:rPr>
              <a:t>Defining Family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231316" y="2969455"/>
            <a:ext cx="8289971" cy="5770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76">
                <a:solidFill>
                  <a:srgbClr val="FFFFFF"/>
                </a:solidFill>
                <a:latin typeface="Aileron"/>
              </a:rPr>
              <a:t>In most societies, adopted children are legally and socially treated as if they were consanguineal kin. </a:t>
            </a:r>
          </a:p>
          <a:p>
            <a:pPr>
              <a:lnSpc>
                <a:spcPts val="5700"/>
              </a:lnSpc>
            </a:pPr>
            <a:endParaRPr lang="en-US" sz="3800" spc="76">
              <a:solidFill>
                <a:srgbClr val="FFFFFF"/>
              </a:solidFill>
              <a:latin typeface="Aileron"/>
            </a:endParaRPr>
          </a:p>
          <a:p>
            <a:pPr>
              <a:lnSpc>
                <a:spcPts val="5700"/>
              </a:lnSpc>
            </a:pPr>
            <a:r>
              <a:rPr lang="en-US" sz="3800" spc="76">
                <a:solidFill>
                  <a:srgbClr val="FFFFFF"/>
                </a:solidFill>
                <a:latin typeface="Aileron"/>
              </a:rPr>
              <a:t>Some examples of fictive kin include godparents and godchildren, a "blood brotherhood", fraternity brothers, and sorority sisters.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83730" y="0"/>
            <a:ext cx="8504270" cy="10287000"/>
          </a:xfrm>
          <a:custGeom>
            <a:avLst/>
            <a:gdLst/>
            <a:ahLst/>
            <a:cxnLst/>
            <a:rect l="l" t="t" r="r" b="b"/>
            <a:pathLst>
              <a:path w="8504270" h="10287000">
                <a:moveTo>
                  <a:pt x="0" y="0"/>
                </a:moveTo>
                <a:lnTo>
                  <a:pt x="8504270" y="0"/>
                </a:lnTo>
                <a:lnTo>
                  <a:pt x="85042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97" t="-39586" r="-5686" b="-291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54029" y="1110615"/>
            <a:ext cx="8289971" cy="7941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8">
                <a:solidFill>
                  <a:srgbClr val="FFFFFF"/>
                </a:solidFill>
                <a:latin typeface="Aileron Bold"/>
              </a:rPr>
              <a:t>Bilateral (two-sided) kinship</a:t>
            </a:r>
            <a:r>
              <a:rPr lang="en-US" sz="3800" spc="38">
                <a:solidFill>
                  <a:srgbClr val="FFFFFF"/>
                </a:solidFill>
                <a:latin typeface="Aileron"/>
              </a:rPr>
              <a:t> is common in many societies around the world. Bilateral means that both the mother’s and the father’s sides of the family are included equally. </a:t>
            </a:r>
          </a:p>
          <a:p>
            <a:pPr>
              <a:lnSpc>
                <a:spcPts val="5700"/>
              </a:lnSpc>
            </a:pPr>
            <a:endParaRPr lang="en-US" sz="3800" spc="38">
              <a:solidFill>
                <a:srgbClr val="FFFFFF"/>
              </a:solidFill>
              <a:latin typeface="Aileron"/>
            </a:endParaRPr>
          </a:p>
          <a:p>
            <a:pPr>
              <a:lnSpc>
                <a:spcPts val="5700"/>
              </a:lnSpc>
            </a:pPr>
            <a:r>
              <a:rPr lang="en-US" sz="3800" spc="38">
                <a:solidFill>
                  <a:srgbClr val="FFFFFF"/>
                </a:solidFill>
                <a:latin typeface="Aileron"/>
              </a:rPr>
              <a:t>A </a:t>
            </a:r>
            <a:r>
              <a:rPr lang="en-US" sz="3800" spc="38">
                <a:solidFill>
                  <a:srgbClr val="FFFFFF"/>
                </a:solidFill>
                <a:latin typeface="Aileron Bold"/>
              </a:rPr>
              <a:t>bilateral kin group</a:t>
            </a:r>
            <a:r>
              <a:rPr lang="en-US" sz="3800" spc="38">
                <a:solidFill>
                  <a:srgbClr val="FFFFFF"/>
                </a:solidFill>
                <a:latin typeface="Aileron"/>
              </a:rPr>
              <a:t> would include your parents, your maternal and paternal aunts, uncles, grandparents, great-aunts, great-uncles, and cousins.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464602" cy="10287000"/>
          </a:xfrm>
          <a:custGeom>
            <a:avLst/>
            <a:gdLst/>
            <a:ahLst/>
            <a:cxnLst/>
            <a:rect l="l" t="t" r="r" b="b"/>
            <a:pathLst>
              <a:path w="8464602" h="10287000">
                <a:moveTo>
                  <a:pt x="0" y="0"/>
                </a:moveTo>
                <a:lnTo>
                  <a:pt x="8464602" y="0"/>
                </a:lnTo>
                <a:lnTo>
                  <a:pt x="84646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685" b="-5685"/>
            </a:stretch>
          </a:blipFill>
        </p:spPr>
      </p:sp>
      <p:sp>
        <p:nvSpPr>
          <p:cNvPr id="3" name="AutoShape 3"/>
          <p:cNvSpPr/>
          <p:nvPr/>
        </p:nvSpPr>
        <p:spPr>
          <a:xfrm rot="-10800000">
            <a:off x="8464602" y="0"/>
            <a:ext cx="9823398" cy="10287000"/>
          </a:xfrm>
          <a:prstGeom prst="rect">
            <a:avLst/>
          </a:prstGeom>
          <a:solidFill>
            <a:srgbClr val="092683"/>
          </a:solidFill>
        </p:spPr>
      </p:sp>
      <p:sp>
        <p:nvSpPr>
          <p:cNvPr id="4" name="TextBox 4"/>
          <p:cNvSpPr txBox="1"/>
          <p:nvPr/>
        </p:nvSpPr>
        <p:spPr>
          <a:xfrm>
            <a:off x="9121412" y="904875"/>
            <a:ext cx="8509778" cy="866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8">
                <a:solidFill>
                  <a:srgbClr val="FFFFFF"/>
                </a:solidFill>
                <a:latin typeface="Aileron Bold"/>
              </a:rPr>
              <a:t>UNILINEAL DESCENT</a:t>
            </a:r>
          </a:p>
          <a:p>
            <a:pPr>
              <a:lnSpc>
                <a:spcPts val="5700"/>
              </a:lnSpc>
            </a:pPr>
            <a:r>
              <a:rPr lang="en-US" sz="3800" spc="38">
                <a:solidFill>
                  <a:srgbClr val="FFFFFF"/>
                </a:solidFill>
                <a:latin typeface="Aileron"/>
              </a:rPr>
              <a:t>Unilineal descent systems specify a connection to an ancestor via one sex—only through males (patrilineal) or only through females (matrilineal).  </a:t>
            </a:r>
          </a:p>
          <a:p>
            <a:pPr>
              <a:lnSpc>
                <a:spcPts val="5700"/>
              </a:lnSpc>
            </a:pPr>
            <a:endParaRPr lang="en-US" sz="3800" spc="38">
              <a:solidFill>
                <a:srgbClr val="FFFFFF"/>
              </a:solidFill>
              <a:latin typeface="Aileron"/>
            </a:endParaRPr>
          </a:p>
          <a:p>
            <a:pPr>
              <a:lnSpc>
                <a:spcPts val="5700"/>
              </a:lnSpc>
            </a:pPr>
            <a:r>
              <a:rPr lang="en-US" sz="3800" spc="38">
                <a:solidFill>
                  <a:srgbClr val="FFFFFF"/>
                </a:solidFill>
                <a:latin typeface="Aileron Bold"/>
              </a:rPr>
              <a:t>AMBILINEAL DESCENT</a:t>
            </a:r>
          </a:p>
          <a:p>
            <a:pPr>
              <a:lnSpc>
                <a:spcPts val="5700"/>
              </a:lnSpc>
            </a:pPr>
            <a:r>
              <a:rPr lang="en-US" sz="3800" spc="38">
                <a:solidFill>
                  <a:srgbClr val="FFFFFF"/>
                </a:solidFill>
                <a:latin typeface="Aileron"/>
              </a:rPr>
              <a:t>Ambilineal descent also connects sets of kin to an ancestor, but such systems allow the link to be through a father or a mother as reflected in the prefix ‘ambi’.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189403" y="3678861"/>
            <a:ext cx="12118707" cy="2929278"/>
            <a:chOff x="0" y="0"/>
            <a:chExt cx="16158275" cy="3905704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6158275" cy="3905704"/>
            </a:xfrm>
            <a:prstGeom prst="rect">
              <a:avLst/>
            </a:prstGeom>
            <a:solidFill>
              <a:srgbClr val="09268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73114" y="951791"/>
              <a:ext cx="14612047" cy="2030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Bold"/>
                </a:rPr>
                <a:t>WORKBOOK ACTIVITY</a:t>
              </a:r>
            </a:p>
            <a:p>
              <a:pPr algn="ctr">
                <a:lnSpc>
                  <a:spcPts val="5471"/>
                </a:lnSpc>
              </a:pPr>
              <a:r>
                <a:rPr lang="en-US" sz="4800" spc="86">
                  <a:solidFill>
                    <a:srgbClr val="FFFFFF"/>
                  </a:solidFill>
                  <a:latin typeface="Aileron"/>
                </a:rPr>
                <a:t>Kinship &amp; Descent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1273</Words>
  <Application>Microsoft Office PowerPoint</Application>
  <PresentationFormat>Custom</PresentationFormat>
  <Paragraphs>133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Aileron Bold</vt:lpstr>
      <vt:lpstr>Aileron</vt:lpstr>
      <vt:lpstr>Arial</vt:lpstr>
      <vt:lpstr>Aileron Ultra-Bold</vt:lpstr>
      <vt:lpstr>Calibri</vt:lpstr>
      <vt:lpstr>Aileron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eHRAF Workbook - Kinship &amp; Descent v2.pptx</dc:title>
  <dc:creator>Matthew Longcore</dc:creator>
  <cp:lastModifiedBy>Matthew Longcore</cp:lastModifiedBy>
  <cp:revision>2</cp:revision>
  <dcterms:created xsi:type="dcterms:W3CDTF">2006-08-16T00:00:00Z</dcterms:created>
  <dcterms:modified xsi:type="dcterms:W3CDTF">2023-07-10T16:57:46Z</dcterms:modified>
  <dc:identifier>DAFoQMWErfg</dc:identifier>
</cp:coreProperties>
</file>