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21586" t="0" r="22402"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5D0E5D"/>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373755"/>
            <a:ext cx="9265601" cy="3720465"/>
          </a:xfrm>
          <a:prstGeom prst="rect">
            <a:avLst/>
          </a:prstGeom>
        </p:spPr>
        <p:txBody>
          <a:bodyPr anchor="t" rtlCol="false" tIns="0" lIns="0" bIns="0" rIns="0">
            <a:spAutoFit/>
          </a:bodyPr>
          <a:lstStyle/>
          <a:p>
            <a:pPr algn="ctr">
              <a:lnSpc>
                <a:spcPts val="9600"/>
              </a:lnSpc>
            </a:pPr>
            <a:r>
              <a:rPr lang="en-US" sz="9600">
                <a:solidFill>
                  <a:srgbClr val="5D0E5D"/>
                </a:solidFill>
                <a:latin typeface="Aileron Heavy Bold"/>
              </a:rPr>
              <a:t>Language</a:t>
            </a:r>
          </a:p>
          <a:p>
            <a:pPr algn="ctr">
              <a:lnSpc>
                <a:spcPts val="9600"/>
              </a:lnSpc>
            </a:pPr>
            <a:r>
              <a:rPr lang="en-US" sz="9600">
                <a:solidFill>
                  <a:srgbClr val="5D0E5D"/>
                </a:solidFill>
                <a:latin typeface="Aileron Heavy Bold"/>
              </a:rPr>
              <a:t>&amp; </a:t>
            </a:r>
          </a:p>
          <a:p>
            <a:pPr algn="ctr">
              <a:lnSpc>
                <a:spcPts val="9600"/>
              </a:lnSpc>
            </a:pPr>
            <a:r>
              <a:rPr lang="en-US" sz="9600">
                <a:solidFill>
                  <a:srgbClr val="5D0E5D"/>
                </a:solidFill>
                <a:latin typeface="Aileron Heavy Bold"/>
              </a:rPr>
              <a:t>Identity</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5D0E5D"/>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4B0D45"/>
        </a:solidFill>
      </p:bgPr>
    </p:bg>
    <p:spTree>
      <p:nvGrpSpPr>
        <p:cNvPr id="1" name=""/>
        <p:cNvGrpSpPr/>
        <p:nvPr/>
      </p:nvGrpSpPr>
      <p:grpSpPr>
        <a:xfrm>
          <a:off x="0" y="0"/>
          <a:ext cx="0" cy="0"/>
          <a:chOff x="0" y="0"/>
          <a:chExt cx="0" cy="0"/>
        </a:xfrm>
      </p:grpSpPr>
      <p:sp>
        <p:nvSpPr>
          <p:cNvPr name="AutoShape 2" id="2"/>
          <p:cNvSpPr/>
          <p:nvPr/>
        </p:nvSpPr>
        <p:spPr>
          <a:xfrm rot="0">
            <a:off x="5481699" y="5185020"/>
            <a:ext cx="12806301" cy="5101980"/>
          </a:xfrm>
          <a:prstGeom prst="rect">
            <a:avLst/>
          </a:prstGeom>
          <a:solidFill>
            <a:srgbClr val="FFFFFF"/>
          </a:solidFill>
        </p:spPr>
      </p:sp>
      <p:pic>
        <p:nvPicPr>
          <p:cNvPr name="Picture 3" id="3"/>
          <p:cNvPicPr>
            <a:picLocks noChangeAspect="true"/>
          </p:cNvPicPr>
          <p:nvPr/>
        </p:nvPicPr>
        <p:blipFill>
          <a:blip r:embed="rId2"/>
          <a:srcRect l="0" t="7400" r="0" b="50044"/>
          <a:stretch>
            <a:fillRect/>
          </a:stretch>
        </p:blipFill>
        <p:spPr>
          <a:xfrm flipH="false" flipV="false" rot="0">
            <a:off x="0" y="0"/>
            <a:ext cx="18288000" cy="5185020"/>
          </a:xfrm>
          <a:prstGeom prst="rect">
            <a:avLst/>
          </a:prstGeom>
        </p:spPr>
      </p:pic>
      <p:sp>
        <p:nvSpPr>
          <p:cNvPr name="TextBox 4" id="4"/>
          <p:cNvSpPr txBox="true"/>
          <p:nvPr/>
        </p:nvSpPr>
        <p:spPr>
          <a:xfrm rot="0">
            <a:off x="5690465" y="6903525"/>
            <a:ext cx="12388770" cy="1655445"/>
          </a:xfrm>
          <a:prstGeom prst="rect">
            <a:avLst/>
          </a:prstGeom>
        </p:spPr>
        <p:txBody>
          <a:bodyPr anchor="t" rtlCol="false" tIns="0" lIns="0" bIns="0" rIns="0">
            <a:spAutoFit/>
          </a:bodyPr>
          <a:lstStyle/>
          <a:p>
            <a:pPr>
              <a:lnSpc>
                <a:spcPts val="4320"/>
              </a:lnSpc>
            </a:pPr>
            <a:r>
              <a:rPr lang="en-US" sz="3600" spc="288">
                <a:solidFill>
                  <a:srgbClr val="5D0E5D"/>
                </a:solidFill>
                <a:latin typeface="Aileron Regular"/>
              </a:rPr>
              <a:t>Read the following e</a:t>
            </a:r>
            <a:r>
              <a:rPr lang="en-US" sz="3600" spc="288">
                <a:solidFill>
                  <a:srgbClr val="5D0E5D"/>
                </a:solidFill>
                <a:latin typeface="Aileron Regular"/>
              </a:rPr>
              <a:t>thnographic accounts of language use in different cultures and answer the questions provided.</a:t>
            </a:r>
          </a:p>
        </p:txBody>
      </p:sp>
      <p:sp>
        <p:nvSpPr>
          <p:cNvPr name="TextBox 5" id="5"/>
          <p:cNvSpPr txBox="true"/>
          <p:nvPr/>
        </p:nvSpPr>
        <p:spPr>
          <a:xfrm rot="0">
            <a:off x="146659" y="6354885"/>
            <a:ext cx="5035238" cy="2752725"/>
          </a:xfrm>
          <a:prstGeom prst="rect">
            <a:avLst/>
          </a:prstGeom>
        </p:spPr>
        <p:txBody>
          <a:bodyPr anchor="t" rtlCol="false" tIns="0" lIns="0" bIns="0" rIns="0">
            <a:spAutoFit/>
          </a:bodyPr>
          <a:lstStyle/>
          <a:p>
            <a:pPr algn="ctr">
              <a:lnSpc>
                <a:spcPts val="7200"/>
              </a:lnSpc>
            </a:pPr>
            <a:r>
              <a:rPr lang="en-US" sz="6000" spc="120">
                <a:solidFill>
                  <a:srgbClr val="FFFFFF"/>
                </a:solidFill>
                <a:latin typeface="Aileron Heavy"/>
              </a:rPr>
              <a:t>eHRAF </a:t>
            </a:r>
          </a:p>
          <a:p>
            <a:pPr algn="ctr">
              <a:lnSpc>
                <a:spcPts val="7200"/>
              </a:lnSpc>
            </a:pPr>
            <a:r>
              <a:rPr lang="en-US" sz="6000" spc="120">
                <a:solidFill>
                  <a:srgbClr val="FFFFFF"/>
                </a:solidFill>
                <a:latin typeface="Aileron Heavy"/>
              </a:rPr>
              <a:t>World Cultures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4B0D45"/>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pic>
        <p:nvPicPr>
          <p:cNvPr name="Picture 5" id="5"/>
          <p:cNvPicPr>
            <a:picLocks noChangeAspect="true"/>
          </p:cNvPicPr>
          <p:nvPr/>
        </p:nvPicPr>
        <p:blipFill>
          <a:blip r:embed="rId2"/>
          <a:srcRect l="0" t="0" r="0" b="24508"/>
          <a:stretch>
            <a:fillRect/>
          </a:stretch>
        </p:blipFill>
        <p:spPr>
          <a:xfrm flipH="false" flipV="false" rot="0">
            <a:off x="0" y="4974727"/>
            <a:ext cx="18288000" cy="8842417"/>
          </a:xfrm>
          <a:prstGeom prst="rect">
            <a:avLst/>
          </a:prstGeom>
        </p:spPr>
      </p:pic>
      <p:grpSp>
        <p:nvGrpSpPr>
          <p:cNvPr name="Group 6" id="6"/>
          <p:cNvGrpSpPr/>
          <p:nvPr/>
        </p:nvGrpSpPr>
        <p:grpSpPr>
          <a:xfrm rot="-7040951">
            <a:off x="16143041" y="7201730"/>
            <a:ext cx="2232517" cy="543326"/>
            <a:chOff x="0" y="0"/>
            <a:chExt cx="2087362" cy="508000"/>
          </a:xfrm>
        </p:grpSpPr>
        <p:sp>
          <p:nvSpPr>
            <p:cNvPr name="Freeform 7" id="7"/>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8" id="8"/>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9" id="9"/>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5D0E5D"/>
                </a:solidFill>
                <a:latin typeface="Aileron Regular"/>
              </a:rPr>
              <a:t>For example:</a:t>
            </a:r>
          </a:p>
        </p:txBody>
      </p:sp>
      <p:sp>
        <p:nvSpPr>
          <p:cNvPr name="TextBox 10" id="10"/>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5D0E5D"/>
                </a:solidFill>
                <a:latin typeface="Aileron Heavy"/>
              </a:rPr>
              <a:t>First, follow the permalinks provided in the activities below to get to the relevant documents.</a:t>
            </a:r>
          </a:p>
        </p:txBody>
      </p:sp>
      <p:sp>
        <p:nvSpPr>
          <p:cNvPr name="TextBox 11" id="11"/>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5D0E5D"/>
                </a:solidFill>
                <a:latin typeface="Aileron Heavy"/>
              </a:rPr>
              <a:t>https://ehrafworldcultures.yale.edu/document?id=fo04-003</a:t>
            </a:r>
          </a:p>
        </p:txBody>
      </p:sp>
      <p:sp>
        <p:nvSpPr>
          <p:cNvPr name="TextBox 12" id="12"/>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5D0E5D"/>
                </a:solidFill>
                <a:latin typeface="Aileron Heavy"/>
              </a:rPr>
              <a:t>Then, use the Page List dropdown menu to navigate to the required page(s). </a:t>
            </a:r>
          </a:p>
        </p:txBody>
      </p:sp>
      <p:sp>
        <p:nvSpPr>
          <p:cNvPr name="TextBox 13" id="13"/>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5D0E5D"/>
                </a:solidFill>
                <a:latin typeface="Aileron Heavy"/>
              </a:rPr>
              <a:t>To read documents or pages in eHRAF:</a:t>
            </a:r>
          </a:p>
        </p:txBody>
      </p:sp>
      <p:sp>
        <p:nvSpPr>
          <p:cNvPr name="TextBox 14" id="14"/>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5D0E5D"/>
                </a:solidFill>
                <a:ea typeface="Aileron Heavy"/>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8955"/>
          <a:stretch>
            <a:fillRect/>
          </a:stretch>
        </p:blipFill>
        <p:spPr>
          <a:xfrm flipH="false" flipV="false" rot="0">
            <a:off x="0" y="5887302"/>
            <a:ext cx="18288000" cy="10664233"/>
          </a:xfrm>
          <a:prstGeom prst="rect">
            <a:avLst/>
          </a:prstGeom>
        </p:spPr>
      </p:pic>
      <p:grpSp>
        <p:nvGrpSpPr>
          <p:cNvPr name="Group 3" id="3"/>
          <p:cNvGrpSpPr/>
          <p:nvPr/>
        </p:nvGrpSpPr>
        <p:grpSpPr>
          <a:xfrm rot="0">
            <a:off x="14292288" y="0"/>
            <a:ext cx="3995712" cy="1037896"/>
            <a:chOff x="0" y="0"/>
            <a:chExt cx="5327616" cy="1383862"/>
          </a:xfrm>
        </p:grpSpPr>
        <p:sp>
          <p:nvSpPr>
            <p:cNvPr name="AutoShape 4" id="4"/>
            <p:cNvSpPr/>
            <p:nvPr/>
          </p:nvSpPr>
          <p:spPr>
            <a:xfrm rot="0">
              <a:off x="0" y="0"/>
              <a:ext cx="5327616" cy="1383862"/>
            </a:xfrm>
            <a:prstGeom prst="rect">
              <a:avLst/>
            </a:prstGeom>
            <a:solidFill>
              <a:srgbClr val="4B0D45"/>
            </a:solidFill>
          </p:spPr>
        </p:sp>
        <p:sp>
          <p:nvSpPr>
            <p:cNvPr name="TextBox 5" id="5"/>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6" id="6"/>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5D0E5D"/>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7" id="7"/>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5D0E5D"/>
                </a:solidFill>
                <a:latin typeface="Aileron Heavy"/>
              </a:rPr>
              <a:t>Finding documents without permalinks</a:t>
            </a:r>
          </a:p>
        </p:txBody>
      </p:sp>
      <p:sp>
        <p:nvSpPr>
          <p:cNvPr name="TextBox 8" id="8"/>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5D0E5D"/>
                </a:solidFill>
                <a:latin typeface="Aileron Heavy"/>
              </a:rPr>
              <a:t>Sign in via your library proxy or VPN, or using the HRAF-issued credentials.</a:t>
            </a:r>
          </a:p>
        </p:txBody>
      </p:sp>
      <p:sp>
        <p:nvSpPr>
          <p:cNvPr name="TextBox 9" id="9"/>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5D0E5D"/>
                </a:solidFill>
                <a:latin typeface="Aileron Heavy"/>
              </a:rPr>
              <a:t>Click on the required title to access the document, then select the page number from the Page List dropdown menu as shown above.</a:t>
            </a:r>
          </a:p>
        </p:txBody>
      </p:sp>
      <p:sp>
        <p:nvSpPr>
          <p:cNvPr name="TextBox 10" id="10"/>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5D0E5D"/>
                </a:solidFill>
                <a:latin typeface="Aileron Heavy"/>
              </a:rPr>
              <a:t>Go to the Browse Documents tab.</a:t>
            </a:r>
          </a:p>
        </p:txBody>
      </p:sp>
      <p:grpSp>
        <p:nvGrpSpPr>
          <p:cNvPr name="Group 11" id="11"/>
          <p:cNvGrpSpPr/>
          <p:nvPr/>
        </p:nvGrpSpPr>
        <p:grpSpPr>
          <a:xfrm rot="2342102">
            <a:off x="676016" y="8072694"/>
            <a:ext cx="2232517" cy="543326"/>
            <a:chOff x="0" y="0"/>
            <a:chExt cx="2087362" cy="508000"/>
          </a:xfrm>
        </p:grpSpPr>
        <p:sp>
          <p:nvSpPr>
            <p:cNvPr name="Freeform 12" id="12"/>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3" id="13"/>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14" id="14"/>
          <p:cNvSpPr txBox="true"/>
          <p:nvPr/>
        </p:nvSpPr>
        <p:spPr>
          <a:xfrm rot="0">
            <a:off x="1232198" y="4111341"/>
            <a:ext cx="15881169"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5D0E5D"/>
                </a:solidFill>
                <a:latin typeface="Aileron Heavy"/>
              </a:rPr>
              <a:t>Enter the author's name or document title into Search Document List box.</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280" t="0" r="37802" b="0"/>
          <a:stretch>
            <a:fillRect/>
          </a:stretch>
        </p:blipFill>
        <p:spPr>
          <a:xfrm flipH="false" flipV="false" rot="0">
            <a:off x="10023231" y="0"/>
            <a:ext cx="8264769" cy="10287000"/>
          </a:xfrm>
          <a:prstGeom prst="rect">
            <a:avLst/>
          </a:prstGeom>
        </p:spPr>
      </p:pic>
      <p:grpSp>
        <p:nvGrpSpPr>
          <p:cNvPr name="Group 3" id="3"/>
          <p:cNvGrpSpPr/>
          <p:nvPr/>
        </p:nvGrpSpPr>
        <p:grpSpPr>
          <a:xfrm rot="0">
            <a:off x="13810409" y="0"/>
            <a:ext cx="4477591" cy="1190296"/>
            <a:chOff x="0" y="0"/>
            <a:chExt cx="5970121" cy="1587062"/>
          </a:xfrm>
        </p:grpSpPr>
        <p:sp>
          <p:nvSpPr>
            <p:cNvPr name="AutoShape 4" id="4"/>
            <p:cNvSpPr/>
            <p:nvPr/>
          </p:nvSpPr>
          <p:spPr>
            <a:xfrm rot="0">
              <a:off x="0" y="0"/>
              <a:ext cx="5970121" cy="1587062"/>
            </a:xfrm>
            <a:prstGeom prst="rect">
              <a:avLst/>
            </a:prstGeom>
            <a:solidFill>
              <a:srgbClr val="4B0D45"/>
            </a:solidFill>
          </p:spPr>
        </p:sp>
        <p:sp>
          <p:nvSpPr>
            <p:cNvPr name="TextBox 5" id="5"/>
            <p:cNvSpPr txBox="true"/>
            <p:nvPr/>
          </p:nvSpPr>
          <p:spPr>
            <a:xfrm rot="0">
              <a:off x="594344" y="418246"/>
              <a:ext cx="4781433" cy="741045"/>
            </a:xfrm>
            <a:prstGeom prst="rect">
              <a:avLst/>
            </a:prstGeom>
          </p:spPr>
          <p:txBody>
            <a:bodyPr anchor="t" rtlCol="false" tIns="0" lIns="0" bIns="0" rIns="0">
              <a:spAutoFit/>
            </a:bodyPr>
            <a:lstStyle/>
            <a:p>
              <a:pPr algn="ctr">
                <a:lnSpc>
                  <a:spcPts val="4320"/>
                </a:lnSpc>
              </a:pPr>
              <a:r>
                <a:rPr lang="en-US" sz="3600" spc="72">
                  <a:solidFill>
                    <a:srgbClr val="FFFFFF"/>
                  </a:solidFill>
                  <a:latin typeface="Aileron Heavy Bold"/>
                </a:rPr>
                <a:t>Tukano (SQ19)</a:t>
              </a:r>
            </a:p>
          </p:txBody>
        </p:sp>
      </p:grpSp>
      <p:sp>
        <p:nvSpPr>
          <p:cNvPr name="TextBox 6" id="6"/>
          <p:cNvSpPr txBox="true"/>
          <p:nvPr/>
        </p:nvSpPr>
        <p:spPr>
          <a:xfrm rot="0">
            <a:off x="264132" y="826706"/>
            <a:ext cx="9633391"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Sorensen (1967) - "Multili</a:t>
            </a:r>
            <a:r>
              <a:rPr lang="en-US" sz="3600" spc="215">
                <a:solidFill>
                  <a:srgbClr val="5D0E5D"/>
                </a:solidFill>
                <a:latin typeface="Aileron Regular"/>
              </a:rPr>
              <a:t>n</a:t>
            </a:r>
            <a:r>
              <a:rPr lang="en-US" sz="3600" spc="215">
                <a:solidFill>
                  <a:srgbClr val="5D0E5D"/>
                </a:solidFill>
                <a:latin typeface="Aileron Regular"/>
              </a:rPr>
              <a:t>gu</a:t>
            </a:r>
            <a:r>
              <a:rPr lang="en-US" sz="3600" spc="215">
                <a:solidFill>
                  <a:srgbClr val="5D0E5D"/>
                </a:solidFill>
                <a:latin typeface="Aileron Regular"/>
              </a:rPr>
              <a:t>a</a:t>
            </a:r>
            <a:r>
              <a:rPr lang="en-US" sz="3600" spc="215">
                <a:solidFill>
                  <a:srgbClr val="5D0E5D"/>
                </a:solidFill>
                <a:latin typeface="Aileron Regular"/>
              </a:rPr>
              <a:t>li</a:t>
            </a:r>
            <a:r>
              <a:rPr lang="en-US" sz="3600" spc="215">
                <a:solidFill>
                  <a:srgbClr val="5D0E5D"/>
                </a:solidFill>
                <a:latin typeface="Aileron Regular"/>
              </a:rPr>
              <a:t>s</a:t>
            </a:r>
            <a:r>
              <a:rPr lang="en-US" sz="3600" spc="215">
                <a:solidFill>
                  <a:srgbClr val="5D0E5D"/>
                </a:solidFill>
                <a:latin typeface="Aileron Regular"/>
              </a:rPr>
              <a:t>m</a:t>
            </a:r>
            <a:r>
              <a:rPr lang="en-US" sz="3600" spc="215">
                <a:solidFill>
                  <a:srgbClr val="5D0E5D"/>
                </a:solidFill>
                <a:latin typeface="Aileron Regular"/>
              </a:rPr>
              <a:t> </a:t>
            </a:r>
            <a:r>
              <a:rPr lang="en-US" sz="3600" spc="215">
                <a:solidFill>
                  <a:srgbClr val="5D0E5D"/>
                </a:solidFill>
                <a:latin typeface="Aileron Regular"/>
              </a:rPr>
              <a:t>in</a:t>
            </a:r>
            <a:r>
              <a:rPr lang="en-US" sz="3600" spc="215">
                <a:solidFill>
                  <a:srgbClr val="5D0E5D"/>
                </a:solidFill>
                <a:latin typeface="Aileron Regular"/>
              </a:rPr>
              <a:t> the </a:t>
            </a:r>
            <a:r>
              <a:rPr lang="en-US" sz="3600" spc="215">
                <a:solidFill>
                  <a:srgbClr val="5D0E5D"/>
                </a:solidFill>
                <a:latin typeface="Aileron Regular"/>
              </a:rPr>
              <a:t>Northw</a:t>
            </a:r>
            <a:r>
              <a:rPr lang="en-US" sz="3600" spc="215">
                <a:solidFill>
                  <a:srgbClr val="5D0E5D"/>
                </a:solidFill>
                <a:latin typeface="Aileron Regular"/>
              </a:rPr>
              <a:t>est </a:t>
            </a:r>
            <a:r>
              <a:rPr lang="en-US" sz="3600" spc="215">
                <a:solidFill>
                  <a:srgbClr val="5D0E5D"/>
                </a:solidFill>
                <a:latin typeface="Aileron Regular"/>
              </a:rPr>
              <a:t>Am</a:t>
            </a:r>
            <a:r>
              <a:rPr lang="en-US" sz="3600" spc="215">
                <a:solidFill>
                  <a:srgbClr val="5D0E5D"/>
                </a:solidFill>
                <a:latin typeface="Aileron Regular"/>
              </a:rPr>
              <a:t>a</a:t>
            </a:r>
            <a:r>
              <a:rPr lang="en-US" sz="3600" spc="215">
                <a:solidFill>
                  <a:srgbClr val="5D0E5D"/>
                </a:solidFill>
                <a:latin typeface="Aileron Regular"/>
              </a:rPr>
              <a:t>zon" </a:t>
            </a:r>
          </a:p>
        </p:txBody>
      </p:sp>
      <p:grpSp>
        <p:nvGrpSpPr>
          <p:cNvPr name="Group 7" id="7"/>
          <p:cNvGrpSpPr/>
          <p:nvPr/>
        </p:nvGrpSpPr>
        <p:grpSpPr>
          <a:xfrm rot="0">
            <a:off x="475867" y="3789903"/>
            <a:ext cx="9209922" cy="1097280"/>
            <a:chOff x="0" y="0"/>
            <a:chExt cx="12279896" cy="1463040"/>
          </a:xfrm>
        </p:grpSpPr>
        <p:sp>
          <p:nvSpPr>
            <p:cNvPr name="TextBox 8" id="8"/>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5D0E5D"/>
                  </a:solidFill>
                  <a:latin typeface="Aileron Regular"/>
                </a:rPr>
                <a:t>https://ehrafworldcultures.yale.edu/document?id=sq19-007</a:t>
              </a:r>
            </a:p>
          </p:txBody>
        </p:sp>
        <p:sp>
          <p:nvSpPr>
            <p:cNvPr name="TextBox 9" id="9"/>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0" id="10"/>
          <p:cNvSpPr txBox="true"/>
          <p:nvPr/>
        </p:nvSpPr>
        <p:spPr>
          <a:xfrm rot="0">
            <a:off x="264132" y="5455849"/>
            <a:ext cx="9633391" cy="404050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5D0E5D"/>
                </a:solidFill>
                <a:latin typeface="Aileron Regular"/>
              </a:rPr>
              <a:t>How are language, gender, and kinship connected in Tukano society? </a:t>
            </a:r>
          </a:p>
          <a:p>
            <a:pPr marL="777240" indent="-388620" lvl="1">
              <a:lnSpc>
                <a:spcPts val="3960"/>
              </a:lnSpc>
              <a:buFont typeface="Arial"/>
              <a:buChar char="•"/>
            </a:pPr>
            <a:r>
              <a:rPr lang="en-US" sz="3600" spc="144">
                <a:solidFill>
                  <a:srgbClr val="5D0E5D"/>
                </a:solidFill>
                <a:latin typeface="Aileron Regular"/>
              </a:rPr>
              <a:t>How does this connection influence marriage patterns? </a:t>
            </a:r>
          </a:p>
          <a:p>
            <a:pPr marL="777240" indent="-388620" lvl="1">
              <a:lnSpc>
                <a:spcPts val="3960"/>
              </a:lnSpc>
              <a:buFont typeface="Arial"/>
              <a:buChar char="•"/>
            </a:pPr>
            <a:r>
              <a:rPr lang="en-US" sz="3600" spc="144">
                <a:solidFill>
                  <a:srgbClr val="5D0E5D"/>
                </a:solidFill>
                <a:latin typeface="Aileron Regular"/>
              </a:rPr>
              <a:t>How many languages may be spoken in a single Tukano longhouse? </a:t>
            </a:r>
          </a:p>
          <a:p>
            <a:pPr marL="777240" indent="-388620" lvl="1">
              <a:lnSpc>
                <a:spcPts val="3960"/>
              </a:lnSpc>
              <a:buFont typeface="Arial"/>
              <a:buChar char="•"/>
            </a:pPr>
            <a:r>
              <a:rPr lang="en-US" sz="3600" spc="144">
                <a:solidFill>
                  <a:srgbClr val="5D0E5D"/>
                </a:solidFill>
                <a:latin typeface="Aileron Regular"/>
              </a:rPr>
              <a:t>How does a Tukano decide which language to speak?</a:t>
            </a:r>
          </a:p>
        </p:txBody>
      </p:sp>
      <p:sp>
        <p:nvSpPr>
          <p:cNvPr name="TextBox 11" id="11"/>
          <p:cNvSpPr txBox="true"/>
          <p:nvPr/>
        </p:nvSpPr>
        <p:spPr>
          <a:xfrm rot="0">
            <a:off x="264132" y="2180268"/>
            <a:ext cx="9633391"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Bold"/>
              </a:rPr>
              <a:t>Multili</a:t>
            </a:r>
            <a:r>
              <a:rPr lang="en-US" sz="3600" spc="215">
                <a:solidFill>
                  <a:srgbClr val="5D0E5D"/>
                </a:solidFill>
                <a:latin typeface="Aileron Regular Bold"/>
              </a:rPr>
              <a:t>n</a:t>
            </a:r>
            <a:r>
              <a:rPr lang="en-US" sz="3600" spc="215">
                <a:solidFill>
                  <a:srgbClr val="5D0E5D"/>
                </a:solidFill>
                <a:latin typeface="Aileron Regular Bold"/>
              </a:rPr>
              <a:t>gu</a:t>
            </a:r>
            <a:r>
              <a:rPr lang="en-US" sz="3600" spc="215">
                <a:solidFill>
                  <a:srgbClr val="5D0E5D"/>
                </a:solidFill>
                <a:latin typeface="Aileron Regular Bold"/>
              </a:rPr>
              <a:t>a</a:t>
            </a:r>
            <a:r>
              <a:rPr lang="en-US" sz="3600" spc="215">
                <a:solidFill>
                  <a:srgbClr val="5D0E5D"/>
                </a:solidFill>
                <a:latin typeface="Aileron Regular Bold"/>
              </a:rPr>
              <a:t>li</a:t>
            </a:r>
            <a:r>
              <a:rPr lang="en-US" sz="3600" spc="215">
                <a:solidFill>
                  <a:srgbClr val="5D0E5D"/>
                </a:solidFill>
                <a:latin typeface="Aileron Regular Bold"/>
              </a:rPr>
              <a:t>s</a:t>
            </a:r>
            <a:r>
              <a:rPr lang="en-US" sz="3600" spc="215">
                <a:solidFill>
                  <a:srgbClr val="5D0E5D"/>
                </a:solidFill>
                <a:latin typeface="Aileron Regular Bold"/>
              </a:rPr>
              <a:t>m</a:t>
            </a:r>
            <a:r>
              <a:rPr lang="en-US" sz="3600" spc="215">
                <a:solidFill>
                  <a:srgbClr val="5D0E5D"/>
                </a:solidFill>
                <a:latin typeface="Aileron Regular"/>
              </a:rPr>
              <a:t>,</a:t>
            </a:r>
            <a:r>
              <a:rPr lang="en-US" sz="3600" spc="215">
                <a:solidFill>
                  <a:srgbClr val="5D0E5D"/>
                </a:solidFill>
                <a:latin typeface="Aileron Regular"/>
              </a:rPr>
              <a:t> pages </a:t>
            </a:r>
            <a:r>
              <a:rPr lang="en-US" sz="3600" spc="215">
                <a:solidFill>
                  <a:srgbClr val="5D0E5D"/>
                </a:solidFill>
                <a:latin typeface="Aileron Regular Bold"/>
              </a:rPr>
              <a:t>677-678</a:t>
            </a:r>
            <a:r>
              <a:rPr lang="en-US" sz="3600" spc="215">
                <a:solidFill>
                  <a:srgbClr val="5D0E5D"/>
                </a:solidFill>
                <a:latin typeface="Aileron Regular"/>
              </a:rPr>
              <a:t> </a:t>
            </a:r>
            <a:r>
              <a:rPr lang="en-US" sz="3600" spc="215">
                <a:solidFill>
                  <a:srgbClr val="5D0E5D"/>
                </a:solidFill>
                <a:latin typeface="Aileron Regular"/>
              </a:rPr>
              <a:t>on</a:t>
            </a:r>
            <a:r>
              <a:rPr lang="en-US" sz="3600" spc="215">
                <a:solidFill>
                  <a:srgbClr val="5D0E5D"/>
                </a:solidFill>
                <a:latin typeface="Aileron Regular"/>
              </a:rPr>
              <a:t> la</a:t>
            </a:r>
            <a:r>
              <a:rPr lang="en-US" sz="3600" spc="215">
                <a:solidFill>
                  <a:srgbClr val="5D0E5D"/>
                </a:solidFill>
                <a:latin typeface="Aileron Regular"/>
              </a:rPr>
              <a:t>nguage exogamy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837" t="0" r="21621" b="0"/>
          <a:stretch>
            <a:fillRect/>
          </a:stretch>
        </p:blipFill>
        <p:spPr>
          <a:xfrm flipH="false" flipV="false" rot="0">
            <a:off x="23693" y="0"/>
            <a:ext cx="8264769" cy="10287000"/>
          </a:xfrm>
          <a:prstGeom prst="rect">
            <a:avLst/>
          </a:prstGeom>
        </p:spPr>
      </p:pic>
      <p:grpSp>
        <p:nvGrpSpPr>
          <p:cNvPr name="Group 3" id="3"/>
          <p:cNvGrpSpPr/>
          <p:nvPr/>
        </p:nvGrpSpPr>
        <p:grpSpPr>
          <a:xfrm rot="0">
            <a:off x="0" y="0"/>
            <a:ext cx="7131155" cy="1190296"/>
            <a:chOff x="0" y="0"/>
            <a:chExt cx="9508207" cy="1587062"/>
          </a:xfrm>
        </p:grpSpPr>
        <p:sp>
          <p:nvSpPr>
            <p:cNvPr name="AutoShape 4" id="4"/>
            <p:cNvSpPr/>
            <p:nvPr/>
          </p:nvSpPr>
          <p:spPr>
            <a:xfrm rot="0">
              <a:off x="0" y="0"/>
              <a:ext cx="9508207" cy="1587062"/>
            </a:xfrm>
            <a:prstGeom prst="rect">
              <a:avLst/>
            </a:prstGeom>
            <a:solidFill>
              <a:srgbClr val="4B0D45"/>
            </a:solidFill>
          </p:spPr>
        </p:sp>
        <p:sp>
          <p:nvSpPr>
            <p:cNvPr name="TextBox 5" id="5"/>
            <p:cNvSpPr txBox="true"/>
            <p:nvPr/>
          </p:nvSpPr>
          <p:spPr>
            <a:xfrm rot="0">
              <a:off x="946571" y="418246"/>
              <a:ext cx="7615064" cy="741045"/>
            </a:xfrm>
            <a:prstGeom prst="rect">
              <a:avLst/>
            </a:prstGeom>
          </p:spPr>
          <p:txBody>
            <a:bodyPr anchor="t" rtlCol="false" tIns="0" lIns="0" bIns="0" rIns="0">
              <a:spAutoFit/>
            </a:bodyPr>
            <a:lstStyle/>
            <a:p>
              <a:pPr algn="ctr">
                <a:lnSpc>
                  <a:spcPts val="4320"/>
                </a:lnSpc>
              </a:pPr>
              <a:r>
                <a:rPr lang="en-US" sz="3600" spc="72">
                  <a:solidFill>
                    <a:srgbClr val="FFFFFF"/>
                  </a:solidFill>
                  <a:latin typeface="Aileron Heavy Bold"/>
                </a:rPr>
                <a:t>Highland Scots (ES10)</a:t>
              </a:r>
            </a:p>
          </p:txBody>
        </p:sp>
      </p:grpSp>
      <p:sp>
        <p:nvSpPr>
          <p:cNvPr name="TextBox 6" id="6"/>
          <p:cNvSpPr txBox="true"/>
          <p:nvPr/>
        </p:nvSpPr>
        <p:spPr>
          <a:xfrm rot="0">
            <a:off x="8456072" y="5172075"/>
            <a:ext cx="9633391" cy="454342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5D0E5D"/>
                </a:solidFill>
                <a:latin typeface="Aileron Regular"/>
              </a:rPr>
              <a:t>What impression is given when a local person chooses to speak English over Gaelic? </a:t>
            </a:r>
          </a:p>
          <a:p>
            <a:pPr marL="777240" indent="-388620" lvl="1">
              <a:lnSpc>
                <a:spcPts val="3960"/>
              </a:lnSpc>
              <a:buFont typeface="Arial"/>
              <a:buChar char="•"/>
            </a:pPr>
            <a:r>
              <a:rPr lang="en-US" sz="3600" spc="144">
                <a:solidFill>
                  <a:srgbClr val="5D0E5D"/>
                </a:solidFill>
                <a:latin typeface="Aileron Regular"/>
              </a:rPr>
              <a:t>How does age and location factor into Gaelic language identity? </a:t>
            </a:r>
          </a:p>
          <a:p>
            <a:pPr marL="777240" indent="-388620" lvl="1">
              <a:lnSpc>
                <a:spcPts val="3960"/>
              </a:lnSpc>
              <a:buFont typeface="Arial"/>
              <a:buChar char="•"/>
            </a:pPr>
            <a:r>
              <a:rPr lang="en-US" sz="3600" spc="144">
                <a:solidFill>
                  <a:srgbClr val="5D0E5D"/>
                </a:solidFill>
                <a:latin typeface="Aileron Regular"/>
              </a:rPr>
              <a:t>Under what conditions do young people prefer to use English? </a:t>
            </a:r>
          </a:p>
          <a:p>
            <a:pPr marL="777240" indent="-388620" lvl="1">
              <a:lnSpc>
                <a:spcPts val="3960"/>
              </a:lnSpc>
              <a:buFont typeface="Arial"/>
              <a:buChar char="•"/>
            </a:pPr>
            <a:r>
              <a:rPr lang="en-US" sz="3600" spc="144">
                <a:solidFill>
                  <a:srgbClr val="5D0E5D"/>
                </a:solidFill>
                <a:latin typeface="Aileron Regular"/>
              </a:rPr>
              <a:t>What other aspects of culture is Gaelic language use associated with?</a:t>
            </a:r>
          </a:p>
        </p:txBody>
      </p:sp>
      <p:grpSp>
        <p:nvGrpSpPr>
          <p:cNvPr name="Group 7" id="7"/>
          <p:cNvGrpSpPr/>
          <p:nvPr/>
        </p:nvGrpSpPr>
        <p:grpSpPr>
          <a:xfrm rot="0">
            <a:off x="8667807" y="3572755"/>
            <a:ext cx="9209922" cy="1097280"/>
            <a:chOff x="0" y="0"/>
            <a:chExt cx="12279896" cy="1463040"/>
          </a:xfrm>
        </p:grpSpPr>
        <p:sp>
          <p:nvSpPr>
            <p:cNvPr name="TextBox 8" id="8"/>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5D0E5D"/>
                  </a:solidFill>
                  <a:latin typeface="Aileron Regular"/>
                </a:rPr>
                <a:t>https://ehrafworldcultures.yale.edu/document?id=es10-015</a:t>
              </a:r>
            </a:p>
          </p:txBody>
        </p:sp>
        <p:sp>
          <p:nvSpPr>
            <p:cNvPr name="TextBox 9" id="9"/>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0" id="10"/>
          <p:cNvSpPr txBox="true"/>
          <p:nvPr/>
        </p:nvSpPr>
        <p:spPr>
          <a:xfrm rot="0">
            <a:off x="8561939" y="632131"/>
            <a:ext cx="9421657"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Coleman (1984) - </a:t>
            </a:r>
            <a:r>
              <a:rPr lang="en-US" sz="3600" spc="215">
                <a:solidFill>
                  <a:srgbClr val="5D0E5D"/>
                </a:solidFill>
                <a:latin typeface="Aileron Regular Italics"/>
              </a:rPr>
              <a:t>Language Shift in a Bilingual Hebridean Crofting Community</a:t>
            </a:r>
          </a:p>
        </p:txBody>
      </p:sp>
      <p:sp>
        <p:nvSpPr>
          <p:cNvPr name="TextBox 11" id="11"/>
          <p:cNvSpPr txBox="true"/>
          <p:nvPr/>
        </p:nvSpPr>
        <p:spPr>
          <a:xfrm rot="0">
            <a:off x="8561939" y="1939184"/>
            <a:ext cx="9633391"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P</a:t>
            </a:r>
            <a:r>
              <a:rPr lang="en-US" sz="3600" spc="215">
                <a:solidFill>
                  <a:srgbClr val="5D0E5D"/>
                </a:solidFill>
                <a:latin typeface="Aileron Regular"/>
              </a:rPr>
              <a:t>ages</a:t>
            </a:r>
            <a:r>
              <a:rPr lang="en-US" sz="3600" spc="215">
                <a:solidFill>
                  <a:srgbClr val="5D0E5D"/>
                </a:solidFill>
                <a:latin typeface="Aileron Regular Bold"/>
              </a:rPr>
              <a:t> 74 </a:t>
            </a:r>
            <a:r>
              <a:rPr lang="en-US" sz="3600" spc="215">
                <a:solidFill>
                  <a:srgbClr val="5D0E5D"/>
                </a:solidFill>
                <a:latin typeface="Aileron Regular"/>
              </a:rPr>
              <a:t>and </a:t>
            </a:r>
            <a:r>
              <a:rPr lang="en-US" sz="3600" spc="215">
                <a:solidFill>
                  <a:srgbClr val="5D0E5D"/>
                </a:solidFill>
                <a:latin typeface="Aileron Regular Bold"/>
              </a:rPr>
              <a:t>84-88 </a:t>
            </a:r>
            <a:r>
              <a:rPr lang="en-US" sz="3600" spc="215">
                <a:solidFill>
                  <a:srgbClr val="5D0E5D"/>
                </a:solidFill>
                <a:latin typeface="Aileron Regular"/>
              </a:rPr>
              <a:t>on</a:t>
            </a:r>
            <a:r>
              <a:rPr lang="en-US" sz="3600" spc="215">
                <a:solidFill>
                  <a:srgbClr val="5D0E5D"/>
                </a:solidFill>
                <a:latin typeface="Aileron Regular"/>
              </a:rPr>
              <a:t> </a:t>
            </a:r>
            <a:r>
              <a:rPr lang="en-US" sz="3600" spc="215">
                <a:solidFill>
                  <a:srgbClr val="5D0E5D"/>
                </a:solidFill>
                <a:latin typeface="Aileron Regular"/>
              </a:rPr>
              <a:t>Gaelic vs. English language identity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7132" t="0" r="15498" b="0"/>
          <a:stretch>
            <a:fillRect/>
          </a:stretch>
        </p:blipFill>
        <p:spPr>
          <a:xfrm flipH="false" flipV="false" rot="0">
            <a:off x="10023231" y="0"/>
            <a:ext cx="8264769" cy="10287000"/>
          </a:xfrm>
          <a:prstGeom prst="rect">
            <a:avLst/>
          </a:prstGeom>
        </p:spPr>
      </p:pic>
      <p:grpSp>
        <p:nvGrpSpPr>
          <p:cNvPr name="Group 3" id="3"/>
          <p:cNvGrpSpPr/>
          <p:nvPr/>
        </p:nvGrpSpPr>
        <p:grpSpPr>
          <a:xfrm rot="0">
            <a:off x="13810409" y="0"/>
            <a:ext cx="4477591" cy="1190296"/>
            <a:chOff x="0" y="0"/>
            <a:chExt cx="5970121" cy="1587062"/>
          </a:xfrm>
        </p:grpSpPr>
        <p:sp>
          <p:nvSpPr>
            <p:cNvPr name="AutoShape 4" id="4"/>
            <p:cNvSpPr/>
            <p:nvPr/>
          </p:nvSpPr>
          <p:spPr>
            <a:xfrm rot="0">
              <a:off x="0" y="0"/>
              <a:ext cx="5970121" cy="1587062"/>
            </a:xfrm>
            <a:prstGeom prst="rect">
              <a:avLst/>
            </a:prstGeom>
            <a:solidFill>
              <a:srgbClr val="4B0D45"/>
            </a:solidFill>
          </p:spPr>
        </p:sp>
        <p:sp>
          <p:nvSpPr>
            <p:cNvPr name="TextBox 5" id="5"/>
            <p:cNvSpPr txBox="true"/>
            <p:nvPr/>
          </p:nvSpPr>
          <p:spPr>
            <a:xfrm rot="0">
              <a:off x="594344" y="418246"/>
              <a:ext cx="4781433" cy="741045"/>
            </a:xfrm>
            <a:prstGeom prst="rect">
              <a:avLst/>
            </a:prstGeom>
          </p:spPr>
          <p:txBody>
            <a:bodyPr anchor="t" rtlCol="false" tIns="0" lIns="0" bIns="0" rIns="0">
              <a:spAutoFit/>
            </a:bodyPr>
            <a:lstStyle/>
            <a:p>
              <a:pPr algn="ctr">
                <a:lnSpc>
                  <a:spcPts val="4320"/>
                </a:lnSpc>
              </a:pPr>
              <a:r>
                <a:rPr lang="en-US" sz="3600" spc="72">
                  <a:solidFill>
                    <a:srgbClr val="FFFFFF"/>
                  </a:solidFill>
                  <a:latin typeface="Aileron Heavy"/>
                </a:rPr>
                <a:t>Wolof (MS30)</a:t>
              </a:r>
            </a:p>
          </p:txBody>
        </p:sp>
      </p:grpSp>
      <p:sp>
        <p:nvSpPr>
          <p:cNvPr name="TextBox 6" id="6"/>
          <p:cNvSpPr txBox="true"/>
          <p:nvPr/>
        </p:nvSpPr>
        <p:spPr>
          <a:xfrm rot="0">
            <a:off x="369999" y="585623"/>
            <a:ext cx="9421657" cy="165544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Swigart (1994) - "Cultural Creolisation and Langua</a:t>
            </a:r>
            <a:r>
              <a:rPr lang="en-US" sz="3600" spc="215">
                <a:solidFill>
                  <a:srgbClr val="5D0E5D"/>
                </a:solidFill>
                <a:latin typeface="Aileron Regular"/>
              </a:rPr>
              <a:t>ge U</a:t>
            </a:r>
            <a:r>
              <a:rPr lang="en-US" sz="3600" spc="215">
                <a:solidFill>
                  <a:srgbClr val="5D0E5D"/>
                </a:solidFill>
                <a:latin typeface="Aileron Regular"/>
              </a:rPr>
              <a:t>s</a:t>
            </a:r>
            <a:r>
              <a:rPr lang="en-US" sz="3600" spc="215">
                <a:solidFill>
                  <a:srgbClr val="5D0E5D"/>
                </a:solidFill>
                <a:latin typeface="Aileron Regular"/>
              </a:rPr>
              <a:t>e</a:t>
            </a:r>
            <a:r>
              <a:rPr lang="en-US" sz="3600" spc="215">
                <a:solidFill>
                  <a:srgbClr val="5D0E5D"/>
                </a:solidFill>
                <a:latin typeface="Aileron Regular"/>
              </a:rPr>
              <a:t> in </a:t>
            </a:r>
            <a:r>
              <a:rPr lang="en-US" sz="3600" spc="215">
                <a:solidFill>
                  <a:srgbClr val="5D0E5D"/>
                </a:solidFill>
                <a:latin typeface="Aileron Regular"/>
              </a:rPr>
              <a:t>Pos</a:t>
            </a:r>
            <a:r>
              <a:rPr lang="en-US" sz="3600" spc="215">
                <a:solidFill>
                  <a:srgbClr val="5D0E5D"/>
                </a:solidFill>
                <a:latin typeface="Aileron Regular"/>
              </a:rPr>
              <a:t>t</a:t>
            </a:r>
            <a:r>
              <a:rPr lang="en-US" sz="3600" spc="215">
                <a:solidFill>
                  <a:srgbClr val="5D0E5D"/>
                </a:solidFill>
                <a:latin typeface="Aileron Regular"/>
              </a:rPr>
              <a:t>-Colonial</a:t>
            </a:r>
            <a:r>
              <a:rPr lang="en-US" sz="3600" spc="215">
                <a:solidFill>
                  <a:srgbClr val="5D0E5D"/>
                </a:solidFill>
                <a:latin typeface="Aileron Regular"/>
              </a:rPr>
              <a:t> </a:t>
            </a:r>
            <a:r>
              <a:rPr lang="en-US" sz="3600" spc="215">
                <a:solidFill>
                  <a:srgbClr val="5D0E5D"/>
                </a:solidFill>
                <a:latin typeface="Aileron Regular"/>
              </a:rPr>
              <a:t>Af</a:t>
            </a:r>
            <a:r>
              <a:rPr lang="en-US" sz="3600" spc="215">
                <a:solidFill>
                  <a:srgbClr val="5D0E5D"/>
                </a:solidFill>
                <a:latin typeface="Aileron Regular"/>
              </a:rPr>
              <a:t>rica: The</a:t>
            </a:r>
            <a:r>
              <a:rPr lang="en-US" sz="3600" spc="215">
                <a:solidFill>
                  <a:srgbClr val="5D0E5D"/>
                </a:solidFill>
                <a:latin typeface="Aileron Regular"/>
              </a:rPr>
              <a:t> Ca</a:t>
            </a:r>
            <a:r>
              <a:rPr lang="en-US" sz="3600" spc="215">
                <a:solidFill>
                  <a:srgbClr val="5D0E5D"/>
                </a:solidFill>
                <a:latin typeface="Aileron Regular"/>
              </a:rPr>
              <a:t>s</a:t>
            </a:r>
            <a:r>
              <a:rPr lang="en-US" sz="3600" spc="215">
                <a:solidFill>
                  <a:srgbClr val="5D0E5D"/>
                </a:solidFill>
                <a:latin typeface="Aileron Regular"/>
              </a:rPr>
              <a:t>e</a:t>
            </a:r>
            <a:r>
              <a:rPr lang="en-US" sz="3600" spc="215">
                <a:solidFill>
                  <a:srgbClr val="5D0E5D"/>
                </a:solidFill>
                <a:latin typeface="Aileron Regular"/>
              </a:rPr>
              <a:t> of Senegal"  </a:t>
            </a:r>
          </a:p>
        </p:txBody>
      </p:sp>
      <p:grpSp>
        <p:nvGrpSpPr>
          <p:cNvPr name="Group 7" id="7"/>
          <p:cNvGrpSpPr/>
          <p:nvPr/>
        </p:nvGrpSpPr>
        <p:grpSpPr>
          <a:xfrm rot="0">
            <a:off x="475867" y="4046220"/>
            <a:ext cx="9209922" cy="1097280"/>
            <a:chOff x="0" y="0"/>
            <a:chExt cx="12279896" cy="1463040"/>
          </a:xfrm>
        </p:grpSpPr>
        <p:sp>
          <p:nvSpPr>
            <p:cNvPr name="TextBox 8" id="8"/>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5D0E5D"/>
                  </a:solidFill>
                  <a:latin typeface="Aileron Regular"/>
                </a:rPr>
                <a:t>https://ehrafworldcultures.yale.edu/document?id=ms30-059</a:t>
              </a:r>
            </a:p>
          </p:txBody>
        </p:sp>
        <p:sp>
          <p:nvSpPr>
            <p:cNvPr name="TextBox 9" id="9"/>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0" id="10"/>
          <p:cNvSpPr txBox="true"/>
          <p:nvPr/>
        </p:nvSpPr>
        <p:spPr>
          <a:xfrm rot="0">
            <a:off x="264132" y="5770118"/>
            <a:ext cx="9633391" cy="404050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5D0E5D"/>
                </a:solidFill>
                <a:latin typeface="Aileron Regular"/>
              </a:rPr>
              <a:t>How do bilingual French and Wolof speakers combine the two languages? </a:t>
            </a:r>
          </a:p>
          <a:p>
            <a:pPr marL="777240" indent="-388620" lvl="1">
              <a:lnSpc>
                <a:spcPts val="3960"/>
              </a:lnSpc>
              <a:buFont typeface="Arial"/>
              <a:buChar char="•"/>
            </a:pPr>
            <a:r>
              <a:rPr lang="en-US" sz="3600" spc="144">
                <a:solidFill>
                  <a:srgbClr val="5D0E5D"/>
                </a:solidFill>
                <a:latin typeface="Aileron Regular"/>
              </a:rPr>
              <a:t>What is the difference between an urban variety and a creole language? </a:t>
            </a:r>
          </a:p>
          <a:p>
            <a:pPr marL="777240" indent="-388620" lvl="1">
              <a:lnSpc>
                <a:spcPts val="3960"/>
              </a:lnSpc>
              <a:buFont typeface="Arial"/>
              <a:buChar char="•"/>
            </a:pPr>
            <a:r>
              <a:rPr lang="en-US" sz="3600" spc="144">
                <a:solidFill>
                  <a:srgbClr val="5D0E5D"/>
                </a:solidFill>
                <a:latin typeface="Aileron Regular"/>
              </a:rPr>
              <a:t>What cultural status does mixing a vernacular language with a European language confer the urban Wolof speaker?</a:t>
            </a:r>
          </a:p>
        </p:txBody>
      </p:sp>
      <p:sp>
        <p:nvSpPr>
          <p:cNvPr name="TextBox 11" id="11"/>
          <p:cNvSpPr txBox="true"/>
          <p:nvPr/>
        </p:nvSpPr>
        <p:spPr>
          <a:xfrm rot="0">
            <a:off x="369999" y="2408080"/>
            <a:ext cx="9421657"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Pages </a:t>
            </a:r>
            <a:r>
              <a:rPr lang="en-US" sz="3600" spc="215">
                <a:solidFill>
                  <a:srgbClr val="5D0E5D"/>
                </a:solidFill>
                <a:latin typeface="Aileron Regular Bold"/>
              </a:rPr>
              <a:t>1</a:t>
            </a:r>
            <a:r>
              <a:rPr lang="en-US" sz="3600" spc="215">
                <a:solidFill>
                  <a:srgbClr val="5D0E5D"/>
                </a:solidFill>
                <a:latin typeface="Aileron Regular Bold"/>
              </a:rPr>
              <a:t>77-</a:t>
            </a:r>
            <a:r>
              <a:rPr lang="en-US" sz="3600" spc="215">
                <a:solidFill>
                  <a:srgbClr val="5D0E5D"/>
                </a:solidFill>
                <a:latin typeface="Aileron Regular Bold"/>
              </a:rPr>
              <a:t>1</a:t>
            </a:r>
            <a:r>
              <a:rPr lang="en-US" sz="3600" spc="215">
                <a:solidFill>
                  <a:srgbClr val="5D0E5D"/>
                </a:solidFill>
                <a:latin typeface="Aileron Regular Bold"/>
              </a:rPr>
              <a:t>78</a:t>
            </a:r>
            <a:r>
              <a:rPr lang="en-US" sz="3600" spc="215">
                <a:solidFill>
                  <a:srgbClr val="5D0E5D"/>
                </a:solidFill>
                <a:latin typeface="Aileron Regular"/>
              </a:rPr>
              <a:t> on </a:t>
            </a:r>
            <a:r>
              <a:rPr lang="en-US" sz="3600" spc="215">
                <a:solidFill>
                  <a:srgbClr val="5D0E5D"/>
                </a:solidFill>
                <a:latin typeface="Aileron Regular"/>
              </a:rPr>
              <a:t>urban vernacular </a:t>
            </a:r>
            <a:r>
              <a:rPr lang="en-US" sz="3600" spc="215">
                <a:solidFill>
                  <a:srgbClr val="5D0E5D"/>
                </a:solidFill>
                <a:latin typeface="Aileron Regular"/>
              </a:rPr>
              <a:t>language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8787" t="0" r="8026" b="0"/>
          <a:stretch>
            <a:fillRect/>
          </a:stretch>
        </p:blipFill>
        <p:spPr>
          <a:xfrm flipH="true" flipV="false" rot="0">
            <a:off x="23693" y="0"/>
            <a:ext cx="8264769" cy="10287000"/>
          </a:xfrm>
          <a:prstGeom prst="rect">
            <a:avLst/>
          </a:prstGeom>
        </p:spPr>
      </p:pic>
      <p:grpSp>
        <p:nvGrpSpPr>
          <p:cNvPr name="Group 3" id="3"/>
          <p:cNvGrpSpPr/>
          <p:nvPr/>
        </p:nvGrpSpPr>
        <p:grpSpPr>
          <a:xfrm rot="0">
            <a:off x="0" y="0"/>
            <a:ext cx="7131155" cy="1190296"/>
            <a:chOff x="0" y="0"/>
            <a:chExt cx="9508207" cy="1587062"/>
          </a:xfrm>
        </p:grpSpPr>
        <p:sp>
          <p:nvSpPr>
            <p:cNvPr name="AutoShape 4" id="4"/>
            <p:cNvSpPr/>
            <p:nvPr/>
          </p:nvSpPr>
          <p:spPr>
            <a:xfrm rot="0">
              <a:off x="0" y="0"/>
              <a:ext cx="9508207" cy="1587062"/>
            </a:xfrm>
            <a:prstGeom prst="rect">
              <a:avLst/>
            </a:prstGeom>
            <a:solidFill>
              <a:srgbClr val="4B0D45"/>
            </a:solidFill>
          </p:spPr>
        </p:sp>
        <p:sp>
          <p:nvSpPr>
            <p:cNvPr name="TextBox 5" id="5"/>
            <p:cNvSpPr txBox="true"/>
            <p:nvPr/>
          </p:nvSpPr>
          <p:spPr>
            <a:xfrm rot="0">
              <a:off x="946571" y="418246"/>
              <a:ext cx="7615064" cy="741045"/>
            </a:xfrm>
            <a:prstGeom prst="rect">
              <a:avLst/>
            </a:prstGeom>
          </p:spPr>
          <p:txBody>
            <a:bodyPr anchor="t" rtlCol="false" tIns="0" lIns="0" bIns="0" rIns="0">
              <a:spAutoFit/>
            </a:bodyPr>
            <a:lstStyle/>
            <a:p>
              <a:pPr algn="ctr">
                <a:lnSpc>
                  <a:spcPts val="4320"/>
                </a:lnSpc>
              </a:pPr>
              <a:r>
                <a:rPr lang="en-US" sz="3600" spc="72">
                  <a:solidFill>
                    <a:srgbClr val="FFFFFF"/>
                  </a:solidFill>
                  <a:latin typeface="Aileron Heavy"/>
                </a:rPr>
                <a:t>Taiwan Hokkien (AD05)</a:t>
              </a:r>
            </a:p>
          </p:txBody>
        </p:sp>
      </p:grpSp>
      <p:sp>
        <p:nvSpPr>
          <p:cNvPr name="TextBox 6" id="6"/>
          <p:cNvSpPr txBox="true"/>
          <p:nvPr/>
        </p:nvSpPr>
        <p:spPr>
          <a:xfrm rot="0">
            <a:off x="8456072" y="5674950"/>
            <a:ext cx="9633391" cy="404050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5D0E5D"/>
                </a:solidFill>
                <a:latin typeface="Aileron Regular"/>
              </a:rPr>
              <a:t>What languages are spoken in Sanlei and for what purposes? </a:t>
            </a:r>
          </a:p>
          <a:p>
            <a:pPr marL="777240" indent="-388620" lvl="1">
              <a:lnSpc>
                <a:spcPts val="3960"/>
              </a:lnSpc>
              <a:buFont typeface="Arial"/>
              <a:buChar char="•"/>
            </a:pPr>
            <a:r>
              <a:rPr lang="en-US" sz="3600" spc="144">
                <a:solidFill>
                  <a:srgbClr val="5D0E5D"/>
                </a:solidFill>
                <a:latin typeface="Aileron Regular"/>
              </a:rPr>
              <a:t>How does language use vary by age group? </a:t>
            </a:r>
          </a:p>
          <a:p>
            <a:pPr marL="777240" indent="-388620" lvl="1">
              <a:lnSpc>
                <a:spcPts val="3960"/>
              </a:lnSpc>
              <a:buFont typeface="Arial"/>
              <a:buChar char="•"/>
            </a:pPr>
            <a:r>
              <a:rPr lang="en-US" sz="3600" spc="144">
                <a:solidFill>
                  <a:srgbClr val="5D0E5D"/>
                </a:solidFill>
                <a:latin typeface="Aileron Regular"/>
              </a:rPr>
              <a:t>What inhibits Taiwanese speakers from learning and speaking Mandarin? </a:t>
            </a:r>
          </a:p>
          <a:p>
            <a:pPr marL="777240" indent="-388620" lvl="1">
              <a:lnSpc>
                <a:spcPts val="3960"/>
              </a:lnSpc>
              <a:buFont typeface="Arial"/>
              <a:buChar char="•"/>
            </a:pPr>
            <a:r>
              <a:rPr lang="en-US" sz="3600" spc="144">
                <a:solidFill>
                  <a:srgbClr val="5D0E5D"/>
                </a:solidFill>
                <a:latin typeface="Aileron Regular"/>
              </a:rPr>
              <a:t>What other language is most likely spoken by older men?</a:t>
            </a:r>
          </a:p>
        </p:txBody>
      </p:sp>
      <p:grpSp>
        <p:nvGrpSpPr>
          <p:cNvPr name="Group 7" id="7"/>
          <p:cNvGrpSpPr/>
          <p:nvPr/>
        </p:nvGrpSpPr>
        <p:grpSpPr>
          <a:xfrm rot="0">
            <a:off x="8667807" y="4046220"/>
            <a:ext cx="9209922" cy="1097280"/>
            <a:chOff x="0" y="0"/>
            <a:chExt cx="12279896" cy="1463040"/>
          </a:xfrm>
        </p:grpSpPr>
        <p:sp>
          <p:nvSpPr>
            <p:cNvPr name="TextBox 8" id="8"/>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5D0E5D"/>
                  </a:solidFill>
                  <a:latin typeface="Aileron Regular"/>
                </a:rPr>
                <a:t>https://ehrafworldcultures.yale.edu/document?id=ad05-004</a:t>
              </a:r>
            </a:p>
          </p:txBody>
        </p:sp>
        <p:sp>
          <p:nvSpPr>
            <p:cNvPr name="TextBox 9" id="9"/>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0" id="10"/>
          <p:cNvSpPr txBox="true"/>
          <p:nvPr/>
        </p:nvSpPr>
        <p:spPr>
          <a:xfrm rot="0">
            <a:off x="8667807" y="585623"/>
            <a:ext cx="9421657" cy="165544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Barnett (1971) - </a:t>
            </a:r>
            <a:r>
              <a:rPr lang="en-US" sz="3600" spc="215">
                <a:solidFill>
                  <a:srgbClr val="5D0E5D"/>
                </a:solidFill>
                <a:latin typeface="Aileron Regular Italics"/>
              </a:rPr>
              <a:t>An Ethnographic Description of Sanlei Ts'un, Taiwan, with Emphasis on Women's Roles</a:t>
            </a:r>
          </a:p>
        </p:txBody>
      </p:sp>
      <p:sp>
        <p:nvSpPr>
          <p:cNvPr name="TextBox 11" id="11"/>
          <p:cNvSpPr txBox="true"/>
          <p:nvPr/>
        </p:nvSpPr>
        <p:spPr>
          <a:xfrm rot="0">
            <a:off x="8667807" y="2379161"/>
            <a:ext cx="9209922"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Bold"/>
              </a:rPr>
              <a:t>Langu</a:t>
            </a:r>
            <a:r>
              <a:rPr lang="en-US" sz="3600" spc="215">
                <a:solidFill>
                  <a:srgbClr val="5D0E5D"/>
                </a:solidFill>
                <a:latin typeface="Aileron Regular Bold"/>
              </a:rPr>
              <a:t>ages</a:t>
            </a:r>
            <a:r>
              <a:rPr lang="en-US" sz="3600" spc="215">
                <a:solidFill>
                  <a:srgbClr val="5D0E5D"/>
                </a:solidFill>
                <a:latin typeface="Aileron Regular"/>
              </a:rPr>
              <a:t>,</a:t>
            </a:r>
            <a:r>
              <a:rPr lang="en-US" sz="3600" spc="215">
                <a:solidFill>
                  <a:srgbClr val="5D0E5D"/>
                </a:solidFill>
                <a:latin typeface="Aileron Regular"/>
              </a:rPr>
              <a:t> </a:t>
            </a:r>
            <a:r>
              <a:rPr lang="en-US" sz="3600" spc="215">
                <a:solidFill>
                  <a:srgbClr val="5D0E5D"/>
                </a:solidFill>
                <a:latin typeface="Aileron Regular"/>
              </a:rPr>
              <a:t>pages </a:t>
            </a:r>
            <a:r>
              <a:rPr lang="en-US" sz="3600" spc="215">
                <a:solidFill>
                  <a:srgbClr val="5D0E5D"/>
                </a:solidFill>
                <a:latin typeface="Aileron Regular Bold"/>
              </a:rPr>
              <a:t>77-78</a:t>
            </a:r>
            <a:r>
              <a:rPr lang="en-US" sz="3600" spc="215">
                <a:solidFill>
                  <a:srgbClr val="5D0E5D"/>
                </a:solidFill>
                <a:latin typeface="Aileron Regular"/>
              </a:rPr>
              <a:t> </a:t>
            </a:r>
            <a:r>
              <a:rPr lang="en-US" sz="3600" spc="215">
                <a:solidFill>
                  <a:srgbClr val="5D0E5D"/>
                </a:solidFill>
                <a:latin typeface="Aileron Regular"/>
              </a:rPr>
              <a:t>on</a:t>
            </a:r>
            <a:r>
              <a:rPr lang="en-US" sz="3600" spc="215">
                <a:solidFill>
                  <a:srgbClr val="5D0E5D"/>
                </a:solidFill>
                <a:latin typeface="Aileron Regular"/>
              </a:rPr>
              <a:t> p</a:t>
            </a:r>
            <a:r>
              <a:rPr lang="en-US" sz="3600" spc="215">
                <a:solidFill>
                  <a:srgbClr val="5D0E5D"/>
                </a:solidFill>
                <a:latin typeface="Aileron Regular"/>
              </a:rPr>
              <a:t>lurilingualism, gender, and age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329" t="0" r="25129" b="0"/>
          <a:stretch>
            <a:fillRect/>
          </a:stretch>
        </p:blipFill>
        <p:spPr>
          <a:xfrm flipH="false" flipV="false" rot="0">
            <a:off x="10023231" y="0"/>
            <a:ext cx="8264769" cy="10287000"/>
          </a:xfrm>
          <a:prstGeom prst="rect">
            <a:avLst/>
          </a:prstGeom>
        </p:spPr>
      </p:pic>
      <p:grpSp>
        <p:nvGrpSpPr>
          <p:cNvPr name="Group 3" id="3"/>
          <p:cNvGrpSpPr/>
          <p:nvPr/>
        </p:nvGrpSpPr>
        <p:grpSpPr>
          <a:xfrm rot="0">
            <a:off x="13810409" y="0"/>
            <a:ext cx="4477591" cy="1190296"/>
            <a:chOff x="0" y="0"/>
            <a:chExt cx="5970121" cy="1587062"/>
          </a:xfrm>
        </p:grpSpPr>
        <p:sp>
          <p:nvSpPr>
            <p:cNvPr name="AutoShape 4" id="4"/>
            <p:cNvSpPr/>
            <p:nvPr/>
          </p:nvSpPr>
          <p:spPr>
            <a:xfrm rot="0">
              <a:off x="0" y="0"/>
              <a:ext cx="5970121" cy="1587062"/>
            </a:xfrm>
            <a:prstGeom prst="rect">
              <a:avLst/>
            </a:prstGeom>
            <a:solidFill>
              <a:srgbClr val="4B0D45"/>
            </a:solidFill>
          </p:spPr>
        </p:sp>
        <p:sp>
          <p:nvSpPr>
            <p:cNvPr name="TextBox 5" id="5"/>
            <p:cNvSpPr txBox="true"/>
            <p:nvPr/>
          </p:nvSpPr>
          <p:spPr>
            <a:xfrm rot="0">
              <a:off x="594344" y="418246"/>
              <a:ext cx="4781433" cy="741045"/>
            </a:xfrm>
            <a:prstGeom prst="rect">
              <a:avLst/>
            </a:prstGeom>
          </p:spPr>
          <p:txBody>
            <a:bodyPr anchor="t" rtlCol="false" tIns="0" lIns="0" bIns="0" rIns="0">
              <a:spAutoFit/>
            </a:bodyPr>
            <a:lstStyle/>
            <a:p>
              <a:pPr algn="ctr">
                <a:lnSpc>
                  <a:spcPts val="4320"/>
                </a:lnSpc>
              </a:pPr>
              <a:r>
                <a:rPr lang="en-US" sz="3600" spc="72">
                  <a:solidFill>
                    <a:srgbClr val="FFFFFF"/>
                  </a:solidFill>
                  <a:latin typeface="Aileron Heavy"/>
                </a:rPr>
                <a:t>Serbs (EF06)</a:t>
              </a:r>
            </a:p>
          </p:txBody>
        </p:sp>
      </p:grpSp>
      <p:sp>
        <p:nvSpPr>
          <p:cNvPr name="TextBox 6" id="6"/>
          <p:cNvSpPr txBox="true"/>
          <p:nvPr/>
        </p:nvSpPr>
        <p:spPr>
          <a:xfrm rot="0">
            <a:off x="264132" y="782850"/>
            <a:ext cx="9633391" cy="165544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a:rPr>
              <a:t>Pavlovic (1973) - </a:t>
            </a:r>
            <a:r>
              <a:rPr lang="en-US" sz="3600" spc="215">
                <a:solidFill>
                  <a:srgbClr val="5D0E5D"/>
                </a:solidFill>
                <a:latin typeface="Aileron Regular Italics"/>
              </a:rPr>
              <a:t>Folk Life and Customs in the Kragujevac Region of the Jasenica in Sumdaija</a:t>
            </a:r>
          </a:p>
        </p:txBody>
      </p:sp>
      <p:grpSp>
        <p:nvGrpSpPr>
          <p:cNvPr name="Group 7" id="7"/>
          <p:cNvGrpSpPr/>
          <p:nvPr/>
        </p:nvGrpSpPr>
        <p:grpSpPr>
          <a:xfrm rot="0">
            <a:off x="475867" y="4187976"/>
            <a:ext cx="9209922" cy="1097280"/>
            <a:chOff x="0" y="0"/>
            <a:chExt cx="12279896" cy="1463040"/>
          </a:xfrm>
        </p:grpSpPr>
        <p:sp>
          <p:nvSpPr>
            <p:cNvPr name="TextBox 8" id="8"/>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u="sng">
                  <a:solidFill>
                    <a:srgbClr val="5D0E5D"/>
                  </a:solidFill>
                  <a:latin typeface="Aileron Regular"/>
                </a:rPr>
                <a:t>https://ehrafworldcultures.yale.edu/document?id=ef06-019</a:t>
              </a:r>
            </a:p>
          </p:txBody>
        </p:sp>
        <p:sp>
          <p:nvSpPr>
            <p:cNvPr name="TextBox 9" id="9"/>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0" id="10"/>
          <p:cNvSpPr txBox="true"/>
          <p:nvPr/>
        </p:nvSpPr>
        <p:spPr>
          <a:xfrm rot="0">
            <a:off x="264132" y="5853968"/>
            <a:ext cx="9633391" cy="353758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5D0E5D"/>
                </a:solidFill>
                <a:latin typeface="Aileron Regular"/>
              </a:rPr>
              <a:t>How common or uncommon is swearing? </a:t>
            </a:r>
          </a:p>
          <a:p>
            <a:pPr marL="777240" indent="-388620" lvl="1">
              <a:lnSpc>
                <a:spcPts val="3960"/>
              </a:lnSpc>
              <a:buFont typeface="Arial"/>
              <a:buChar char="•"/>
            </a:pPr>
            <a:r>
              <a:rPr lang="en-US" sz="3600" spc="144">
                <a:solidFill>
                  <a:srgbClr val="5D0E5D"/>
                </a:solidFill>
                <a:latin typeface="Aileron Regular"/>
              </a:rPr>
              <a:t>What differences are there between how men and women curse? </a:t>
            </a:r>
          </a:p>
          <a:p>
            <a:pPr marL="777240" indent="-388620" lvl="1">
              <a:lnSpc>
                <a:spcPts val="3960"/>
              </a:lnSpc>
              <a:buFont typeface="Arial"/>
              <a:buChar char="•"/>
            </a:pPr>
            <a:r>
              <a:rPr lang="en-US" sz="3600" spc="144">
                <a:solidFill>
                  <a:srgbClr val="5D0E5D"/>
                </a:solidFill>
                <a:latin typeface="Aileron Regular"/>
              </a:rPr>
              <a:t>How are curses invoked, and who might be cursed? </a:t>
            </a:r>
          </a:p>
          <a:p>
            <a:pPr marL="777240" indent="-388620" lvl="1">
              <a:lnSpc>
                <a:spcPts val="3960"/>
              </a:lnSpc>
              <a:buFont typeface="Arial"/>
              <a:buChar char="•"/>
            </a:pPr>
            <a:r>
              <a:rPr lang="en-US" sz="3600" spc="144">
                <a:solidFill>
                  <a:srgbClr val="5D0E5D"/>
                </a:solidFill>
                <a:latin typeface="Aileron Regular"/>
              </a:rPr>
              <a:t>What are oaths used for?</a:t>
            </a:r>
          </a:p>
        </p:txBody>
      </p:sp>
      <p:sp>
        <p:nvSpPr>
          <p:cNvPr name="TextBox 11" id="11"/>
          <p:cNvSpPr txBox="true"/>
          <p:nvPr/>
        </p:nvSpPr>
        <p:spPr>
          <a:xfrm rot="0">
            <a:off x="264132" y="2599293"/>
            <a:ext cx="9421657" cy="1106805"/>
          </a:xfrm>
          <a:prstGeom prst="rect">
            <a:avLst/>
          </a:prstGeom>
        </p:spPr>
        <p:txBody>
          <a:bodyPr anchor="t" rtlCol="false" tIns="0" lIns="0" bIns="0" rIns="0">
            <a:spAutoFit/>
          </a:bodyPr>
          <a:lstStyle/>
          <a:p>
            <a:pPr>
              <a:lnSpc>
                <a:spcPts val="4320"/>
              </a:lnSpc>
            </a:pPr>
            <a:r>
              <a:rPr lang="en-US" sz="3600" spc="215">
                <a:solidFill>
                  <a:srgbClr val="5D0E5D"/>
                </a:solidFill>
                <a:latin typeface="Aileron Regular Bold"/>
              </a:rPr>
              <a:t>Swearwords, Curses, an</a:t>
            </a:r>
            <a:r>
              <a:rPr lang="en-US" sz="3600" spc="215">
                <a:solidFill>
                  <a:srgbClr val="5D0E5D"/>
                </a:solidFill>
                <a:latin typeface="Aileron Regular Bold"/>
              </a:rPr>
              <a:t>d O</a:t>
            </a:r>
            <a:r>
              <a:rPr lang="en-US" sz="3600" spc="215">
                <a:solidFill>
                  <a:srgbClr val="5D0E5D"/>
                </a:solidFill>
                <a:latin typeface="Aileron Regular Bold"/>
              </a:rPr>
              <a:t>a</a:t>
            </a:r>
            <a:r>
              <a:rPr lang="en-US" sz="3600" spc="215">
                <a:solidFill>
                  <a:srgbClr val="5D0E5D"/>
                </a:solidFill>
                <a:latin typeface="Aileron Regular Bold"/>
              </a:rPr>
              <a:t>th</a:t>
            </a:r>
            <a:r>
              <a:rPr lang="en-US" sz="3600" spc="215">
                <a:solidFill>
                  <a:srgbClr val="5D0E5D"/>
                </a:solidFill>
                <a:latin typeface="Aileron Regular Bold"/>
              </a:rPr>
              <a:t>s</a:t>
            </a:r>
            <a:r>
              <a:rPr lang="en-US" sz="3600" spc="215">
                <a:solidFill>
                  <a:srgbClr val="5D0E5D"/>
                </a:solidFill>
                <a:latin typeface="Aileron Regular"/>
              </a:rPr>
              <a:t>, pages </a:t>
            </a:r>
            <a:r>
              <a:rPr lang="en-US" sz="3600" spc="215">
                <a:solidFill>
                  <a:srgbClr val="5D0E5D"/>
                </a:solidFill>
                <a:latin typeface="Aileron Regular Bold"/>
              </a:rPr>
              <a:t>131</a:t>
            </a:r>
            <a:r>
              <a:rPr lang="en-US" sz="3600" spc="215">
                <a:solidFill>
                  <a:srgbClr val="5D0E5D"/>
                </a:solidFill>
                <a:latin typeface="Aileron Regular Bold"/>
              </a:rPr>
              <a:t>-</a:t>
            </a:r>
            <a:r>
              <a:rPr lang="en-US" sz="3600" spc="215">
                <a:solidFill>
                  <a:srgbClr val="5D0E5D"/>
                </a:solidFill>
                <a:latin typeface="Aileron Regular Bold"/>
              </a:rPr>
              <a:t>133</a:t>
            </a:r>
            <a:r>
              <a:rPr lang="en-US" sz="3600" spc="215">
                <a:solidFill>
                  <a:srgbClr val="5D0E5D"/>
                </a:solidFill>
                <a:latin typeface="Aileron Regular"/>
              </a:rPr>
              <a:t> on </a:t>
            </a:r>
            <a:r>
              <a:rPr lang="en-US" sz="3600" spc="215">
                <a:solidFill>
                  <a:srgbClr val="5D0E5D"/>
                </a:solidFill>
                <a:latin typeface="Aileron Regular"/>
              </a:rPr>
              <a:t>power </a:t>
            </a:r>
            <a:r>
              <a:rPr lang="en-US" sz="3600" spc="215">
                <a:solidFill>
                  <a:srgbClr val="5D0E5D"/>
                </a:solidFill>
                <a:latin typeface="Aileron Regular"/>
              </a:rPr>
              <a:t>and speech</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321" t="23627" r="0" b="936"/>
          <a:stretch>
            <a:fillRect/>
          </a:stretch>
        </p:blipFill>
        <p:spPr>
          <a:xfrm flipH="false" flipV="false">
            <a:off x="0" y="0"/>
            <a:ext cx="18288000" cy="10287000"/>
          </a:xfrm>
          <a:prstGeom prst="rect">
            <a:avLst/>
          </a:prstGeom>
        </p:spPr>
      </p:pic>
      <p:grpSp>
        <p:nvGrpSpPr>
          <p:cNvPr name="Group 3" id="3"/>
          <p:cNvGrpSpPr/>
          <p:nvPr/>
        </p:nvGrpSpPr>
        <p:grpSpPr>
          <a:xfrm rot="0">
            <a:off x="3189403" y="3720577"/>
            <a:ext cx="12118707" cy="2845845"/>
            <a:chOff x="0" y="0"/>
            <a:chExt cx="16158275" cy="3794461"/>
          </a:xfrm>
        </p:grpSpPr>
        <p:sp>
          <p:nvSpPr>
            <p:cNvPr name="AutoShape 4" id="4"/>
            <p:cNvSpPr/>
            <p:nvPr/>
          </p:nvSpPr>
          <p:spPr>
            <a:xfrm rot="0">
              <a:off x="0" y="0"/>
              <a:ext cx="16158275" cy="3794461"/>
            </a:xfrm>
            <a:prstGeom prst="rect">
              <a:avLst/>
            </a:prstGeom>
            <a:solidFill>
              <a:srgbClr val="4B0D45"/>
            </a:solidFill>
          </p:spPr>
        </p:sp>
        <p:sp>
          <p:nvSpPr>
            <p:cNvPr name="TextBox 5" id="5"/>
            <p:cNvSpPr txBox="true"/>
            <p:nvPr/>
          </p:nvSpPr>
          <p:spPr>
            <a:xfrm rot="0">
              <a:off x="773114" y="951791"/>
              <a:ext cx="14612047" cy="191945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ACTIVITY 2</a:t>
              </a:r>
            </a:p>
            <a:p>
              <a:pPr algn="ctr">
                <a:lnSpc>
                  <a:spcPts val="4787"/>
                </a:lnSpc>
              </a:pPr>
              <a:r>
                <a:rPr lang="en-US" sz="4200" spc="75">
                  <a:solidFill>
                    <a:srgbClr val="FFFFFF"/>
                  </a:solidFill>
                  <a:latin typeface="Aileron Regular"/>
                </a:rPr>
                <a:t>Essay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1567" t="0" r="21293" b="0"/>
          <a:stretch>
            <a:fillRect/>
          </a:stretch>
        </p:blipFill>
        <p:spPr>
          <a:xfrm flipH="false" flipV="false" rot="0">
            <a:off x="0" y="0"/>
            <a:ext cx="7305601" cy="10287000"/>
          </a:xfrm>
          <a:prstGeom prst="rect">
            <a:avLst/>
          </a:prstGeom>
        </p:spPr>
      </p:pic>
      <p:sp>
        <p:nvSpPr>
          <p:cNvPr name="AutoShape 3" id="3"/>
          <p:cNvSpPr/>
          <p:nvPr/>
        </p:nvSpPr>
        <p:spPr>
          <a:xfrm rot="-10800000">
            <a:off x="7275492" y="0"/>
            <a:ext cx="11012508" cy="10287000"/>
          </a:xfrm>
          <a:prstGeom prst="rect">
            <a:avLst/>
          </a:prstGeom>
          <a:solidFill>
            <a:srgbClr val="4B0D45"/>
          </a:solidFill>
        </p:spPr>
      </p:sp>
      <p:sp>
        <p:nvSpPr>
          <p:cNvPr name="TextBox 4" id="4"/>
          <p:cNvSpPr txBox="true"/>
          <p:nvPr/>
        </p:nvSpPr>
        <p:spPr>
          <a:xfrm rot="0">
            <a:off x="7804897" y="782850"/>
            <a:ext cx="9953699" cy="2752725"/>
          </a:xfrm>
          <a:prstGeom prst="rect">
            <a:avLst/>
          </a:prstGeom>
        </p:spPr>
        <p:txBody>
          <a:bodyPr anchor="t" rtlCol="false" tIns="0" lIns="0" bIns="0" rIns="0">
            <a:spAutoFit/>
          </a:bodyPr>
          <a:lstStyle/>
          <a:p>
            <a:pPr>
              <a:lnSpc>
                <a:spcPts val="4320"/>
              </a:lnSpc>
            </a:pPr>
            <a:r>
              <a:rPr lang="en-US" sz="3600" spc="179">
                <a:solidFill>
                  <a:srgbClr val="FFFFFF"/>
                </a:solidFill>
                <a:latin typeface="Aileron Regular"/>
              </a:rPr>
              <a:t>Use </a:t>
            </a:r>
            <a:r>
              <a:rPr lang="en-US" sz="3600" spc="179">
                <a:solidFill>
                  <a:srgbClr val="FFFFFF"/>
                </a:solidFill>
                <a:latin typeface="Aileron Regular Bold"/>
              </a:rPr>
              <a:t>eHRAF World Cultures </a:t>
            </a:r>
            <a:r>
              <a:rPr lang="en-US" sz="3600" spc="179">
                <a:solidFill>
                  <a:srgbClr val="FFFFFF"/>
                </a:solidFill>
                <a:latin typeface="Aileron Regular"/>
              </a:rPr>
              <a:t>to research how language intersects with another aspect of culture such as: class, ethnicity, race, ag</a:t>
            </a:r>
            <a:r>
              <a:rPr lang="en-US" sz="3600" spc="179">
                <a:solidFill>
                  <a:srgbClr val="FFFFFF"/>
                </a:solidFill>
                <a:latin typeface="Aileron Regular"/>
              </a:rPr>
              <a:t>e, religion, gender occupation, or nationality. </a:t>
            </a:r>
          </a:p>
        </p:txBody>
      </p:sp>
      <p:sp>
        <p:nvSpPr>
          <p:cNvPr name="TextBox 5" id="5"/>
          <p:cNvSpPr txBox="true"/>
          <p:nvPr/>
        </p:nvSpPr>
        <p:spPr>
          <a:xfrm rot="0">
            <a:off x="7804897" y="4128467"/>
            <a:ext cx="9953699" cy="2204085"/>
          </a:xfrm>
          <a:prstGeom prst="rect">
            <a:avLst/>
          </a:prstGeom>
        </p:spPr>
        <p:txBody>
          <a:bodyPr anchor="t" rtlCol="false" tIns="0" lIns="0" bIns="0" rIns="0">
            <a:spAutoFit/>
          </a:bodyPr>
          <a:lstStyle/>
          <a:p>
            <a:pPr>
              <a:lnSpc>
                <a:spcPts val="4320"/>
              </a:lnSpc>
            </a:pPr>
            <a:r>
              <a:rPr lang="en-US" sz="3600" spc="179">
                <a:solidFill>
                  <a:srgbClr val="FFFFFF"/>
                </a:solidFill>
                <a:latin typeface="Aileron Regular"/>
              </a:rPr>
              <a:t>Try to find </a:t>
            </a:r>
            <a:r>
              <a:rPr lang="en-US" sz="3600" spc="179">
                <a:solidFill>
                  <a:srgbClr val="FFFFFF"/>
                </a:solidFill>
                <a:latin typeface="Aileron Regular Bold"/>
              </a:rPr>
              <a:t>at least 2 ethnographic examples</a:t>
            </a:r>
            <a:r>
              <a:rPr lang="en-US" sz="3600" spc="179">
                <a:solidFill>
                  <a:srgbClr val="FFFFFF"/>
                </a:solidFill>
                <a:latin typeface="Aileron Regular"/>
              </a:rPr>
              <a:t> of language use from different world regions as it relat</a:t>
            </a:r>
            <a:r>
              <a:rPr lang="en-US" sz="3600" spc="179">
                <a:solidFill>
                  <a:srgbClr val="FFFFFF"/>
                </a:solidFill>
                <a:latin typeface="Aileron Regular"/>
              </a:rPr>
              <a:t>es to your chosen aspect of culture. </a:t>
            </a:r>
          </a:p>
        </p:txBody>
      </p:sp>
      <p:sp>
        <p:nvSpPr>
          <p:cNvPr name="TextBox 6" id="6"/>
          <p:cNvSpPr txBox="true"/>
          <p:nvPr/>
        </p:nvSpPr>
        <p:spPr>
          <a:xfrm rot="0">
            <a:off x="7804897" y="6925445"/>
            <a:ext cx="9953699" cy="2752725"/>
          </a:xfrm>
          <a:prstGeom prst="rect">
            <a:avLst/>
          </a:prstGeom>
        </p:spPr>
        <p:txBody>
          <a:bodyPr anchor="t" rtlCol="false" tIns="0" lIns="0" bIns="0" rIns="0">
            <a:spAutoFit/>
          </a:bodyPr>
          <a:lstStyle/>
          <a:p>
            <a:pPr>
              <a:lnSpc>
                <a:spcPts val="4320"/>
              </a:lnSpc>
            </a:pPr>
            <a:r>
              <a:rPr lang="en-US" sz="3600" spc="179">
                <a:solidFill>
                  <a:srgbClr val="FFFFFF"/>
                </a:solidFill>
                <a:latin typeface="Aileron Regular"/>
              </a:rPr>
              <a:t>Write a short paper of </a:t>
            </a:r>
            <a:r>
              <a:rPr lang="en-US" sz="3600" spc="179">
                <a:solidFill>
                  <a:srgbClr val="FFFFFF"/>
                </a:solidFill>
                <a:latin typeface="Aileron Regular Bold"/>
              </a:rPr>
              <a:t>2-4 pages</a:t>
            </a:r>
            <a:r>
              <a:rPr lang="en-US" sz="3600" spc="179">
                <a:solidFill>
                  <a:srgbClr val="FFFFFF"/>
                </a:solidFill>
                <a:latin typeface="Aileron Regular"/>
              </a:rPr>
              <a:t> summarizing your findings. Compare and contrast any similariti</a:t>
            </a:r>
            <a:r>
              <a:rPr lang="en-US" sz="3600" spc="179">
                <a:solidFill>
                  <a:srgbClr val="FFFFFF"/>
                </a:solidFill>
                <a:latin typeface="Aileron Regular"/>
              </a:rPr>
              <a:t>es or differences you have found across the cultures you selected.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B0D45"/>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9232" t="0" r="19232" b="0"/>
          <a:stretch>
            <a:fillRect/>
          </a:stretch>
        </p:blipFill>
        <p:spPr>
          <a:xfrm flipH="false" flipV="false" rot="0">
            <a:off x="1737804" y="767654"/>
            <a:ext cx="8082996" cy="8751692"/>
          </a:xfrm>
          <a:prstGeom prst="rect">
            <a:avLst/>
          </a:prstGeom>
        </p:spPr>
      </p:pic>
      <p:sp>
        <p:nvSpPr>
          <p:cNvPr name="AutoShape 4" id="4"/>
          <p:cNvSpPr/>
          <p:nvPr/>
        </p:nvSpPr>
        <p:spPr>
          <a:xfrm rot="0">
            <a:off x="861090" y="4454433"/>
            <a:ext cx="1753429" cy="1938326"/>
          </a:xfrm>
          <a:prstGeom prst="rect">
            <a:avLst/>
          </a:prstGeom>
          <a:solidFill>
            <a:srgbClr val="4B0D45"/>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236861" y="5006401"/>
            <a:ext cx="6895117" cy="451294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Learn about how social status and identity affect language use</a:t>
            </a:r>
          </a:p>
          <a:p>
            <a:pPr marL="528320" indent="-264160" lvl="1">
              <a:lnSpc>
                <a:spcPts val="5120"/>
              </a:lnSpc>
              <a:buFont typeface="Arial"/>
              <a:buChar char="•"/>
            </a:pPr>
            <a:r>
              <a:rPr lang="en-US" sz="3200" spc="32">
                <a:solidFill>
                  <a:srgbClr val="FFFFFF"/>
                </a:solidFill>
                <a:latin typeface="Aileron Regular"/>
              </a:rPr>
              <a:t>Explore how different cultures communicate</a:t>
            </a:r>
          </a:p>
          <a:p>
            <a:pPr marL="528320" indent="-264160" lvl="1">
              <a:lnSpc>
                <a:spcPts val="5120"/>
              </a:lnSpc>
              <a:buFont typeface="Arial"/>
              <a:buChar char="•"/>
            </a:pPr>
            <a:r>
              <a:rPr lang="en-US" sz="3200" spc="32">
                <a:solidFill>
                  <a:srgbClr val="FFFFFF"/>
                </a:solidFill>
                <a:latin typeface="Aileron Regular"/>
              </a:rPr>
              <a:t>Read and interpret ethnographic data</a:t>
            </a:r>
          </a:p>
          <a:p>
            <a:pPr marL="528320" indent="-264160" lvl="1">
              <a:lnSpc>
                <a:spcPts val="5120"/>
              </a:lnSpc>
              <a:buFont typeface="Arial"/>
              <a:buChar char="•"/>
            </a:pPr>
            <a:r>
              <a:rPr lang="en-US" sz="3200" spc="32">
                <a:solidFill>
                  <a:srgbClr val="FFFFFF"/>
                </a:solidFill>
                <a:latin typeface="Aileron Regular"/>
              </a:rPr>
              <a:t>Conduct your own research</a:t>
            </a:r>
          </a:p>
        </p:txBody>
      </p:sp>
      <p:sp>
        <p:nvSpPr>
          <p:cNvPr name="TextBox 7" id="7"/>
          <p:cNvSpPr txBox="true"/>
          <p:nvPr/>
        </p:nvSpPr>
        <p:spPr>
          <a:xfrm rot="0">
            <a:off x="173780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808" t="0" r="5546" b="19027"/>
          <a:stretch>
            <a:fillRect/>
          </a:stretch>
        </p:blipFill>
        <p:spPr>
          <a:xfrm flipH="false" flipV="false">
            <a:off x="0" y="0"/>
            <a:ext cx="18288000" cy="10287000"/>
          </a:xfrm>
          <a:prstGeom prst="rect">
            <a:avLst/>
          </a:prstGeom>
        </p:spPr>
      </p:pic>
      <p:grpSp>
        <p:nvGrpSpPr>
          <p:cNvPr name="Group 3" id="3"/>
          <p:cNvGrpSpPr/>
          <p:nvPr/>
        </p:nvGrpSpPr>
        <p:grpSpPr>
          <a:xfrm rot="-5911422">
            <a:off x="6313151" y="4419757"/>
            <a:ext cx="2519144" cy="366267"/>
            <a:chOff x="0" y="0"/>
            <a:chExt cx="8979503" cy="1305560"/>
          </a:xfrm>
        </p:grpSpPr>
        <p:sp>
          <p:nvSpPr>
            <p:cNvPr name="Freeform 4" id="4"/>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0D45"/>
            </a:solidFill>
          </p:spPr>
        </p:sp>
      </p:grpSp>
      <p:grpSp>
        <p:nvGrpSpPr>
          <p:cNvPr name="Group 5" id="5"/>
          <p:cNvGrpSpPr/>
          <p:nvPr/>
        </p:nvGrpSpPr>
        <p:grpSpPr>
          <a:xfrm rot="0">
            <a:off x="11151298" y="703385"/>
            <a:ext cx="7136702" cy="1037896"/>
            <a:chOff x="0" y="0"/>
            <a:chExt cx="9515602" cy="1383862"/>
          </a:xfrm>
        </p:grpSpPr>
        <p:sp>
          <p:nvSpPr>
            <p:cNvPr name="AutoShape 6" id="6"/>
            <p:cNvSpPr/>
            <p:nvPr/>
          </p:nvSpPr>
          <p:spPr>
            <a:xfrm rot="0">
              <a:off x="0" y="0"/>
              <a:ext cx="9515602" cy="1383862"/>
            </a:xfrm>
            <a:prstGeom prst="rect">
              <a:avLst/>
            </a:prstGeom>
            <a:solidFill>
              <a:srgbClr val="4B0D45"/>
            </a:solidFill>
          </p:spPr>
        </p:sp>
        <p:sp>
          <p:nvSpPr>
            <p:cNvPr name="TextBox 7" id="7"/>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sp>
        <p:nvSpPr>
          <p:cNvPr name="AutoShape 8" id="8"/>
          <p:cNvSpPr/>
          <p:nvPr/>
        </p:nvSpPr>
        <p:spPr>
          <a:xfrm rot="-10800000">
            <a:off x="4438886" y="6152109"/>
            <a:ext cx="6267673" cy="2075298"/>
          </a:xfrm>
          <a:prstGeom prst="rect">
            <a:avLst/>
          </a:prstGeom>
          <a:solidFill>
            <a:srgbClr val="FFFFFF"/>
          </a:solidFill>
        </p:spPr>
      </p:sp>
      <p:sp>
        <p:nvSpPr>
          <p:cNvPr name="AutoShape 9" id="9"/>
          <p:cNvSpPr/>
          <p:nvPr/>
        </p:nvSpPr>
        <p:spPr>
          <a:xfrm rot="-10800000">
            <a:off x="11585813" y="6152109"/>
            <a:ext cx="6267673" cy="2075298"/>
          </a:xfrm>
          <a:prstGeom prst="rect">
            <a:avLst/>
          </a:prstGeom>
          <a:solidFill>
            <a:srgbClr val="FFFFFF"/>
          </a:solidFill>
        </p:spPr>
      </p:sp>
      <p:grpSp>
        <p:nvGrpSpPr>
          <p:cNvPr name="Group 10" id="10"/>
          <p:cNvGrpSpPr/>
          <p:nvPr/>
        </p:nvGrpSpPr>
        <p:grpSpPr>
          <a:xfrm rot="-5911422">
            <a:off x="13587169" y="4304358"/>
            <a:ext cx="2519144" cy="366267"/>
            <a:chOff x="0" y="0"/>
            <a:chExt cx="8979503" cy="1305560"/>
          </a:xfrm>
        </p:grpSpPr>
        <p:sp>
          <p:nvSpPr>
            <p:cNvPr name="Freeform 11" id="11"/>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0D45"/>
            </a:solidFill>
          </p:spPr>
        </p:sp>
      </p:grpSp>
      <p:sp>
        <p:nvSpPr>
          <p:cNvPr name="TextBox 12" id="12"/>
          <p:cNvSpPr txBox="true"/>
          <p:nvPr/>
        </p:nvSpPr>
        <p:spPr>
          <a:xfrm rot="0">
            <a:off x="5028290" y="6265834"/>
            <a:ext cx="5678270" cy="18383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subjects, such as:</a:t>
            </a:r>
            <a:r>
              <a:rPr lang="en-US" sz="3000" spc="30">
                <a:solidFill>
                  <a:srgbClr val="4B0D45"/>
                </a:solidFill>
                <a:latin typeface="Aileron Regular"/>
              </a:rPr>
              <a:t> </a:t>
            </a:r>
          </a:p>
          <a:p>
            <a:pPr>
              <a:lnSpc>
                <a:spcPts val="3600"/>
              </a:lnSpc>
            </a:pPr>
            <a:r>
              <a:rPr lang="en-US" sz="3000" spc="30">
                <a:solidFill>
                  <a:srgbClr val="4B0D45"/>
                </a:solidFill>
                <a:latin typeface="Aileron Regular"/>
              </a:rPr>
              <a:t>Sociolinguistics (195)</a:t>
            </a:r>
          </a:p>
          <a:p>
            <a:pPr>
              <a:lnSpc>
                <a:spcPts val="3600"/>
              </a:lnSpc>
            </a:pPr>
            <a:r>
              <a:rPr lang="en-US" sz="3000" spc="30">
                <a:solidFill>
                  <a:srgbClr val="4B0D45"/>
                </a:solidFill>
                <a:latin typeface="Aileron Regular"/>
              </a:rPr>
              <a:t>Speech (191)</a:t>
            </a:r>
          </a:p>
          <a:p>
            <a:pPr>
              <a:lnSpc>
                <a:spcPts val="3600"/>
              </a:lnSpc>
            </a:pPr>
            <a:r>
              <a:rPr lang="en-US" sz="3000" spc="30">
                <a:solidFill>
                  <a:srgbClr val="4B0D45"/>
                </a:solidFill>
                <a:latin typeface="Aileron Regular"/>
              </a:rPr>
              <a:t>Linguistic identification (197)</a:t>
            </a:r>
          </a:p>
        </p:txBody>
      </p:sp>
      <p:sp>
        <p:nvSpPr>
          <p:cNvPr name="TextBox 13" id="13"/>
          <p:cNvSpPr txBox="true"/>
          <p:nvPr/>
        </p:nvSpPr>
        <p:spPr>
          <a:xfrm rot="0">
            <a:off x="12175216" y="6494434"/>
            <a:ext cx="5343050" cy="13811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keywords such as:</a:t>
            </a:r>
          </a:p>
          <a:p>
            <a:pPr>
              <a:lnSpc>
                <a:spcPts val="3600"/>
              </a:lnSpc>
            </a:pPr>
            <a:r>
              <a:rPr lang="en-US" sz="3000" spc="30">
                <a:solidFill>
                  <a:srgbClr val="4B0D45"/>
                </a:solidFill>
                <a:latin typeface="Aileron Regular"/>
              </a:rPr>
              <a:t>gender, age, religion, class, or codeswitching</a:t>
            </a:r>
          </a:p>
        </p:txBody>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5D0E5D"/>
                </a:solidFill>
                <a:latin typeface="Aileron Heavy"/>
              </a:rPr>
              <a:t>References</a:t>
            </a:r>
          </a:p>
        </p:txBody>
      </p:sp>
      <p:sp>
        <p:nvSpPr>
          <p:cNvPr name="AutoShape 3" id="3"/>
          <p:cNvSpPr/>
          <p:nvPr/>
        </p:nvSpPr>
        <p:spPr>
          <a:xfrm rot="-10800000">
            <a:off x="3044204" y="0"/>
            <a:ext cx="15243796" cy="10287000"/>
          </a:xfrm>
          <a:prstGeom prst="rect">
            <a:avLst/>
          </a:prstGeom>
          <a:solidFill>
            <a:srgbClr val="4B0D45"/>
          </a:solidFill>
        </p:spPr>
      </p:sp>
      <p:sp>
        <p:nvSpPr>
          <p:cNvPr name="TextBox 4" id="4"/>
          <p:cNvSpPr txBox="true"/>
          <p:nvPr/>
        </p:nvSpPr>
        <p:spPr>
          <a:xfrm rot="0">
            <a:off x="3654487" y="3654207"/>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Coleman, Jack David Bo. 1984. Language Shift in a Bilingual Hebridean Crofting Community. Ann Arbor, Mich.: Xerox University Microfilms. https://ehrafworldcultures.yale.edu/document?id=es10-015.</a:t>
            </a:r>
          </a:p>
        </p:txBody>
      </p:sp>
      <p:sp>
        <p:nvSpPr>
          <p:cNvPr name="TextBox 5" id="5"/>
          <p:cNvSpPr txBox="true"/>
          <p:nvPr/>
        </p:nvSpPr>
        <p:spPr>
          <a:xfrm rot="0">
            <a:off x="3654487" y="5224363"/>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Pavlovic, Jeremija M. 1973. Folk Life and Customs in the Kragujevac Region of the Jasenica in Sumdaija. New Haven, Conn.: Human Relations Area Files. https://ehrafworldcultures.yale.edu/document?id=ef06-019. </a:t>
            </a:r>
          </a:p>
        </p:txBody>
      </p:sp>
      <p:sp>
        <p:nvSpPr>
          <p:cNvPr name="TextBox 6" id="6"/>
          <p:cNvSpPr txBox="true"/>
          <p:nvPr/>
        </p:nvSpPr>
        <p:spPr>
          <a:xfrm rot="0">
            <a:off x="3654487" y="6794518"/>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Sorensen Jr, Arthur P. 1967. “Multilingualism in the Northwest Amazon.” American Anthropologist Vol. 69 (no. 6): 670–84. https://ehrafworldcultures.yale.edu/document?id=sq19-007.</a:t>
            </a:r>
          </a:p>
        </p:txBody>
      </p:sp>
      <p:sp>
        <p:nvSpPr>
          <p:cNvPr name="TextBox 7" id="7"/>
          <p:cNvSpPr txBox="true"/>
          <p:nvPr/>
        </p:nvSpPr>
        <p:spPr>
          <a:xfrm rot="0">
            <a:off x="3654487" y="8364674"/>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Swigart, Leigh. 1994. “Cultural Creolisation and Language Use in Post-Colonial Africa: The Case of Senegal.” Africa Vol. 64 (no. 2): 175–89. https://ehrafworldcultures.yale.edu/document?id=ms30-059.</a:t>
            </a:r>
          </a:p>
        </p:txBody>
      </p:sp>
      <p:sp>
        <p:nvSpPr>
          <p:cNvPr name="TextBox 8" id="8"/>
          <p:cNvSpPr txBox="true"/>
          <p:nvPr/>
        </p:nvSpPr>
        <p:spPr>
          <a:xfrm rot="0">
            <a:off x="3654487" y="1621772"/>
            <a:ext cx="13105252"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Barnett, William Kester. 1971. An Ethnographic Description of Sanlei Ts’un, Taiwan, with Emphasis on Women's Roles: Overcoming Research Problems Caused by the Presence of a Great Tradition. Ann Arbor, Mich.: University Microfilms. https://ehrafworldcultures.yale.edu/document?id=ad05-004.</a:t>
            </a:r>
          </a:p>
        </p:txBody>
      </p:sp>
      <p:sp>
        <p:nvSpPr>
          <p:cNvPr name="TextBox 9" id="9"/>
          <p:cNvSpPr txBox="true"/>
          <p:nvPr/>
        </p:nvSpPr>
        <p:spPr>
          <a:xfrm rot="0">
            <a:off x="3654487" y="513896"/>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This activity is based on Language, Culture &amp; Society, by Francine Barone, in Teaching eHRAF. https://hraf.yale.edu/teach-ehraf/language-culture-society/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489562"/>
            <a:ext cx="9265601" cy="3720465"/>
          </a:xfrm>
          <a:prstGeom prst="rect">
            <a:avLst/>
          </a:prstGeom>
        </p:spPr>
        <p:txBody>
          <a:bodyPr anchor="t" rtlCol="false" tIns="0" lIns="0" bIns="0" rIns="0">
            <a:spAutoFit/>
          </a:bodyPr>
          <a:lstStyle/>
          <a:p>
            <a:pPr algn="ctr">
              <a:lnSpc>
                <a:spcPts val="9600"/>
              </a:lnSpc>
            </a:pPr>
            <a:r>
              <a:rPr lang="en-US" sz="9600">
                <a:solidFill>
                  <a:srgbClr val="5D0E5D"/>
                </a:solidFill>
                <a:latin typeface="Aileron Heavy Bold"/>
              </a:rPr>
              <a:t>Language</a:t>
            </a:r>
          </a:p>
          <a:p>
            <a:pPr algn="ctr">
              <a:lnSpc>
                <a:spcPts val="9600"/>
              </a:lnSpc>
            </a:pPr>
            <a:r>
              <a:rPr lang="en-US" sz="9600">
                <a:solidFill>
                  <a:srgbClr val="5D0E5D"/>
                </a:solidFill>
                <a:latin typeface="Aileron Heavy Bold"/>
              </a:rPr>
              <a:t>&amp;</a:t>
            </a:r>
          </a:p>
          <a:p>
            <a:pPr algn="ctr">
              <a:lnSpc>
                <a:spcPts val="9600"/>
              </a:lnSpc>
            </a:pPr>
            <a:r>
              <a:rPr lang="en-US" sz="9600">
                <a:solidFill>
                  <a:srgbClr val="5D0E5D"/>
                </a:solidFill>
                <a:latin typeface="Aileron Heavy Bold"/>
              </a:rPr>
              <a:t>Identity</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5D0E5D"/>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4B0D45"/>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5D0E5D"/>
                </a:solidFill>
                <a:latin typeface="Aileron Regular Bold"/>
              </a:rPr>
              <a:t>Human Relations Area Files</a:t>
            </a:r>
          </a:p>
          <a:p>
            <a:pPr algn="r">
              <a:lnSpc>
                <a:spcPts val="3080"/>
              </a:lnSpc>
            </a:pPr>
            <a:r>
              <a:rPr lang="en-US" sz="2800" spc="196">
                <a:solidFill>
                  <a:srgbClr val="5D0E5D"/>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5D0E5D"/>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5D0E5D"/>
                </a:solidFill>
                <a:latin typeface="Aileron Regular"/>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4975" t="0" r="14580" b="0"/>
          <a:stretch>
            <a:fillRect/>
          </a:stretch>
        </p:blipFill>
        <p:spPr>
          <a:xfrm flipH="false" flipV="false" rot="0">
            <a:off x="12043476" y="0"/>
            <a:ext cx="6244524" cy="10287000"/>
          </a:xfrm>
          <a:prstGeom prst="rect">
            <a:avLst/>
          </a:prstGeom>
        </p:spPr>
      </p:pic>
      <p:sp>
        <p:nvSpPr>
          <p:cNvPr name="AutoShape 3" id="3"/>
          <p:cNvSpPr/>
          <p:nvPr/>
        </p:nvSpPr>
        <p:spPr>
          <a:xfrm rot="0">
            <a:off x="10652687" y="3974312"/>
            <a:ext cx="2781579" cy="2338376"/>
          </a:xfrm>
          <a:prstGeom prst="rect">
            <a:avLst/>
          </a:prstGeom>
          <a:solidFill>
            <a:srgbClr val="4B0D45"/>
          </a:solidFill>
        </p:spPr>
      </p:sp>
      <p:sp>
        <p:nvSpPr>
          <p:cNvPr name="TextBox 4" id="4"/>
          <p:cNvSpPr txBox="true"/>
          <p:nvPr/>
        </p:nvSpPr>
        <p:spPr>
          <a:xfrm rot="0">
            <a:off x="11076260" y="4562475"/>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
        <p:nvSpPr>
          <p:cNvPr name="TextBox 5" id="5"/>
          <p:cNvSpPr txBox="true"/>
          <p:nvPr/>
        </p:nvSpPr>
        <p:spPr>
          <a:xfrm rot="0">
            <a:off x="555079" y="1820912"/>
            <a:ext cx="9909047" cy="3850005"/>
          </a:xfrm>
          <a:prstGeom prst="rect">
            <a:avLst/>
          </a:prstGeom>
        </p:spPr>
        <p:txBody>
          <a:bodyPr anchor="t" rtlCol="false" tIns="0" lIns="0" bIns="0" rIns="0">
            <a:spAutoFit/>
          </a:bodyPr>
          <a:lstStyle/>
          <a:p>
            <a:pPr>
              <a:lnSpc>
                <a:spcPts val="4320"/>
              </a:lnSpc>
            </a:pPr>
            <a:r>
              <a:rPr lang="en-US" sz="3600" spc="288">
                <a:solidFill>
                  <a:srgbClr val="5D0E5D"/>
                </a:solidFill>
                <a:latin typeface="Aileron Regular"/>
              </a:rPr>
              <a:t>A distinguishing aspect of human c</a:t>
            </a:r>
            <a:r>
              <a:rPr lang="en-US" sz="3600" spc="288">
                <a:solidFill>
                  <a:srgbClr val="5D0E5D"/>
                </a:solidFill>
                <a:latin typeface="Aileron Regular"/>
              </a:rPr>
              <a:t>omm</a:t>
            </a:r>
            <a:r>
              <a:rPr lang="en-US" sz="3600" spc="288">
                <a:solidFill>
                  <a:srgbClr val="5D0E5D"/>
                </a:solidFill>
                <a:latin typeface="Aileron Regular"/>
              </a:rPr>
              <a:t>u</a:t>
            </a:r>
            <a:r>
              <a:rPr lang="en-US" sz="3600" spc="288">
                <a:solidFill>
                  <a:srgbClr val="5D0E5D"/>
                </a:solidFill>
                <a:latin typeface="Aileron Regular"/>
              </a:rPr>
              <a:t>nica</a:t>
            </a:r>
            <a:r>
              <a:rPr lang="en-US" sz="3600" spc="288">
                <a:solidFill>
                  <a:srgbClr val="5D0E5D"/>
                </a:solidFill>
                <a:latin typeface="Aileron Regular"/>
              </a:rPr>
              <a:t>tion is that it is </a:t>
            </a:r>
            <a:r>
              <a:rPr lang="en-US" sz="3600" spc="288">
                <a:solidFill>
                  <a:srgbClr val="5D0E5D"/>
                </a:solidFill>
                <a:latin typeface="Aileron Regular Bold"/>
              </a:rPr>
              <a:t>symbolic</a:t>
            </a:r>
            <a:r>
              <a:rPr lang="en-US" sz="3600" spc="288">
                <a:solidFill>
                  <a:srgbClr val="5D0E5D"/>
                </a:solidFill>
                <a:latin typeface="Aileron Regular"/>
              </a:rPr>
              <a:t>. In order to co</a:t>
            </a:r>
            <a:r>
              <a:rPr lang="en-US" sz="3600" spc="288">
                <a:solidFill>
                  <a:srgbClr val="5D0E5D"/>
                </a:solidFill>
                <a:latin typeface="Aileron Regular"/>
              </a:rPr>
              <a:t>nvey </a:t>
            </a:r>
            <a:r>
              <a:rPr lang="en-US" sz="3600" spc="288">
                <a:solidFill>
                  <a:srgbClr val="5D0E5D"/>
                </a:solidFill>
                <a:latin typeface="Aileron Regular"/>
              </a:rPr>
              <a:t>m</a:t>
            </a:r>
            <a:r>
              <a:rPr lang="en-US" sz="3600" spc="288">
                <a:solidFill>
                  <a:srgbClr val="5D0E5D"/>
                </a:solidFill>
                <a:latin typeface="Aileron Regular"/>
              </a:rPr>
              <a:t>ean</a:t>
            </a:r>
            <a:r>
              <a:rPr lang="en-US" sz="3600" spc="288">
                <a:solidFill>
                  <a:srgbClr val="5D0E5D"/>
                </a:solidFill>
                <a:latin typeface="Aileron Regular"/>
              </a:rPr>
              <a:t>ing, language uses arbitrary signs to stand for concepts. Whether spoken, written, or via ge</a:t>
            </a:r>
            <a:r>
              <a:rPr lang="en-US" sz="3600" spc="288">
                <a:solidFill>
                  <a:srgbClr val="5D0E5D"/>
                </a:solidFill>
                <a:latin typeface="Aileron Regular"/>
              </a:rPr>
              <a:t>stu</a:t>
            </a:r>
            <a:r>
              <a:rPr lang="en-US" sz="3600" spc="288">
                <a:solidFill>
                  <a:srgbClr val="5D0E5D"/>
                </a:solidFill>
                <a:latin typeface="Aileron Regular"/>
              </a:rPr>
              <a:t>res, </a:t>
            </a:r>
            <a:r>
              <a:rPr lang="en-US" sz="3600" spc="288">
                <a:solidFill>
                  <a:srgbClr val="5D0E5D"/>
                </a:solidFill>
                <a:latin typeface="Aileron Regular"/>
              </a:rPr>
              <a:t>pe</a:t>
            </a:r>
            <a:r>
              <a:rPr lang="en-US" sz="3600" spc="288">
                <a:solidFill>
                  <a:srgbClr val="5D0E5D"/>
                </a:solidFill>
                <a:latin typeface="Aileron Regular"/>
              </a:rPr>
              <a:t>ople continually communi</a:t>
            </a:r>
            <a:r>
              <a:rPr lang="en-US" sz="3600" spc="288">
                <a:solidFill>
                  <a:srgbClr val="5D0E5D"/>
                </a:solidFill>
                <a:latin typeface="Aileron Regular"/>
              </a:rPr>
              <a:t>ca</a:t>
            </a:r>
            <a:r>
              <a:rPr lang="en-US" sz="3600" spc="288">
                <a:solidFill>
                  <a:srgbClr val="5D0E5D"/>
                </a:solidFill>
                <a:latin typeface="Aileron Regular"/>
              </a:rPr>
              <a:t>te with ot</a:t>
            </a:r>
            <a:r>
              <a:rPr lang="en-US" sz="3600" spc="288">
                <a:solidFill>
                  <a:srgbClr val="5D0E5D"/>
                </a:solidFill>
                <a:latin typeface="Aileron Regular"/>
              </a:rPr>
              <a:t>hers</a:t>
            </a:r>
            <a:r>
              <a:rPr lang="en-US" sz="3600" spc="288">
                <a:solidFill>
                  <a:srgbClr val="5D0E5D"/>
                </a:solidFill>
                <a:latin typeface="Aileron Regular"/>
              </a:rPr>
              <a:t> th</a:t>
            </a:r>
            <a:r>
              <a:rPr lang="en-US" sz="3600" spc="288">
                <a:solidFill>
                  <a:srgbClr val="5D0E5D"/>
                </a:solidFill>
                <a:latin typeface="Aileron Regular"/>
              </a:rPr>
              <a:t>rough</a:t>
            </a:r>
            <a:r>
              <a:rPr lang="en-US" sz="3600" spc="288">
                <a:solidFill>
                  <a:srgbClr val="5D0E5D"/>
                </a:solidFill>
                <a:latin typeface="Aileron Regular"/>
              </a:rPr>
              <a:t>out their lives. </a:t>
            </a:r>
          </a:p>
        </p:txBody>
      </p:sp>
      <p:sp>
        <p:nvSpPr>
          <p:cNvPr name="TextBox 6" id="6"/>
          <p:cNvSpPr txBox="true"/>
          <p:nvPr/>
        </p:nvSpPr>
        <p:spPr>
          <a:xfrm rot="0">
            <a:off x="555079" y="6034186"/>
            <a:ext cx="9909047" cy="3850005"/>
          </a:xfrm>
          <a:prstGeom prst="rect">
            <a:avLst/>
          </a:prstGeom>
        </p:spPr>
        <p:txBody>
          <a:bodyPr anchor="t" rtlCol="false" tIns="0" lIns="0" bIns="0" rIns="0">
            <a:spAutoFit/>
          </a:bodyPr>
          <a:lstStyle/>
          <a:p>
            <a:pPr>
              <a:lnSpc>
                <a:spcPts val="4320"/>
              </a:lnSpc>
            </a:pPr>
            <a:r>
              <a:rPr lang="en-US" sz="3600" spc="305">
                <a:solidFill>
                  <a:srgbClr val="5D0E5D"/>
                </a:solidFill>
                <a:latin typeface="Aileron Regular"/>
              </a:rPr>
              <a:t>Yet the </a:t>
            </a:r>
            <a:r>
              <a:rPr lang="en-US" sz="3600" spc="305">
                <a:solidFill>
                  <a:srgbClr val="5D0E5D"/>
                </a:solidFill>
                <a:latin typeface="Aileron Regular"/>
              </a:rPr>
              <a:t>po</a:t>
            </a:r>
            <a:r>
              <a:rPr lang="en-US" sz="3600" spc="305">
                <a:solidFill>
                  <a:srgbClr val="5D0E5D"/>
                </a:solidFill>
                <a:latin typeface="Aileron Regular"/>
              </a:rPr>
              <a:t>we</a:t>
            </a:r>
            <a:r>
              <a:rPr lang="en-US" sz="3600" spc="305">
                <a:solidFill>
                  <a:srgbClr val="5D0E5D"/>
                </a:solidFill>
                <a:latin typeface="Aileron Regular"/>
              </a:rPr>
              <a:t>r</a:t>
            </a:r>
            <a:r>
              <a:rPr lang="en-US" sz="3600" spc="305">
                <a:solidFill>
                  <a:srgbClr val="5D0E5D"/>
                </a:solidFill>
                <a:latin typeface="Aileron Regular"/>
              </a:rPr>
              <a:t> and</a:t>
            </a:r>
            <a:r>
              <a:rPr lang="en-US" sz="3600" spc="305">
                <a:solidFill>
                  <a:srgbClr val="5D0E5D"/>
                </a:solidFill>
                <a:latin typeface="Aileron Regular"/>
              </a:rPr>
              <a:t> </a:t>
            </a:r>
            <a:r>
              <a:rPr lang="en-US" sz="3600" spc="305">
                <a:solidFill>
                  <a:srgbClr val="5D0E5D"/>
                </a:solidFill>
                <a:latin typeface="Aileron Regular"/>
              </a:rPr>
              <a:t>m</a:t>
            </a:r>
            <a:r>
              <a:rPr lang="en-US" sz="3600" spc="305">
                <a:solidFill>
                  <a:srgbClr val="5D0E5D"/>
                </a:solidFill>
                <a:latin typeface="Aileron Regular"/>
              </a:rPr>
              <a:t>e</a:t>
            </a:r>
            <a:r>
              <a:rPr lang="en-US" sz="3600" spc="305">
                <a:solidFill>
                  <a:srgbClr val="5D0E5D"/>
                </a:solidFill>
                <a:latin typeface="Aileron Regular"/>
              </a:rPr>
              <a:t>an</a:t>
            </a:r>
            <a:r>
              <a:rPr lang="en-US" sz="3600" spc="305">
                <a:solidFill>
                  <a:srgbClr val="5D0E5D"/>
                </a:solidFill>
                <a:latin typeface="Aileron Regular"/>
              </a:rPr>
              <a:t>i</a:t>
            </a:r>
            <a:r>
              <a:rPr lang="en-US" sz="3600" spc="305">
                <a:solidFill>
                  <a:srgbClr val="5D0E5D"/>
                </a:solidFill>
                <a:latin typeface="Aileron Regular"/>
              </a:rPr>
              <a:t>ng of </a:t>
            </a:r>
            <a:r>
              <a:rPr lang="en-US" sz="3600" spc="305">
                <a:solidFill>
                  <a:srgbClr val="5D0E5D"/>
                </a:solidFill>
                <a:latin typeface="Aileron Regular"/>
              </a:rPr>
              <a:t>l</a:t>
            </a:r>
            <a:r>
              <a:rPr lang="en-US" sz="3600" spc="305">
                <a:solidFill>
                  <a:srgbClr val="5D0E5D"/>
                </a:solidFill>
                <a:latin typeface="Aileron Regular"/>
              </a:rPr>
              <a:t>a</a:t>
            </a:r>
            <a:r>
              <a:rPr lang="en-US" sz="3600" spc="305">
                <a:solidFill>
                  <a:srgbClr val="5D0E5D"/>
                </a:solidFill>
                <a:latin typeface="Aileron Regular"/>
              </a:rPr>
              <a:t>ngu</a:t>
            </a:r>
            <a:r>
              <a:rPr lang="en-US" sz="3600" spc="305">
                <a:solidFill>
                  <a:srgbClr val="5D0E5D"/>
                </a:solidFill>
                <a:latin typeface="Aileron Regular"/>
              </a:rPr>
              <a:t>age goe</a:t>
            </a:r>
            <a:r>
              <a:rPr lang="en-US" sz="3600" spc="305">
                <a:solidFill>
                  <a:srgbClr val="5D0E5D"/>
                </a:solidFill>
                <a:latin typeface="Aileron Regular"/>
              </a:rPr>
              <a:t>s </a:t>
            </a:r>
            <a:r>
              <a:rPr lang="en-US" sz="3600" spc="305">
                <a:solidFill>
                  <a:srgbClr val="5D0E5D"/>
                </a:solidFill>
                <a:latin typeface="Aileron Regular"/>
              </a:rPr>
              <a:t>fa</a:t>
            </a:r>
            <a:r>
              <a:rPr lang="en-US" sz="3600" spc="305">
                <a:solidFill>
                  <a:srgbClr val="5D0E5D"/>
                </a:solidFill>
                <a:latin typeface="Aileron Regular"/>
              </a:rPr>
              <a:t>r</a:t>
            </a:r>
            <a:r>
              <a:rPr lang="en-US" sz="3600" spc="305">
                <a:solidFill>
                  <a:srgbClr val="5D0E5D"/>
                </a:solidFill>
                <a:latin typeface="Aileron Regular"/>
              </a:rPr>
              <a:t> b</a:t>
            </a:r>
            <a:r>
              <a:rPr lang="en-US" sz="3600" spc="305">
                <a:solidFill>
                  <a:srgbClr val="5D0E5D"/>
                </a:solidFill>
                <a:latin typeface="Aileron Regular"/>
              </a:rPr>
              <a:t>ey</a:t>
            </a:r>
            <a:r>
              <a:rPr lang="en-US" sz="3600" spc="305">
                <a:solidFill>
                  <a:srgbClr val="5D0E5D"/>
                </a:solidFill>
                <a:latin typeface="Aileron Regular"/>
              </a:rPr>
              <a:t>ond its signs or symbols. Through language, humans are able to share beliefs, worries, perceptions, expectations, experiences and knowledge. These are the building blocks of communicating culture.</a:t>
            </a:r>
          </a:p>
        </p:txBody>
      </p:sp>
      <p:sp>
        <p:nvSpPr>
          <p:cNvPr name="TextBox 7" id="7"/>
          <p:cNvSpPr txBox="true"/>
          <p:nvPr/>
        </p:nvSpPr>
        <p:spPr>
          <a:xfrm rot="0">
            <a:off x="555079" y="561975"/>
            <a:ext cx="11245579" cy="923925"/>
          </a:xfrm>
          <a:prstGeom prst="rect">
            <a:avLst/>
          </a:prstGeom>
        </p:spPr>
        <p:txBody>
          <a:bodyPr anchor="t" rtlCol="false" tIns="0" lIns="0" bIns="0" rIns="0">
            <a:spAutoFit/>
          </a:bodyPr>
          <a:lstStyle/>
          <a:p>
            <a:pPr>
              <a:lnSpc>
                <a:spcPts val="7200"/>
              </a:lnSpc>
            </a:pPr>
            <a:r>
              <a:rPr lang="en-US" sz="6000" spc="120">
                <a:solidFill>
                  <a:srgbClr val="5D0E5D"/>
                </a:solidFill>
                <a:latin typeface="Aileron Heavy"/>
              </a:rPr>
              <a:t>Communicating Culture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114" t="0" r="32065" b="0"/>
          <a:stretch>
            <a:fillRect/>
          </a:stretch>
        </p:blipFill>
        <p:spPr>
          <a:xfrm flipH="false" flipV="false" rot="0">
            <a:off x="10065855" y="0"/>
            <a:ext cx="8222145" cy="10287000"/>
          </a:xfrm>
          <a:prstGeom prst="rect">
            <a:avLst/>
          </a:prstGeom>
        </p:spPr>
      </p:pic>
      <p:sp>
        <p:nvSpPr>
          <p:cNvPr name="AutoShape 3" id="3"/>
          <p:cNvSpPr/>
          <p:nvPr/>
        </p:nvSpPr>
        <p:spPr>
          <a:xfrm rot="-10800000">
            <a:off x="0" y="0"/>
            <a:ext cx="10065855" cy="10287000"/>
          </a:xfrm>
          <a:prstGeom prst="rect">
            <a:avLst/>
          </a:prstGeom>
          <a:solidFill>
            <a:srgbClr val="4B0D45"/>
          </a:solidFill>
        </p:spPr>
      </p:sp>
      <p:sp>
        <p:nvSpPr>
          <p:cNvPr name="TextBox 4" id="4"/>
          <p:cNvSpPr txBox="true"/>
          <p:nvPr/>
        </p:nvSpPr>
        <p:spPr>
          <a:xfrm rot="0">
            <a:off x="254684" y="455910"/>
            <a:ext cx="9556487" cy="253174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Bold"/>
              </a:rPr>
              <a:t>Ethnolinguistics </a:t>
            </a:r>
            <a:r>
              <a:rPr lang="en-US" sz="3600" spc="179">
                <a:solidFill>
                  <a:srgbClr val="FFFFFF"/>
                </a:solidFill>
                <a:latin typeface="Aileron Regular"/>
              </a:rPr>
              <a:t>is a field of linguistic anthropology that studies the relationship between language and patterns of thought and perception in different societies.</a:t>
            </a:r>
          </a:p>
        </p:txBody>
      </p:sp>
      <p:sp>
        <p:nvSpPr>
          <p:cNvPr name="TextBox 5" id="5"/>
          <p:cNvSpPr txBox="true"/>
          <p:nvPr/>
        </p:nvSpPr>
        <p:spPr>
          <a:xfrm rot="0">
            <a:off x="254684" y="3191897"/>
            <a:ext cx="9556487" cy="303466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Bold"/>
              </a:rPr>
              <a:t>Sociolinguistics</a:t>
            </a:r>
            <a:r>
              <a:rPr lang="en-US" sz="3600" spc="179">
                <a:solidFill>
                  <a:srgbClr val="FFFFFF"/>
                </a:solidFill>
                <a:latin typeface="Aileron Regular"/>
              </a:rPr>
              <a:t> is the study of language as it relates to social structure and contexts such as gender, age, religion, geography, social class and status, education, occupation, ethnicity, nationality, and identity.</a:t>
            </a:r>
          </a:p>
        </p:txBody>
      </p:sp>
      <p:sp>
        <p:nvSpPr>
          <p:cNvPr name="TextBox 6" id="6"/>
          <p:cNvSpPr txBox="true"/>
          <p:nvPr/>
        </p:nvSpPr>
        <p:spPr>
          <a:xfrm rot="0">
            <a:off x="254684" y="6430804"/>
            <a:ext cx="9556487" cy="353758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Societal norms and practices impact the ways that people communicate with each other. Thus, by observing how people speak to each other, we can deduce certain things about their culture as well as relationships and relative status in society.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2500" r="0" b="12500"/>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4B0D45"/>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THE POWER OF LANGUAGE</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1463" t="8778" r="21251" b="0"/>
          <a:stretch>
            <a:fillRect/>
          </a:stretch>
        </p:blipFill>
        <p:spPr>
          <a:xfrm flipH="false" flipV="false" rot="0">
            <a:off x="0" y="0"/>
            <a:ext cx="8033584" cy="10287000"/>
          </a:xfrm>
          <a:prstGeom prst="rect">
            <a:avLst/>
          </a:prstGeom>
        </p:spPr>
      </p:pic>
      <p:sp>
        <p:nvSpPr>
          <p:cNvPr name="AutoShape 3" id="3"/>
          <p:cNvSpPr/>
          <p:nvPr/>
        </p:nvSpPr>
        <p:spPr>
          <a:xfrm rot="-10800000">
            <a:off x="8033584" y="0"/>
            <a:ext cx="10254416" cy="10287000"/>
          </a:xfrm>
          <a:prstGeom prst="rect">
            <a:avLst/>
          </a:prstGeom>
          <a:solidFill>
            <a:srgbClr val="4B0D45"/>
          </a:solidFill>
        </p:spPr>
      </p:sp>
      <p:sp>
        <p:nvSpPr>
          <p:cNvPr name="TextBox 4" id="4"/>
          <p:cNvSpPr txBox="true"/>
          <p:nvPr/>
        </p:nvSpPr>
        <p:spPr>
          <a:xfrm rot="0">
            <a:off x="8255089" y="821081"/>
            <a:ext cx="9811405" cy="831342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Language use and patterns of speaking can tell us a great deal about power and agency in society. For example, ritual and religion are domains in which words are endowed with performative qualities, such as speaking a prayer aloud to ward off evil spirits. Saying "I’m sorry" can mend a strained relationship, while refusing to apologize can just as easily break it. </a:t>
            </a:r>
          </a:p>
          <a:p>
            <a:pPr>
              <a:lnSpc>
                <a:spcPts val="4680"/>
              </a:lnSpc>
            </a:pPr>
          </a:p>
          <a:p>
            <a:pPr>
              <a:lnSpc>
                <a:spcPts val="4680"/>
              </a:lnSpc>
            </a:pPr>
            <a:r>
              <a:rPr lang="en-US" sz="3600" spc="179">
                <a:solidFill>
                  <a:srgbClr val="FFFFFF"/>
                </a:solidFill>
                <a:latin typeface="Aileron Regular Bold"/>
              </a:rPr>
              <a:t>Oratory </a:t>
            </a:r>
            <a:r>
              <a:rPr lang="en-US" sz="3600" spc="179">
                <a:solidFill>
                  <a:srgbClr val="FFFFFF"/>
                </a:solidFill>
                <a:latin typeface="Aileron Regular"/>
              </a:rPr>
              <a:t>is another category of expression that can "make things happen", such as the speech from a charismatic leader that inspires a revolution.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917" t="0" r="28501" b="0"/>
          <a:stretch>
            <a:fillRect/>
          </a:stretch>
        </p:blipFill>
        <p:spPr>
          <a:xfrm flipH="false" flipV="false" rot="0">
            <a:off x="10015048" y="0"/>
            <a:ext cx="8272952" cy="10287000"/>
          </a:xfrm>
          <a:prstGeom prst="rect">
            <a:avLst/>
          </a:prstGeom>
        </p:spPr>
      </p:pic>
      <p:sp>
        <p:nvSpPr>
          <p:cNvPr name="AutoShape 3" id="3"/>
          <p:cNvSpPr/>
          <p:nvPr/>
        </p:nvSpPr>
        <p:spPr>
          <a:xfrm rot="-10800000">
            <a:off x="0" y="0"/>
            <a:ext cx="10015048" cy="10287000"/>
          </a:xfrm>
          <a:prstGeom prst="rect">
            <a:avLst/>
          </a:prstGeom>
          <a:solidFill>
            <a:srgbClr val="4B0D45"/>
          </a:solidFill>
        </p:spPr>
      </p:sp>
      <p:sp>
        <p:nvSpPr>
          <p:cNvPr name="TextBox 4" id="4"/>
          <p:cNvSpPr txBox="true"/>
          <p:nvPr/>
        </p:nvSpPr>
        <p:spPr>
          <a:xfrm rot="0">
            <a:off x="205087" y="1721940"/>
            <a:ext cx="9601892" cy="41529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Sometimes people are restricted from speaking in certain situations, such as based on gender or age. Linguistic anthropologists pay attention to this contestable nature of language, including how more than one exclusive variant of a language can exist among its speakers.</a:t>
            </a:r>
          </a:p>
        </p:txBody>
      </p:sp>
      <p:sp>
        <p:nvSpPr>
          <p:cNvPr name="TextBox 5" id="5"/>
          <p:cNvSpPr txBox="true"/>
          <p:nvPr/>
        </p:nvSpPr>
        <p:spPr>
          <a:xfrm rot="0">
            <a:off x="205087" y="6718646"/>
            <a:ext cx="9809961" cy="177546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For example, one might speak differently when chatting with frien</a:t>
            </a:r>
            <a:r>
              <a:rPr lang="en-US" sz="3600" spc="179">
                <a:solidFill>
                  <a:srgbClr val="FFFFFF"/>
                </a:solidFill>
                <a:latin typeface="Aileron Regular"/>
              </a:rPr>
              <a:t>ds</a:t>
            </a:r>
            <a:r>
              <a:rPr lang="en-US" sz="3600" spc="179">
                <a:solidFill>
                  <a:srgbClr val="FFFFFF"/>
                </a:solidFill>
                <a:latin typeface="Aileron Regular"/>
              </a:rPr>
              <a:t> versus when addressing a college professor.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53" t="0" r="39197"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4B0D45"/>
          </a:solidFill>
        </p:spPr>
      </p:sp>
      <p:sp>
        <p:nvSpPr>
          <p:cNvPr name="TextBox 4" id="4"/>
          <p:cNvSpPr txBox="true"/>
          <p:nvPr/>
        </p:nvSpPr>
        <p:spPr>
          <a:xfrm rot="0">
            <a:off x="8172006" y="1687808"/>
            <a:ext cx="9809961" cy="7124700"/>
          </a:xfrm>
          <a:prstGeom prst="rect">
            <a:avLst/>
          </a:prstGeom>
        </p:spPr>
        <p:txBody>
          <a:bodyPr anchor="t" rtlCol="false" tIns="0" lIns="0" bIns="0" rIns="0">
            <a:spAutoFit/>
          </a:bodyPr>
          <a:lstStyle/>
          <a:p>
            <a:pPr>
              <a:lnSpc>
                <a:spcPts val="4680"/>
              </a:lnSpc>
            </a:pPr>
            <a:r>
              <a:rPr lang="en-US" sz="3600" spc="179">
                <a:solidFill>
                  <a:srgbClr val="FFFFFF"/>
                </a:solidFill>
                <a:latin typeface="Aileron Regular"/>
              </a:rPr>
              <a:t>Bilingual, multilingual and plurilingual people may likewise switch from one language to another in the course of a conversation with one or more participants. This practice is known as </a:t>
            </a:r>
            <a:r>
              <a:rPr lang="en-US" sz="3600" spc="179">
                <a:solidFill>
                  <a:srgbClr val="FFFFFF"/>
                </a:solidFill>
                <a:latin typeface="Aileron Regular Bold"/>
              </a:rPr>
              <a:t>code-switching</a:t>
            </a:r>
            <a:r>
              <a:rPr lang="en-US" sz="3600" spc="179">
                <a:solidFill>
                  <a:srgbClr val="FFFFFF"/>
                </a:solidFill>
                <a:latin typeface="Aileron Regular"/>
              </a:rPr>
              <a:t>. </a:t>
            </a:r>
          </a:p>
          <a:p>
            <a:pPr>
              <a:lnSpc>
                <a:spcPts val="4680"/>
              </a:lnSpc>
            </a:pPr>
          </a:p>
          <a:p>
            <a:pPr>
              <a:lnSpc>
                <a:spcPts val="4680"/>
              </a:lnSpc>
            </a:pPr>
            <a:r>
              <a:rPr lang="en-US" sz="3600" spc="179">
                <a:solidFill>
                  <a:srgbClr val="FFFFFF"/>
                </a:solidFill>
                <a:latin typeface="Aileron Regular"/>
              </a:rPr>
              <a:t>The motivations for switching codes in mid-conversation can range from a polite attempt to include nearby speakers of other languages, to a deliberate political act of defiance.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879" t="20673" r="2853" b="1427"/>
          <a:stretch>
            <a:fillRect/>
          </a:stretch>
        </p:blipFill>
        <p:spPr>
          <a:xfrm flipH="false" flipV="false">
            <a:off x="0" y="0"/>
            <a:ext cx="18288000" cy="10287000"/>
          </a:xfrm>
          <a:prstGeom prst="rect">
            <a:avLst/>
          </a:prstGeom>
        </p:spPr>
      </p:pic>
      <p:grpSp>
        <p:nvGrpSpPr>
          <p:cNvPr name="Group 3" id="3"/>
          <p:cNvGrpSpPr/>
          <p:nvPr/>
        </p:nvGrpSpPr>
        <p:grpSpPr>
          <a:xfrm rot="0">
            <a:off x="3189403" y="3720577"/>
            <a:ext cx="12118707" cy="2845845"/>
            <a:chOff x="0" y="0"/>
            <a:chExt cx="16158275" cy="3794461"/>
          </a:xfrm>
        </p:grpSpPr>
        <p:sp>
          <p:nvSpPr>
            <p:cNvPr name="AutoShape 4" id="4"/>
            <p:cNvSpPr/>
            <p:nvPr/>
          </p:nvSpPr>
          <p:spPr>
            <a:xfrm rot="0">
              <a:off x="0" y="0"/>
              <a:ext cx="16158275" cy="3794461"/>
            </a:xfrm>
            <a:prstGeom prst="rect">
              <a:avLst/>
            </a:prstGeom>
            <a:solidFill>
              <a:srgbClr val="4B0D45"/>
            </a:solidFill>
          </p:spPr>
        </p:sp>
        <p:sp>
          <p:nvSpPr>
            <p:cNvPr name="TextBox 5" id="5"/>
            <p:cNvSpPr txBox="true"/>
            <p:nvPr/>
          </p:nvSpPr>
          <p:spPr>
            <a:xfrm rot="0">
              <a:off x="773114" y="951791"/>
              <a:ext cx="14612047" cy="191945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ACTIVITY 1</a:t>
              </a:r>
            </a:p>
            <a:p>
              <a:pPr algn="ctr">
                <a:lnSpc>
                  <a:spcPts val="4787"/>
                </a:lnSpc>
              </a:pPr>
              <a:r>
                <a:rPr lang="en-US" sz="4200" spc="75">
                  <a:solidFill>
                    <a:srgbClr val="FFFFFF"/>
                  </a:solidFill>
                  <a:latin typeface="Aileron Regular"/>
                </a:rPr>
                <a:t>Ethnographic Examples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DAFgw3bwdP4</dc:identifier>
  <dcterms:modified xsi:type="dcterms:W3CDTF">2011-08-01T06:04:30Z</dcterms:modified>
  <cp:revision>1</cp:revision>
  <dc:title>eHRAF Workbook - Language and Identity v2</dc:title>
</cp:coreProperties>
</file>