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 Heavy" charset="1" panose="00000A00000000000000"/>
      <p:regular r:id="rId14"/>
    </p:embeddedFont>
    <p:embeddedFont>
      <p:font typeface="Aileron Heavy Bold" charset="1" panose="00000A00000000000000"/>
      <p:regular r:id="rId15"/>
    </p:embeddedFont>
    <p:embeddedFont>
      <p:font typeface="Aileron Heavy Italics" charset="1" panose="00000A00000000000000"/>
      <p:regular r:id="rId16"/>
    </p:embeddedFont>
    <p:embeddedFont>
      <p:font typeface="Aileron Heavy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://hraf.yale.edu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000"/>
          </a:blip>
          <a:srcRect l="22027" t="0" r="22027" b="0"/>
          <a:stretch>
            <a:fillRect/>
          </a:stretch>
        </p:blipFill>
        <p:spPr>
          <a:xfrm flipH="false" flipV="false" rot="0">
            <a:off x="0" y="0"/>
            <a:ext cx="863607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9815825" y="1389107"/>
            <a:ext cx="7217821" cy="750878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791935" y="3460575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D24378"/>
                </a:solidFill>
                <a:latin typeface="Aileron Heavy Bold"/>
              </a:rPr>
              <a:t>Marriage </a:t>
            </a:r>
          </a:p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D24378"/>
                </a:solidFill>
                <a:latin typeface="Aileron Heavy Bold"/>
              </a:rPr>
              <a:t>&amp; </a:t>
            </a:r>
          </a:p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D24378"/>
                </a:solidFill>
                <a:latin typeface="Aileron Heavy Bold"/>
              </a:rPr>
              <a:t>Choice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91935" y="7459914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D24378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1028700"/>
            <a:ext cx="7142940" cy="843619"/>
            <a:chOff x="0" y="0"/>
            <a:chExt cx="9523921" cy="1124825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9523921" cy="1124825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443163" y="9678035"/>
            <a:ext cx="6614374" cy="62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Human Relations Area Files</a:t>
            </a:r>
          </a:p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 at Yale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460" t="0" r="45681" b="0"/>
          <a:stretch>
            <a:fillRect/>
          </a:stretch>
        </p:blipFill>
        <p:spPr>
          <a:xfrm flipH="false" flipV="false" rot="0">
            <a:off x="0" y="0"/>
            <a:ext cx="8569358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8569358" y="0"/>
            <a:ext cx="9718642" cy="10287000"/>
          </a:xfrm>
          <a:prstGeom prst="rect">
            <a:avLst/>
          </a:prstGeom>
          <a:solidFill>
            <a:srgbClr val="D24378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0" y="-9196"/>
            <a:ext cx="5290317" cy="1037896"/>
            <a:chOff x="0" y="0"/>
            <a:chExt cx="7053756" cy="1383862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7053756" cy="1383862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702223" y="370621"/>
              <a:ext cx="5649310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MARRIAGE &amp; CHOICE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347852" y="1028700"/>
            <a:ext cx="9612134" cy="1484751"/>
            <a:chOff x="0" y="0"/>
            <a:chExt cx="12816179" cy="19796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39358" y="0"/>
              <a:ext cx="5076821" cy="1979668"/>
              <a:chOff x="0" y="0"/>
              <a:chExt cx="1465601" cy="5715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>
                <a:off x="0" y="255270"/>
                <a:ext cx="1465601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1465601">
                    <a:moveTo>
                      <a:pt x="1174771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465601" y="69850"/>
                    </a:lnTo>
                    <a:lnTo>
                      <a:pt x="146560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12816179" cy="862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040"/>
                </a:lnSpc>
              </a:pPr>
              <a:r>
                <a:rPr lang="en-US" sz="4200" spc="42">
                  <a:solidFill>
                    <a:srgbClr val="FFFFFF"/>
                  </a:solidFill>
                  <a:latin typeface="Aileron Regular Bold"/>
                </a:rPr>
                <a:t>Question 3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144000" y="3305175"/>
            <a:ext cx="8815987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FFFFFF"/>
                </a:solidFill>
                <a:latin typeface="Aileron Regular"/>
              </a:rPr>
              <a:t>How does wealth differen</a:t>
            </a:r>
            <a:r>
              <a:rPr lang="en-US" sz="4000" spc="40">
                <a:solidFill>
                  <a:srgbClr val="FFFFFF"/>
                </a:solidFill>
                <a:latin typeface="Aileron Regular"/>
              </a:rPr>
              <a:t>ce affect marriage among </a:t>
            </a:r>
            <a:r>
              <a:rPr lang="en-US" sz="4000" spc="40">
                <a:solidFill>
                  <a:srgbClr val="FFFFFF"/>
                </a:solidFill>
                <a:latin typeface="Aileron Regular Bold"/>
              </a:rPr>
              <a:t>Garo (AR05)</a:t>
            </a:r>
            <a:r>
              <a:rPr lang="en-US" sz="4000" spc="40">
                <a:solidFill>
                  <a:srgbClr val="FFFFFF"/>
                </a:solidFill>
                <a:latin typeface="Aileron Regular"/>
              </a:rPr>
              <a:t> and </a:t>
            </a:r>
            <a:r>
              <a:rPr lang="en-US" sz="4000" spc="40">
                <a:solidFill>
                  <a:srgbClr val="FFFFFF"/>
                </a:solidFill>
                <a:latin typeface="Aileron Regular Bold"/>
              </a:rPr>
              <a:t>Ifugao (OA19) </a:t>
            </a:r>
            <a:r>
              <a:rPr lang="en-US" sz="4000" spc="40">
                <a:solidFill>
                  <a:srgbClr val="FFFFFF"/>
                </a:solidFill>
                <a:latin typeface="Aileron Regular"/>
              </a:rPr>
              <a:t>societies?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0763" b="0"/>
          <a:stretch>
            <a:fillRect/>
          </a:stretch>
        </p:blipFill>
        <p:spPr>
          <a:xfrm flipH="false" flipV="false" rot="0">
            <a:off x="9144000" y="0"/>
            <a:ext cx="9144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9712" y="2152377"/>
            <a:ext cx="8469134" cy="495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D24378"/>
                </a:solidFill>
                <a:latin typeface="Aileron Regular"/>
              </a:rPr>
              <a:t>How have marriage arrangements changed over time for the </a:t>
            </a:r>
            <a:r>
              <a:rPr lang="en-US" sz="3999">
                <a:solidFill>
                  <a:srgbClr val="D24378"/>
                </a:solidFill>
                <a:latin typeface="Aileron Regular Bold"/>
              </a:rPr>
              <a:t>Taiwan Hokkien (AD05)</a:t>
            </a:r>
            <a:r>
              <a:rPr lang="en-US" sz="3999">
                <a:solidFill>
                  <a:srgbClr val="D24378"/>
                </a:solidFill>
                <a:latin typeface="Aileron Regular"/>
              </a:rPr>
              <a:t>? 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D24378"/>
                </a:solidFill>
                <a:latin typeface="Aileron Regular"/>
              </a:rPr>
              <a:t>Refer to the search results from Diamond (1969). </a:t>
            </a:r>
            <a:r>
              <a:rPr lang="en-US" sz="3999">
                <a:solidFill>
                  <a:srgbClr val="D24378"/>
                </a:solidFill>
                <a:latin typeface="Aileron Regular Italics"/>
              </a:rPr>
              <a:t>K’Un Shen: A Taiwan Village.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5846" y="743826"/>
            <a:ext cx="3807616" cy="1484751"/>
            <a:chOff x="0" y="0"/>
            <a:chExt cx="1465601" cy="571500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0" y="255270"/>
              <a:ext cx="1465601" cy="69850"/>
            </a:xfrm>
            <a:custGeom>
              <a:avLst/>
              <a:gdLst/>
              <a:ahLst/>
              <a:cxnLst/>
              <a:rect r="r" b="b" t="t" l="l"/>
              <a:pathLst>
                <a:path h="69850" w="1465601">
                  <a:moveTo>
                    <a:pt x="11747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65601" y="69850"/>
                  </a:lnTo>
                  <a:lnTo>
                    <a:pt x="1465601" y="0"/>
                  </a:lnTo>
                  <a:close/>
                </a:path>
              </a:pathLst>
            </a:custGeom>
            <a:solidFill>
              <a:srgbClr val="D2437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97683" y="0"/>
            <a:ext cx="5290317" cy="1037896"/>
            <a:chOff x="0" y="0"/>
            <a:chExt cx="7053756" cy="1383862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7053756" cy="1383862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702223" y="370621"/>
              <a:ext cx="5649310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MARRIAGE &amp; CHOICE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75846" y="734301"/>
            <a:ext cx="9612134" cy="64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spc="42">
                <a:solidFill>
                  <a:srgbClr val="D24378"/>
                </a:solidFill>
                <a:latin typeface="Aileron Regular Bold"/>
              </a:rPr>
              <a:t>Question 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1079" y="7867478"/>
            <a:ext cx="7337767" cy="1264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D24378"/>
                </a:solidFill>
                <a:latin typeface="Aileron Regular"/>
              </a:rPr>
              <a:t> https://ehrafworldcultures.y</a:t>
            </a:r>
            <a:r>
              <a:rPr lang="en-US" sz="3600">
                <a:solidFill>
                  <a:srgbClr val="D24378"/>
                </a:solidFill>
                <a:latin typeface="Aileron Regular"/>
              </a:rPr>
              <a:t>a</a:t>
            </a:r>
            <a:r>
              <a:rPr lang="en-US" sz="3600">
                <a:solidFill>
                  <a:srgbClr val="D24378"/>
                </a:solidFill>
                <a:latin typeface="Aileron Regular"/>
              </a:rPr>
              <a:t>l</a:t>
            </a:r>
            <a:r>
              <a:rPr lang="en-US" sz="3600">
                <a:solidFill>
                  <a:srgbClr val="D24378"/>
                </a:solidFill>
                <a:latin typeface="Aileron Regular"/>
              </a:rPr>
              <a:t>e</a:t>
            </a:r>
            <a:r>
              <a:rPr lang="en-US" sz="3600">
                <a:solidFill>
                  <a:srgbClr val="D24378"/>
                </a:solidFill>
                <a:latin typeface="Aileron Regular"/>
              </a:rPr>
              <a:t>.</a:t>
            </a:r>
            <a:r>
              <a:rPr lang="en-US" sz="3600">
                <a:solidFill>
                  <a:srgbClr val="D24378"/>
                </a:solidFill>
                <a:latin typeface="Aileron Regular"/>
              </a:rPr>
              <a:t>edu/document?id=ad05-009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7022" y="8482793"/>
            <a:ext cx="700564" cy="64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 spc="42">
                <a:solidFill>
                  <a:srgbClr val="D24378"/>
                </a:solidFill>
                <a:ea typeface="Aileron Regular"/>
              </a:rPr>
              <a:t>🌐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5656" t="0" r="9996" b="0"/>
          <a:stretch>
            <a:fillRect/>
          </a:stretch>
        </p:blipFill>
        <p:spPr>
          <a:xfrm flipH="false" flipV="false" rot="0">
            <a:off x="0" y="0"/>
            <a:ext cx="9935308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144000" y="407377"/>
            <a:ext cx="8625309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399"/>
              </a:lnSpc>
            </a:pPr>
            <a:r>
              <a:rPr lang="en-US" sz="6999" spc="139">
                <a:solidFill>
                  <a:srgbClr val="D24378"/>
                </a:solidFill>
                <a:latin typeface="Aileron Heavy Bold"/>
              </a:rPr>
              <a:t>Analyze </a:t>
            </a:r>
          </a:p>
          <a:p>
            <a:pPr algn="r">
              <a:lnSpc>
                <a:spcPts val="8400"/>
              </a:lnSpc>
            </a:pPr>
            <a:r>
              <a:rPr lang="en-US" sz="7000" spc="140">
                <a:solidFill>
                  <a:srgbClr val="D24378"/>
                </a:solidFill>
                <a:latin typeface="Aileron Heavy Bold"/>
              </a:rPr>
              <a:t>cross-cultural findings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45344" y="4445362"/>
            <a:ext cx="7499505" cy="434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00"/>
              </a:lnSpc>
            </a:pPr>
            <a:r>
              <a:rPr lang="en-US" sz="4600" spc="542">
                <a:solidFill>
                  <a:srgbClr val="D24378"/>
                </a:solidFill>
                <a:latin typeface="Aileron Regular"/>
              </a:rPr>
              <a:t>What similarities and differences in marital practices and partner choice have you found across cultures?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2711726" y="4529138"/>
            <a:ext cx="82296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160">
                <a:solidFill>
                  <a:srgbClr val="D24378"/>
                </a:solidFill>
                <a:latin typeface="Aileron Heavy"/>
              </a:rPr>
              <a:t>References</a:t>
            </a:r>
          </a:p>
        </p:txBody>
      </p:sp>
      <p:sp>
        <p:nvSpPr>
          <p:cNvPr name="AutoShape 3" id="3"/>
          <p:cNvSpPr/>
          <p:nvPr/>
        </p:nvSpPr>
        <p:spPr>
          <a:xfrm rot="-10800000">
            <a:off x="3044204" y="0"/>
            <a:ext cx="15243796" cy="10287000"/>
          </a:xfrm>
          <a:prstGeom prst="rect">
            <a:avLst/>
          </a:prstGeom>
          <a:solidFill>
            <a:srgbClr val="D24378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3654487" y="560673"/>
            <a:ext cx="13105252" cy="184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1. This workbook activity is based on the Marriage &amp; Choice In-Class Activity adapted from the Teaching eHRAF Exercise "Exercises Using eHRAF World Cultures, Marriage" by Carol Ember https://hraf.yale.edu/teach-ehraf/marriage-choice-in-class-activity/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11199" y="2576382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D24378"/>
                </a:solidFill>
                <a:latin typeface="Aileron Heavy Bold"/>
              </a:rPr>
              <a:t>Marriage</a:t>
            </a:r>
          </a:p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D24378"/>
                </a:solidFill>
                <a:latin typeface="Aileron Heavy Bold"/>
              </a:rPr>
              <a:t>&amp;</a:t>
            </a:r>
          </a:p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D24378"/>
                </a:solidFill>
                <a:latin typeface="Aileron Heavy Bold"/>
              </a:rPr>
              <a:t>Choice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11199" y="6575721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D24378"/>
                </a:solidFill>
                <a:latin typeface="Aileron Regular"/>
              </a:rPr>
              <a:t>in eHRAF World Cultures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5535090" y="504914"/>
            <a:ext cx="7217821" cy="750878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98074" y="8623131"/>
            <a:ext cx="6878657" cy="843619"/>
            <a:chOff x="0" y="0"/>
            <a:chExt cx="9171543" cy="112482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171543" cy="1124825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47136" y="8468995"/>
            <a:ext cx="971515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D24378"/>
                </a:solidFill>
                <a:latin typeface="Aileron Regular Bold"/>
              </a:rPr>
              <a:t>Human Relations Area Files</a:t>
            </a:r>
          </a:p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D24378"/>
                </a:solidFill>
                <a:latin typeface="Aileron Regular"/>
              </a:rPr>
              <a:t>at Yale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75318" y="8042275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D24378"/>
                </a:solidFill>
                <a:latin typeface="Aileron Regular"/>
              </a:rPr>
              <a:t>Produced by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75318" y="9281964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 u="sng">
                <a:solidFill>
                  <a:srgbClr val="D24378"/>
                </a:solidFill>
                <a:latin typeface="Aileron Regular"/>
                <a:hlinkClick r:id="rId3" tooltip="http://hraf.yale.edu"/>
              </a:rPr>
              <a:t>hraf.yale.edu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43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9232" t="0" r="19232" b="0"/>
          <a:stretch>
            <a:fillRect/>
          </a:stretch>
        </p:blipFill>
        <p:spPr>
          <a:xfrm flipH="false" flipV="false" rot="0">
            <a:off x="1364314" y="594919"/>
            <a:ext cx="8402070" cy="909716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525870" y="4372529"/>
            <a:ext cx="1753429" cy="1938326"/>
          </a:xfrm>
          <a:prstGeom prst="rect">
            <a:avLst/>
          </a:prstGeom>
          <a:solidFill>
            <a:srgbClr val="D24378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235246" y="1019175"/>
            <a:ext cx="502405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160">
                <a:solidFill>
                  <a:srgbClr val="FFFFFF"/>
                </a:solidFill>
                <a:latin typeface="Aileron Heavy Bold"/>
              </a:rPr>
              <a:t>In this activity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59969" y="3831628"/>
            <a:ext cx="6974609" cy="581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"/>
              </a:rPr>
              <a:t>Find cultural data about marriage and partner choice in </a:t>
            </a: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eHRAF World Cultures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Read and analyze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concepts of marital choice among a variety of cultures around the world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Compare and contrast 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ethnographic data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Interpret 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your results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2584" y="5051180"/>
            <a:ext cx="508495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Topics We'll Cover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500" r="0" b="1250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851800"/>
            <a:ext cx="12118707" cy="2583400"/>
            <a:chOff x="0" y="0"/>
            <a:chExt cx="16158275" cy="344453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3444533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23216"/>
              <a:ext cx="14612047" cy="1598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MARRIAGE &amp; CHOICE</a:t>
              </a:r>
            </a:p>
            <a:p>
              <a:pPr algn="ctr">
                <a:lnSpc>
                  <a:spcPts val="113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0066" y="1826895"/>
            <a:ext cx="10148285" cy="771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359">
                <a:solidFill>
                  <a:srgbClr val="D24378"/>
                </a:solidFill>
                <a:latin typeface="Aileron Regular"/>
              </a:rPr>
              <a:t>In some cultures, parents or other relatives are involved in making the decisions on who may court and marry; while in other cultures, potential spouses choose for themselves.</a:t>
            </a:r>
          </a:p>
          <a:p>
            <a:pPr>
              <a:lnSpc>
                <a:spcPts val="4680"/>
              </a:lnSpc>
            </a:pPr>
          </a:p>
          <a:p>
            <a:pPr>
              <a:lnSpc>
                <a:spcPts val="4680"/>
              </a:lnSpc>
            </a:pPr>
            <a:r>
              <a:rPr lang="en-US" sz="3600" spc="359">
                <a:solidFill>
                  <a:srgbClr val="D24378"/>
                </a:solidFill>
                <a:latin typeface="Aileron Regular"/>
              </a:rPr>
              <a:t>There may also be a combination of both free and arranged marriage choices. Possible restrictions on marriage choice can likewise differ </a:t>
            </a:r>
            <a:r>
              <a:rPr lang="en-US" sz="3600" spc="359">
                <a:solidFill>
                  <a:srgbClr val="D24378"/>
                </a:solidFill>
                <a:latin typeface="Aileron Regular Bold"/>
              </a:rPr>
              <a:t>within </a:t>
            </a:r>
            <a:r>
              <a:rPr lang="en-US" sz="3600" spc="359">
                <a:solidFill>
                  <a:srgbClr val="D24378"/>
                </a:solidFill>
                <a:latin typeface="Aileron Regular"/>
              </a:rPr>
              <a:t>cultures. For example, men may be less subject to strict regulation of marriage choices than women.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7983" t="0" r="5769" b="0"/>
          <a:stretch>
            <a:fillRect/>
          </a:stretch>
        </p:blipFill>
        <p:spPr>
          <a:xfrm flipH="false" flipV="false" rot="0">
            <a:off x="12373188" y="0"/>
            <a:ext cx="5914812" cy="10287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982399" y="3974312"/>
            <a:ext cx="2781579" cy="2338376"/>
          </a:xfrm>
          <a:prstGeom prst="rect">
            <a:avLst/>
          </a:prstGeom>
          <a:solidFill>
            <a:srgbClr val="D24378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40066" y="447675"/>
            <a:ext cx="11335247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150">
                <a:solidFill>
                  <a:srgbClr val="D24378"/>
                </a:solidFill>
                <a:latin typeface="Aileron Heavy Bold"/>
              </a:rPr>
              <a:t>Who can marry whom?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05971" y="4572000"/>
            <a:ext cx="193443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Did you know?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718" t="945" r="18962" b="2533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358945"/>
            <a:ext cx="12118707" cy="3569110"/>
            <a:chOff x="0" y="0"/>
            <a:chExt cx="16158275" cy="4758814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4758814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51791"/>
              <a:ext cx="14612047" cy="2883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eHRAF Workbook</a:t>
              </a: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ACTIVITY</a:t>
              </a:r>
            </a:p>
            <a:p>
              <a:pPr algn="ctr">
                <a:lnSpc>
                  <a:spcPts val="4103"/>
                </a:lnSpc>
              </a:pPr>
              <a:r>
                <a:rPr lang="en-US" sz="3600" spc="64">
                  <a:solidFill>
                    <a:srgbClr val="FFFFFF"/>
                  </a:solidFill>
                  <a:latin typeface="Aileron Regular"/>
                </a:rPr>
                <a:t>marriage and choosing a partner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43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494265" y="0"/>
            <a:ext cx="11793735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17331" r="0" b="9239"/>
          <a:stretch>
            <a:fillRect/>
          </a:stretch>
        </p:blipFill>
        <p:spPr>
          <a:xfrm flipH="false" flipV="false" rot="0">
            <a:off x="6494265" y="-41520"/>
            <a:ext cx="11793735" cy="576970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58260" y="2699244"/>
            <a:ext cx="7287542" cy="402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 spc="175">
                <a:solidFill>
                  <a:srgbClr val="FFFFFF"/>
                </a:solidFill>
                <a:latin typeface="Aileron Heavy Bold"/>
              </a:rPr>
              <a:t>eHRAF</a:t>
            </a:r>
          </a:p>
          <a:p>
            <a:pPr>
              <a:lnSpc>
                <a:spcPts val="10559"/>
              </a:lnSpc>
            </a:pPr>
            <a:r>
              <a:rPr lang="en-US" sz="8799" spc="175">
                <a:solidFill>
                  <a:srgbClr val="FFFFFF"/>
                </a:solidFill>
                <a:latin typeface="Aileron Heavy Bold"/>
              </a:rPr>
              <a:t>World</a:t>
            </a:r>
          </a:p>
          <a:p>
            <a:pPr>
              <a:lnSpc>
                <a:spcPts val="10560"/>
              </a:lnSpc>
            </a:pPr>
            <a:r>
              <a:rPr lang="en-US" sz="8800" spc="175">
                <a:solidFill>
                  <a:srgbClr val="FFFFFF"/>
                </a:solidFill>
                <a:latin typeface="Aileron Heavy Bold"/>
              </a:rPr>
              <a:t>Cultures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8260" y="6120906"/>
            <a:ext cx="7287542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053994" y="6311124"/>
            <a:ext cx="11086704" cy="355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457">
                <a:solidFill>
                  <a:srgbClr val="D24378"/>
                </a:solidFill>
                <a:latin typeface="Aileron Regular"/>
              </a:rPr>
              <a:t>In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formation for ans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wering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the 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f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o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ll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owing questions can be f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ound by s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earching for the culture name in combi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n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ation 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with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t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h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e 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OCM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sub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j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ec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t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cat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eg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or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y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</a:t>
            </a:r>
            <a:r>
              <a:rPr lang="en-US" sz="3600" spc="457">
                <a:solidFill>
                  <a:srgbClr val="D24378"/>
                </a:solidFill>
                <a:latin typeface="Aileron Regular Bold"/>
              </a:rPr>
              <a:t>Arrang</a:t>
            </a:r>
            <a:r>
              <a:rPr lang="en-US" sz="3600" spc="457">
                <a:solidFill>
                  <a:srgbClr val="D24378"/>
                </a:solidFill>
                <a:latin typeface="Aileron Regular Bold"/>
              </a:rPr>
              <a:t>ing a </a:t>
            </a:r>
            <a:r>
              <a:rPr lang="en-US" sz="3600" spc="457">
                <a:solidFill>
                  <a:srgbClr val="D24378"/>
                </a:solidFill>
                <a:latin typeface="Aileron Regular Bold"/>
              </a:rPr>
              <a:t>Marri</a:t>
            </a:r>
            <a:r>
              <a:rPr lang="en-US" sz="3600" spc="457">
                <a:solidFill>
                  <a:srgbClr val="D24378"/>
                </a:solidFill>
                <a:latin typeface="Aileron Regular Bold"/>
              </a:rPr>
              <a:t>a</a:t>
            </a:r>
            <a:r>
              <a:rPr lang="en-US" sz="3600" spc="457">
                <a:solidFill>
                  <a:srgbClr val="D24378"/>
                </a:solidFill>
                <a:latin typeface="Aileron Regular Bold"/>
              </a:rPr>
              <a:t>g</a:t>
            </a:r>
            <a:r>
              <a:rPr lang="en-US" sz="3600" spc="457">
                <a:solidFill>
                  <a:srgbClr val="D24378"/>
                </a:solidFill>
                <a:latin typeface="Aileron Regular Bold"/>
              </a:rPr>
              <a:t>e (584)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in t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h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e Add Subject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s</a:t>
            </a:r>
            <a:r>
              <a:rPr lang="en-US" sz="3600" spc="457">
                <a:solidFill>
                  <a:srgbClr val="D24378"/>
                </a:solidFill>
                <a:latin typeface="Aileron Regular"/>
              </a:rPr>
              <a:t> box of an eHRAF Advanced Search.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808" t="0" r="5546" b="1902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-5911422">
            <a:off x="9592260" y="4552736"/>
            <a:ext cx="2519144" cy="366267"/>
            <a:chOff x="0" y="0"/>
            <a:chExt cx="8979503" cy="130556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-27940"/>
              <a:ext cx="8998552" cy="1360170"/>
            </a:xfrm>
            <a:custGeom>
              <a:avLst/>
              <a:gdLst/>
              <a:ahLst/>
              <a:cxnLst/>
              <a:rect r="r" b="b" t="t" l="l"/>
              <a:pathLst>
                <a:path h="1360170" w="8998552">
                  <a:moveTo>
                    <a:pt x="8923623" y="579120"/>
                  </a:moveTo>
                  <a:lnTo>
                    <a:pt x="8223852" y="55880"/>
                  </a:lnTo>
                  <a:cubicBezTo>
                    <a:pt x="8150192" y="0"/>
                    <a:pt x="8089233" y="30480"/>
                    <a:pt x="8089233" y="123190"/>
                  </a:cubicBezTo>
                  <a:lnTo>
                    <a:pt x="808923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8087659" y="805180"/>
                  </a:lnTo>
                  <a:lnTo>
                    <a:pt x="8087659" y="1236980"/>
                  </a:lnTo>
                  <a:cubicBezTo>
                    <a:pt x="8087659" y="1329690"/>
                    <a:pt x="8148923" y="1360170"/>
                    <a:pt x="8222583" y="1304290"/>
                  </a:cubicBezTo>
                  <a:lnTo>
                    <a:pt x="8923623" y="779780"/>
                  </a:lnTo>
                  <a:cubicBezTo>
                    <a:pt x="8998552" y="726440"/>
                    <a:pt x="8998552" y="635000"/>
                    <a:pt x="8923623" y="579120"/>
                  </a:cubicBezTo>
                  <a:close/>
                </a:path>
              </a:pathLst>
            </a:custGeom>
            <a:solidFill>
              <a:srgbClr val="D24378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45725" y="6407310"/>
            <a:ext cx="5737200" cy="1864596"/>
            <a:chOff x="0" y="0"/>
            <a:chExt cx="7649600" cy="2486128"/>
          </a:xfrm>
        </p:grpSpPr>
        <p:sp>
          <p:nvSpPr>
            <p:cNvPr name="AutoShape 6" id="6"/>
            <p:cNvSpPr/>
            <p:nvPr/>
          </p:nvSpPr>
          <p:spPr>
            <a:xfrm rot="-10800000">
              <a:off x="0" y="0"/>
              <a:ext cx="7649600" cy="248612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534808" y="623939"/>
              <a:ext cx="6579985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D24378"/>
                  </a:solidFill>
                  <a:latin typeface="Aileron Regular Bold"/>
                </a:rPr>
                <a:t>Add one or more cultures</a:t>
              </a:r>
            </a:p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D24378"/>
                  </a:solidFill>
                  <a:latin typeface="Aileron Regular"/>
                </a:rPr>
                <a:t>from the exercises below</a:t>
              </a:r>
              <a:r>
                <a:rPr lang="en-US" sz="3000" spc="30">
                  <a:solidFill>
                    <a:srgbClr val="D24378"/>
                  </a:solidFill>
                  <a:latin typeface="Aileron Regular Bold"/>
                </a:rPr>
                <a:t>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151298" y="512292"/>
            <a:ext cx="7136702" cy="1032816"/>
            <a:chOff x="0" y="0"/>
            <a:chExt cx="9515602" cy="1377088"/>
          </a:xfrm>
        </p:grpSpPr>
        <p:sp>
          <p:nvSpPr>
            <p:cNvPr name="AutoShape 9" id="9"/>
            <p:cNvSpPr/>
            <p:nvPr/>
          </p:nvSpPr>
          <p:spPr>
            <a:xfrm rot="0">
              <a:off x="0" y="0"/>
              <a:ext cx="9515602" cy="1377088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947307" y="370621"/>
              <a:ext cx="7620987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SAMPLE ADVANCED SEARCH</a:t>
              </a:r>
            </a:p>
          </p:txBody>
        </p:sp>
      </p:grpSp>
      <p:sp>
        <p:nvSpPr>
          <p:cNvPr name="AutoShape 11" id="11"/>
          <p:cNvSpPr/>
          <p:nvPr/>
        </p:nvSpPr>
        <p:spPr>
          <a:xfrm rot="-10800000">
            <a:off x="8234055" y="6407310"/>
            <a:ext cx="4905842" cy="1864596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8560184" y="6644284"/>
            <a:ext cx="4253585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">
                <a:solidFill>
                  <a:srgbClr val="D24378"/>
                </a:solidFill>
                <a:latin typeface="Aileron Regular Bold"/>
              </a:rPr>
              <a:t>Add subject  </a:t>
            </a:r>
          </a:p>
          <a:p>
            <a:pPr>
              <a:lnSpc>
                <a:spcPts val="3600"/>
              </a:lnSpc>
            </a:pPr>
            <a:r>
              <a:rPr lang="en-US" sz="3000" spc="30">
                <a:solidFill>
                  <a:srgbClr val="D24378"/>
                </a:solidFill>
                <a:latin typeface="Aileron Regular"/>
              </a:rPr>
              <a:t>Arranging a marriage (584)</a:t>
            </a:r>
          </a:p>
        </p:txBody>
      </p:sp>
      <p:grpSp>
        <p:nvGrpSpPr>
          <p:cNvPr name="Group 13" id="13"/>
          <p:cNvGrpSpPr/>
          <p:nvPr/>
        </p:nvGrpSpPr>
        <p:grpSpPr>
          <a:xfrm rot="-5911422">
            <a:off x="1793527" y="4552736"/>
            <a:ext cx="2519144" cy="366267"/>
            <a:chOff x="0" y="0"/>
            <a:chExt cx="8979503" cy="1305560"/>
          </a:xfrm>
        </p:grpSpPr>
        <p:sp>
          <p:nvSpPr>
            <p:cNvPr name="Freeform 14" id="14"/>
            <p:cNvSpPr/>
            <p:nvPr/>
          </p:nvSpPr>
          <p:spPr>
            <a:xfrm flipH="false" flipV="false">
              <a:off x="0" y="-27940"/>
              <a:ext cx="8998552" cy="1360170"/>
            </a:xfrm>
            <a:custGeom>
              <a:avLst/>
              <a:gdLst/>
              <a:ahLst/>
              <a:cxnLst/>
              <a:rect r="r" b="b" t="t" l="l"/>
              <a:pathLst>
                <a:path h="1360170" w="8998552">
                  <a:moveTo>
                    <a:pt x="8923623" y="579120"/>
                  </a:moveTo>
                  <a:lnTo>
                    <a:pt x="8223852" y="55880"/>
                  </a:lnTo>
                  <a:cubicBezTo>
                    <a:pt x="8150192" y="0"/>
                    <a:pt x="8089233" y="30480"/>
                    <a:pt x="8089233" y="123190"/>
                  </a:cubicBezTo>
                  <a:lnTo>
                    <a:pt x="808923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8087659" y="805180"/>
                  </a:lnTo>
                  <a:lnTo>
                    <a:pt x="8087659" y="1236980"/>
                  </a:lnTo>
                  <a:cubicBezTo>
                    <a:pt x="8087659" y="1329690"/>
                    <a:pt x="8148923" y="1360170"/>
                    <a:pt x="8222583" y="1304290"/>
                  </a:cubicBezTo>
                  <a:lnTo>
                    <a:pt x="8923623" y="779780"/>
                  </a:lnTo>
                  <a:cubicBezTo>
                    <a:pt x="8998552" y="726440"/>
                    <a:pt x="8998552" y="635000"/>
                    <a:pt x="8923623" y="579120"/>
                  </a:cubicBezTo>
                  <a:close/>
                </a:path>
              </a:pathLst>
            </a:custGeom>
            <a:solidFill>
              <a:srgbClr val="D24378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520" t="0" r="44606" b="0"/>
          <a:stretch>
            <a:fillRect/>
          </a:stretch>
        </p:blipFill>
        <p:spPr>
          <a:xfrm flipH="false" flipV="false" rot="0">
            <a:off x="0" y="0"/>
            <a:ext cx="8569358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8569358" y="0"/>
            <a:ext cx="9718642" cy="10287000"/>
          </a:xfrm>
          <a:prstGeom prst="rect">
            <a:avLst/>
          </a:prstGeom>
          <a:solidFill>
            <a:srgbClr val="D24378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9144000" y="4243770"/>
            <a:ext cx="8815987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FFFFFF"/>
                </a:solidFill>
                <a:latin typeface="Aileron Regular"/>
              </a:rPr>
              <a:t>The </a:t>
            </a:r>
            <a:r>
              <a:rPr lang="en-US" sz="4000" spc="40">
                <a:solidFill>
                  <a:srgbClr val="FFFFFF"/>
                </a:solidFill>
                <a:latin typeface="Aileron Regular Bold"/>
              </a:rPr>
              <a:t>Ganda (FK07) </a:t>
            </a:r>
            <a:r>
              <a:rPr lang="en-US" sz="4000" spc="40">
                <a:solidFill>
                  <a:srgbClr val="FFFFFF"/>
                </a:solidFill>
                <a:latin typeface="Aileron Regular"/>
              </a:rPr>
              <a:t>and </a:t>
            </a:r>
            <a:r>
              <a:rPr lang="en-US" sz="4000" spc="40">
                <a:solidFill>
                  <a:srgbClr val="FFFFFF"/>
                </a:solidFill>
                <a:latin typeface="Aileron Regular Bold"/>
              </a:rPr>
              <a:t>Dogon (FA16) </a:t>
            </a:r>
            <a:r>
              <a:rPr lang="en-US" sz="4000" spc="40">
                <a:solidFill>
                  <a:srgbClr val="FFFFFF"/>
                </a:solidFill>
                <a:latin typeface="Aileron Regular"/>
              </a:rPr>
              <a:t>differ in h</a:t>
            </a:r>
            <a:r>
              <a:rPr lang="en-US" sz="4000" spc="40">
                <a:solidFill>
                  <a:srgbClr val="FFFFFF"/>
                </a:solidFill>
                <a:latin typeface="Aileron Regular"/>
              </a:rPr>
              <a:t>ow much freedom males and females have in choosing a spouse. </a:t>
            </a:r>
          </a:p>
          <a:p>
            <a:pPr>
              <a:lnSpc>
                <a:spcPts val="4800"/>
              </a:lnSpc>
            </a:p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FFFFFF"/>
                </a:solidFill>
                <a:latin typeface="Aileron Regular"/>
              </a:rPr>
              <a:t>Briefly compare their freedom of choice.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-9196"/>
            <a:ext cx="5290317" cy="1037896"/>
            <a:chOff x="0" y="0"/>
            <a:chExt cx="7053756" cy="1383862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7053756" cy="1383862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702223" y="370621"/>
              <a:ext cx="5649310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MARRIAGE &amp; CHOICE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853410" y="454507"/>
            <a:ext cx="9106576" cy="174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">
                <a:solidFill>
                  <a:srgbClr val="FFFFFF"/>
                </a:solidFill>
                <a:latin typeface="Aileron Regular"/>
              </a:rPr>
              <a:t>Refer to the search tips above to answer the following questions.</a:t>
            </a:r>
          </a:p>
          <a:p>
            <a:pPr>
              <a:lnSpc>
                <a:spcPts val="45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4152371" y="2811578"/>
            <a:ext cx="3807616" cy="1484751"/>
            <a:chOff x="0" y="0"/>
            <a:chExt cx="1465601" cy="571500"/>
          </a:xfrm>
        </p:grpSpPr>
        <p:sp>
          <p:nvSpPr>
            <p:cNvPr name="Freeform 10" id="10"/>
            <p:cNvSpPr/>
            <p:nvPr/>
          </p:nvSpPr>
          <p:spPr>
            <a:xfrm flipH="false" flipV="false">
              <a:off x="0" y="255270"/>
              <a:ext cx="1465601" cy="69850"/>
            </a:xfrm>
            <a:custGeom>
              <a:avLst/>
              <a:gdLst/>
              <a:ahLst/>
              <a:cxnLst/>
              <a:rect r="r" b="b" t="t" l="l"/>
              <a:pathLst>
                <a:path h="69850" w="1465601">
                  <a:moveTo>
                    <a:pt x="11747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65601" y="69850"/>
                  </a:lnTo>
                  <a:lnTo>
                    <a:pt x="146560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347852" y="2802053"/>
            <a:ext cx="9612134" cy="64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 spc="42">
                <a:solidFill>
                  <a:srgbClr val="FFFFFF"/>
                </a:solidFill>
                <a:latin typeface="Aileron Regular Bold"/>
              </a:rPr>
              <a:t>Question 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988" t="0" r="33567" b="0"/>
          <a:stretch>
            <a:fillRect/>
          </a:stretch>
        </p:blipFill>
        <p:spPr>
          <a:xfrm flipH="false" flipV="false" rot="0">
            <a:off x="9144000" y="0"/>
            <a:ext cx="9144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9712" y="2324100"/>
            <a:ext cx="8469134" cy="728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D24378"/>
                </a:solidFill>
                <a:latin typeface="Aileron Regular"/>
              </a:rPr>
              <a:t>Technically, a </a:t>
            </a:r>
            <a:r>
              <a:rPr lang="en-US" sz="3999">
                <a:solidFill>
                  <a:srgbClr val="D24378"/>
                </a:solidFill>
                <a:latin typeface="Aileron Regular Bold"/>
              </a:rPr>
              <a:t>Maasai (FL12)</a:t>
            </a:r>
            <a:r>
              <a:rPr lang="en-US" sz="3999">
                <a:solidFill>
                  <a:srgbClr val="D24378"/>
                </a:solidFill>
                <a:latin typeface="Aileron Regular"/>
              </a:rPr>
              <a:t> male has free choice in choosing a spouse, but it is considerably different fr</a:t>
            </a:r>
            <a:r>
              <a:rPr lang="en-US" sz="3999">
                <a:solidFill>
                  <a:srgbClr val="D24378"/>
                </a:solidFill>
                <a:latin typeface="Aileron Regular"/>
              </a:rPr>
              <a:t>om what most people expect by "free choice".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D24378"/>
                </a:solidFill>
                <a:latin typeface="Aileron Regular"/>
              </a:rPr>
              <a:t>How do Maasai males choose? What is the situation for females?</a:t>
            </a:r>
          </a:p>
          <a:p>
            <a:pPr>
              <a:lnSpc>
                <a:spcPts val="4800"/>
              </a:lnSpc>
            </a:p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D24378"/>
                </a:solidFill>
                <a:latin typeface="Aileron Regular"/>
              </a:rPr>
              <a:t>Briefly compare their freedom of choice.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5846" y="743826"/>
            <a:ext cx="3807616" cy="1484751"/>
            <a:chOff x="0" y="0"/>
            <a:chExt cx="1465601" cy="571500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0" y="255270"/>
              <a:ext cx="1465601" cy="69850"/>
            </a:xfrm>
            <a:custGeom>
              <a:avLst/>
              <a:gdLst/>
              <a:ahLst/>
              <a:cxnLst/>
              <a:rect r="r" b="b" t="t" l="l"/>
              <a:pathLst>
                <a:path h="69850" w="1465601">
                  <a:moveTo>
                    <a:pt x="11747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65601" y="69850"/>
                  </a:lnTo>
                  <a:lnTo>
                    <a:pt x="1465601" y="0"/>
                  </a:lnTo>
                  <a:close/>
                </a:path>
              </a:pathLst>
            </a:custGeom>
            <a:solidFill>
              <a:srgbClr val="D2437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75846" y="734301"/>
            <a:ext cx="9612134" cy="64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spc="42">
                <a:solidFill>
                  <a:srgbClr val="D24378"/>
                </a:solidFill>
                <a:latin typeface="Aileron Regular Bold"/>
              </a:rPr>
              <a:t>Question 2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97683" y="0"/>
            <a:ext cx="5290317" cy="1037896"/>
            <a:chOff x="0" y="0"/>
            <a:chExt cx="7053756" cy="1383862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7053756" cy="1383862"/>
            </a:xfrm>
            <a:prstGeom prst="rect">
              <a:avLst/>
            </a:prstGeom>
            <a:solidFill>
              <a:srgbClr val="D24378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702223" y="370621"/>
              <a:ext cx="5649310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MARRIAGE &amp; CHOICE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DAFh4cR6UqI</dc:identifier>
  <dcterms:modified xsi:type="dcterms:W3CDTF">2011-08-01T06:04:30Z</dcterms:modified>
  <cp:revision>1</cp:revision>
  <dc:title>eHRAF Workbook - Marriage &amp; Choice v2</dc:title>
</cp:coreProperties>
</file>