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</p:sldIdLst>
  <p:sldSz cx="18288000" cy="102870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ileron Heavy" charset="1" panose="00000A00000000000000"/>
      <p:regular r:id="rId14"/>
    </p:embeddedFont>
    <p:embeddedFont>
      <p:font typeface="Aileron Heavy Bold" charset="1" panose="00000A00000000000000"/>
      <p:regular r:id="rId15"/>
    </p:embeddedFont>
    <p:embeddedFont>
      <p:font typeface="Aileron Heavy Italics" charset="1" panose="00000A00000000000000"/>
      <p:regular r:id="rId16"/>
    </p:embeddedFont>
    <p:embeddedFont>
      <p:font typeface="Aileron Heavy Bold Italics" charset="1" panose="00000A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https://ehrafworldcultures.yale.edu/ehrafe/" TargetMode="External" Type="http://schemas.openxmlformats.org/officeDocument/2006/relationships/hyperlink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perspectives.pressbooks.com/chapter/health-and-medicine/" TargetMode="External" Type="http://schemas.openxmlformats.org/officeDocument/2006/relationships/hyperlink"/><Relationship Id="rId11" Target="https://perspectives.pressbooks.com/chapter/health-and-medicine/" TargetMode="External" Type="http://schemas.openxmlformats.org/officeDocument/2006/relationships/hyperlink"/><Relationship Id="rId12" Target="https://perspectives.pressbooks.com/chapter/health-and-medicine/" TargetMode="External" Type="http://schemas.openxmlformats.org/officeDocument/2006/relationships/hyperlink"/><Relationship Id="rId13" Target="https://perspectives.pressbooks.com/chapter/health-and-medicine/" TargetMode="External" Type="http://schemas.openxmlformats.org/officeDocument/2006/relationships/hyperlink"/><Relationship Id="rId14" Target="https://perspectives.pressbooks.com/chapter/health-and-medicine/" TargetMode="External" Type="http://schemas.openxmlformats.org/officeDocument/2006/relationships/hyperlink"/><Relationship Id="rId15" Target="https://perspectives.pressbooks.com/chapter/health-and-medicine/" TargetMode="External" Type="http://schemas.openxmlformats.org/officeDocument/2006/relationships/hyperlink"/><Relationship Id="rId16" Target="https://perspectives.pressbooks.com/chapter/health-and-medicine/" TargetMode="External" Type="http://schemas.openxmlformats.org/officeDocument/2006/relationships/hyperlink"/><Relationship Id="rId17" Target="https://perspectives.pressbooks.com/chapter/health-and-medicine/" TargetMode="External" Type="http://schemas.openxmlformats.org/officeDocument/2006/relationships/hyperlink"/><Relationship Id="rId18" Target="https://perspectives.pressbooks.com/chapter/health-and-medicine/" TargetMode="External" Type="http://schemas.openxmlformats.org/officeDocument/2006/relationships/hyperlink"/><Relationship Id="rId19" Target="https://perspectives.pressbooks.com/chapter/health-and-medicine/" TargetMode="External" Type="http://schemas.openxmlformats.org/officeDocument/2006/relationships/hyperlink"/><Relationship Id="rId2" Target="https://hraf.yale.edu/teach-ehraf/topics-in-medical-anthropology/" TargetMode="External" Type="http://schemas.openxmlformats.org/officeDocument/2006/relationships/hyperlink"/><Relationship Id="rId20" Target="https://perspectives.pressbooks.com/chapter/health-and-medicine/" TargetMode="External" Type="http://schemas.openxmlformats.org/officeDocument/2006/relationships/hyperlink"/><Relationship Id="rId21" Target="https://perspectives.pressbooks.com/chapter/health-and-medicine/" TargetMode="External" Type="http://schemas.openxmlformats.org/officeDocument/2006/relationships/hyperlink"/><Relationship Id="rId22" Target="https://ehrafworldcultures.yale.edu/document?id=ef04-001" TargetMode="External" Type="http://schemas.openxmlformats.org/officeDocument/2006/relationships/hyperlink"/><Relationship Id="rId23" Target="https://ehrafworldcultures.yale.edu/document?id=ef04-001" TargetMode="External" Type="http://schemas.openxmlformats.org/officeDocument/2006/relationships/hyperlink"/><Relationship Id="rId24" Target="https://ehrafworldcultures.yale.edu/document?id=ef04-001" TargetMode="External" Type="http://schemas.openxmlformats.org/officeDocument/2006/relationships/hyperlink"/><Relationship Id="rId25" Target="https://ehrafworldcultures.yale.edu/document?id=ef04-001" TargetMode="External" Type="http://schemas.openxmlformats.org/officeDocument/2006/relationships/hyperlink"/><Relationship Id="rId26" Target="https://ehrafworldcultures.yale.edu/document?id=ef04-001" TargetMode="External" Type="http://schemas.openxmlformats.org/officeDocument/2006/relationships/hyperlink"/><Relationship Id="rId27" Target="https://ehrafworldcultures.yale.edu/document?id=ef04-001" TargetMode="External" Type="http://schemas.openxmlformats.org/officeDocument/2006/relationships/hyperlink"/><Relationship Id="rId28" Target="https://ehrafworldcultures.yale.edu/document?id=ef04-001" TargetMode="External" Type="http://schemas.openxmlformats.org/officeDocument/2006/relationships/hyperlink"/><Relationship Id="rId29" Target="https://ehrafworldcultures.yale.edu/document?id=ef04-001" TargetMode="External" Type="http://schemas.openxmlformats.org/officeDocument/2006/relationships/hyperlink"/><Relationship Id="rId3" Target="https://perspectives.pressbooks.com/chapter/health-and-medicine/" TargetMode="External" Type="http://schemas.openxmlformats.org/officeDocument/2006/relationships/hyperlink"/><Relationship Id="rId30" Target="https://ehrafworldcultures.yale.edu/document?id=ef04-001" TargetMode="External" Type="http://schemas.openxmlformats.org/officeDocument/2006/relationships/hyperlink"/><Relationship Id="rId31" Target="https://ehrafworldcultures.yale.edu/document?id=ef04-001" TargetMode="External" Type="http://schemas.openxmlformats.org/officeDocument/2006/relationships/hyperlink"/><Relationship Id="rId32" Target="https://ehrafworldcultures.yale.edu/document?id=ef04-001" TargetMode="External" Type="http://schemas.openxmlformats.org/officeDocument/2006/relationships/hyperlink"/><Relationship Id="rId33" Target="https://ehrafworldcultures.yale.edu/document?id=ef04-001" TargetMode="External" Type="http://schemas.openxmlformats.org/officeDocument/2006/relationships/hyperlink"/><Relationship Id="rId34" Target="https://ehrafworldcultures.yale.edu/document?id=ef04-001" TargetMode="External" Type="http://schemas.openxmlformats.org/officeDocument/2006/relationships/hyperlink"/><Relationship Id="rId35" Target="https://ehrafworldcultures.yale.edu/document?id=ff57-019" TargetMode="External" Type="http://schemas.openxmlformats.org/officeDocument/2006/relationships/hyperlink"/><Relationship Id="rId36" Target="https://ehrafworldcultures.yale.edu/document?id=ff57-019" TargetMode="External" Type="http://schemas.openxmlformats.org/officeDocument/2006/relationships/hyperlink"/><Relationship Id="rId37" Target="https://ehrafworldcultures.yale.edu/document?id=ff57-019" TargetMode="External" Type="http://schemas.openxmlformats.org/officeDocument/2006/relationships/hyperlink"/><Relationship Id="rId38" Target="https://ehrafworldcultures.yale.edu/document?id=ff57-019" TargetMode="External" Type="http://schemas.openxmlformats.org/officeDocument/2006/relationships/hyperlink"/><Relationship Id="rId39" Target="https://ehrafworldcultures.yale.edu/document?id=ff57-030" TargetMode="External" Type="http://schemas.openxmlformats.org/officeDocument/2006/relationships/hyperlink"/><Relationship Id="rId4" Target="https://perspectives.pressbooks.com/chapter/health-and-medicine/" TargetMode="External" Type="http://schemas.openxmlformats.org/officeDocument/2006/relationships/hyperlink"/><Relationship Id="rId40" Target="https://ehrafworldcultures.yale.edu/document?id=ef04-003" TargetMode="External" Type="http://schemas.openxmlformats.org/officeDocument/2006/relationships/hyperlink"/><Relationship Id="rId5" Target="https://perspectives.pressbooks.com/chapter/health-and-medicine/" TargetMode="External" Type="http://schemas.openxmlformats.org/officeDocument/2006/relationships/hyperlink"/><Relationship Id="rId6" Target="https://perspectives.pressbooks.com/chapter/health-and-medicine/" TargetMode="External" Type="http://schemas.openxmlformats.org/officeDocument/2006/relationships/hyperlink"/><Relationship Id="rId7" Target="https://perspectives.pressbooks.com/chapter/health-and-medicine/" TargetMode="External" Type="http://schemas.openxmlformats.org/officeDocument/2006/relationships/hyperlink"/><Relationship Id="rId8" Target="https://perspectives.pressbooks.com/chapter/health-and-medicine/" TargetMode="External" Type="http://schemas.openxmlformats.org/officeDocument/2006/relationships/hyperlink"/><Relationship Id="rId9" Target="https://perspectives.pressbooks.com/chapter/health-and-medicine/" TargetMode="External" Type="http://schemas.openxmlformats.org/officeDocument/2006/relationships/hyperlink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ehrafworldcultures.yale.edu/document?id=ad05-062" TargetMode="External" Type="http://schemas.openxmlformats.org/officeDocument/2006/relationships/hyperlink"/><Relationship Id="rId11" Target="https://ehrafworldcultures.yale.edu/document?id=ad05-062" TargetMode="External" Type="http://schemas.openxmlformats.org/officeDocument/2006/relationships/hyperlink"/><Relationship Id="rId12" Target="https://ehrafworldcultures.yale.edu/document?id=ad05-062" TargetMode="External" Type="http://schemas.openxmlformats.org/officeDocument/2006/relationships/hyperlink"/><Relationship Id="rId13" Target="https://ehrafworldcultures.yale.edu/document?id=ad05-062" TargetMode="External" Type="http://schemas.openxmlformats.org/officeDocument/2006/relationships/hyperlink"/><Relationship Id="rId14" Target="https://ehrafworldcultures.yale.edu/document?id=ad05-062" TargetMode="External" Type="http://schemas.openxmlformats.org/officeDocument/2006/relationships/hyperlink"/><Relationship Id="rId15" Target="https://ehrafworldcultures.yale.edu/document?id=ad05-062" TargetMode="External" Type="http://schemas.openxmlformats.org/officeDocument/2006/relationships/hyperlink"/><Relationship Id="rId16" Target="https://ehrafworldcultures.yale.edu/document?id=ad05-062" TargetMode="External" Type="http://schemas.openxmlformats.org/officeDocument/2006/relationships/hyperlink"/><Relationship Id="rId17" Target="https://ehrafworldcultures.yale.edu/document?id=ad05-062" TargetMode="External" Type="http://schemas.openxmlformats.org/officeDocument/2006/relationships/hyperlink"/><Relationship Id="rId18" Target="https://ehrafworldcultures.yale.edu/document?id=ad05-062" TargetMode="External" Type="http://schemas.openxmlformats.org/officeDocument/2006/relationships/hyperlink"/><Relationship Id="rId19" Target="https://ehrafworldcultures.yale.edu/document?id=ad05-062" TargetMode="External" Type="http://schemas.openxmlformats.org/officeDocument/2006/relationships/hyperlink"/><Relationship Id="rId2" Target="https://ehrafworldcultures.yale.edu/document?id=ad05-062" TargetMode="External" Type="http://schemas.openxmlformats.org/officeDocument/2006/relationships/hyperlink"/><Relationship Id="rId20" Target="https://ehrafworldcultures.yale.edu/document?id=ad05-062" TargetMode="External" Type="http://schemas.openxmlformats.org/officeDocument/2006/relationships/hyperlink"/><Relationship Id="rId21" Target="https://ehrafworldcultures.yale.edu/document?id=mp05-011" TargetMode="External" Type="http://schemas.openxmlformats.org/officeDocument/2006/relationships/hyperlink"/><Relationship Id="rId22" Target="https://ehrafworldcultures.yale.edu/document?id=mp05-011" TargetMode="External" Type="http://schemas.openxmlformats.org/officeDocument/2006/relationships/hyperlink"/><Relationship Id="rId23" Target="https://ehrafworldcultures.yale.edu/document?id=mp05-011" TargetMode="External" Type="http://schemas.openxmlformats.org/officeDocument/2006/relationships/hyperlink"/><Relationship Id="rId24" Target="https://ehrafworldcultures.yale.edu/document?id=mp05-011" TargetMode="External" Type="http://schemas.openxmlformats.org/officeDocument/2006/relationships/hyperlink"/><Relationship Id="rId25" Target="https://ehrafworldcultures.yale.edu/document?id=mp05-011" TargetMode="External" Type="http://schemas.openxmlformats.org/officeDocument/2006/relationships/hyperlink"/><Relationship Id="rId26" Target="https://ehrafworldcultures.yale.edu/document?id=mp05-011" TargetMode="External" Type="http://schemas.openxmlformats.org/officeDocument/2006/relationships/hyperlink"/><Relationship Id="rId27" Target="https://ehrafworldcultures.yale.edu/document?id=mp05-011" TargetMode="External" Type="http://schemas.openxmlformats.org/officeDocument/2006/relationships/hyperlink"/><Relationship Id="rId28" Target="https://doi.org/10.1177/106939718802200112" TargetMode="External" Type="http://schemas.openxmlformats.org/officeDocument/2006/relationships/hyperlink"/><Relationship Id="rId3" Target="https://ehrafworldcultures.yale.edu/document?id=ad05-062" TargetMode="External" Type="http://schemas.openxmlformats.org/officeDocument/2006/relationships/hyperlink"/><Relationship Id="rId4" Target="https://ehrafworldcultures.yale.edu/document?id=ad05-062" TargetMode="External" Type="http://schemas.openxmlformats.org/officeDocument/2006/relationships/hyperlink"/><Relationship Id="rId5" Target="https://ehrafworldcultures.yale.edu/document?id=ad05-062" TargetMode="External" Type="http://schemas.openxmlformats.org/officeDocument/2006/relationships/hyperlink"/><Relationship Id="rId6" Target="https://ehrafworldcultures.yale.edu/document?id=ad05-062" TargetMode="External" Type="http://schemas.openxmlformats.org/officeDocument/2006/relationships/hyperlink"/><Relationship Id="rId7" Target="https://ehrafworldcultures.yale.edu/document?id=ad05-062" TargetMode="External" Type="http://schemas.openxmlformats.org/officeDocument/2006/relationships/hyperlink"/><Relationship Id="rId8" Target="https://ehrafworldcultures.yale.edu/document?id=ad05-062" TargetMode="External" Type="http://schemas.openxmlformats.org/officeDocument/2006/relationships/hyperlink"/><Relationship Id="rId9" Target="https://ehrafworldcultures.yale.edu/document?id=ad05-062" TargetMode="External" Type="http://schemas.openxmlformats.org/officeDocument/2006/relationships/hyperlink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http://hraf.yale.edu" TargetMode="External" Type="http://schemas.openxmlformats.org/officeDocument/2006/relationships/hyperlink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8310" t="0" r="25651" b="0"/>
          <a:stretch>
            <a:fillRect/>
          </a:stretch>
        </p:blipFill>
        <p:spPr>
          <a:xfrm flipH="false" flipV="false" rot="0">
            <a:off x="0" y="0"/>
            <a:ext cx="8636070" cy="1028700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alphaModFix amt="9999"/>
          </a:blip>
          <a:srcRect l="0" t="0" r="0" b="0"/>
          <a:stretch>
            <a:fillRect/>
          </a:stretch>
        </p:blipFill>
        <p:spPr>
          <a:xfrm flipH="false" flipV="false" rot="0">
            <a:off x="9815825" y="1389107"/>
            <a:ext cx="7217821" cy="750878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91935" y="2451801"/>
            <a:ext cx="9265601" cy="4755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5D7963"/>
                </a:solidFill>
                <a:latin typeface="Aileron Heavy Bold"/>
              </a:rPr>
              <a:t>Medical Anthropology &amp; Ethnomedicine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91935" y="7459914"/>
            <a:ext cx="926560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5D7963"/>
                </a:solidFill>
                <a:latin typeface="Aileron Regular"/>
              </a:rPr>
              <a:t>in eHRAF World Cultures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1028700"/>
            <a:ext cx="7142940" cy="843619"/>
            <a:chOff x="0" y="0"/>
            <a:chExt cx="9523921" cy="1124825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9523921" cy="1124825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443163" y="9678035"/>
            <a:ext cx="6614374" cy="62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Human Relations Area Files</a:t>
            </a:r>
          </a:p>
          <a:p>
            <a:pPr algn="r">
              <a:lnSpc>
                <a:spcPts val="2420"/>
              </a:lnSpc>
            </a:pPr>
            <a:r>
              <a:rPr lang="en-US" sz="2200" spc="153">
                <a:solidFill>
                  <a:srgbClr val="000000"/>
                </a:solidFill>
                <a:latin typeface="Aileron Regular"/>
              </a:rPr>
              <a:t> at Yale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0660" t="0" r="48350" b="0"/>
          <a:stretch>
            <a:fillRect/>
          </a:stretch>
        </p:blipFill>
        <p:spPr>
          <a:xfrm flipH="false" flipV="false" rot="0">
            <a:off x="0" y="0"/>
            <a:ext cx="7200206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7200206" y="0"/>
            <a:ext cx="11087794" cy="10287000"/>
          </a:xfrm>
          <a:prstGeom prst="rect">
            <a:avLst/>
          </a:prstGeom>
          <a:solidFill>
            <a:srgbClr val="5D7963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443340" y="1259164"/>
            <a:ext cx="4420887" cy="2477846"/>
            <a:chOff x="0" y="0"/>
            <a:chExt cx="5894517" cy="3303794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5894517" cy="3303794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6" id="6"/>
            <p:cNvSpPr txBox="true"/>
            <p:nvPr/>
          </p:nvSpPr>
          <p:spPr>
            <a:xfrm rot="0">
              <a:off x="598214" y="545092"/>
              <a:ext cx="4698089" cy="2204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spc="136">
                  <a:solidFill>
                    <a:srgbClr val="FFFFFF"/>
                  </a:solidFill>
                  <a:latin typeface="Aileron Regular Bold"/>
                </a:rPr>
                <a:t>Found in eHRAF World Cultures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613295" y="804583"/>
            <a:ext cx="10261615" cy="1463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spc="96">
                <a:solidFill>
                  <a:srgbClr val="FFFFFF"/>
                </a:solidFill>
                <a:latin typeface="Aileron Heavy"/>
              </a:rPr>
              <a:t>Ethnographic examples of </a:t>
            </a:r>
          </a:p>
          <a:p>
            <a:pPr algn="r">
              <a:lnSpc>
                <a:spcPts val="5759"/>
              </a:lnSpc>
            </a:pPr>
            <a:r>
              <a:rPr lang="en-US" sz="4800" spc="96">
                <a:solidFill>
                  <a:srgbClr val="FFFFFF"/>
                </a:solidFill>
                <a:latin typeface="Aileron Heavy"/>
              </a:rPr>
              <a:t>"the common cold"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13295" y="2800350"/>
            <a:ext cx="10261615" cy="645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62280" indent="-231140" lvl="1">
              <a:lnSpc>
                <a:spcPts val="3919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Aileron Regular"/>
              </a:rPr>
              <a:t>The </a:t>
            </a:r>
            <a:r>
              <a:rPr lang="en-US" sz="2800" spc="56">
                <a:solidFill>
                  <a:srgbClr val="FFFFFF"/>
                </a:solidFill>
                <a:latin typeface="Aileron Regular Bold"/>
              </a:rPr>
              <a:t>Croats </a:t>
            </a:r>
            <a:r>
              <a:rPr lang="en-US" sz="2800" spc="56">
                <a:solidFill>
                  <a:srgbClr val="FFFFFF"/>
                </a:solidFill>
                <a:latin typeface="Aileron Regular"/>
              </a:rPr>
              <a:t>believe that chilling a part of the body, such as by sitting in a drafty room or going outside with wet hair, causes a cold (Gilliland 1986).</a:t>
            </a:r>
          </a:p>
          <a:p>
            <a:pPr marL="462280" indent="-231140" lvl="1">
              <a:lnSpc>
                <a:spcPts val="3919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Aileron Regular"/>
              </a:rPr>
              <a:t>As a </a:t>
            </a:r>
            <a:r>
              <a:rPr lang="en-US" sz="2800" spc="56">
                <a:solidFill>
                  <a:srgbClr val="FFFFFF"/>
                </a:solidFill>
                <a:latin typeface="Aileron Regular Bold"/>
              </a:rPr>
              <a:t>remedy</a:t>
            </a:r>
            <a:r>
              <a:rPr lang="en-US" sz="2800" spc="56">
                <a:solidFill>
                  <a:srgbClr val="FFFFFF"/>
                </a:solidFill>
                <a:latin typeface="Aileron Regular"/>
              </a:rPr>
              <a:t>, the Croatian liquor </a:t>
            </a:r>
            <a:r>
              <a:rPr lang="en-US" sz="2800" spc="56">
                <a:solidFill>
                  <a:srgbClr val="FFFFFF"/>
                </a:solidFill>
                <a:latin typeface="Aileron Regular Italics"/>
              </a:rPr>
              <a:t>rakija </a:t>
            </a:r>
            <a:r>
              <a:rPr lang="en-US" sz="2800" spc="56">
                <a:solidFill>
                  <a:srgbClr val="FFFFFF"/>
                </a:solidFill>
                <a:latin typeface="Aileron Regular"/>
              </a:rPr>
              <a:t>is said to cure everything "from a cut to the common cold" (Bennett 1974)</a:t>
            </a:r>
          </a:p>
          <a:p>
            <a:pPr marL="462280" indent="-231140" lvl="1">
              <a:lnSpc>
                <a:spcPts val="3919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Aileron Regular"/>
              </a:rPr>
              <a:t>The </a:t>
            </a:r>
            <a:r>
              <a:rPr lang="en-US" sz="2800" spc="56">
                <a:solidFill>
                  <a:srgbClr val="FFFFFF"/>
                </a:solidFill>
                <a:latin typeface="Aileron Regular Bold"/>
              </a:rPr>
              <a:t>Tiv </a:t>
            </a:r>
            <a:r>
              <a:rPr lang="en-US" sz="2800" spc="56">
                <a:solidFill>
                  <a:srgbClr val="FFFFFF"/>
                </a:solidFill>
                <a:latin typeface="Aileron Regular"/>
              </a:rPr>
              <a:t>of Nigeria believe that the common cold is associated with the phases of the moon (Bohannan 1953).</a:t>
            </a:r>
          </a:p>
          <a:p>
            <a:pPr marL="462280" indent="-231140" lvl="1">
              <a:lnSpc>
                <a:spcPts val="3919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Aileron Regular"/>
              </a:rPr>
              <a:t>“Eating raw onions” can be used to </a:t>
            </a:r>
            <a:r>
              <a:rPr lang="en-US" sz="2800" spc="56">
                <a:solidFill>
                  <a:srgbClr val="FFFFFF"/>
                </a:solidFill>
                <a:latin typeface="Aileron Regular Bold"/>
              </a:rPr>
              <a:t>treat </a:t>
            </a:r>
            <a:r>
              <a:rPr lang="en-US" sz="2800" spc="56">
                <a:solidFill>
                  <a:srgbClr val="FFFFFF"/>
                </a:solidFill>
                <a:latin typeface="Aileron Regular"/>
              </a:rPr>
              <a:t>the cold (Bohannan 1969). </a:t>
            </a:r>
          </a:p>
          <a:p>
            <a:pPr marL="462280" indent="-231140" lvl="1">
              <a:lnSpc>
                <a:spcPts val="3919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Aileron Regular Bold"/>
              </a:rPr>
              <a:t>Taiwan-Hokkien</a:t>
            </a:r>
            <a:r>
              <a:rPr lang="en-US" sz="2800" spc="56">
                <a:solidFill>
                  <a:srgbClr val="FFFFFF"/>
                </a:solidFill>
                <a:latin typeface="Aileron Regular"/>
              </a:rPr>
              <a:t> believe that cold is caused by “fright or offense” (Gould-Martin 1975).</a:t>
            </a:r>
          </a:p>
          <a:p>
            <a:pPr marL="462280" indent="-231140" lvl="1">
              <a:lnSpc>
                <a:spcPts val="3919"/>
              </a:lnSpc>
              <a:buFont typeface="Arial"/>
              <a:buChar char="•"/>
            </a:pPr>
            <a:r>
              <a:rPr lang="en-US" sz="2800" spc="56">
                <a:solidFill>
                  <a:srgbClr val="FFFFFF"/>
                </a:solidFill>
                <a:latin typeface="Aileron Regular"/>
              </a:rPr>
              <a:t>The </a:t>
            </a:r>
            <a:r>
              <a:rPr lang="en-US" sz="2800" spc="56">
                <a:solidFill>
                  <a:srgbClr val="FFFFFF"/>
                </a:solidFill>
                <a:latin typeface="Aileron Regular Bold"/>
              </a:rPr>
              <a:t>Amhara </a:t>
            </a:r>
            <a:r>
              <a:rPr lang="en-US" sz="2800" spc="56">
                <a:solidFill>
                  <a:srgbClr val="FFFFFF"/>
                </a:solidFill>
                <a:latin typeface="Aileron Regular"/>
              </a:rPr>
              <a:t>of Ethiopia the believe “that smelling the urine of another will give one a cold” (Levine 1965).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967" t="17283" r="18332" b="17016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2997312"/>
            <a:ext cx="12118707" cy="4292376"/>
            <a:chOff x="0" y="0"/>
            <a:chExt cx="16158275" cy="5723167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5723167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38481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eHRAF Workbook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ACTIVITY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1139"/>
                </a:lnSpc>
              </a:pPr>
            </a:p>
            <a:p>
              <a:pPr algn="ctr">
                <a:lnSpc>
                  <a:spcPts val="5015"/>
                </a:lnSpc>
              </a:pPr>
              <a:r>
                <a:rPr lang="en-US" sz="4400" spc="79">
                  <a:solidFill>
                    <a:srgbClr val="FFFFFF"/>
                  </a:solidFill>
                  <a:latin typeface="Aileron Regular"/>
                </a:rPr>
                <a:t>compare and contrast causes of disease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79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478192" y="0"/>
            <a:ext cx="10809808" cy="1028700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9769890" y="2375117"/>
            <a:ext cx="8081968" cy="1289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4200" spc="84">
                <a:solidFill>
                  <a:srgbClr val="5D7963"/>
                </a:solidFill>
                <a:latin typeface="Aileron Heavy Bold"/>
              </a:rPr>
              <a:t>Dise</a:t>
            </a:r>
            <a:r>
              <a:rPr lang="en-US" sz="4200" spc="84">
                <a:solidFill>
                  <a:srgbClr val="5D7963"/>
                </a:solidFill>
                <a:latin typeface="Aileron Heavy Bold"/>
              </a:rPr>
              <a:t>ase causation as defined by George P. Murdock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618289" y="4594259"/>
            <a:ext cx="9233569" cy="4475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20"/>
              </a:lnSpc>
            </a:pPr>
            <a:r>
              <a:rPr lang="en-US" sz="3700" spc="185">
                <a:solidFill>
                  <a:srgbClr val="5D7963"/>
                </a:solidFill>
                <a:latin typeface="Aileron Regular Bold"/>
              </a:rPr>
              <a:t>There are many differen</a:t>
            </a:r>
            <a:r>
              <a:rPr lang="en-US" sz="3700" spc="185">
                <a:solidFill>
                  <a:srgbClr val="5D7963"/>
                </a:solidFill>
                <a:latin typeface="Aileron Regular Bold"/>
              </a:rPr>
              <a:t>t theories on illness causation. In his classification system, George Peter Murdock defines illness causation as “natural” and “supernatural” as outlined in below (Moore 1988).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419531" y="664540"/>
            <a:ext cx="6645307" cy="8847357"/>
            <a:chOff x="0" y="0"/>
            <a:chExt cx="3663950" cy="4878070"/>
          </a:xfrm>
        </p:grpSpPr>
        <p:sp>
          <p:nvSpPr>
            <p:cNvPr name="Freeform 6" id="6"/>
            <p:cNvSpPr/>
            <p:nvPr/>
          </p:nvSpPr>
          <p:spPr>
            <a:xfrm flipH="false" flipV="false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0" r="0" t="-4924" b="-4924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8" id="8"/>
          <p:cNvSpPr/>
          <p:nvPr/>
        </p:nvSpPr>
        <p:spPr>
          <a:xfrm rot="0">
            <a:off x="9937772" y="489868"/>
            <a:ext cx="8350228" cy="902992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9" id="9"/>
          <p:cNvSpPr txBox="true"/>
          <p:nvPr/>
        </p:nvSpPr>
        <p:spPr>
          <a:xfrm rot="0">
            <a:off x="11995453" y="567679"/>
            <a:ext cx="6292547" cy="7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4"/>
              </a:lnSpc>
            </a:pPr>
            <a:r>
              <a:rPr lang="en-US" sz="4779" spc="95">
                <a:solidFill>
                  <a:srgbClr val="FFFFFF"/>
                </a:solidFill>
                <a:latin typeface="Aileron Heavy Bold"/>
              </a:rPr>
              <a:t>Workbook Activity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4577" t="0" r="28933" b="0"/>
          <a:stretch>
            <a:fillRect/>
          </a:stretch>
        </p:blipFill>
        <p:spPr>
          <a:xfrm flipH="false" flipV="false" rot="0">
            <a:off x="1028700" y="1678189"/>
            <a:ext cx="2308247" cy="217844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29272" b="0"/>
          <a:stretch>
            <a:fillRect/>
          </a:stretch>
        </p:blipFill>
        <p:spPr>
          <a:xfrm flipH="false" flipV="false" rot="0">
            <a:off x="1028700" y="4686627"/>
            <a:ext cx="2308247" cy="217844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14608" r="0" b="14608"/>
          <a:stretch>
            <a:fillRect/>
          </a:stretch>
        </p:blipFill>
        <p:spPr>
          <a:xfrm flipH="false" flipV="false" rot="0">
            <a:off x="1028700" y="7729345"/>
            <a:ext cx="2308247" cy="217844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558" t="0" r="558" b="0"/>
          <a:stretch>
            <a:fillRect/>
          </a:stretch>
        </p:blipFill>
        <p:spPr>
          <a:xfrm flipH="false" flipV="false" rot="0">
            <a:off x="11452359" y="0"/>
            <a:ext cx="6835641" cy="10287000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3799603" y="1620644"/>
            <a:ext cx="6894790" cy="2293534"/>
            <a:chOff x="0" y="0"/>
            <a:chExt cx="9193053" cy="3058045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66675"/>
              <a:ext cx="9193053" cy="737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 Bold"/>
                </a:rPr>
                <a:t>CHOOSE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829195"/>
              <a:ext cx="9193053" cy="2228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Select 1 or more causes of disease from the chart below, including the "natural" and "supernatural".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799603" y="4629082"/>
            <a:ext cx="6894790" cy="2293534"/>
            <a:chOff x="0" y="0"/>
            <a:chExt cx="9193053" cy="3058045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66675"/>
              <a:ext cx="9193053" cy="737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 Bold"/>
                </a:rPr>
                <a:t>RESEARCH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829195"/>
              <a:ext cx="9193053" cy="2228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In </a:t>
              </a:r>
              <a:r>
                <a:rPr lang="en-US" sz="3000" spc="30" u="sng">
                  <a:solidFill>
                    <a:srgbClr val="5D7963"/>
                  </a:solidFill>
                  <a:latin typeface="Aileron Regular"/>
                  <a:hlinkClick r:id="rId6" tooltip="https://ehrafworldcultures.yale.edu/ehrafe/"/>
                </a:rPr>
                <a:t>eHRAF World Cultures</a:t>
              </a: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, find </a:t>
              </a:r>
              <a:r>
                <a:rPr lang="en-US" sz="3000" spc="30">
                  <a:solidFill>
                    <a:srgbClr val="5D7963"/>
                  </a:solidFill>
                  <a:latin typeface="Aileron Regular Bold"/>
                </a:rPr>
                <a:t>3 cultu</a:t>
              </a:r>
              <a:r>
                <a:rPr lang="en-US" sz="3000" spc="30">
                  <a:solidFill>
                    <a:srgbClr val="5D7963"/>
                  </a:solidFill>
                  <a:latin typeface="Aileron Regular Bold"/>
                </a:rPr>
                <a:t>res</a:t>
              </a: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 from different regions (e.g. Asia, Africa, Europe, North America).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799603" y="7671800"/>
            <a:ext cx="6894790" cy="2293534"/>
            <a:chOff x="0" y="0"/>
            <a:chExt cx="9193053" cy="305804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66675"/>
              <a:ext cx="9193053" cy="737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52"/>
                </a:lnSpc>
              </a:pPr>
              <a:r>
                <a:rPr lang="en-US" sz="3300" spc="419">
                  <a:solidFill>
                    <a:srgbClr val="5D7963"/>
                  </a:solidFill>
                  <a:latin typeface="Aileron Regular Bold"/>
                </a:rPr>
                <a:t>ANALYZE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829195"/>
              <a:ext cx="9193053" cy="2228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Compa</a:t>
              </a: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re and contrast the cultural similarities and differences for the illness and cause(s) of disease chosen.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0" y="167610"/>
            <a:ext cx="7323617" cy="1026117"/>
            <a:chOff x="0" y="0"/>
            <a:chExt cx="9764823" cy="1368156"/>
          </a:xfrm>
        </p:grpSpPr>
        <p:sp>
          <p:nvSpPr>
            <p:cNvPr name="AutoShape 16" id="16"/>
            <p:cNvSpPr/>
            <p:nvPr/>
          </p:nvSpPr>
          <p:spPr>
            <a:xfrm rot="0">
              <a:off x="0" y="0"/>
              <a:ext cx="9764823" cy="1368156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254232" y="167501"/>
              <a:ext cx="8390062" cy="980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734"/>
                </a:lnSpc>
              </a:pPr>
              <a:r>
                <a:rPr lang="en-US" sz="4779" spc="95">
                  <a:solidFill>
                    <a:srgbClr val="FFFFFF"/>
                  </a:solidFill>
                  <a:latin typeface="Aileron Heavy Bold"/>
                </a:rPr>
                <a:t>Workbook Activity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5763" t="0" r="45315" b="0"/>
          <a:stretch>
            <a:fillRect/>
          </a:stretch>
        </p:blipFill>
        <p:spPr>
          <a:xfrm flipH="false" flipV="false" rot="0">
            <a:off x="0" y="0"/>
            <a:ext cx="4462617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5038962" y="2981856"/>
            <a:ext cx="4483315" cy="226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I</a:t>
            </a:r>
            <a:r>
              <a:rPr lang="en-US" sz="3000" spc="30">
                <a:solidFill>
                  <a:srgbClr val="5D7963"/>
                </a:solidFill>
                <a:latin typeface="Aileron Regular"/>
              </a:rPr>
              <a:t>nfection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Stress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Organic Deterioration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Accident</a:t>
            </a:r>
          </a:p>
        </p:txBody>
      </p:sp>
      <p:grpSp>
        <p:nvGrpSpPr>
          <p:cNvPr name="Group 4" id="4"/>
          <p:cNvGrpSpPr/>
          <p:nvPr/>
        </p:nvGrpSpPr>
        <p:grpSpPr>
          <a:xfrm rot="5400000">
            <a:off x="11905172" y="2541761"/>
            <a:ext cx="802368" cy="2215958"/>
            <a:chOff x="0" y="0"/>
            <a:chExt cx="1069825" cy="2954611"/>
          </a:xfrm>
        </p:grpSpPr>
        <p:sp>
          <p:nvSpPr>
            <p:cNvPr name="AutoShape 5" id="5"/>
            <p:cNvSpPr/>
            <p:nvPr/>
          </p:nvSpPr>
          <p:spPr>
            <a:xfrm rot="-5400000">
              <a:off x="-942393" y="942393"/>
              <a:ext cx="2954611" cy="1069825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6" id="6"/>
            <p:cNvSpPr txBox="true"/>
            <p:nvPr/>
          </p:nvSpPr>
          <p:spPr>
            <a:xfrm rot="-5400000">
              <a:off x="-792792" y="1149964"/>
              <a:ext cx="2569682" cy="6546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FFFFFF"/>
                  </a:solidFill>
                  <a:latin typeface="Aileron Regular Bold"/>
                </a:rPr>
                <a:t>Mys</a:t>
              </a:r>
              <a:r>
                <a:rPr lang="en-US" sz="2800" spc="28">
                  <a:solidFill>
                    <a:srgbClr val="FFFFFF"/>
                  </a:solidFill>
                  <a:latin typeface="Aileron Regular Bold"/>
                </a:rPr>
                <a:t>tical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5400000">
            <a:off x="11900048" y="5037306"/>
            <a:ext cx="802368" cy="2205711"/>
            <a:chOff x="0" y="0"/>
            <a:chExt cx="1069825" cy="2940948"/>
          </a:xfrm>
        </p:grpSpPr>
        <p:sp>
          <p:nvSpPr>
            <p:cNvPr name="AutoShape 8" id="8"/>
            <p:cNvSpPr/>
            <p:nvPr/>
          </p:nvSpPr>
          <p:spPr>
            <a:xfrm rot="-5400000">
              <a:off x="-935562" y="935562"/>
              <a:ext cx="2940948" cy="1069825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9" id="9"/>
            <p:cNvSpPr txBox="true"/>
            <p:nvPr/>
          </p:nvSpPr>
          <p:spPr>
            <a:xfrm rot="-5400000">
              <a:off x="-890564" y="1055272"/>
              <a:ext cx="2765227" cy="6546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spc="28">
                  <a:solidFill>
                    <a:srgbClr val="FFFFFF"/>
                  </a:solidFill>
                  <a:latin typeface="Aileron Regular Bold"/>
                </a:rPr>
                <a:t>Animistic</a:t>
              </a:r>
            </a:p>
          </p:txBody>
        </p:sp>
      </p:grpSp>
      <p:sp>
        <p:nvSpPr>
          <p:cNvPr name="AutoShape 10" id="10"/>
          <p:cNvSpPr/>
          <p:nvPr/>
        </p:nvSpPr>
        <p:spPr>
          <a:xfrm rot="0">
            <a:off x="11198377" y="7747519"/>
            <a:ext cx="2262482" cy="863328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11" id="11"/>
          <p:cNvSpPr txBox="true"/>
          <p:nvPr/>
        </p:nvSpPr>
        <p:spPr>
          <a:xfrm rot="0">
            <a:off x="11313609" y="7880099"/>
            <a:ext cx="2032018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spc="28">
                <a:solidFill>
                  <a:srgbClr val="FFFFFF"/>
                </a:solidFill>
                <a:latin typeface="Aileron Regular Bold"/>
              </a:rPr>
              <a:t>Magical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936317" y="3239031"/>
            <a:ext cx="4232153" cy="183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Fate</a:t>
            </a:r>
          </a:p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Omi</a:t>
            </a:r>
            <a:r>
              <a:rPr lang="en-US" sz="3000" spc="30">
                <a:solidFill>
                  <a:srgbClr val="5D7963"/>
                </a:solidFill>
                <a:latin typeface="Aileron Regular"/>
              </a:rPr>
              <a:t>nous Sensation</a:t>
            </a:r>
          </a:p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Contagion</a:t>
            </a:r>
          </a:p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Mystical Retribution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936317" y="5729452"/>
            <a:ext cx="423215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S</a:t>
            </a:r>
            <a:r>
              <a:rPr lang="en-US" sz="3000" spc="30">
                <a:solidFill>
                  <a:srgbClr val="5D7963"/>
                </a:solidFill>
                <a:latin typeface="Aileron Regular"/>
              </a:rPr>
              <a:t>oul Loss</a:t>
            </a:r>
          </a:p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Spirit Aggression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992749" y="7686923"/>
            <a:ext cx="2681507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S</a:t>
            </a:r>
            <a:r>
              <a:rPr lang="en-US" sz="3000" spc="30">
                <a:solidFill>
                  <a:srgbClr val="5D7963"/>
                </a:solidFill>
                <a:latin typeface="Aileron Regular"/>
              </a:rPr>
              <a:t>orcery</a:t>
            </a:r>
          </a:p>
          <a:p>
            <a:pPr>
              <a:lnSpc>
                <a:spcPts val="3600"/>
              </a:lnSpc>
            </a:pPr>
            <a:r>
              <a:rPr lang="en-US" sz="3000" spc="30">
                <a:solidFill>
                  <a:srgbClr val="5D7963"/>
                </a:solidFill>
                <a:latin typeface="Aileron Regular"/>
              </a:rPr>
              <a:t>Witchcraft</a:t>
            </a:r>
          </a:p>
        </p:txBody>
      </p:sp>
      <p:sp>
        <p:nvSpPr>
          <p:cNvPr name="AutoShape 15" id="15"/>
          <p:cNvSpPr/>
          <p:nvPr/>
        </p:nvSpPr>
        <p:spPr>
          <a:xfrm rot="0">
            <a:off x="4462617" y="670440"/>
            <a:ext cx="13825383" cy="1562774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16" id="16"/>
          <p:cNvSpPr txBox="true"/>
          <p:nvPr/>
        </p:nvSpPr>
        <p:spPr>
          <a:xfrm rot="0">
            <a:off x="4787547" y="1160362"/>
            <a:ext cx="5517344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NATURAL CAUSATION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198377" y="1160362"/>
            <a:ext cx="8397104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SUPERNATURAL CAUSATION</a:t>
            </a:r>
          </a:p>
        </p:txBody>
      </p:sp>
      <p:sp>
        <p:nvSpPr>
          <p:cNvPr name="AutoShape 18" id="18"/>
          <p:cNvSpPr/>
          <p:nvPr/>
        </p:nvSpPr>
        <p:spPr>
          <a:xfrm rot="-5400000">
            <a:off x="6268221" y="5044527"/>
            <a:ext cx="8946120" cy="197946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AutoShape 19" id="19"/>
          <p:cNvSpPr/>
          <p:nvPr/>
        </p:nvSpPr>
        <p:spPr>
          <a:xfrm rot="0">
            <a:off x="4468216" y="9517587"/>
            <a:ext cx="13819784" cy="219436"/>
          </a:xfrm>
          <a:prstGeom prst="rect">
            <a:avLst/>
          </a:prstGeom>
          <a:solidFill>
            <a:srgbClr val="5D7963"/>
          </a:solid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11645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597556" y="7883665"/>
            <a:ext cx="14661392" cy="1864596"/>
            <a:chOff x="0" y="0"/>
            <a:chExt cx="19548523" cy="2486128"/>
          </a:xfrm>
        </p:grpSpPr>
        <p:sp>
          <p:nvSpPr>
            <p:cNvPr name="AutoShape 4" id="4"/>
            <p:cNvSpPr/>
            <p:nvPr/>
          </p:nvSpPr>
          <p:spPr>
            <a:xfrm rot="-10800000">
              <a:off x="0" y="0"/>
              <a:ext cx="19548523" cy="248612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6539" y="319139"/>
              <a:ext cx="18771985" cy="1838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The OCM identifiers for </a:t>
              </a:r>
              <a:r>
                <a:rPr lang="en-US" sz="3000" spc="30">
                  <a:solidFill>
                    <a:srgbClr val="5D7963"/>
                  </a:solidFill>
                  <a:latin typeface="Aileron Regular Bold"/>
                </a:rPr>
                <a:t>S</a:t>
              </a:r>
              <a:r>
                <a:rPr lang="en-US" sz="3000" spc="30">
                  <a:solidFill>
                    <a:srgbClr val="5D7963"/>
                  </a:solidFill>
                  <a:latin typeface="Aileron Regular Bold"/>
                </a:rPr>
                <a:t>orcery </a:t>
              </a: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and </a:t>
              </a:r>
              <a:r>
                <a:rPr lang="en-US" sz="3000" spc="30">
                  <a:solidFill>
                    <a:srgbClr val="5D7963"/>
                  </a:solidFill>
                  <a:latin typeface="Aileron Regular Bold"/>
                </a:rPr>
                <a:t>Theory of Disease</a:t>
              </a:r>
              <a:r>
                <a:rPr lang="en-US" sz="3000" spc="30">
                  <a:solidFill>
                    <a:srgbClr val="5D7963"/>
                  </a:solidFill>
                  <a:latin typeface="Aileron Regular"/>
                </a:rPr>
                <a:t> may be added to an Advanced Search in eHRAF World Cultures. Use the "Add Subjects" box to add OCM subjects to your search.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5983668"/>
            <a:ext cx="6820787" cy="1026117"/>
            <a:chOff x="0" y="0"/>
            <a:chExt cx="9094383" cy="1368156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9094383" cy="1368156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254232" y="167501"/>
              <a:ext cx="8390062" cy="980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734"/>
                </a:lnSpc>
              </a:pPr>
              <a:r>
                <a:rPr lang="en-US" sz="4779" spc="95">
                  <a:solidFill>
                    <a:srgbClr val="FFFFFF"/>
                  </a:solidFill>
                  <a:latin typeface="Aileron Heavy Bold"/>
                </a:rPr>
                <a:t>Searching in eHRAF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-5911422">
            <a:off x="6209398" y="4960367"/>
            <a:ext cx="3719363" cy="366267"/>
            <a:chOff x="0" y="0"/>
            <a:chExt cx="13257687" cy="1305560"/>
          </a:xfrm>
        </p:grpSpPr>
        <p:sp>
          <p:nvSpPr>
            <p:cNvPr name="Freeform 10" id="10"/>
            <p:cNvSpPr/>
            <p:nvPr/>
          </p:nvSpPr>
          <p:spPr>
            <a:xfrm flipH="false" flipV="false">
              <a:off x="0" y="-27940"/>
              <a:ext cx="13276737" cy="1360170"/>
            </a:xfrm>
            <a:custGeom>
              <a:avLst/>
              <a:gdLst/>
              <a:ahLst/>
              <a:cxnLst/>
              <a:rect r="r" b="b" t="t" l="l"/>
              <a:pathLst>
                <a:path h="1360170" w="13276737">
                  <a:moveTo>
                    <a:pt x="13201807" y="579120"/>
                  </a:moveTo>
                  <a:lnTo>
                    <a:pt x="12502037" y="55880"/>
                  </a:lnTo>
                  <a:cubicBezTo>
                    <a:pt x="12428377" y="0"/>
                    <a:pt x="12367417" y="30480"/>
                    <a:pt x="12367417" y="123190"/>
                  </a:cubicBezTo>
                  <a:lnTo>
                    <a:pt x="12367417" y="556260"/>
                  </a:lnTo>
                  <a:lnTo>
                    <a:pt x="831850" y="556260"/>
                  </a:lnTo>
                  <a:cubicBezTo>
                    <a:pt x="778510" y="382270"/>
                    <a:pt x="617220" y="255270"/>
                    <a:pt x="425450" y="255270"/>
                  </a:cubicBezTo>
                  <a:cubicBezTo>
                    <a:pt x="190500" y="255270"/>
                    <a:pt x="0" y="445770"/>
                    <a:pt x="0" y="680720"/>
                  </a:cubicBezTo>
                  <a:cubicBezTo>
                    <a:pt x="0" y="915670"/>
                    <a:pt x="190500" y="1106170"/>
                    <a:pt x="425450" y="1106170"/>
                  </a:cubicBezTo>
                  <a:cubicBezTo>
                    <a:pt x="617220" y="1106170"/>
                    <a:pt x="778510" y="979170"/>
                    <a:pt x="831850" y="805180"/>
                  </a:cubicBezTo>
                  <a:lnTo>
                    <a:pt x="12365351" y="805180"/>
                  </a:lnTo>
                  <a:lnTo>
                    <a:pt x="12365351" y="1236980"/>
                  </a:lnTo>
                  <a:cubicBezTo>
                    <a:pt x="12365351" y="1329690"/>
                    <a:pt x="12427107" y="1360170"/>
                    <a:pt x="12500767" y="1304290"/>
                  </a:cubicBezTo>
                  <a:lnTo>
                    <a:pt x="13201807" y="779780"/>
                  </a:lnTo>
                  <a:cubicBezTo>
                    <a:pt x="13276737" y="726440"/>
                    <a:pt x="13276737" y="635000"/>
                    <a:pt x="13201807" y="579120"/>
                  </a:cubicBezTo>
                  <a:close/>
                </a:path>
              </a:pathLst>
            </a:custGeom>
            <a:solidFill>
              <a:srgbClr val="5D7963"/>
            </a:solid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-5400000">
            <a:off x="-2991762" y="4605338"/>
            <a:ext cx="878967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140">
                <a:solidFill>
                  <a:srgbClr val="5D7963"/>
                </a:solidFill>
                <a:latin typeface="Aileron Heavy"/>
              </a:rPr>
              <a:t>Notes &amp; References</a:t>
            </a:r>
          </a:p>
        </p:txBody>
      </p:sp>
      <p:sp>
        <p:nvSpPr>
          <p:cNvPr name="AutoShape 3" id="3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654487" y="440055"/>
            <a:ext cx="13105252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1. This activity was adapted in part from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" tooltip="https://hraf.yale.edu/teach-ehraf/topics-in-medical-anthropology/"/>
              </a:rPr>
              <a:t>Topics in Medical Anthropology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 by Christiane Cunnar, in Teaching eHRAF.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54487" y="1669923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2. Hennige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-R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ner, Sa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hur. "H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h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nd Medicine",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 Br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w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Nin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 Lau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 Tubell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de G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zález,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d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ma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McIlwrai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2017.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" tooltip="https://perspectives.pressbooks.com/chapter/health-and-medicine/"/>
              </a:rPr>
              <a:t>Perspe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4" tooltip="https://perspectives.pressbooks.com/chapter/health-and-medicine/"/>
              </a:rPr>
              <a:t>c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5" tooltip="https://perspectives.pressbooks.com/chapter/health-and-medicine/"/>
              </a:rPr>
              <a:t>tives: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6" tooltip="https://perspectives.pressbooks.com/chapter/health-and-medicine/"/>
              </a:rPr>
              <a:t>an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7" tooltip="https://perspectives.pressbooks.com/chapter/health-and-medicine/"/>
              </a:rPr>
              <a:t>op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8" tooltip="https://perspectives.pressbooks.com/chapter/health-and-medicine/"/>
              </a:rPr>
              <a:t>e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9" tooltip="https://perspectives.pressbooks.com/chapter/health-and-medicine/"/>
              </a:rPr>
              <a:t>n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0" tooltip="https://perspectives.pressbooks.com/chapter/health-and-medicine/"/>
              </a:rPr>
              <a:t>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1" tooltip="https://perspectives.pressbooks.com/chapter/health-and-medicine/"/>
              </a:rPr>
              <a:t>i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2" tooltip="https://perspectives.pressbooks.com/chapter/health-and-medicine/"/>
              </a:rPr>
              <a:t>n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3" tooltip="https://perspectives.pressbooks.com/chapter/health-and-medicine/"/>
              </a:rPr>
              <a:t>vi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4" tooltip="https://perspectives.pressbooks.com/chapter/health-and-medicine/"/>
              </a:rPr>
              <a:t>tation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5" tooltip="https://perspectives.pressbooks.com/chapter/health-and-medicine/"/>
              </a:rPr>
              <a:t> to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6" tooltip="https://perspectives.pressbooks.com/chapter/health-and-medicine/"/>
              </a:rPr>
              <a:t>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7" tooltip="https://perspectives.pressbooks.com/chapter/health-and-medicine/"/>
              </a:rPr>
              <a:t>cu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8" tooltip="https://perspectives.pressbooks.com/chapter/health-and-medicine/"/>
              </a:rPr>
              <a:t>ltur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9" tooltip="https://perspectives.pressbooks.com/chapter/health-and-medicine/"/>
              </a:rPr>
              <a:t>al anthropology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0" tooltip="https://perspectives.pressbooks.com/chapter/health-and-medicine/"/>
              </a:rPr>
              <a:t>,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1" tooltip="https://perspectives.pressbooks.com/chapter/health-and-medicine/"/>
              </a:rPr>
              <a:t>2nd edition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54487" y="3362071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3. Bennett, B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rian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ey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1974.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Su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ti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va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n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: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 Dalma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ti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n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Vi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ll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ag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e in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S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ocial and Econom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ic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 Tra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ns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ition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San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F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cis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co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: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and E Research Associates.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2" tooltip="https://ehrafworldcultures.yale.edu/document?id=ef04-001"/>
              </a:rPr>
              <a:t>h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3" tooltip="https://ehrafworldcultures.yale.edu/document?id=ef04-001"/>
              </a:rPr>
              <a:t>t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4" tooltip="https://ehrafworldcultures.yale.edu/document?id=ef04-001"/>
              </a:rPr>
              <a:t>tps://ehrafw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5" tooltip="https://ehrafworldcultures.yale.edu/document?id=ef04-001"/>
              </a:rPr>
              <a:t>o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6" tooltip="https://ehrafworldcultures.yale.edu/document?id=ef04-001"/>
              </a:rPr>
              <a:t>rld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7" tooltip="https://ehrafworldcultures.yale.edu/document?id=ef04-001"/>
              </a:rPr>
              <a:t>cultures.yal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8" tooltip="https://ehrafworldcultures.yale.edu/document?id=ef04-001"/>
              </a:rPr>
              <a:t>e.e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9" tooltip="https://ehrafworldcultures.yale.edu/document?id=ef04-001"/>
              </a:rPr>
              <a:t>d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0" tooltip="https://ehrafworldcultures.yale.edu/document?id=ef04-001"/>
              </a:rPr>
              <a:t>u/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1" tooltip="https://ehrafworldcultures.yale.edu/document?id=ef04-001"/>
              </a:rPr>
              <a:t>do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2" tooltip="https://ehrafworldcultures.yale.edu/document?id=ef04-001"/>
              </a:rPr>
              <a:t>cume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3" tooltip="https://ehrafworldcultures.yale.edu/document?id=ef04-001"/>
              </a:rPr>
              <a:t>n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4" tooltip="https://ehrafworldcultures.yale.edu/document?id=ef04-001"/>
              </a:rPr>
              <a:t>t?id=ef04-001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54487" y="5054219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4. Bohannan, Lau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ra, and Paul Bohannan. 19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53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"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iv of Central Nigeria." Ethnographic Survey of Africa: Western Africa. London: International African Institute.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5" tooltip="https://ehrafworldcultures.yale.edu/document?id=ff57-019"/>
              </a:rPr>
              <a:t>https://ehrafworldcultures.yale.edu/document?id=f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6" tooltip="https://ehrafworldcultures.yale.edu/document?id=ff57-019"/>
              </a:rPr>
              <a:t>f57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7" tooltip="https://ehrafworldcultures.yale.edu/document?id=ff57-019"/>
              </a:rPr>
              <a:t>-01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8" tooltip="https://ehrafworldcultures.yale.edu/document?id=ff57-019"/>
              </a:rPr>
              <a:t>9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654487" y="6746367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5. Bohannan, Paul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 and Laura Bohannan. 1969. "Source Book on Tiv Religion.” Hraflex Books. Ethnography Series. New Haven, Conn.: Human Relations Area Files.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9" tooltip="https://ehrafworldcultures.yale.edu/document?id=ff57-030"/>
              </a:rPr>
              <a:t>https://ehrafworldcultures.yale.edu/document?id=ff57-030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654487" y="8438515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6. Gillil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and, Mary Katherine. 1986. “Maintenance Of Family Values In A Yugoslav Town.” Ann Arbor, Michigan: University Microfilms International.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40" tooltip="https://ehrafworldcultures.yale.edu/document?id=ef04-003"/>
              </a:rPr>
              <a:t>https://ehrafworldcultures.yale.edu/document?id=ef04-003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3044204" y="0"/>
            <a:ext cx="15243796" cy="10287000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3654487" y="641959"/>
            <a:ext cx="13604813" cy="230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7. Gould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-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Ma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tin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K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ine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1975. “M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edical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Sys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tems in a Taiwan Village: Ong-Ia-Kong, Th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Pl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ague God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as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M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od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rn Phys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ici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.” M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dic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 Chin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ese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C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ltures : Compa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ra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tive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u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dies of 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Care in Chine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and Oth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er 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ocieties. Wa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sh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ng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ton, D.C.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: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U.S.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D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ep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artm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e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nt of Health, Edu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cati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on,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and Welfare, National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Ins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t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itutes 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f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Health.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" tooltip="https://ehrafworldcultures.yale.edu/document?id=ad05-062"/>
              </a:rPr>
              <a:t>ht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3" tooltip="https://ehrafworldcultures.yale.edu/document?id=ad05-062"/>
              </a:rPr>
              <a:t>t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4" tooltip="https://ehrafworldcultures.yale.edu/document?id=ad05-062"/>
              </a:rPr>
              <a:t>ps://e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5" tooltip="https://ehrafworldcultures.yale.edu/document?id=ad05-062"/>
              </a:rPr>
              <a:t>hr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6" tooltip="https://ehrafworldcultures.yale.edu/document?id=ad05-062"/>
              </a:rPr>
              <a:t>afw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7" tooltip="https://ehrafworldcultures.yale.edu/document?id=ad05-062"/>
              </a:rPr>
              <a:t>o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8" tooltip="https://ehrafworldcultures.yale.edu/document?id=ad05-062"/>
              </a:rPr>
              <a:t>r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9" tooltip="https://ehrafworldcultures.yale.edu/document?id=ad05-062"/>
              </a:rPr>
              <a:t>l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0" tooltip="https://ehrafworldcultures.yale.edu/document?id=ad05-062"/>
              </a:rPr>
              <a:t>dcultures.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1" tooltip="https://ehrafworldcultures.yale.edu/document?id=ad05-062"/>
              </a:rPr>
              <a:t>y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2" tooltip="https://ehrafworldcultures.yale.edu/document?id=ad05-062"/>
              </a:rPr>
              <a:t>ale.edu/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3" tooltip="https://ehrafworldcultures.yale.edu/document?id=ad05-062"/>
              </a:rPr>
              <a:t>d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4" tooltip="https://ehrafworldcultures.yale.edu/document?id=ad05-062"/>
              </a:rPr>
              <a:t>ocum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5" tooltip="https://ehrafworldcultures.yale.edu/document?id=ad05-062"/>
              </a:rPr>
              <a:t>e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6" tooltip="https://ehrafworldcultures.yale.edu/document?id=ad05-062"/>
              </a:rPr>
              <a:t>n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7" tooltip="https://ehrafworldcultures.yale.edu/document?id=ad05-062"/>
              </a:rPr>
              <a:t>t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8" tooltip="https://ehrafworldcultures.yale.edu/document?id=ad05-062"/>
              </a:rPr>
              <a:t>?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19" tooltip="https://ehrafworldcultures.yale.edu/document?id=ad05-062"/>
              </a:rPr>
              <a:t>i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0" tooltip="https://ehrafworldcultures.yale.edu/document?id=ad05-062"/>
              </a:rPr>
              <a:t>d=ad05-062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654487" y="3357779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8. Levine, Don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ald Nathan. 19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65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W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a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x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 &amp; Gold: Traditi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o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n and Innovation in Ethiopian Culture.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Chic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ag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o: University of Chicago Press.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1" tooltip="https://ehrafworldcultures.yale.edu/document?id=mp05-011"/>
              </a:rPr>
              <a:t>https://ehrafworldcultures.yale.edu/document?id=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2" tooltip="https://ehrafworldcultures.yale.edu/document?id=mp05-011"/>
              </a:rPr>
              <a:t>mp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3" tooltip="https://ehrafworldcultures.yale.edu/document?id=mp05-011"/>
              </a:rPr>
              <a:t>0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4" tooltip="https://ehrafworldcultures.yale.edu/document?id=mp05-011"/>
              </a:rPr>
              <a:t>5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5" tooltip="https://ehrafworldcultures.yale.edu/document?id=mp05-011"/>
              </a:rPr>
              <a:t>-0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6" tooltip="https://ehrafworldcultures.yale.edu/document?id=mp05-011"/>
              </a:rPr>
              <a:t>1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7" tooltip="https://ehrafworldcultures.yale.edu/document?id=mp05-011"/>
              </a:rPr>
              <a:t>1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54487" y="5149039"/>
            <a:ext cx="13604813" cy="1379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9. Moore, C.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 C. 1988. "An Optimal Scaling of Murdock’s Theories o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f Ill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ness Data—an Approach to the Problem of Interdependence",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Behavior Science Research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, 22(1–4), 161–179. </a:t>
            </a:r>
            <a:r>
              <a:rPr lang="en-US" sz="2800" spc="28" u="sng">
                <a:solidFill>
                  <a:srgbClr val="FFFFFF"/>
                </a:solidFill>
                <a:latin typeface="Aileron Regular"/>
                <a:hlinkClick r:id="rId28" tooltip="https://doi.org/10.1177/106939718802200112"/>
              </a:rPr>
              <a:t>https://doi.org/10.1177/106939718802200112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54487" y="6940299"/>
            <a:ext cx="13604813" cy="917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spc="28">
                <a:solidFill>
                  <a:srgbClr val="FFFFFF"/>
                </a:solidFill>
                <a:latin typeface="Aileron Regular"/>
              </a:rPr>
              <a:t>10. Murdock, George P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1980. </a:t>
            </a:r>
            <a:r>
              <a:rPr lang="en-US" sz="2800" spc="28">
                <a:solidFill>
                  <a:srgbClr val="FFFFFF"/>
                </a:solidFill>
                <a:latin typeface="Aileron Regular Italics"/>
              </a:rPr>
              <a:t>Theories of Illness: A World Survey</a:t>
            </a:r>
            <a:r>
              <a:rPr lang="en-US" sz="2800" spc="28">
                <a:solidFill>
                  <a:srgbClr val="FFFFFF"/>
                </a:solidFill>
                <a:latin typeface="Aileron Regular"/>
              </a:rPr>
              <a:t>. Pittsburgh: University of Pittsburgh Press.</a:t>
            </a:r>
          </a:p>
        </p:txBody>
      </p:sp>
      <p:sp>
        <p:nvSpPr>
          <p:cNvPr name="TextBox 7" id="7"/>
          <p:cNvSpPr txBox="true"/>
          <p:nvPr/>
        </p:nvSpPr>
        <p:spPr>
          <a:xfrm rot="-5400000">
            <a:off x="-2984156" y="4605338"/>
            <a:ext cx="8789670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spc="140">
                <a:solidFill>
                  <a:srgbClr val="5D7963"/>
                </a:solidFill>
                <a:latin typeface="Aileron Heavy"/>
              </a:rPr>
              <a:t>Notes &amp; References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11199" y="1567608"/>
            <a:ext cx="9265601" cy="4755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16"/>
              </a:lnSpc>
            </a:pPr>
            <a:r>
              <a:rPr lang="en-US" sz="9600">
                <a:solidFill>
                  <a:srgbClr val="5D7963"/>
                </a:solidFill>
                <a:latin typeface="Aileron Heavy Bold"/>
              </a:rPr>
              <a:t>Medical Anthropology &amp; Ethnomedicine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511199" y="6575721"/>
            <a:ext cx="9265601" cy="62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15">
                <a:solidFill>
                  <a:srgbClr val="5D7963"/>
                </a:solidFill>
                <a:latin typeface="Aileron Regular"/>
              </a:rPr>
              <a:t>in eHRAF World Cultures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>
            <a:alphaModFix amt="10999"/>
          </a:blip>
          <a:srcRect l="0" t="0" r="0" b="0"/>
          <a:stretch>
            <a:fillRect/>
          </a:stretch>
        </p:blipFill>
        <p:spPr>
          <a:xfrm flipH="false" flipV="false" rot="0">
            <a:off x="5535090" y="504914"/>
            <a:ext cx="7217821" cy="7508786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398074" y="8623131"/>
            <a:ext cx="6878657" cy="843619"/>
            <a:chOff x="0" y="0"/>
            <a:chExt cx="9171543" cy="1124825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9171543" cy="1124825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52378" y="180143"/>
              <a:ext cx="8819165" cy="707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spc="224">
                  <a:solidFill>
                    <a:srgbClr val="FFFFFF"/>
                  </a:solidFill>
                  <a:latin typeface="Aileron Regular Bold"/>
                </a:rPr>
                <a:t>An eHRAF Workbook Activity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147136" y="8468995"/>
            <a:ext cx="9715159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5D7963"/>
                </a:solidFill>
                <a:latin typeface="Aileron Regular Bold"/>
              </a:rPr>
              <a:t>Human Relations Area Files</a:t>
            </a:r>
          </a:p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5D7963"/>
                </a:solidFill>
                <a:latin typeface="Aileron Regular"/>
              </a:rPr>
              <a:t>at Yale University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375318" y="8042275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>
                <a:solidFill>
                  <a:srgbClr val="5D7963"/>
                </a:solidFill>
                <a:latin typeface="Aileron Regular"/>
              </a:rPr>
              <a:t>Produced by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375318" y="9281964"/>
            <a:ext cx="2486977" cy="398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80"/>
              </a:lnSpc>
            </a:pPr>
            <a:r>
              <a:rPr lang="en-US" sz="2800" spc="196" u="sng">
                <a:solidFill>
                  <a:srgbClr val="5D7963"/>
                </a:solidFill>
                <a:latin typeface="Aileron Regular"/>
                <a:hlinkClick r:id="rId3" tooltip="http://hraf.yale.edu"/>
              </a:rPr>
              <a:t>hraf.yale.edu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D796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0481209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1253" t="0" r="21253" b="0"/>
          <a:stretch>
            <a:fillRect/>
          </a:stretch>
        </p:blipFill>
        <p:spPr>
          <a:xfrm flipH="false" flipV="false" rot="0">
            <a:off x="1878564" y="1028700"/>
            <a:ext cx="7600796" cy="8229600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1001849" y="4174337"/>
            <a:ext cx="1753429" cy="1938326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12235246" y="1019175"/>
            <a:ext cx="5024054" cy="244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>
                <a:solidFill>
                  <a:srgbClr val="FFFFFF"/>
                </a:solidFill>
                <a:latin typeface="Aileron Heavy Bold"/>
              </a:rPr>
              <a:t>In this activity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481209" y="4767263"/>
            <a:ext cx="7980269" cy="241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28320" indent="-264160" lvl="1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What do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medical anthropologist do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?</a:t>
            </a:r>
          </a:p>
          <a:p>
            <a:pPr marL="528320" indent="-264160" lvl="1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What is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ethnomedicine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?</a:t>
            </a:r>
          </a:p>
          <a:p>
            <a:pPr marL="528320" indent="-264160" lvl="1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Understanding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causes of disease</a:t>
            </a:r>
          </a:p>
          <a:p>
            <a:pPr marL="528320" indent="-264160" lvl="1">
              <a:lnSpc>
                <a:spcPts val="4800"/>
              </a:lnSpc>
              <a:buFont typeface="Arial"/>
              <a:buChar char="•"/>
            </a:pPr>
            <a:r>
              <a:rPr lang="en-US" sz="3200" spc="32">
                <a:solidFill>
                  <a:srgbClr val="FFFFFF"/>
                </a:solidFill>
                <a:latin typeface="Aileron Regular"/>
              </a:rPr>
              <a:t>eHRAF </a:t>
            </a:r>
            <a:r>
              <a:rPr lang="en-US" sz="3200" spc="32">
                <a:solidFill>
                  <a:srgbClr val="FFFFFF"/>
                </a:solidFill>
                <a:latin typeface="Aileron Regular Bold"/>
              </a:rPr>
              <a:t>research </a:t>
            </a:r>
            <a:r>
              <a:rPr lang="en-US" sz="3200" spc="32">
                <a:solidFill>
                  <a:srgbClr val="FFFFFF"/>
                </a:solidFill>
                <a:latin typeface="Aileron Regular"/>
              </a:rPr>
              <a:t>task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78564" y="4852988"/>
            <a:ext cx="5084955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Topics We'll Cover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15572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3189403" y="3029304"/>
            <a:ext cx="12118707" cy="4228393"/>
            <a:chOff x="0" y="0"/>
            <a:chExt cx="16158275" cy="5637857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6158275" cy="5637857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73114" y="951791"/>
              <a:ext cx="14612047" cy="37628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67"/>
                </a:lnSpc>
              </a:pPr>
              <a:r>
                <a:rPr lang="en-US" sz="4800" spc="86">
                  <a:solidFill>
                    <a:srgbClr val="FFFFFF"/>
                  </a:solidFill>
                  <a:latin typeface="Aileron Regular"/>
                </a:rPr>
                <a:t>What do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6378"/>
                </a:lnSpc>
              </a:pPr>
              <a:r>
                <a:rPr lang="en-US" sz="5600" spc="100">
                  <a:solidFill>
                    <a:srgbClr val="FFFFFF"/>
                  </a:solidFill>
                  <a:latin typeface="Aileron Regular Bold"/>
                </a:rPr>
                <a:t> MEDICAL ANTHROPOGISTS</a:t>
              </a:r>
            </a:p>
            <a:p>
              <a:pPr algn="ctr">
                <a:lnSpc>
                  <a:spcPts val="1822"/>
                </a:lnSpc>
              </a:pPr>
            </a:p>
            <a:p>
              <a:pPr algn="ctr">
                <a:lnSpc>
                  <a:spcPts val="1139"/>
                </a:lnSpc>
              </a:pPr>
            </a:p>
            <a:p>
              <a:pPr algn="ctr">
                <a:lnSpc>
                  <a:spcPts val="5471"/>
                </a:lnSpc>
              </a:pPr>
              <a:r>
                <a:rPr lang="en-US" sz="4800" spc="86">
                  <a:solidFill>
                    <a:srgbClr val="FFFFFF"/>
                  </a:solidFill>
                  <a:latin typeface="Aileron Regular"/>
                </a:rPr>
                <a:t>do?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5912" y="1704814"/>
            <a:ext cx="10675824" cy="6877372"/>
            <a:chOff x="0" y="0"/>
            <a:chExt cx="14234432" cy="916982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9525"/>
              <a:ext cx="14234432" cy="3260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 spc="160">
                  <a:solidFill>
                    <a:srgbClr val="5D7963"/>
                  </a:solidFill>
                  <a:latin typeface="Aileron Heavy Bold"/>
                </a:rPr>
                <a:t>What do medical anthropologists do?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4064175"/>
              <a:ext cx="14234432" cy="51056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76"/>
                </a:lnSpc>
              </a:pP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Medical anthropologists study what people believe to be the causes o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f illness and disease, their methods of treatment, and societal approaches to sickness and health as a product of different cultures. </a:t>
              </a: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9383" t="0" r="9383" b="0"/>
          <a:stretch>
            <a:fillRect/>
          </a:stretch>
        </p:blipFill>
        <p:spPr>
          <a:xfrm flipH="false" flipV="false" rot="0">
            <a:off x="12373188" y="0"/>
            <a:ext cx="5914812" cy="10287000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 rot="0">
            <a:off x="11601248" y="3974312"/>
            <a:ext cx="2781579" cy="2338376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12024821" y="4572000"/>
            <a:ext cx="1934433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700" spc="136">
                <a:solidFill>
                  <a:srgbClr val="FFFFFF"/>
                </a:solidFill>
                <a:latin typeface="Aileron Regular Bold"/>
              </a:rPr>
              <a:t>Did you know?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3765" t="0" r="33765" b="0"/>
          <a:stretch>
            <a:fillRect/>
          </a:stretch>
        </p:blipFill>
        <p:spPr>
          <a:xfrm flipH="false" flipV="false" rot="0">
            <a:off x="0" y="0"/>
            <a:ext cx="4462617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5002966" y="2630491"/>
            <a:ext cx="12409465" cy="5026018"/>
            <a:chOff x="0" y="0"/>
            <a:chExt cx="16545954" cy="670135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200025"/>
              <a:ext cx="16545954" cy="3091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9000">
                  <a:solidFill>
                    <a:srgbClr val="5D7963"/>
                  </a:solidFill>
                  <a:latin typeface="Aileron Heavy Bold"/>
                </a:rPr>
                <a:t>What is Ethnomedicine?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4174438"/>
              <a:ext cx="16545954" cy="25269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76"/>
                </a:lnSpc>
              </a:pP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Ethnomedic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ine is the 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co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mpa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r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ative stu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d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y of cultural ideas about wellness, illness, and heal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ing</a:t>
              </a:r>
              <a:r>
                <a:rPr lang="en-US" sz="3600" spc="457">
                  <a:solidFill>
                    <a:srgbClr val="5D7963"/>
                  </a:solidFill>
                  <a:latin typeface="Aileron Regular"/>
                </a:rPr>
                <a:t>.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0618" t="0" r="18436" b="0"/>
          <a:stretch>
            <a:fillRect/>
          </a:stretch>
        </p:blipFill>
        <p:spPr>
          <a:xfrm flipH="false" flipV="false" rot="0">
            <a:off x="0" y="0"/>
            <a:ext cx="7865974" cy="10287000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10800000">
            <a:off x="7865974" y="0"/>
            <a:ext cx="10422026" cy="10287000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8347852" y="2724023"/>
            <a:ext cx="9458269" cy="6149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An</a:t>
            </a:r>
            <a:r>
              <a:rPr lang="en-US" sz="3600" spc="36">
                <a:solidFill>
                  <a:srgbClr val="FFFFFF"/>
                </a:solidFill>
                <a:latin typeface="Aileron Regular"/>
              </a:rPr>
              <a:t>thropologists understand that cultures around the world have different explanations for underlying causes of health problems.</a:t>
            </a:r>
          </a:p>
          <a:p>
            <a:pPr>
              <a:lnSpc>
                <a:spcPts val="5400"/>
              </a:lnSpc>
            </a:pPr>
          </a:p>
          <a:p>
            <a:pPr>
              <a:lnSpc>
                <a:spcPts val="5400"/>
              </a:lnSpc>
            </a:pPr>
            <a:r>
              <a:rPr lang="en-US" sz="3600" spc="36">
                <a:solidFill>
                  <a:srgbClr val="FFFFFF"/>
                </a:solidFill>
                <a:latin typeface="Aileron Regular"/>
              </a:rPr>
              <a:t>While the biomedical approach is common in societies like the United States, in non-Western contexts, biomedical explanations are often viewed as unsatisfactory or incomplete.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518579" y="622855"/>
            <a:ext cx="7287542" cy="1106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spc="144">
                <a:solidFill>
                  <a:srgbClr val="FFFFFF"/>
                </a:solidFill>
                <a:latin typeface="Aileron Heavy Bold"/>
              </a:rPr>
              <a:t>Ethnomedicine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40740" b="0"/>
          <a:stretch>
            <a:fillRect/>
          </a:stretch>
        </p:blipFill>
        <p:spPr>
          <a:xfrm flipH="false" flipV="false" rot="0">
            <a:off x="0" y="0"/>
            <a:ext cx="9144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217837" y="693480"/>
            <a:ext cx="6708326" cy="2105188"/>
            <a:chOff x="0" y="0"/>
            <a:chExt cx="8944435" cy="280691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8944435" cy="2806918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545591" y="642094"/>
              <a:ext cx="7853252" cy="15132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3700" spc="136">
                  <a:solidFill>
                    <a:srgbClr val="FFFFFF"/>
                  </a:solidFill>
                  <a:latin typeface="Aileron Regular Bold"/>
                </a:rPr>
                <a:t>Beliefs about illness vary across cultures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9667781" y="3174727"/>
            <a:ext cx="8444678" cy="6385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457">
                <a:solidFill>
                  <a:srgbClr val="5D7963"/>
                </a:solidFill>
                <a:latin typeface="Aileron Regular"/>
              </a:rPr>
              <a:t>A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 Western doctor may diagnose an illness as being caused by germs or infection and prescribe penicillin as cure. </a:t>
            </a:r>
          </a:p>
          <a:p>
            <a:pPr>
              <a:lnSpc>
                <a:spcPts val="5040"/>
              </a:lnSpc>
            </a:pPr>
          </a:p>
          <a:p>
            <a:pPr>
              <a:lnSpc>
                <a:spcPts val="5040"/>
              </a:lnSpc>
            </a:pPr>
            <a:r>
              <a:rPr lang="en-US" sz="3600" spc="457">
                <a:solidFill>
                  <a:srgbClr val="5D7963"/>
                </a:solidFill>
                <a:latin typeface="Aileron Regular"/>
              </a:rPr>
              <a:t>A traditional healer may interpret 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the s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a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me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 illness as being caused by evil spirits and perform elaborate rituals 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i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n 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o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r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d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e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r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 to cure the patient.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319540" y="198114"/>
            <a:ext cx="8625309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150">
                <a:solidFill>
                  <a:srgbClr val="5D7963"/>
                </a:solidFill>
                <a:latin typeface="Aileron Heavy Bold"/>
              </a:rPr>
              <a:t>Causes of Disease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37766" t="0" r="34077" b="0"/>
          <a:stretch>
            <a:fillRect/>
          </a:stretch>
        </p:blipFill>
        <p:spPr>
          <a:xfrm flipH="false" flipV="false" rot="0">
            <a:off x="0" y="0"/>
            <a:ext cx="4797344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18166" y="3619279"/>
            <a:ext cx="4248273" cy="3048441"/>
            <a:chOff x="0" y="0"/>
            <a:chExt cx="5664364" cy="4064588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5664364" cy="4064588"/>
            </a:xfrm>
            <a:prstGeom prst="rect">
              <a:avLst/>
            </a:prstGeom>
            <a:solidFill>
              <a:srgbClr val="5D7963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54550" y="566128"/>
              <a:ext cx="4755265" cy="29228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734"/>
                </a:lnSpc>
              </a:pPr>
              <a:r>
                <a:rPr lang="en-US" sz="4779" spc="95">
                  <a:solidFill>
                    <a:srgbClr val="FFFFFF"/>
                  </a:solidFill>
                  <a:latin typeface="Aileron Heavy Bold"/>
                </a:rPr>
                <a:t>eHRAF</a:t>
              </a:r>
            </a:p>
            <a:p>
              <a:pPr algn="ctr">
                <a:lnSpc>
                  <a:spcPts val="5734"/>
                </a:lnSpc>
              </a:pPr>
              <a:r>
                <a:rPr lang="en-US" sz="4779" spc="95">
                  <a:solidFill>
                    <a:srgbClr val="FFFFFF"/>
                  </a:solidFill>
                  <a:latin typeface="Aileron Heavy Bold"/>
                </a:rPr>
                <a:t>World</a:t>
              </a:r>
            </a:p>
            <a:p>
              <a:pPr algn="ctr">
                <a:lnSpc>
                  <a:spcPts val="5734"/>
                </a:lnSpc>
              </a:pPr>
              <a:r>
                <a:rPr lang="en-US" sz="4779" spc="95">
                  <a:solidFill>
                    <a:srgbClr val="FFFFFF"/>
                  </a:solidFill>
                  <a:latin typeface="Aileron Heavy Bold"/>
                </a:rPr>
                <a:t>Cultures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6315928" y="1019175"/>
            <a:ext cx="11424756" cy="3423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112">
                <a:solidFill>
                  <a:srgbClr val="5D7963"/>
                </a:solidFill>
                <a:latin typeface="Aileron Heavy Bold"/>
              </a:rPr>
              <a:t>The eHRAF World Cultures database can be used for cross-cultural studies of medical systems and beliefs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15928" y="5879754"/>
            <a:ext cx="11718074" cy="2558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76"/>
              </a:lnSpc>
            </a:pPr>
            <a:r>
              <a:rPr lang="en-US" sz="3600" spc="457">
                <a:solidFill>
                  <a:srgbClr val="5D7963"/>
                </a:solidFill>
                <a:latin typeface="Aileron Regular"/>
              </a:rPr>
              <a:t>The follow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ing workbook tasks a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r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e designe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d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 to discover and explore ideas about illness causation and medicinal treatme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nts across</a:t>
            </a:r>
            <a:r>
              <a:rPr lang="en-US" sz="3600" spc="457">
                <a:solidFill>
                  <a:srgbClr val="5D7963"/>
                </a:solidFill>
                <a:latin typeface="Aileron Regular"/>
              </a:rPr>
              <a:t> cultures.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1863" y="935289"/>
            <a:ext cx="10298701" cy="8416422"/>
            <a:chOff x="0" y="0"/>
            <a:chExt cx="13731602" cy="1122189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9525"/>
              <a:ext cx="13731602" cy="25698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As you explore causes of disease across cultures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,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 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keep the foll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o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wing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 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qu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e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sti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o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ns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 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i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n</a:t>
              </a:r>
              <a:r>
                <a:rPr lang="en-US" sz="4200" spc="84">
                  <a:solidFill>
                    <a:srgbClr val="5D7963"/>
                  </a:solidFill>
                  <a:latin typeface="Aileron Heavy"/>
                </a:rPr>
                <a:t> mind: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3382820"/>
              <a:ext cx="13731602" cy="7839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495300" indent="-247650" lvl="1">
                <a:lnSpc>
                  <a:spcPts val="4230"/>
                </a:lnSpc>
                <a:buFont typeface="Arial"/>
                <a:buChar char="•"/>
              </a:pP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How are causes o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f disease classified? </a:t>
              </a:r>
            </a:p>
            <a:p>
              <a:pPr marL="495300" indent="-247650" lvl="1">
                <a:lnSpc>
                  <a:spcPts val="4230"/>
                </a:lnSpc>
                <a:buFont typeface="Arial"/>
                <a:buChar char="•"/>
              </a:pP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What commonalities and differences exist within and between cultures?</a:t>
              </a:r>
            </a:p>
            <a:p>
              <a:pPr marL="495300" indent="-247650" lvl="1">
                <a:lnSpc>
                  <a:spcPts val="4230"/>
                </a:lnSpc>
                <a:buFont typeface="Arial"/>
                <a:buChar char="•"/>
              </a:pP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How do healers and med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i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cal practitio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n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ers differ around the world? </a:t>
              </a:r>
            </a:p>
            <a:p>
              <a:pPr marL="495300" indent="-247650" lvl="1">
                <a:lnSpc>
                  <a:spcPts val="4230"/>
                </a:lnSpc>
                <a:buFont typeface="Arial"/>
                <a:buChar char="•"/>
              </a:pP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How do local religious or philosophical beliefs affect medical practices and treatments?</a:t>
              </a:r>
            </a:p>
            <a:p>
              <a:pPr marL="495300" indent="-247650" lvl="1">
                <a:lnSpc>
                  <a:spcPts val="4230"/>
                </a:lnSpc>
                <a:buFont typeface="Arial"/>
                <a:buChar char="•"/>
              </a:pP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How do the diag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n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osis, 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t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reatment, and remedies of diseases compare with yo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ur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 own cultural b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e</a:t>
              </a:r>
              <a:r>
                <a:rPr lang="en-US" sz="3000" spc="381">
                  <a:solidFill>
                    <a:srgbClr val="5D7963"/>
                  </a:solidFill>
                  <a:latin typeface="Aileron Regular"/>
                </a:rPr>
                <a:t>liefs?</a:t>
              </a: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30810" t="0" r="30810" b="0"/>
          <a:stretch>
            <a:fillRect/>
          </a:stretch>
        </p:blipFill>
        <p:spPr>
          <a:xfrm flipH="false" flipV="false" rot="0">
            <a:off x="12373188" y="0"/>
            <a:ext cx="5914812" cy="10287000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 rot="0">
            <a:off x="11601248" y="3974312"/>
            <a:ext cx="2781579" cy="2338376"/>
          </a:xfrm>
          <a:prstGeom prst="rect">
            <a:avLst/>
          </a:prstGeom>
          <a:solidFill>
            <a:srgbClr val="5D7963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11878163" y="4657090"/>
            <a:ext cx="2227749" cy="915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spc="208">
                <a:solidFill>
                  <a:srgbClr val="FFFFFF"/>
                </a:solidFill>
                <a:latin typeface="Aileron Heavy Bold"/>
              </a:rPr>
              <a:t>KEY QUESTIONS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DAFhzJGxOmg</dc:identifier>
  <dcterms:modified xsi:type="dcterms:W3CDTF">2011-08-01T06:04:30Z</dcterms:modified>
  <cp:revision>1</cp:revision>
  <dc:title>eHRAF Workbook - Medical Anthropology v2</dc:title>
</cp:coreProperties>
</file>